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  <p:sldMasterId id="2147483708" r:id="rId3"/>
    <p:sldMasterId id="2147483720" r:id="rId4"/>
    <p:sldMasterId id="2147483672" r:id="rId5"/>
    <p:sldMasterId id="2147483684" r:id="rId6"/>
    <p:sldMasterId id="2147483696" r:id="rId7"/>
    <p:sldMasterId id="2147483732" r:id="rId8"/>
    <p:sldMasterId id="2147483744" r:id="rId9"/>
    <p:sldMasterId id="2147483756" r:id="rId10"/>
    <p:sldMasterId id="2147483768" r:id="rId11"/>
    <p:sldMasterId id="2147483780" r:id="rId12"/>
  </p:sldMasterIdLst>
  <p:notesMasterIdLst>
    <p:notesMasterId r:id="rId108"/>
  </p:notesMasterIdLst>
  <p:handoutMasterIdLst>
    <p:handoutMasterId r:id="rId109"/>
  </p:handoutMasterIdLst>
  <p:sldIdLst>
    <p:sldId id="256" r:id="rId13"/>
    <p:sldId id="257" r:id="rId14"/>
    <p:sldId id="262" r:id="rId15"/>
    <p:sldId id="259" r:id="rId16"/>
    <p:sldId id="264" r:id="rId17"/>
    <p:sldId id="372" r:id="rId18"/>
    <p:sldId id="266" r:id="rId19"/>
    <p:sldId id="267" r:id="rId20"/>
    <p:sldId id="268" r:id="rId21"/>
    <p:sldId id="270" r:id="rId22"/>
    <p:sldId id="271" r:id="rId23"/>
    <p:sldId id="275" r:id="rId24"/>
    <p:sldId id="277" r:id="rId25"/>
    <p:sldId id="278" r:id="rId26"/>
    <p:sldId id="279" r:id="rId27"/>
    <p:sldId id="280" r:id="rId28"/>
    <p:sldId id="281" r:id="rId29"/>
    <p:sldId id="284" r:id="rId30"/>
    <p:sldId id="285" r:id="rId31"/>
    <p:sldId id="282" r:id="rId32"/>
    <p:sldId id="283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347" r:id="rId46"/>
    <p:sldId id="348" r:id="rId47"/>
    <p:sldId id="367" r:id="rId48"/>
    <p:sldId id="368" r:id="rId49"/>
    <p:sldId id="369" r:id="rId50"/>
    <p:sldId id="370" r:id="rId51"/>
    <p:sldId id="349" r:id="rId52"/>
    <p:sldId id="355" r:id="rId53"/>
    <p:sldId id="356" r:id="rId54"/>
    <p:sldId id="350" r:id="rId55"/>
    <p:sldId id="353" r:id="rId56"/>
    <p:sldId id="357" r:id="rId57"/>
    <p:sldId id="351" r:id="rId58"/>
    <p:sldId id="352" r:id="rId59"/>
    <p:sldId id="354" r:id="rId60"/>
    <p:sldId id="361" r:id="rId61"/>
    <p:sldId id="366" r:id="rId62"/>
    <p:sldId id="362" r:id="rId63"/>
    <p:sldId id="360" r:id="rId64"/>
    <p:sldId id="363" r:id="rId65"/>
    <p:sldId id="364" r:id="rId66"/>
    <p:sldId id="371" r:id="rId67"/>
    <p:sldId id="359" r:id="rId68"/>
    <p:sldId id="358" r:id="rId69"/>
    <p:sldId id="365" r:id="rId70"/>
    <p:sldId id="303" r:id="rId71"/>
    <p:sldId id="304" r:id="rId72"/>
    <p:sldId id="306" r:id="rId73"/>
    <p:sldId id="307" r:id="rId74"/>
    <p:sldId id="374" r:id="rId75"/>
    <p:sldId id="375" r:id="rId76"/>
    <p:sldId id="308" r:id="rId77"/>
    <p:sldId id="311" r:id="rId78"/>
    <p:sldId id="312" r:id="rId79"/>
    <p:sldId id="313" r:id="rId80"/>
    <p:sldId id="314" r:id="rId81"/>
    <p:sldId id="315" r:id="rId82"/>
    <p:sldId id="316" r:id="rId83"/>
    <p:sldId id="317" r:id="rId84"/>
    <p:sldId id="318" r:id="rId85"/>
    <p:sldId id="320" r:id="rId86"/>
    <p:sldId id="319" r:id="rId87"/>
    <p:sldId id="321" r:id="rId88"/>
    <p:sldId id="322" r:id="rId89"/>
    <p:sldId id="323" r:id="rId90"/>
    <p:sldId id="324" r:id="rId91"/>
    <p:sldId id="325" r:id="rId92"/>
    <p:sldId id="326" r:id="rId93"/>
    <p:sldId id="327" r:id="rId94"/>
    <p:sldId id="328" r:id="rId95"/>
    <p:sldId id="329" r:id="rId96"/>
    <p:sldId id="330" r:id="rId97"/>
    <p:sldId id="331" r:id="rId98"/>
    <p:sldId id="332" r:id="rId99"/>
    <p:sldId id="333" r:id="rId100"/>
    <p:sldId id="334" r:id="rId101"/>
    <p:sldId id="335" r:id="rId102"/>
    <p:sldId id="336" r:id="rId103"/>
    <p:sldId id="337" r:id="rId104"/>
    <p:sldId id="338" r:id="rId105"/>
    <p:sldId id="339" r:id="rId106"/>
    <p:sldId id="260" r:id="rId107"/>
  </p:sldIdLst>
  <p:sldSz cx="9144000" cy="6858000" type="screen4x3"/>
  <p:notesSz cx="6807200" cy="9939338"/>
  <p:embeddedFontLst>
    <p:embeddedFont>
      <p:font typeface="HY견고딕" panose="02030600000101010101" pitchFamily="18" charset="-127"/>
      <p:regular r:id="rId110"/>
    </p:embeddedFont>
    <p:embeddedFont>
      <p:font typeface="나눔바른고딕" panose="020B0600000101010101" charset="-127"/>
      <p:regular r:id="rId111"/>
      <p:bold r:id="rId112"/>
    </p:embeddedFont>
    <p:embeddedFont>
      <p:font typeface="HY헤드라인M" panose="02030600000101010101" pitchFamily="18" charset="-127"/>
      <p:regular r:id="rId113"/>
    </p:embeddedFont>
    <p:embeddedFont>
      <p:font typeface="맑은 고딕" panose="020B0503020000020004" pitchFamily="50" charset="-127"/>
      <p:regular r:id="rId114"/>
      <p:bold r:id="rId11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1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34" autoAdjust="0"/>
    <p:restoredTop sz="94660"/>
  </p:normalViewPr>
  <p:slideViewPr>
    <p:cSldViewPr>
      <p:cViewPr varScale="1">
        <p:scale>
          <a:sx n="106" d="100"/>
          <a:sy n="106" d="100"/>
        </p:scale>
        <p:origin x="-16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4.xml"/><Relationship Id="rId117" Type="http://schemas.openxmlformats.org/officeDocument/2006/relationships/viewProps" Target="viewProps.xml"/><Relationship Id="rId21" Type="http://schemas.openxmlformats.org/officeDocument/2006/relationships/slide" Target="slides/slide9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63" Type="http://schemas.openxmlformats.org/officeDocument/2006/relationships/slide" Target="slides/slide51.xml"/><Relationship Id="rId68" Type="http://schemas.openxmlformats.org/officeDocument/2006/relationships/slide" Target="slides/slide56.xml"/><Relationship Id="rId84" Type="http://schemas.openxmlformats.org/officeDocument/2006/relationships/slide" Target="slides/slide72.xml"/><Relationship Id="rId89" Type="http://schemas.openxmlformats.org/officeDocument/2006/relationships/slide" Target="slides/slide77.xml"/><Relationship Id="rId112" Type="http://schemas.openxmlformats.org/officeDocument/2006/relationships/font" Target="fonts/font3.fntdata"/><Relationship Id="rId16" Type="http://schemas.openxmlformats.org/officeDocument/2006/relationships/slide" Target="slides/slide4.xml"/><Relationship Id="rId107" Type="http://schemas.openxmlformats.org/officeDocument/2006/relationships/slide" Target="slides/slide95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slide" Target="slides/slide54.xml"/><Relationship Id="rId74" Type="http://schemas.openxmlformats.org/officeDocument/2006/relationships/slide" Target="slides/slide62.xml"/><Relationship Id="rId79" Type="http://schemas.openxmlformats.org/officeDocument/2006/relationships/slide" Target="slides/slide67.xml"/><Relationship Id="rId87" Type="http://schemas.openxmlformats.org/officeDocument/2006/relationships/slide" Target="slides/slide75.xml"/><Relationship Id="rId102" Type="http://schemas.openxmlformats.org/officeDocument/2006/relationships/slide" Target="slides/slide90.xml"/><Relationship Id="rId110" Type="http://schemas.openxmlformats.org/officeDocument/2006/relationships/font" Target="fonts/font1.fntdata"/><Relationship Id="rId115" Type="http://schemas.openxmlformats.org/officeDocument/2006/relationships/font" Target="fonts/font6.fntdata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9.xml"/><Relationship Id="rId82" Type="http://schemas.openxmlformats.org/officeDocument/2006/relationships/slide" Target="slides/slide70.xml"/><Relationship Id="rId90" Type="http://schemas.openxmlformats.org/officeDocument/2006/relationships/slide" Target="slides/slide78.xml"/><Relationship Id="rId95" Type="http://schemas.openxmlformats.org/officeDocument/2006/relationships/slide" Target="slides/slide83.xml"/><Relationship Id="rId19" Type="http://schemas.openxmlformats.org/officeDocument/2006/relationships/slide" Target="slides/slide7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slide" Target="slides/slide52.xml"/><Relationship Id="rId69" Type="http://schemas.openxmlformats.org/officeDocument/2006/relationships/slide" Target="slides/slide57.xml"/><Relationship Id="rId77" Type="http://schemas.openxmlformats.org/officeDocument/2006/relationships/slide" Target="slides/slide65.xml"/><Relationship Id="rId100" Type="http://schemas.openxmlformats.org/officeDocument/2006/relationships/slide" Target="slides/slide88.xml"/><Relationship Id="rId105" Type="http://schemas.openxmlformats.org/officeDocument/2006/relationships/slide" Target="slides/slide93.xml"/><Relationship Id="rId113" Type="http://schemas.openxmlformats.org/officeDocument/2006/relationships/font" Target="fonts/font4.fntdata"/><Relationship Id="rId118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72" Type="http://schemas.openxmlformats.org/officeDocument/2006/relationships/slide" Target="slides/slide60.xml"/><Relationship Id="rId80" Type="http://schemas.openxmlformats.org/officeDocument/2006/relationships/slide" Target="slides/slide68.xml"/><Relationship Id="rId85" Type="http://schemas.openxmlformats.org/officeDocument/2006/relationships/slide" Target="slides/slide73.xml"/><Relationship Id="rId93" Type="http://schemas.openxmlformats.org/officeDocument/2006/relationships/slide" Target="slides/slide81.xml"/><Relationship Id="rId98" Type="http://schemas.openxmlformats.org/officeDocument/2006/relationships/slide" Target="slides/slide86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slide" Target="slides/slide55.xml"/><Relationship Id="rId103" Type="http://schemas.openxmlformats.org/officeDocument/2006/relationships/slide" Target="slides/slide91.xml"/><Relationship Id="rId108" Type="http://schemas.openxmlformats.org/officeDocument/2006/relationships/notesMaster" Target="notesMasters/notesMaster1.xml"/><Relationship Id="rId116" Type="http://schemas.openxmlformats.org/officeDocument/2006/relationships/presProps" Target="presProps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Relationship Id="rId70" Type="http://schemas.openxmlformats.org/officeDocument/2006/relationships/slide" Target="slides/slide58.xml"/><Relationship Id="rId75" Type="http://schemas.openxmlformats.org/officeDocument/2006/relationships/slide" Target="slides/slide63.xml"/><Relationship Id="rId83" Type="http://schemas.openxmlformats.org/officeDocument/2006/relationships/slide" Target="slides/slide71.xml"/><Relationship Id="rId88" Type="http://schemas.openxmlformats.org/officeDocument/2006/relationships/slide" Target="slides/slide76.xml"/><Relationship Id="rId91" Type="http://schemas.openxmlformats.org/officeDocument/2006/relationships/slide" Target="slides/slide79.xml"/><Relationship Id="rId96" Type="http://schemas.openxmlformats.org/officeDocument/2006/relationships/slide" Target="slides/slide84.xml"/><Relationship Id="rId111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106" Type="http://schemas.openxmlformats.org/officeDocument/2006/relationships/slide" Target="slides/slide94.xml"/><Relationship Id="rId114" Type="http://schemas.openxmlformats.org/officeDocument/2006/relationships/font" Target="fonts/font5.fntdata"/><Relationship Id="rId119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slide" Target="slides/slide53.xml"/><Relationship Id="rId73" Type="http://schemas.openxmlformats.org/officeDocument/2006/relationships/slide" Target="slides/slide61.xml"/><Relationship Id="rId78" Type="http://schemas.openxmlformats.org/officeDocument/2006/relationships/slide" Target="slides/slide66.xml"/><Relationship Id="rId81" Type="http://schemas.openxmlformats.org/officeDocument/2006/relationships/slide" Target="slides/slide69.xml"/><Relationship Id="rId86" Type="http://schemas.openxmlformats.org/officeDocument/2006/relationships/slide" Target="slides/slide74.xml"/><Relationship Id="rId94" Type="http://schemas.openxmlformats.org/officeDocument/2006/relationships/slide" Target="slides/slide82.xml"/><Relationship Id="rId99" Type="http://schemas.openxmlformats.org/officeDocument/2006/relationships/slide" Target="slides/slide87.xml"/><Relationship Id="rId101" Type="http://schemas.openxmlformats.org/officeDocument/2006/relationships/slide" Target="slides/slide8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39" Type="http://schemas.openxmlformats.org/officeDocument/2006/relationships/slide" Target="slides/slide27.xml"/><Relationship Id="rId109" Type="http://schemas.openxmlformats.org/officeDocument/2006/relationships/handoutMaster" Target="handoutMasters/handoutMaster1.xml"/><Relationship Id="rId34" Type="http://schemas.openxmlformats.org/officeDocument/2006/relationships/slide" Target="slides/slide22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76" Type="http://schemas.openxmlformats.org/officeDocument/2006/relationships/slide" Target="slides/slide64.xml"/><Relationship Id="rId97" Type="http://schemas.openxmlformats.org/officeDocument/2006/relationships/slide" Target="slides/slide85.xml"/><Relationship Id="rId104" Type="http://schemas.openxmlformats.org/officeDocument/2006/relationships/slide" Target="slides/slide92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9.xml"/><Relationship Id="rId92" Type="http://schemas.openxmlformats.org/officeDocument/2006/relationships/slide" Target="slides/slide8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2EAA42-B777-4006-A6C6-C79B10E5D40B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5BC8EB-EF99-4DD6-B5E6-7B53F59A7D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38756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378918-1C6C-411A-8ECC-2181B7261FBA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8D444-0D1F-46CE-9A62-49F49E4D61A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38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11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12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13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14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15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16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17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18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19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20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21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22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23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24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25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26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27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28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29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30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31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32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33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35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36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37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38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39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40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41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42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43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44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45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47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48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49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50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51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52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53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54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55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56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57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58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60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61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62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63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64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65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66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67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68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69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70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71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72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73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74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75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76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77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78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79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80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81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82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83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84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85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86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87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88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89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90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91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92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93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8D444-0D1F-46CE-9A62-49F49E4D61A7}" type="slidenum">
              <a:rPr lang="ko-KR" altLang="en-US" smtClean="0">
                <a:solidFill>
                  <a:prstClr val="black"/>
                </a:solidFill>
              </a:rPr>
              <a:pPr/>
              <a:t>94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B794-6EB6-41D4-9151-4F6E523B037F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1B2E9-0285-4145-A7CF-BEB20016B175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37631-C1D7-4C31-8D4D-431A1C5CE619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B5886-FBEB-4531-A523-ACD80D21616F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299F0-86A8-46DE-AF27-493CE0D3A70F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E61F-D8FA-4C46-9121-4CA74BED8FD1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C44BC-7929-4B3B-AACE-6CEA91BC6F20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22E49-27B2-4BBD-A2A4-05DC64A6159B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AB4D-D69D-4E61-BDD2-D81B6C0512F7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4673F-CDA9-4232-A093-7FD5A7171292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3289F-34D8-44E3-BA2C-DD08DD4DD3A9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CC9C3-D1AA-403A-9646-40879BE81FF7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CE0DE-9682-418F-A1A5-FD614FF882EC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5D135-42DB-45DB-BBA6-EBFF3CFB54F3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ABDCF-CE96-4FDE-96A1-B5F802C824D8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1C46-7E39-48C9-8EC4-588EBFD13232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4E2CA-4A18-4CA3-AE57-2D843F4E09C0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57D1-8695-4625-88EA-A01C1AE6D733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0865-B6A0-4FB0-A47F-609CC4037B4C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A50-6AF6-4459-AE59-45D1C0AD0B51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C779-A2CD-4AF3-AE99-8B38AC6B094E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168B-226D-4925-8D8A-2CFDAC69073F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1797-65CD-4580-AECF-C8D451976BAB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7CE49-4C41-4967-B10D-2AD6303549C6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59624-D9B1-4C4C-9274-52D594DA8713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BA05-7A84-49DC-AEFB-82B8307C7F11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B938B-9198-435D-BF49-BEDD4E5B2F53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023F7-66FD-4C82-B424-A12F952F2517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240A1-1A22-4BF2-9AA7-116DD0F61460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C7595-1405-469D-B179-9DACC48C609C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8A47C-B2F8-4B73-9A61-5F5F8D3A0544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3444-A5B1-477A-98CF-3540B46CD416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16D6F-D63B-4C14-8DA8-5952CA43E207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74CE9EE-2E21-40B9-B006-D4B2A7B7CB90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C1284A3-63E1-419C-829A-711388808032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Picture 6" descr="슬로건_테두리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382" y="445295"/>
            <a:ext cx="1872208" cy="320654"/>
          </a:xfrm>
          <a:prstGeom prst="rect">
            <a:avLst/>
          </a:prstGeom>
        </p:spPr>
      </p:pic>
      <p:pic>
        <p:nvPicPr>
          <p:cNvPr id="9" name="Picture 8" descr="슬로건_테두리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782" y="597695"/>
            <a:ext cx="1872208" cy="32065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E7FF0B4D-E39B-4E80-8961-F0BBBDDE0EBD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A8FD389-9100-400B-AD96-AD8593A00106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EFF4D3C-0FA3-404E-AE82-7F0D2E8E2ABC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930E8A9-5447-4B28-95FE-F4369FF8CD52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78483AFF-83B0-4328-9AB5-7EC57F4C2D35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516F0323-17AC-4613-9B4E-62B22459FEF6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DDE0E95F-67C3-4AEB-BC2A-236191225630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E672CBB-A9C4-494C-8287-43E2E094A371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84DF2AB-459C-4D22-AB7D-F2E8BF483BAB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78377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02463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60043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7027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83502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80324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80414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81948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21077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58087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7562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74CE9EE-2E21-40B9-B006-D4B2A7B7CB90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28905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C1284A3-63E1-419C-829A-711388808032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슬로건_테두리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382" y="445295"/>
            <a:ext cx="1872208" cy="320654"/>
          </a:xfrm>
          <a:prstGeom prst="rect">
            <a:avLst/>
          </a:prstGeom>
        </p:spPr>
      </p:pic>
      <p:pic>
        <p:nvPicPr>
          <p:cNvPr id="9" name="Picture 8" descr="슬로건_테두리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782" y="597695"/>
            <a:ext cx="1872208" cy="320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81626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E7FF0B4D-E39B-4E80-8961-F0BBBDDE0EBD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69602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A8FD389-9100-400B-AD96-AD8593A00106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69719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EFF4D3C-0FA3-404E-AE82-7F0D2E8E2ABC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2188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930E8A9-5447-4B28-95FE-F4369FF8CD52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6802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78483AFF-83B0-4328-9AB5-7EC57F4C2D35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02261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516F0323-17AC-4613-9B4E-62B22459FEF6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75484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DDE0E95F-67C3-4AEB-BC2A-236191225630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76590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E672CBB-A9C4-494C-8287-43E2E094A371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85686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84DF2AB-459C-4D22-AB7D-F2E8BF483BAB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04700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74CE9EE-2E21-40B9-B006-D4B2A7B7CB90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40819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C1284A3-63E1-419C-829A-711388808032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슬로건_테두리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382" y="445295"/>
            <a:ext cx="1872208" cy="320654"/>
          </a:xfrm>
          <a:prstGeom prst="rect">
            <a:avLst/>
          </a:prstGeom>
        </p:spPr>
      </p:pic>
      <p:pic>
        <p:nvPicPr>
          <p:cNvPr id="9" name="Picture 8" descr="슬로건_테두리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782" y="597695"/>
            <a:ext cx="1872208" cy="320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74881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E7FF0B4D-E39B-4E80-8961-F0BBBDDE0EBD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22842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A8FD389-9100-400B-AD96-AD8593A00106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004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EFF4D3C-0FA3-404E-AE82-7F0D2E8E2ABC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91316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930E8A9-5447-4B28-95FE-F4369FF8CD52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08849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78483AFF-83B0-4328-9AB5-7EC57F4C2D35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74362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516F0323-17AC-4613-9B4E-62B22459FEF6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4535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DDE0E95F-67C3-4AEB-BC2A-236191225630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16216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E672CBB-A9C4-494C-8287-43E2E094A371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22871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84DF2AB-459C-4D22-AB7D-F2E8BF483BAB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55428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34687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73715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36351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80779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36106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26848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87924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39904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96249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8412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27023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74CE9EE-2E21-40B9-B006-D4B2A7B7CB90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35158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C1284A3-63E1-419C-829A-711388808032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슬로건_테두리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382" y="445295"/>
            <a:ext cx="1872208" cy="320654"/>
          </a:xfrm>
          <a:prstGeom prst="rect">
            <a:avLst/>
          </a:prstGeom>
        </p:spPr>
      </p:pic>
      <p:pic>
        <p:nvPicPr>
          <p:cNvPr id="9" name="Picture 8" descr="슬로건_테두리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782" y="597695"/>
            <a:ext cx="1872208" cy="320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58205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E7FF0B4D-E39B-4E80-8961-F0BBBDDE0EBD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119937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A8FD389-9100-400B-AD96-AD8593A00106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552222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EFF4D3C-0FA3-404E-AE82-7F0D2E8E2ABC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55440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930E8A9-5447-4B28-95FE-F4369FF8CD52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969531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78483AFF-83B0-4328-9AB5-7EC57F4C2D35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64673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516F0323-17AC-4613-9B4E-62B22459FEF6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503834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DDE0E95F-67C3-4AEB-BC2A-236191225630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53227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BE672CBB-A9C4-494C-8287-43E2E094A371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05368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5661248"/>
            <a:ext cx="2133600" cy="365125"/>
          </a:xfrm>
          <a:prstGeom prst="rect">
            <a:avLst/>
          </a:prstGeom>
        </p:spPr>
        <p:txBody>
          <a:bodyPr/>
          <a:lstStyle/>
          <a:p>
            <a:fld id="{A84DF2AB-459C-4D22-AB7D-F2E8BF483BAB}" type="datetime1">
              <a:rPr lang="ko-KR" altLang="en-US" smtClean="0">
                <a:solidFill>
                  <a:prstClr val="black"/>
                </a:solidFill>
              </a:rPr>
              <a:pPr/>
              <a:t>2020-04-03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76256" y="6356350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919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6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9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9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1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image" Target="../media/image15.png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14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7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18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image" Target="../media/image15.png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image" Target="../media/image14.jpe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5" Type="http://schemas.openxmlformats.org/officeDocument/2006/relationships/image" Target="../media/image15.png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image" Target="../media/image14.jpe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Relationship Id="rId14" Type="http://schemas.openxmlformats.org/officeDocument/2006/relationships/image" Target="../media/image9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5" Type="http://schemas.openxmlformats.org/officeDocument/2006/relationships/image" Target="../media/image15.png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Relationship Id="rId14" Type="http://schemas.openxmlformats.org/officeDocument/2006/relationships/image" Target="../media/image1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90FB6-FE07-4B4A-AC07-62BE317DB029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40ABB-BFB8-4445-A87D-98420867148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9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92280" y="5949280"/>
            <a:ext cx="1584176" cy="525106"/>
          </a:xfrm>
          <a:prstGeom prst="rect">
            <a:avLst/>
          </a:prstGeom>
          <a:noFill/>
        </p:spPr>
      </p:pic>
      <p:pic>
        <p:nvPicPr>
          <p:cNvPr id="7" name="Picture 2" descr="C:\Users\1\Desktop\PPT6-24\PPT-C1.jp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10" descr="공단로고_화이트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864" y="6126163"/>
            <a:ext cx="1244600" cy="420619"/>
          </a:xfrm>
          <a:prstGeom prst="rect">
            <a:avLst/>
          </a:prstGeom>
        </p:spPr>
      </p:pic>
      <p:pic>
        <p:nvPicPr>
          <p:cNvPr id="12" name="Picture 2" descr="C:\Users\1\Desktop\PPT6-24\PPT-C1.jpg"/>
          <p:cNvPicPr>
            <a:picLocks noChangeAspect="1" noChangeArrowheads="1"/>
          </p:cNvPicPr>
          <p:nvPr userDrawn="1"/>
        </p:nvPicPr>
        <p:blipFill>
          <a:blip r:embed="rId14" cstate="print"/>
          <a:srcRect r="65841" b="78472"/>
          <a:stretch>
            <a:fillRect/>
          </a:stretch>
        </p:blipFill>
        <p:spPr bwMode="auto">
          <a:xfrm>
            <a:off x="6057056" y="116632"/>
            <a:ext cx="3086944" cy="1476400"/>
          </a:xfrm>
          <a:prstGeom prst="rect">
            <a:avLst/>
          </a:prstGeom>
          <a:noFill/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117" y="348219"/>
            <a:ext cx="1535392" cy="44765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0A6A8-9C99-46BE-A124-255D41F8E436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1CFD1-E120-4468-8C0C-B3D8D260F18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026" name="Picture 2" descr="C:\Users\1\Desktop\PPT6-24\PPT-C2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7454413" y="6283688"/>
            <a:ext cx="877455" cy="3694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908" y="548680"/>
            <a:ext cx="1395811" cy="40695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82B13-E20F-4C51-9344-C72BDC57B1E2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606A2-3FD1-4C55-8A71-D9FD26F3CC6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2050" name="Picture 2" descr="D:\맥 공유\18-6-29\PPT-F4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pic>
        <p:nvPicPr>
          <p:cNvPr id="9" name="Picture 2" descr="D:\맥 공유\18-6-11\국문로고흰색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701455" y="6035836"/>
            <a:ext cx="1446610" cy="489508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348219"/>
            <a:ext cx="1535392" cy="44765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F8FB4-A0FF-400A-A618-0B2A163E4586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1988C-669A-46EE-9173-F127F213C88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2050" name="Picture 2" descr="D:\맥 공유\18-6-29\PPT-F5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2" descr="D:\맥 공유\18-6-11\국문로고흰색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701455" y="6035836"/>
            <a:ext cx="1446610" cy="489508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117" y="348219"/>
            <a:ext cx="1535392" cy="44765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43415-3580-40BA-99DC-80A1516CBEA5}" type="datetime1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110C4-7D64-477D-9A3E-6B904A6F268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3074" name="Picture 2" descr="D:\맥 공유\18-6-15\PPT추가\PPT-B3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8" descr="공단로고_화이트.pn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286979"/>
            <a:ext cx="1131455" cy="3823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117" y="348219"/>
            <a:ext cx="1535392" cy="44765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3F838-261C-484F-AB34-5DF9DF4E25D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6382938"/>
            <a:ext cx="864096" cy="286421"/>
          </a:xfrm>
          <a:prstGeom prst="rect">
            <a:avLst/>
          </a:prstGeom>
          <a:noFill/>
        </p:spPr>
      </p:pic>
      <p:pic>
        <p:nvPicPr>
          <p:cNvPr id="1026" name="Picture 2" descr="D:\맥 공유\18-6-29\PPT-C3.jp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352" y="332656"/>
            <a:ext cx="1268922" cy="3699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C7771-216F-458D-84FC-2EA17BED295C}" type="datetimeFigureOut">
              <a:rPr lang="ko-KR" altLang="en-US" smtClean="0"/>
              <a:pPr/>
              <a:t>2020-04-03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12466-8B8B-4691-81E2-2B78BC1F11E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5122" name="Picture 2" descr="D:\맥 공유\18-6-15\PPT추가\PPT-B5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D:\맥 공유\18-6-11\국문로고흰색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171324" y="5949280"/>
            <a:ext cx="1505132" cy="509310"/>
          </a:xfrm>
          <a:prstGeom prst="rect">
            <a:avLst/>
          </a:prstGeom>
          <a:noFill/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133" y="461066"/>
            <a:ext cx="1535392" cy="44765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D:\맥 공유\18-6-29\PPT-F4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pic>
        <p:nvPicPr>
          <p:cNvPr id="9" name="Picture 2" descr="D:\맥 공유\18-6-11\국문로고흰색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701455" y="6035836"/>
            <a:ext cx="1446610" cy="489508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348219"/>
            <a:ext cx="1535392" cy="44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47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6382938"/>
            <a:ext cx="864096" cy="286421"/>
          </a:xfrm>
          <a:prstGeom prst="rect">
            <a:avLst/>
          </a:prstGeom>
          <a:noFill/>
        </p:spPr>
      </p:pic>
      <p:pic>
        <p:nvPicPr>
          <p:cNvPr id="1026" name="Picture 2" descr="D:\맥 공유\18-6-29\PPT-C3.jp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352" y="332656"/>
            <a:ext cx="1268922" cy="36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063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6382938"/>
            <a:ext cx="864096" cy="286421"/>
          </a:xfrm>
          <a:prstGeom prst="rect">
            <a:avLst/>
          </a:prstGeom>
          <a:noFill/>
        </p:spPr>
      </p:pic>
      <p:pic>
        <p:nvPicPr>
          <p:cNvPr id="1026" name="Picture 2" descr="D:\맥 공유\18-6-29\PPT-C3.jp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352" y="332656"/>
            <a:ext cx="1268922" cy="36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430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82B13-E20F-4C51-9344-C72BDC57B1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606A2-3FD1-4C55-8A71-D9FD26F3CC6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D:\맥 공유\18-6-29\PPT-F4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pic>
        <p:nvPicPr>
          <p:cNvPr id="9" name="Picture 2" descr="D:\맥 공유\18-6-11\국문로고흰색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701455" y="6035836"/>
            <a:ext cx="1446610" cy="489508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348219"/>
            <a:ext cx="1535392" cy="44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865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3F838-261C-484F-AB34-5DF9DF4E25D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6382938"/>
            <a:ext cx="864096" cy="286421"/>
          </a:xfrm>
          <a:prstGeom prst="rect">
            <a:avLst/>
          </a:prstGeom>
          <a:noFill/>
        </p:spPr>
      </p:pic>
      <p:pic>
        <p:nvPicPr>
          <p:cNvPr id="1026" name="Picture 2" descr="D:\맥 공유\18-6-29\PPT-C3.jp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352" y="332656"/>
            <a:ext cx="1268922" cy="36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69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19.emf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5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4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4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4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56.png"/><Relationship Id="rId4" Type="http://schemas.openxmlformats.org/officeDocument/2006/relationships/image" Target="../media/image5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5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19.emf"/><Relationship Id="rId4" Type="http://schemas.openxmlformats.org/officeDocument/2006/relationships/image" Target="../media/image6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19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19.emf"/><Relationship Id="rId4" Type="http://schemas.openxmlformats.org/officeDocument/2006/relationships/image" Target="../media/image6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19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19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19.emf"/><Relationship Id="rId4" Type="http://schemas.openxmlformats.org/officeDocument/2006/relationships/image" Target="../media/image7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19.emf"/><Relationship Id="rId4" Type="http://schemas.openxmlformats.org/officeDocument/2006/relationships/image" Target="../media/image7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19.emf"/><Relationship Id="rId4" Type="http://schemas.openxmlformats.org/officeDocument/2006/relationships/image" Target="../media/image7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8.xml"/><Relationship Id="rId5" Type="http://schemas.openxmlformats.org/officeDocument/2006/relationships/image" Target="../media/image19.emf"/><Relationship Id="rId4" Type="http://schemas.openxmlformats.org/officeDocument/2006/relationships/image" Target="../media/image82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19.emf"/><Relationship Id="rId4" Type="http://schemas.openxmlformats.org/officeDocument/2006/relationships/image" Target="../media/image8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6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19.emf"/><Relationship Id="rId4" Type="http://schemas.openxmlformats.org/officeDocument/2006/relationships/image" Target="../media/image86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6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88.png"/><Relationship Id="rId4" Type="http://schemas.openxmlformats.org/officeDocument/2006/relationships/image" Target="../media/image19.e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6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19.emf"/><Relationship Id="rId4" Type="http://schemas.openxmlformats.org/officeDocument/2006/relationships/image" Target="../media/image90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6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19.emf"/><Relationship Id="rId4" Type="http://schemas.openxmlformats.org/officeDocument/2006/relationships/image" Target="../media/image92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6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9.em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6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9.emf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6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6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9.em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6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6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9.emf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6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9.em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6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9.emf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6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9.em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6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9.emf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6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9.em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6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19.emf"/><Relationship Id="rId4" Type="http://schemas.openxmlformats.org/officeDocument/2006/relationships/image" Target="../media/image103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6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9.emf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6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4"/>
          <p:cNvSpPr/>
          <p:nvPr/>
        </p:nvSpPr>
        <p:spPr>
          <a:xfrm>
            <a:off x="566447" y="1052736"/>
            <a:ext cx="7992888" cy="1795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수리조선소 사망사고예방을 위한 </a:t>
            </a:r>
            <a:r>
              <a:rPr lang="ko-KR" altLang="en-US" sz="4000" dirty="0" smtClean="0">
                <a:solidFill>
                  <a:srgbClr val="FFFF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근로자 안전보건교육</a:t>
            </a:r>
            <a:endParaRPr lang="en-US" altLang="ko-KR" sz="57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5302" y="404664"/>
            <a:ext cx="3570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/>
            <a:r>
              <a:rPr lang="ko-KR" altLang="en-US" sz="1400" b="1" spc="-150" dirty="0">
                <a:solidFill>
                  <a:srgbClr val="FFFF00"/>
                </a:solidFill>
                <a:latin typeface="+mn-ea"/>
              </a:rPr>
              <a:t>산재 사고사망 절반</a:t>
            </a:r>
            <a:r>
              <a:rPr lang="ko-KR" altLang="en-US" sz="1400" b="1" spc="-150" dirty="0">
                <a:solidFill>
                  <a:schemeClr val="bg1"/>
                </a:solidFill>
                <a:latin typeface="+mn-ea"/>
              </a:rPr>
              <a:t>으로</a:t>
            </a:r>
            <a:r>
              <a:rPr lang="ko-KR" altLang="en-US" sz="1400" b="1" spc="-150" dirty="0">
                <a:solidFill>
                  <a:srgbClr val="FFFF00"/>
                </a:solidFill>
                <a:latin typeface="+mn-ea"/>
              </a:rPr>
              <a:t> </a:t>
            </a:r>
            <a:r>
              <a:rPr lang="ko-KR" altLang="en-US" sz="1400" b="1" spc="-150" dirty="0">
                <a:solidFill>
                  <a:schemeClr val="bg1"/>
                </a:solidFill>
                <a:latin typeface="+mn-ea"/>
              </a:rPr>
              <a:t>줄입시다</a:t>
            </a:r>
            <a:r>
              <a:rPr lang="en-US" altLang="ko-KR" sz="1400" b="1" spc="-150" dirty="0">
                <a:solidFill>
                  <a:schemeClr val="bg1"/>
                </a:solidFill>
                <a:latin typeface="+mn-ea"/>
              </a:rPr>
              <a:t>!</a:t>
            </a:r>
            <a:endParaRPr lang="ko-KR" altLang="en-US" sz="1400" b="1" spc="-1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3113622" y="3501008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2020. 4</a:t>
            </a:r>
          </a:p>
        </p:txBody>
      </p:sp>
      <p:sp>
        <p:nvSpPr>
          <p:cNvPr id="8" name="Rectangle 4"/>
          <p:cNvSpPr/>
          <p:nvPr/>
        </p:nvSpPr>
        <p:spPr>
          <a:xfrm>
            <a:off x="2114763" y="5085184"/>
            <a:ext cx="489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안전보건공단 부산광역본부</a:t>
            </a:r>
            <a:endParaRPr lang="en-US" altLang="ko-KR" sz="24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조선업재해예방센터</a:t>
            </a:r>
            <a:endParaRPr lang="en-US" altLang="ko-KR" sz="24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53"/>
          <p:cNvGrpSpPr/>
          <p:nvPr/>
        </p:nvGrpSpPr>
        <p:grpSpPr>
          <a:xfrm>
            <a:off x="971600" y="620688"/>
            <a:ext cx="1512167" cy="1428615"/>
            <a:chOff x="1101030" y="692015"/>
            <a:chExt cx="1512167" cy="1428615"/>
          </a:xfrm>
        </p:grpSpPr>
        <p:sp>
          <p:nvSpPr>
            <p:cNvPr id="34" name="Oval 9"/>
            <p:cNvSpPr/>
            <p:nvPr/>
          </p:nvSpPr>
          <p:spPr>
            <a:xfrm>
              <a:off x="1149485" y="692015"/>
              <a:ext cx="1428615" cy="1428615"/>
            </a:xfrm>
            <a:prstGeom prst="ellipse">
              <a:avLst/>
            </a:prstGeom>
            <a:solidFill>
              <a:srgbClr val="589AC7"/>
            </a:solidFill>
            <a:ln w="571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101030" y="1225034"/>
              <a:ext cx="15121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b="1" kern="1200" dirty="0" smtClean="0">
                  <a:solidFill>
                    <a:schemeClr val="bg1"/>
                  </a:solidFill>
                </a:rPr>
                <a:t>CONTENTS</a:t>
              </a:r>
              <a:endParaRPr lang="en-US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Group 52"/>
          <p:cNvGrpSpPr/>
          <p:nvPr/>
        </p:nvGrpSpPr>
        <p:grpSpPr>
          <a:xfrm>
            <a:off x="2146101" y="2204864"/>
            <a:ext cx="5090195" cy="2651897"/>
            <a:chOff x="673100" y="2678540"/>
            <a:chExt cx="3835401" cy="2651897"/>
          </a:xfrm>
        </p:grpSpPr>
        <p:grpSp>
          <p:nvGrpSpPr>
            <p:cNvPr id="37" name="Group 23"/>
            <p:cNvGrpSpPr/>
            <p:nvPr/>
          </p:nvGrpSpPr>
          <p:grpSpPr>
            <a:xfrm>
              <a:off x="673100" y="2678540"/>
              <a:ext cx="3835400" cy="523220"/>
              <a:chOff x="673100" y="2434136"/>
              <a:chExt cx="3835400" cy="523220"/>
            </a:xfrm>
          </p:grpSpPr>
          <p:grpSp>
            <p:nvGrpSpPr>
              <p:cNvPr id="66" name="Group 15"/>
              <p:cNvGrpSpPr/>
              <p:nvPr/>
            </p:nvGrpSpPr>
            <p:grpSpPr>
              <a:xfrm>
                <a:off x="828245" y="2434136"/>
                <a:ext cx="3504102" cy="523220"/>
                <a:chOff x="1304166" y="2464914"/>
                <a:chExt cx="3504102" cy="523220"/>
              </a:xfrm>
            </p:grpSpPr>
            <p:sp>
              <p:nvSpPr>
                <p:cNvPr id="70" name="TextBox 11"/>
                <p:cNvSpPr txBox="1"/>
                <p:nvPr/>
              </p:nvSpPr>
              <p:spPr>
                <a:xfrm>
                  <a:off x="1591537" y="2523674"/>
                  <a:ext cx="321673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400" kern="12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수리조선소 주요 특징</a:t>
                  </a:r>
                  <a:endParaRPr lang="en-US" sz="2400" kern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71" name="TextBox 70"/>
                <p:cNvSpPr txBox="1"/>
                <p:nvPr/>
              </p:nvSpPr>
              <p:spPr>
                <a:xfrm>
                  <a:off x="1304166" y="2464914"/>
                  <a:ext cx="28297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2800" kern="1200" dirty="0" smtClean="0">
                      <a:solidFill>
                        <a:srgbClr val="438BCD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1</a:t>
                  </a:r>
                  <a:endParaRPr lang="en-US" sz="2800" kern="1200" dirty="0">
                    <a:solidFill>
                      <a:srgbClr val="438BC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</p:grpSp>
          <p:grpSp>
            <p:nvGrpSpPr>
              <p:cNvPr id="67" name="Group 22"/>
              <p:cNvGrpSpPr/>
              <p:nvPr/>
            </p:nvGrpSpPr>
            <p:grpSpPr>
              <a:xfrm>
                <a:off x="673100" y="2540000"/>
                <a:ext cx="3835400" cy="395650"/>
                <a:chOff x="673100" y="2540000"/>
                <a:chExt cx="3835400" cy="395650"/>
              </a:xfrm>
            </p:grpSpPr>
            <p:cxnSp>
              <p:nvCxnSpPr>
                <p:cNvPr id="68" name="Straight Connector 17"/>
                <p:cNvCxnSpPr/>
                <p:nvPr/>
              </p:nvCxnSpPr>
              <p:spPr>
                <a:xfrm>
                  <a:off x="673100" y="2926579"/>
                  <a:ext cx="3835400" cy="0"/>
                </a:xfrm>
                <a:prstGeom prst="line">
                  <a:avLst/>
                </a:prstGeom>
                <a:ln w="19050" cmpd="sng">
                  <a:solidFill>
                    <a:srgbClr val="438BCD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Straight Connector 18"/>
                <p:cNvCxnSpPr/>
                <p:nvPr/>
              </p:nvCxnSpPr>
              <p:spPr>
                <a:xfrm>
                  <a:off x="673100" y="2540000"/>
                  <a:ext cx="0" cy="395650"/>
                </a:xfrm>
                <a:prstGeom prst="line">
                  <a:avLst/>
                </a:prstGeom>
                <a:ln w="19050" cmpd="sng">
                  <a:solidFill>
                    <a:srgbClr val="438BCD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8" name="Group 24"/>
            <p:cNvGrpSpPr/>
            <p:nvPr/>
          </p:nvGrpSpPr>
          <p:grpSpPr>
            <a:xfrm>
              <a:off x="673100" y="3388099"/>
              <a:ext cx="3835401" cy="523220"/>
              <a:chOff x="673100" y="2434136"/>
              <a:chExt cx="3835401" cy="523220"/>
            </a:xfrm>
          </p:grpSpPr>
          <p:grpSp>
            <p:nvGrpSpPr>
              <p:cNvPr id="60" name="Group 25"/>
              <p:cNvGrpSpPr/>
              <p:nvPr/>
            </p:nvGrpSpPr>
            <p:grpSpPr>
              <a:xfrm>
                <a:off x="828245" y="2434136"/>
                <a:ext cx="3680256" cy="523220"/>
                <a:chOff x="1304166" y="2464914"/>
                <a:chExt cx="3680256" cy="523220"/>
              </a:xfrm>
            </p:grpSpPr>
            <p:sp>
              <p:nvSpPr>
                <p:cNvPr id="64" name="TextBox 29"/>
                <p:cNvSpPr txBox="1"/>
                <p:nvPr/>
              </p:nvSpPr>
              <p:spPr>
                <a:xfrm>
                  <a:off x="1591537" y="2523674"/>
                  <a:ext cx="3392885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400" kern="1200" dirty="0" err="1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공정별</a:t>
                  </a:r>
                  <a:r>
                    <a:rPr lang="ko-KR" altLang="en-US" sz="2400" kern="12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 주요 유해위험 요인</a:t>
                  </a:r>
                  <a:endParaRPr lang="en-US" sz="2400" kern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65" name="TextBox 64"/>
                <p:cNvSpPr txBox="1"/>
                <p:nvPr/>
              </p:nvSpPr>
              <p:spPr>
                <a:xfrm>
                  <a:off x="1304166" y="2464914"/>
                  <a:ext cx="28297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2800" kern="1200" dirty="0" smtClean="0">
                      <a:solidFill>
                        <a:srgbClr val="438BCD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2</a:t>
                  </a:r>
                  <a:endParaRPr lang="en-US" sz="2800" kern="1200" dirty="0">
                    <a:solidFill>
                      <a:srgbClr val="438BC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</p:grpSp>
          <p:grpSp>
            <p:nvGrpSpPr>
              <p:cNvPr id="61" name="Group 26"/>
              <p:cNvGrpSpPr/>
              <p:nvPr/>
            </p:nvGrpSpPr>
            <p:grpSpPr>
              <a:xfrm>
                <a:off x="673100" y="2540000"/>
                <a:ext cx="3835400" cy="395650"/>
                <a:chOff x="673100" y="2540000"/>
                <a:chExt cx="3835400" cy="395650"/>
              </a:xfrm>
            </p:grpSpPr>
            <p:cxnSp>
              <p:nvCxnSpPr>
                <p:cNvPr id="62" name="Straight Connector 27"/>
                <p:cNvCxnSpPr/>
                <p:nvPr/>
              </p:nvCxnSpPr>
              <p:spPr>
                <a:xfrm>
                  <a:off x="673100" y="2926579"/>
                  <a:ext cx="3835400" cy="0"/>
                </a:xfrm>
                <a:prstGeom prst="line">
                  <a:avLst/>
                </a:prstGeom>
                <a:ln w="19050" cmpd="sng">
                  <a:solidFill>
                    <a:srgbClr val="438BCD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Straight Connector 28"/>
                <p:cNvCxnSpPr/>
                <p:nvPr/>
              </p:nvCxnSpPr>
              <p:spPr>
                <a:xfrm>
                  <a:off x="673100" y="2540000"/>
                  <a:ext cx="0" cy="395650"/>
                </a:xfrm>
                <a:prstGeom prst="line">
                  <a:avLst/>
                </a:prstGeom>
                <a:ln w="19050" cmpd="sng">
                  <a:solidFill>
                    <a:srgbClr val="438BCD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9" name="Group 31"/>
            <p:cNvGrpSpPr/>
            <p:nvPr/>
          </p:nvGrpSpPr>
          <p:grpSpPr>
            <a:xfrm>
              <a:off x="673100" y="4097658"/>
              <a:ext cx="3835400" cy="523220"/>
              <a:chOff x="673100" y="2434136"/>
              <a:chExt cx="3835400" cy="523220"/>
            </a:xfrm>
          </p:grpSpPr>
          <p:grpSp>
            <p:nvGrpSpPr>
              <p:cNvPr id="54" name="Group 32"/>
              <p:cNvGrpSpPr/>
              <p:nvPr/>
            </p:nvGrpSpPr>
            <p:grpSpPr>
              <a:xfrm>
                <a:off x="828245" y="2434136"/>
                <a:ext cx="3504102" cy="523220"/>
                <a:chOff x="1304166" y="2464914"/>
                <a:chExt cx="3504102" cy="523220"/>
              </a:xfrm>
            </p:grpSpPr>
            <p:sp>
              <p:nvSpPr>
                <p:cNvPr id="58" name="TextBox 57"/>
                <p:cNvSpPr txBox="1"/>
                <p:nvPr/>
              </p:nvSpPr>
              <p:spPr>
                <a:xfrm>
                  <a:off x="1591537" y="2523674"/>
                  <a:ext cx="321673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4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현장점검 </a:t>
                  </a:r>
                  <a:r>
                    <a:rPr lang="ko-KR" altLang="en-US" sz="24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주요 문제점</a:t>
                  </a:r>
                  <a:endParaRPr lang="en-US" altLang="ko-KR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59" name="TextBox 58"/>
                <p:cNvSpPr txBox="1"/>
                <p:nvPr/>
              </p:nvSpPr>
              <p:spPr>
                <a:xfrm>
                  <a:off x="1304166" y="2464914"/>
                  <a:ext cx="28297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2800" kern="1200" dirty="0" smtClean="0">
                      <a:solidFill>
                        <a:srgbClr val="438BCD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3</a:t>
                  </a:r>
                  <a:endParaRPr lang="en-US" sz="2800" kern="1200" dirty="0">
                    <a:solidFill>
                      <a:srgbClr val="438BC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</p:grpSp>
          <p:grpSp>
            <p:nvGrpSpPr>
              <p:cNvPr id="55" name="Group 33"/>
              <p:cNvGrpSpPr/>
              <p:nvPr/>
            </p:nvGrpSpPr>
            <p:grpSpPr>
              <a:xfrm>
                <a:off x="673100" y="2540000"/>
                <a:ext cx="3835400" cy="395650"/>
                <a:chOff x="673100" y="2540000"/>
                <a:chExt cx="3835400" cy="395650"/>
              </a:xfrm>
            </p:grpSpPr>
            <p:cxnSp>
              <p:nvCxnSpPr>
                <p:cNvPr id="56" name="Straight Connector 34"/>
                <p:cNvCxnSpPr/>
                <p:nvPr/>
              </p:nvCxnSpPr>
              <p:spPr>
                <a:xfrm>
                  <a:off x="673100" y="2926579"/>
                  <a:ext cx="3835400" cy="0"/>
                </a:xfrm>
                <a:prstGeom prst="line">
                  <a:avLst/>
                </a:prstGeom>
                <a:ln w="19050" cmpd="sng">
                  <a:solidFill>
                    <a:srgbClr val="438BCD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35"/>
                <p:cNvCxnSpPr/>
                <p:nvPr/>
              </p:nvCxnSpPr>
              <p:spPr>
                <a:xfrm>
                  <a:off x="673100" y="2540000"/>
                  <a:ext cx="0" cy="395650"/>
                </a:xfrm>
                <a:prstGeom prst="line">
                  <a:avLst/>
                </a:prstGeom>
                <a:ln w="19050" cmpd="sng">
                  <a:solidFill>
                    <a:srgbClr val="438BCD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0" name="Group 38"/>
            <p:cNvGrpSpPr/>
            <p:nvPr/>
          </p:nvGrpSpPr>
          <p:grpSpPr>
            <a:xfrm>
              <a:off x="673100" y="4807217"/>
              <a:ext cx="3835400" cy="523220"/>
              <a:chOff x="673100" y="2434136"/>
              <a:chExt cx="3835400" cy="523220"/>
            </a:xfrm>
          </p:grpSpPr>
          <p:grpSp>
            <p:nvGrpSpPr>
              <p:cNvPr id="48" name="Group 39"/>
              <p:cNvGrpSpPr/>
              <p:nvPr/>
            </p:nvGrpSpPr>
            <p:grpSpPr>
              <a:xfrm>
                <a:off x="828245" y="2434136"/>
                <a:ext cx="3504102" cy="523220"/>
                <a:chOff x="1304166" y="2464914"/>
                <a:chExt cx="3504102" cy="523220"/>
              </a:xfrm>
            </p:grpSpPr>
            <p:sp>
              <p:nvSpPr>
                <p:cNvPr id="52" name="TextBox 51"/>
                <p:cNvSpPr txBox="1"/>
                <p:nvPr/>
              </p:nvSpPr>
              <p:spPr>
                <a:xfrm>
                  <a:off x="1591537" y="2523674"/>
                  <a:ext cx="321673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4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중대재해</a:t>
                  </a:r>
                  <a:r>
                    <a:rPr lang="ko-KR" altLang="en-US" sz="24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 </a:t>
                  </a:r>
                  <a:r>
                    <a:rPr lang="ko-KR" altLang="en-US" sz="240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주요사례</a:t>
                  </a:r>
                  <a:endParaRPr lang="en-US" altLang="ko-KR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53" name="TextBox 52"/>
                <p:cNvSpPr txBox="1"/>
                <p:nvPr/>
              </p:nvSpPr>
              <p:spPr>
                <a:xfrm>
                  <a:off x="1304166" y="2464914"/>
                  <a:ext cx="28297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2800" kern="1200" dirty="0" smtClean="0">
                      <a:solidFill>
                        <a:srgbClr val="438BCD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4</a:t>
                  </a:r>
                  <a:endParaRPr lang="en-US" sz="2800" kern="1200" dirty="0">
                    <a:solidFill>
                      <a:srgbClr val="438BC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</p:grpSp>
          <p:grpSp>
            <p:nvGrpSpPr>
              <p:cNvPr id="49" name="Group 40"/>
              <p:cNvGrpSpPr/>
              <p:nvPr/>
            </p:nvGrpSpPr>
            <p:grpSpPr>
              <a:xfrm>
                <a:off x="673100" y="2540000"/>
                <a:ext cx="3835400" cy="395650"/>
                <a:chOff x="673100" y="2540000"/>
                <a:chExt cx="3835400" cy="395650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673100" y="2926579"/>
                  <a:ext cx="3835400" cy="0"/>
                </a:xfrm>
                <a:prstGeom prst="line">
                  <a:avLst/>
                </a:prstGeom>
                <a:ln w="19050" cmpd="sng">
                  <a:solidFill>
                    <a:srgbClr val="438BCD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2"/>
                <p:cNvCxnSpPr/>
                <p:nvPr/>
              </p:nvCxnSpPr>
              <p:spPr>
                <a:xfrm>
                  <a:off x="673100" y="2540000"/>
                  <a:ext cx="0" cy="395650"/>
                </a:xfrm>
                <a:prstGeom prst="line">
                  <a:avLst/>
                </a:prstGeom>
                <a:ln w="19050" cmpd="sng">
                  <a:solidFill>
                    <a:srgbClr val="438BCD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6"/>
          <p:cNvSpPr/>
          <p:nvPr/>
        </p:nvSpPr>
        <p:spPr>
          <a:xfrm>
            <a:off x="705898" y="2321721"/>
            <a:ext cx="827392" cy="82739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bg2">
                    <a:lumMod val="25000"/>
                  </a:schemeClr>
                </a:solidFill>
              </a:rPr>
              <a:t>1</a:t>
            </a:r>
            <a:endParaRPr lang="en-US" sz="4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/>
        </p:nvSpPr>
        <p:spPr>
          <a:xfrm>
            <a:off x="611560" y="3473849"/>
            <a:ext cx="5761182" cy="11072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ko-KR" altLang="en-US" sz="4000" b="1" dirty="0" smtClean="0">
                <a:solidFill>
                  <a:schemeClr val="bg1">
                    <a:lumMod val="85000"/>
                  </a:schemeClr>
                </a:solidFill>
              </a:rPr>
              <a:t>수리조선소 주요 특성</a:t>
            </a:r>
            <a:endParaRPr lang="en-US" sz="4000" b="1" kern="12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06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schemeClr val="bg1"/>
                </a:solidFill>
              </a:rPr>
              <a:pPr/>
              <a:t>4</a:t>
            </a:fld>
            <a:endParaRPr lang="ko-KR" altLang="en-US" dirty="0">
              <a:solidFill>
                <a:schemeClr val="bg1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선대보유 수리조선소</a:t>
              </a:r>
              <a:endParaRPr 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628800"/>
            <a:ext cx="81602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 smtClean="0"/>
              <a:t>선대는 선박을 수리하기 위하여 레일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대차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윈치를</a:t>
            </a:r>
            <a:r>
              <a:rPr lang="ko-KR" altLang="en-US" sz="2000" b="1" dirty="0" smtClean="0"/>
              <a:t> 이용하여 바다에서 육지로 선박을 끌어올려 수리하기 위한 설비를 통칭함</a:t>
            </a:r>
            <a:r>
              <a:rPr lang="en-US" altLang="ko-KR" sz="2000" b="1" dirty="0" smtClean="0"/>
              <a:t>.</a:t>
            </a:r>
            <a:endParaRPr lang="ko-KR" altLang="en-US" sz="2000" b="1" dirty="0" smtClean="0"/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 smtClean="0"/>
              <a:t>수리조선소의 </a:t>
            </a:r>
            <a:r>
              <a:rPr lang="ko-KR" altLang="en-US" sz="2000" b="1" dirty="0"/>
              <a:t>대부분 사망사고는 선대를 보유한 사업장에서 </a:t>
            </a:r>
            <a:r>
              <a:rPr lang="ko-KR" altLang="en-US" sz="2000" b="1" dirty="0" smtClean="0"/>
              <a:t>수리</a:t>
            </a:r>
            <a:endParaRPr lang="en-US" altLang="ko-KR" sz="2000" b="1" dirty="0" smtClean="0"/>
          </a:p>
          <a:p>
            <a:pPr fontAlgn="base">
              <a:lnSpc>
                <a:spcPct val="150000"/>
              </a:lnSpc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  </a:t>
            </a:r>
            <a:r>
              <a:rPr lang="ko-KR" altLang="en-US" sz="2000" b="1" dirty="0" smtClean="0"/>
              <a:t>작업 중에 </a:t>
            </a:r>
            <a:r>
              <a:rPr lang="ko-KR" altLang="en-US" sz="2000" b="1" dirty="0"/>
              <a:t>발생함</a:t>
            </a:r>
            <a:r>
              <a:rPr lang="en-US" altLang="ko-KR" sz="2000" b="1" dirty="0"/>
              <a:t>.</a:t>
            </a:r>
            <a:endParaRPr lang="ko-KR" altLang="en-US" sz="2000" b="1" dirty="0"/>
          </a:p>
        </p:txBody>
      </p:sp>
      <p:sp>
        <p:nvSpPr>
          <p:cNvPr id="5" name="직사각형 4"/>
          <p:cNvSpPr/>
          <p:nvPr/>
        </p:nvSpPr>
        <p:spPr>
          <a:xfrm>
            <a:off x="1475656" y="4149080"/>
            <a:ext cx="6192688" cy="108012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최근 </a:t>
            </a:r>
            <a:r>
              <a:rPr lang="en-US" altLang="ko-KR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년간 수리조선소 사망사고 </a:t>
            </a:r>
            <a:r>
              <a:rPr lang="en-US" altLang="ko-KR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31</a:t>
            </a: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건 중 </a:t>
            </a:r>
            <a:endParaRPr lang="en-US" altLang="ko-KR" sz="2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선대보유 사업장 </a:t>
            </a:r>
            <a:r>
              <a:rPr lang="en-US" altLang="ko-KR" sz="24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23</a:t>
            </a:r>
            <a:r>
              <a:rPr lang="ko-KR" altLang="en-US" sz="24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건 발생</a:t>
            </a:r>
            <a:r>
              <a:rPr lang="en-US" altLang="ko-KR" sz="24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(74.2%)</a:t>
            </a:r>
            <a:r>
              <a:rPr lang="ko-KR" altLang="en-US" sz="24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2400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schemeClr val="bg1"/>
                </a:solidFill>
              </a:rPr>
              <a:pPr/>
              <a:t>5</a:t>
            </a:fld>
            <a:endParaRPr lang="ko-KR" altLang="en-US" dirty="0">
              <a:solidFill>
                <a:schemeClr val="bg1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897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변해야 할 안전의식</a:t>
              </a:r>
              <a:endParaRPr 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628800"/>
            <a:ext cx="8160212" cy="56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b="1" dirty="0" smtClean="0"/>
              <a:t>    </a:t>
            </a:r>
            <a:r>
              <a:rPr lang="ko-KR" altLang="en-US" sz="24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구성원의 안전의식</a:t>
            </a:r>
            <a:endParaRPr lang="ko-KR" altLang="en-US" sz="3600" dirty="0">
              <a:solidFill>
                <a:srgbClr val="00619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 flipV="1">
            <a:off x="751499" y="1838886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 rot="21430162">
            <a:off x="611560" y="2504769"/>
            <a:ext cx="8160212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 </a:t>
            </a:r>
            <a:r>
              <a:rPr lang="ko-KR" altLang="en-US" sz="3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때까지 </a:t>
            </a:r>
            <a:endParaRPr lang="en-US" altLang="ko-KR" sz="320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>
              <a:lnSpc>
                <a:spcPct val="150000"/>
              </a:lnSpc>
            </a:pPr>
            <a:r>
              <a:rPr lang="ko-KR" altLang="en-US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우리 </a:t>
            </a:r>
            <a:r>
              <a:rPr lang="ko-KR" altLang="en-US" sz="3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사업장은 </a:t>
            </a:r>
            <a:r>
              <a:rPr lang="ko-KR" altLang="en-US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큰 사고 없이 </a:t>
            </a:r>
            <a:r>
              <a:rPr lang="ko-KR" altLang="en-US" sz="3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잘 해왔으니</a:t>
            </a:r>
            <a:r>
              <a:rPr lang="en-US" altLang="ko-KR" sz="3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pPr algn="ctr" fontAlgn="base">
              <a:lnSpc>
                <a:spcPct val="150000"/>
              </a:lnSpc>
            </a:pPr>
            <a:r>
              <a:rPr lang="en-US" altLang="ko-KR" sz="3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3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우리 사업장은 </a:t>
            </a:r>
            <a:r>
              <a:rPr lang="ko-KR" altLang="en-US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안전하다</a:t>
            </a:r>
            <a:r>
              <a:rPr lang="en-US" altLang="ko-KR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!!”</a:t>
            </a:r>
            <a:endParaRPr lang="ko-KR" altLang="en-US" sz="32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0104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schemeClr val="bg1"/>
                </a:solidFill>
              </a:rPr>
              <a:pPr/>
              <a:t>6</a:t>
            </a:fld>
            <a:endParaRPr lang="ko-KR" altLang="en-US" dirty="0">
              <a:solidFill>
                <a:schemeClr val="bg1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897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변해야 할 안전의식</a:t>
              </a:r>
              <a:endParaRPr 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628800"/>
            <a:ext cx="8160212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b="1" dirty="0" smtClean="0"/>
              <a:t>    </a:t>
            </a:r>
            <a:r>
              <a:rPr lang="ko-KR" altLang="en-US" sz="24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구성원의 안전의식</a:t>
            </a:r>
            <a:endParaRPr lang="en-US" altLang="ko-KR" sz="2400" dirty="0" smtClean="0">
              <a:solidFill>
                <a:srgbClr val="00619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안전보다 생산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품질관리 우선이다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사업주의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지식과 경험에 의존하는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안전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소극적인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안전에 대한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투자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작업자를 통제하기 위한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핵심수단이‘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잔소리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’가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아닌지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안전에 관한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관심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및 책임감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전문성 결여 </a:t>
            </a:r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귀찮아서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작업하는데 불편해서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와 같이 안전에 대한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중요성ㆍ필요성을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공감하지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못함</a:t>
            </a:r>
            <a:endParaRPr lang="en-US" altLang="ko-KR" sz="200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 flipV="1">
            <a:off x="751499" y="1838886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456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schemeClr val="bg1"/>
                </a:solidFill>
              </a:rPr>
              <a:pPr/>
              <a:t>7</a:t>
            </a:fld>
            <a:endParaRPr lang="ko-KR" altLang="en-US" dirty="0">
              <a:solidFill>
                <a:schemeClr val="bg1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897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선대보유 수리조선소 특성</a:t>
              </a:r>
              <a:endParaRPr 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628800"/>
            <a:ext cx="81602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b="1" dirty="0" smtClean="0"/>
              <a:t>    </a:t>
            </a:r>
            <a:r>
              <a:rPr lang="ko-KR" altLang="en-US" sz="2400" b="1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수리조선소 설비적 관점</a:t>
            </a:r>
            <a:endParaRPr lang="en-US" altLang="ko-KR" sz="2400" b="1" dirty="0" smtClean="0">
              <a:solidFill>
                <a:srgbClr val="00619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수리조선소가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건립된지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년이상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되어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노후된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기계ㆍ설비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사용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최근 수리조선소의 경기불황으로 인해 재투자가 어려운 실정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고소작업시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고소작업대 및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틀비계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대신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말비계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이동식 사다리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탑승대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등과 같이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재례식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작업방법이 성행함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장비를 사용하기 보다 인력에 의한 수작업 위주로 운영 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 flipV="1">
            <a:off x="751499" y="1838886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895515" y="2348880"/>
            <a:ext cx="7780941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spc="-150" smtClean="0"/>
              <a:t>영도지역 수리조선소는 </a:t>
            </a:r>
            <a:r>
              <a:rPr lang="en-US" altLang="ko-KR" sz="2000" b="1" spc="-150" smtClean="0"/>
              <a:t>1960</a:t>
            </a:r>
            <a:r>
              <a:rPr lang="ko-KR" altLang="en-US" sz="2000" b="1" spc="-150" smtClean="0"/>
              <a:t>대</a:t>
            </a:r>
            <a:r>
              <a:rPr lang="en-US" altLang="ko-KR" sz="2000" b="1" spc="-150" smtClean="0"/>
              <a:t>, </a:t>
            </a:r>
            <a:r>
              <a:rPr lang="ko-KR" altLang="en-US" sz="2000" b="1" spc="-150" smtClean="0"/>
              <a:t>구평동 일원 </a:t>
            </a:r>
            <a:r>
              <a:rPr lang="en-US" altLang="ko-KR" sz="2000" b="1" spc="-150" smtClean="0"/>
              <a:t>1990</a:t>
            </a:r>
            <a:r>
              <a:rPr lang="ko-KR" altLang="en-US" sz="2000" b="1" spc="-150" smtClean="0"/>
              <a:t>년대 수리조선소 형성</a:t>
            </a:r>
            <a:endParaRPr lang="ko-KR" altLang="en-US" sz="2000" b="1" spc="-150"/>
          </a:p>
        </p:txBody>
      </p:sp>
    </p:spTree>
    <p:extLst>
      <p:ext uri="{BB962C8B-B14F-4D97-AF65-F5344CB8AC3E}">
        <p14:creationId xmlns:p14="http://schemas.microsoft.com/office/powerpoint/2010/main" val="3267938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schemeClr val="bg1"/>
                </a:solidFill>
              </a:rPr>
              <a:pPr/>
              <a:t>8</a:t>
            </a:fld>
            <a:endParaRPr lang="ko-KR" altLang="en-US" dirty="0">
              <a:solidFill>
                <a:schemeClr val="bg1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897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선대보유 수리조선소 특성</a:t>
              </a:r>
              <a:endParaRPr 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628800"/>
            <a:ext cx="816021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400" b="1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수리조선소 작업적 관점</a:t>
            </a:r>
            <a:endParaRPr lang="en-US" altLang="ko-KR" sz="2400" b="1" dirty="0" smtClean="0">
              <a:solidFill>
                <a:srgbClr val="00619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algn="dist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선박수리작업은 </a:t>
            </a:r>
            <a:r>
              <a:rPr lang="ko-KR" altLang="en-US" sz="20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선박 안전검사를 위해 선대에 </a:t>
            </a:r>
            <a:r>
              <a:rPr lang="ko-KR" altLang="en-US" sz="2000" spc="-15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상가하여</a:t>
            </a:r>
            <a:r>
              <a:rPr lang="ko-KR" altLang="en-US" sz="20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작업을 실시함</a:t>
            </a: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선박내부 </a:t>
            </a:r>
            <a:r>
              <a:rPr lang="ko-KR" altLang="en-US" sz="20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장소가 협소하며 수리기간이 짧고 많은 인원이 동시에 투입되어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혼잡함</a:t>
            </a: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선체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외부는 선대보유사업장에서 수리작업을 실시하고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엔진 등 기계실 수리는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선주직시공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업체 전문분야별로 인력을 도급해서 작업을 실시함으로 인원통제가 어려움</a:t>
            </a: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선체내부도장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및 용접 등 화기작업이 동시에 실시됨으로 인한 화재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폭발위험이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있음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 flipV="1">
            <a:off x="751499" y="1838886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72511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schemeClr val="bg1"/>
                </a:solidFill>
              </a:rPr>
              <a:pPr/>
              <a:t>9</a:t>
            </a:fld>
            <a:endParaRPr lang="ko-KR" altLang="en-US" dirty="0">
              <a:solidFill>
                <a:schemeClr val="bg1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101921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897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선대보유 수리조선소 특성</a:t>
              </a:r>
              <a:endParaRPr 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735648"/>
            <a:ext cx="83042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선체외판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도장작업의 고소작업장소 추락위험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중량물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인양작업 낙하위험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전기설비 누전에 감전 등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고위험작업이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많이 발생함 </a:t>
            </a: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작업공간은 </a:t>
            </a:r>
            <a:r>
              <a:rPr lang="ko-KR" altLang="en-US" sz="20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협소한 기계실내부나 옥외작업 </a:t>
            </a: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등으로 </a:t>
            </a:r>
            <a:r>
              <a:rPr lang="ko-KR" altLang="en-US" sz="20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작업환경이 열악함</a:t>
            </a:r>
          </a:p>
        </p:txBody>
      </p:sp>
    </p:spTree>
    <p:extLst>
      <p:ext uri="{BB962C8B-B14F-4D97-AF65-F5344CB8AC3E}">
        <p14:creationId xmlns:p14="http://schemas.microsoft.com/office/powerpoint/2010/main" val="357368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6"/>
          <p:cNvSpPr/>
          <p:nvPr/>
        </p:nvSpPr>
        <p:spPr>
          <a:xfrm>
            <a:off x="705898" y="2321721"/>
            <a:ext cx="827392" cy="82739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EEECE1">
                    <a:lumMod val="25000"/>
                  </a:srgbClr>
                </a:solidFill>
              </a:rPr>
              <a:t>2</a:t>
            </a:r>
            <a:endParaRPr lang="en-US" sz="4000" b="1" dirty="0">
              <a:solidFill>
                <a:srgbClr val="EEECE1">
                  <a:lumMod val="25000"/>
                </a:srgb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/>
        </p:nvSpPr>
        <p:spPr>
          <a:xfrm>
            <a:off x="611560" y="3473849"/>
            <a:ext cx="5761182" cy="11072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ko-KR" altLang="en-US" sz="4000" b="1" dirty="0" err="1" smtClean="0">
                <a:solidFill>
                  <a:prstClr val="white">
                    <a:lumMod val="85000"/>
                  </a:prstClr>
                </a:solidFill>
              </a:rPr>
              <a:t>공정별</a:t>
            </a:r>
            <a:endParaRPr lang="en-US" altLang="ko-KR" sz="4000" b="1" dirty="0" smtClean="0">
              <a:solidFill>
                <a:prstClr val="white">
                  <a:lumMod val="85000"/>
                </a:prst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4000" b="1" dirty="0" smtClean="0">
                <a:solidFill>
                  <a:prstClr val="white">
                    <a:lumMod val="85000"/>
                  </a:prstClr>
                </a:solidFill>
              </a:rPr>
              <a:t>주요 유해위험요인</a:t>
            </a:r>
            <a:endParaRPr lang="en-US" sz="4000" b="1" dirty="0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1535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11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 순서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650736"/>
            <a:ext cx="8160212" cy="56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400" b="1" dirty="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수리작업 공정순서</a:t>
            </a:r>
            <a:endParaRPr lang="en-US" altLang="ko-KR" sz="3200" b="1" dirty="0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 flipV="1">
            <a:off x="838625" y="184484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92503" y="2498120"/>
            <a:ext cx="78559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200000"/>
              </a:lnSpc>
            </a:pP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① 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상가준비 ⇒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② 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상가 ⇒ ③ 고압세척</a:t>
            </a: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(Jet-Washing)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⇒ </a:t>
            </a:r>
            <a:endParaRPr lang="en-US" altLang="ko-KR" sz="2000" b="1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④ </a:t>
            </a:r>
            <a:r>
              <a:rPr lang="ko-KR" altLang="en-US" sz="2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유틸리티 </a:t>
            </a:r>
            <a:r>
              <a:rPr lang="ko-KR" altLang="en-US" sz="20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및 시설물 </a:t>
            </a:r>
            <a:r>
              <a:rPr lang="ko-KR" altLang="en-US" sz="2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설치 ⇒ </a:t>
            </a:r>
            <a:r>
              <a:rPr lang="ko-KR" altLang="en-US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⑤ </a:t>
            </a:r>
            <a:r>
              <a:rPr lang="ko-KR" altLang="en-US" sz="2000" b="1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청락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⇒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⑥ 절단 ⇒ </a:t>
            </a:r>
            <a:r>
              <a:rPr lang="ko-KR" altLang="en-US" sz="20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⑦ </a:t>
            </a:r>
            <a:r>
              <a:rPr lang="ko-KR" altLang="en-US" sz="2000" b="1" spc="-15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취부</a:t>
            </a:r>
            <a:r>
              <a:rPr lang="en-US" altLang="ko-KR" sz="20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용접 ⇒ </a:t>
            </a:r>
            <a:endParaRPr lang="en-US" altLang="ko-KR" sz="2000" b="1" spc="-15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2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⑧ </a:t>
            </a:r>
            <a:r>
              <a:rPr lang="ko-KR" altLang="en-US" sz="20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사상 ⇒ </a:t>
            </a:r>
            <a:r>
              <a:rPr lang="ko-KR" altLang="en-US" sz="2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⑨ 외판도장 </a:t>
            </a:r>
            <a:r>
              <a:rPr lang="ko-KR" altLang="en-US" sz="20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⇒ ⑩ 유틸리티</a:t>
            </a:r>
            <a:r>
              <a:rPr lang="en-US" altLang="ko-KR" sz="20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20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시설물 철거</a:t>
            </a:r>
            <a:r>
              <a:rPr lang="ko-KR" altLang="en-US" sz="2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⇒ ⑪ </a:t>
            </a:r>
            <a:r>
              <a:rPr lang="ko-KR" altLang="en-US" sz="2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하가 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709056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12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4104456" cy="730452"/>
            <a:chOff x="1090853" y="1430896"/>
            <a:chExt cx="3654329" cy="730452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상가작업 준비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412776"/>
            <a:ext cx="8160212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①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상가작업 준비</a:t>
            </a:r>
            <a:endParaRPr lang="en-US" altLang="ko-KR" sz="2800" b="1" dirty="0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92503" y="1844824"/>
            <a:ext cx="81439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작업내용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배의 </a:t>
            </a:r>
            <a:r>
              <a:rPr lang="ko-KR" altLang="en-US" sz="2000" spc="-150">
                <a:latin typeface="HY헤드라인M" panose="02030600000101010101" pitchFamily="18" charset="-127"/>
                <a:ea typeface="HY헤드라인M" panose="02030600000101010101" pitchFamily="18" charset="-127"/>
              </a:rPr>
              <a:t>형태에 따라 선대대차 간격을 조절하고 선대대차 위에 반목을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설치</a:t>
            </a:r>
            <a:endParaRPr lang="en-US" altLang="ko-KR" sz="2000" spc="-15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와이어로프를 주</a:t>
            </a:r>
            <a: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보조활차에 걸어 윈치에 고정한 후 선대대차를 바다로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내림</a:t>
            </a:r>
            <a:endParaRPr lang="ko-KR" altLang="en-US" sz="200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91" y="3675615"/>
            <a:ext cx="3819525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210" y="3684743"/>
            <a:ext cx="3882715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31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13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92503" y="1700808"/>
            <a:ext cx="814399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사용기계 및 설비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대차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윈치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(winch),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활차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(block),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주요 위험요인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윈치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동력 </a:t>
            </a:r>
            <a:r>
              <a:rPr lang="ko-KR" altLang="en-US" sz="2000" dirty="0" err="1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전달부에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끼임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구동모터 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누전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에 따른 감전위험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상가준비를 위해 대차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배열시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손가락 끼임 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 충돌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및 급 선회 시 넘어짐 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6" name="Group 36"/>
          <p:cNvGrpSpPr/>
          <p:nvPr/>
        </p:nvGrpSpPr>
        <p:grpSpPr>
          <a:xfrm>
            <a:off x="611560" y="908720"/>
            <a:ext cx="4104456" cy="730452"/>
            <a:chOff x="1090853" y="1430896"/>
            <a:chExt cx="3654329" cy="730452"/>
          </a:xfrm>
        </p:grpSpPr>
        <p:sp>
          <p:nvSpPr>
            <p:cNvPr id="17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21609" y="1515017"/>
              <a:ext cx="25375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상가작업 준비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0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351388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14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 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상가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412776"/>
            <a:ext cx="8160212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② 상가</a:t>
            </a:r>
            <a:endParaRPr lang="en-US" altLang="ko-KR" sz="2800" b="1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92503" y="1869792"/>
            <a:ext cx="8143993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작업내용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buFontTx/>
              <a:buChar char="-"/>
            </a:pP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예인선으로 </a:t>
            </a:r>
            <a:r>
              <a:rPr lang="ko-KR" altLang="en-US" sz="20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수리선박을 선대로 유도하여 선대대차 반목 위에 수리선박 </a:t>
            </a:r>
            <a:endParaRPr lang="en-US" altLang="ko-KR" sz="2000" spc="-15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/>
            <a:r>
              <a:rPr lang="en-US" altLang="ko-KR" sz="20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적치</a:t>
            </a:r>
            <a:r>
              <a:rPr lang="en-US" altLang="ko-KR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spc="-15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필요시</a:t>
            </a:r>
            <a:r>
              <a:rPr lang="ko-KR" altLang="en-US" sz="20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spc="-15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잠수사</a:t>
            </a:r>
            <a:r>
              <a:rPr lang="ko-KR" altLang="en-US" sz="20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r>
              <a:rPr lang="en-US" altLang="ko-KR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/>
            <a:endParaRPr lang="ko-KR" altLang="en-US" sz="600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윈치로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와이어로프를 감아 선대대차에 태운 수리선박을 끌어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올린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/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후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스토퍼로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고정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3" name="_x333768816" descr="EMB00001374249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88"/>
          <a:stretch>
            <a:fillRect/>
          </a:stretch>
        </p:blipFill>
        <p:spPr bwMode="auto">
          <a:xfrm>
            <a:off x="5252531" y="3645025"/>
            <a:ext cx="3279909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10" y="3645024"/>
            <a:ext cx="3869696" cy="2593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65896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15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 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상가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6" name="직사각형 5"/>
          <p:cNvSpPr/>
          <p:nvPr/>
        </p:nvSpPr>
        <p:spPr>
          <a:xfrm>
            <a:off x="892503" y="1556792"/>
            <a:ext cx="8143993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사용기계 및 설비 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대차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윈치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(winch),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활차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(block),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예인선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잠수장비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스토퍼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endParaRPr lang="en-US" altLang="ko-KR" sz="1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주요위험요인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윈치로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대차를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끌어당길때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와이어로프 파단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충돌위험</a:t>
            </a:r>
            <a:r>
              <a:rPr lang="en-US" altLang="ko-KR" sz="2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사망 사고 </a:t>
            </a:r>
            <a:r>
              <a:rPr lang="ko-KR" altLang="en-US" sz="2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발생</a:t>
            </a:r>
            <a:r>
              <a:rPr lang="en-US" altLang="ko-KR" sz="2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상가작업시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가이드롤러 이탈되어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비래위험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사망사고 발생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선대대차 쐐기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스토퍼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고정 미흡으로 충돌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끼임 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선저확인을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위한 잠수부 투입 시 엔진구동에 따른 끼임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충돌위험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3297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16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 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고압세척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412776"/>
            <a:ext cx="8160212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③ 고압세척</a:t>
            </a:r>
            <a: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(Jet-Washing)</a:t>
            </a:r>
            <a:endParaRPr lang="en-US" altLang="ko-KR" sz="2800" b="1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92503" y="1844824"/>
            <a:ext cx="814399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작업내용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/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선박의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외판에 붙어있는 이물질을 고압의 물을 분사하여 제거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9" name="Picture 20" descr="IMGP65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86" y="2996952"/>
            <a:ext cx="3455987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5" descr="20140217_14314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375" y="2996952"/>
            <a:ext cx="3360026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9942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17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 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고압세척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6" name="직사각형 5"/>
          <p:cNvSpPr/>
          <p:nvPr/>
        </p:nvSpPr>
        <p:spPr>
          <a:xfrm>
            <a:off x="892503" y="1412776"/>
            <a:ext cx="8251497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사용기계 및 설비 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고압세척기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세척건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고소작업대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주요위험요인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고소작업대 평형유지 유압실린더 파열에 따른 작업대 꺾여 떨어짐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사망사고 발생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세척작업시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세척건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파단에 따른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세척수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비래 위험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사망사고 발생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경사면에서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세척작업시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고소작업대 또는 지게차 전도 위험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사망사고 발생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200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고소작업대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작업시작전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점검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작업계획서 작성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제한속도 유지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운전자 지정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66422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18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32268" y="1412776"/>
            <a:ext cx="8160212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④ </a:t>
            </a:r>
            <a:r>
              <a:rPr lang="ko-KR" altLang="en-US" sz="2000" spc="-150">
                <a:latin typeface="HY헤드라인M" panose="02030600000101010101" pitchFamily="18" charset="-127"/>
                <a:ea typeface="HY헤드라인M" panose="02030600000101010101" pitchFamily="18" charset="-127"/>
              </a:rPr>
              <a:t>유틸리티 및 시설물 설치</a:t>
            </a:r>
            <a:endParaRPr lang="en-US" altLang="ko-KR" sz="2800" b="1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92503" y="1844824"/>
            <a:ext cx="81439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작업내용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승강용계단</a:t>
            </a:r>
            <a: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비계</a:t>
            </a:r>
            <a: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가스호스</a:t>
            </a:r>
            <a: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전기배선 등 수리작업에 필요한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시설물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설치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" name="Picture 35" descr="IMGP516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379" y="3445222"/>
            <a:ext cx="3547637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그림 28" descr="20150724_115442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182" y="3445222"/>
            <a:ext cx="3343242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Group 36"/>
          <p:cNvGrpSpPr/>
          <p:nvPr/>
        </p:nvGrpSpPr>
        <p:grpSpPr>
          <a:xfrm>
            <a:off x="611560" y="908720"/>
            <a:ext cx="4104456" cy="730452"/>
            <a:chOff x="1090853" y="1430896"/>
            <a:chExt cx="3654329" cy="730452"/>
          </a:xfrm>
        </p:grpSpPr>
        <p:sp>
          <p:nvSpPr>
            <p:cNvPr id="30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21609" y="1515017"/>
              <a:ext cx="25375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유틸리티 설치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2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3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668251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19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4104456" cy="730452"/>
            <a:chOff x="1090853" y="1430896"/>
            <a:chExt cx="3654329" cy="730452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유틸리티 설치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6" name="직사각형 5"/>
          <p:cNvSpPr/>
          <p:nvPr/>
        </p:nvSpPr>
        <p:spPr>
          <a:xfrm>
            <a:off x="892503" y="1629955"/>
            <a:ext cx="814399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사용기계 및 설비 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이동식크레인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승강용계단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작업발판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가스호스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전기배선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용접기</a:t>
            </a:r>
            <a:endParaRPr lang="en-US" altLang="ko-KR" sz="2000" spc="-15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2000" spc="-15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주요위험요인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가설기자재 설치시 떨어짐 및 출입통제 미흡에 따른 맞음 위험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승강용계단 설치</a:t>
            </a:r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통행시 넘어짐</a:t>
            </a:r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떨어짐 위험</a:t>
            </a:r>
            <a:r>
              <a:rPr lang="en-US" altLang="ko-KR" sz="200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사망사고 발생</a:t>
            </a:r>
            <a:r>
              <a:rPr lang="en-US" altLang="ko-KR" sz="200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크레인 사용시 중량물 낙하 및 넘어짐 위험 등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크레인 작업시작전 점검</a:t>
            </a:r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안전검사</a:t>
            </a:r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중량물취급작업계획서 작성 등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47100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20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err="1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청락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412776"/>
            <a:ext cx="8160212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⑤ 청락</a:t>
            </a:r>
            <a:endParaRPr lang="en-US" altLang="ko-KR" sz="2800" b="1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92503" y="1844824"/>
            <a:ext cx="81439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작업내용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선박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외판의 녹이 슨 페인트를 휴대용연삭기로 연마하거나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망치로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두드려 제거 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" name="Picture 29" descr="IMGP546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857" y="3374802"/>
            <a:ext cx="3744912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373" y="3367199"/>
            <a:ext cx="3919207" cy="2438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99424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21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 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err="1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청락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6" name="직사각형 5"/>
          <p:cNvSpPr/>
          <p:nvPr/>
        </p:nvSpPr>
        <p:spPr>
          <a:xfrm>
            <a:off x="892503" y="1700808"/>
            <a:ext cx="8143993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사용기계 및 설비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고소작업대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이동식크레인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망치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연삭기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주요워험요인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휴대용연삭기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신체접촉에 따른 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베임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누전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에 따른 감전위험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 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전용작업대 위에서 떨어짐 및 전도위험</a:t>
            </a:r>
            <a:endParaRPr lang="en-US" altLang="ko-KR" sz="2000" dirty="0" smtClean="0">
              <a:solidFill>
                <a:srgbClr val="00619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휴대용연삭기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장시간에 따른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근골격계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재해 및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소음성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난청 위험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66422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22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절단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412776"/>
            <a:ext cx="8160212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spc="-150">
                <a:latin typeface="HY헤드라인M" panose="02030600000101010101" pitchFamily="18" charset="-127"/>
                <a:ea typeface="HY헤드라인M" panose="02030600000101010101" pitchFamily="18" charset="-127"/>
              </a:rPr>
              <a:t>⑥ 절단</a:t>
            </a:r>
            <a:endParaRPr lang="en-US" altLang="ko-KR" sz="2800" b="1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92503" y="1844824"/>
            <a:ext cx="81439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작업내용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000" smtClean="0"/>
              <a:t>-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가스절단기로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선체외판의 교체부위를 절단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" name="Picture 39" descr="IMGP515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210" y="3056161"/>
            <a:ext cx="3671887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0" descr="IMGP569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056161"/>
            <a:ext cx="3528392" cy="260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05575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23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절단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6" name="직사각형 5"/>
          <p:cNvSpPr/>
          <p:nvPr/>
        </p:nvSpPr>
        <p:spPr>
          <a:xfrm>
            <a:off x="892503" y="1700808"/>
            <a:ext cx="8143993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사용기계 및 설비 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가스절단기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고소작업대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endParaRPr lang="en-US" altLang="ko-KR" sz="1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주요위험요인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산소절단기 </a:t>
            </a:r>
            <a:r>
              <a:rPr lang="ko-KR" altLang="en-US" sz="2000" spc="-15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역화</a:t>
            </a: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및 가스호스</a:t>
            </a:r>
            <a:r>
              <a:rPr lang="en-US" altLang="ko-KR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토치의</a:t>
            </a: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spc="-15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가스누설에 의한 화재</a:t>
            </a:r>
            <a:r>
              <a:rPr lang="en-US" altLang="ko-KR" sz="2000" spc="-15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spc="-15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폭발위험</a:t>
            </a:r>
            <a:endParaRPr lang="en-US" altLang="ko-KR" sz="2000" spc="-150" dirty="0" smtClean="0">
              <a:solidFill>
                <a:srgbClr val="00619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고소작업대 및 지게차에서 고소작업 시 떨어짐 위험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화기작업 및 도장작업 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혼재 시 화재</a:t>
            </a:r>
            <a:r>
              <a:rPr lang="en-US" altLang="ko-KR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폭발위험</a:t>
            </a:r>
            <a:endParaRPr lang="en-US" altLang="ko-KR" sz="2000" dirty="0" smtClean="0">
              <a:solidFill>
                <a:srgbClr val="00619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가스절단시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비산되는 불꽃이 주변 인화성물질에 떨어져 화재 위험 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85937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24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err="1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취부용접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412776"/>
            <a:ext cx="8160212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spc="-150">
                <a:latin typeface="HY헤드라인M" panose="02030600000101010101" pitchFamily="18" charset="-127"/>
                <a:ea typeface="HY헤드라인M" panose="02030600000101010101" pitchFamily="18" charset="-127"/>
              </a:rPr>
              <a:t>⑦ 취부</a:t>
            </a:r>
            <a:r>
              <a:rPr lang="en-US" altLang="ko-KR" sz="2000" spc="-15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spc="-150">
                <a:latin typeface="HY헤드라인M" panose="02030600000101010101" pitchFamily="18" charset="-127"/>
                <a:ea typeface="HY헤드라인M" panose="02030600000101010101" pitchFamily="18" charset="-127"/>
              </a:rPr>
              <a:t>용접</a:t>
            </a:r>
            <a:endParaRPr lang="en-US" altLang="ko-KR" sz="2800" b="1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92503" y="1844824"/>
            <a:ext cx="814399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작업내용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/>
            <a:r>
              <a:rPr lang="en-US" altLang="ko-KR" sz="2000" smtClean="0"/>
              <a:t>-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선체외판을 </a:t>
            </a:r>
            <a: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CO2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및 아크용접기로 용접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" name="Picture 31" descr="IMGP572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119" y="3145714"/>
            <a:ext cx="3549905" cy="248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2" descr="IMGP562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398" y="3140968"/>
            <a:ext cx="3360026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39987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25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err="1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취부용접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6" name="직사각형 5"/>
          <p:cNvSpPr/>
          <p:nvPr/>
        </p:nvSpPr>
        <p:spPr>
          <a:xfrm>
            <a:off x="683568" y="1772816"/>
            <a:ext cx="8143993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사용기계 및 설비 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CO2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용접기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레바풀러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체인블록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고소작업대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크레인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주요위험요인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교류아크용접기를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용접작업시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감전사고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위험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사망사고 발생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용접기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용접불티 비산에 의한 화재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폭발위험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CO2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용접기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가스누설에 의한 질식사고 위험</a:t>
            </a:r>
            <a:endParaRPr lang="en-US" altLang="ko-KR" sz="2000" dirty="0" smtClean="0">
              <a:solidFill>
                <a:srgbClr val="00619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부품 등을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한손으로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들고 사다리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이동시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떨어짐 위험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사망사고 발생</a:t>
            </a:r>
            <a:r>
              <a:rPr lang="en-US" altLang="ko-KR" sz="20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pc="-15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레바풀러를</a:t>
            </a: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철판에 직접 걸어서 </a:t>
            </a:r>
            <a:r>
              <a:rPr lang="ko-KR" altLang="en-US" sz="2000" spc="-15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사용함으로서</a:t>
            </a: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훅 빠짐에 의한 비래 위험</a:t>
            </a:r>
            <a:endParaRPr lang="en-US" altLang="ko-KR" sz="2000" spc="-15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8446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26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사상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412776"/>
            <a:ext cx="8160212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spc="-150">
                <a:latin typeface="HY헤드라인M" panose="02030600000101010101" pitchFamily="18" charset="-127"/>
                <a:ea typeface="HY헤드라인M" panose="02030600000101010101" pitchFamily="18" charset="-127"/>
              </a:rPr>
              <a:t>⑧ 사상</a:t>
            </a:r>
            <a:endParaRPr lang="en-US" altLang="ko-KR" sz="2800" b="1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92503" y="1844824"/>
            <a:ext cx="814399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작업내용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/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용접 비드면을 매끄럽게 가공</a:t>
            </a:r>
            <a:endParaRPr lang="ko-KR" altLang="en-US" sz="200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437" y="3017097"/>
            <a:ext cx="3318555" cy="2356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0" descr="5%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844" y="3089105"/>
            <a:ext cx="2819516" cy="2356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10074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27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사상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6" name="직사각형 5"/>
          <p:cNvSpPr/>
          <p:nvPr/>
        </p:nvSpPr>
        <p:spPr>
          <a:xfrm>
            <a:off x="611560" y="1746389"/>
            <a:ext cx="8143993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사용기계 및 설비 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휴대용연삭기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(4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7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>
              <a:lnSpc>
                <a:spcPct val="150000"/>
              </a:lnSpc>
            </a:pPr>
            <a:endParaRPr lang="en-US" altLang="ko-KR" sz="1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주요위험요인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휴대용연삭기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누전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피복손상 부위 접촉에 의한 감전위험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휴대용연삭기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숫돌 파손에 따른 </a:t>
            </a:r>
            <a:r>
              <a:rPr lang="ko-KR" altLang="en-US" sz="2000" dirty="0" err="1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비래위험</a:t>
            </a:r>
            <a:endParaRPr lang="en-US" altLang="ko-KR" sz="2000" dirty="0" smtClean="0">
              <a:solidFill>
                <a:srgbClr val="00619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휴대용연삭기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손에서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이탈으로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상해 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산화철분진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흡입에 따른 건강장해 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85552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28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외판도장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32268" y="1516722"/>
            <a:ext cx="81602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⑨ 외판도장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892503" y="1844824"/>
            <a:ext cx="81439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작업내용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스프레이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펌프로 도료에 압력을 가해 아주 작은 노즐로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미립화하여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외판면에 도포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" name="Picture 32" descr="IMGP56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104" y="3447380"/>
            <a:ext cx="3744912" cy="250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3" descr="IMGP595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447380"/>
            <a:ext cx="3744913" cy="248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1825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29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외판도장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6" name="직사각형 5"/>
          <p:cNvSpPr/>
          <p:nvPr/>
        </p:nvSpPr>
        <p:spPr>
          <a:xfrm>
            <a:off x="683568" y="1746389"/>
            <a:ext cx="8143993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사용기계 및 설비 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에어리스 펌프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스프레이건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고소작업대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주요위험요인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pc="-15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달비계를</a:t>
            </a: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타고 </a:t>
            </a:r>
            <a:r>
              <a:rPr lang="ko-KR" altLang="en-US" sz="2000" spc="-15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도장작업시</a:t>
            </a: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로프 파단 또는 떨어짐 위험</a:t>
            </a:r>
            <a:r>
              <a:rPr lang="en-US" altLang="ko-KR" sz="2000" spc="-15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사망사고 발생</a:t>
            </a:r>
            <a:r>
              <a:rPr lang="en-US" altLang="ko-KR" sz="2000" spc="-15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도장작업 시 발생된 </a:t>
            </a:r>
            <a:r>
              <a:rPr lang="ko-KR" altLang="en-US" sz="2000" dirty="0" err="1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유증기에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의한 화재</a:t>
            </a:r>
            <a:r>
              <a:rPr lang="en-US" altLang="ko-KR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 smtClean="0">
                <a:solidFill>
                  <a:srgbClr val="00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폭발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화기작업 및 도장작업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혼재시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화재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폭발 위험</a:t>
            </a:r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유기용제 증기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흡입시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건강장해 위험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29339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30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4104456" cy="730452"/>
            <a:chOff x="1090853" y="1430896"/>
            <a:chExt cx="3654329" cy="730452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유틸리티 철거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51499" y="1516722"/>
            <a:ext cx="81602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⑩ 유틸리티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및 시설물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철거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892503" y="1879664"/>
            <a:ext cx="81439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작업내용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승강용계단</a:t>
            </a:r>
            <a: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비계</a:t>
            </a:r>
            <a: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가스호스</a:t>
            </a:r>
            <a: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분전함</a:t>
            </a:r>
            <a: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 전기배선 등 수리작업에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사용한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시설물 철거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3" name="Picture 30" descr="IMGP52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501008"/>
            <a:ext cx="3456384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1" descr="IMGP539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498" y="3464495"/>
            <a:ext cx="3495933" cy="248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2683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31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83568" y="1628800"/>
            <a:ext cx="8143993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사용기계 및 설비 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이동식크레인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지게차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승강용계단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작업발판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가스호스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전기배선</a:t>
            </a:r>
            <a:r>
              <a:rPr lang="en-US" altLang="ko-KR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pc="-15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용접기</a:t>
            </a:r>
            <a:endParaRPr lang="en-US" altLang="ko-KR" sz="2000" spc="-15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000" spc="-15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주요위험요인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크레인으로 중량물 운반시 낙하 및 넘어짐 위험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작업발판 해체시 떨어짐 위험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작업발판 해체 구역 내 떨어지는 물체 맞을 위험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6" name="Group 36"/>
          <p:cNvGrpSpPr/>
          <p:nvPr/>
        </p:nvGrpSpPr>
        <p:grpSpPr>
          <a:xfrm>
            <a:off x="611560" y="908720"/>
            <a:ext cx="4104456" cy="730452"/>
            <a:chOff x="1090853" y="1430896"/>
            <a:chExt cx="3654329" cy="730452"/>
          </a:xfrm>
        </p:grpSpPr>
        <p:sp>
          <p:nvSpPr>
            <p:cNvPr id="17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21609" y="1515017"/>
              <a:ext cx="25375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유틸리티 철거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0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51553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32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하가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751499" y="1516722"/>
            <a:ext cx="81602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spc="-150">
                <a:latin typeface="HY헤드라인M" panose="02030600000101010101" pitchFamily="18" charset="-127"/>
                <a:ea typeface="HY헤드라인M" panose="02030600000101010101" pitchFamily="18" charset="-127"/>
              </a:rPr>
              <a:t>⑪ 하가</a:t>
            </a:r>
            <a:endParaRPr lang="ko-KR" altLang="en-US" sz="200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92503" y="1879664"/>
            <a:ext cx="81439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작업내용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윈치로 하가용 와이어로프를 감아 당겨 수리선박을 태운 선대대차를 바다로 내림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출거된 </a:t>
            </a:r>
            <a:r>
              <a:rPr lang="ko-KR" altLang="en-US" sz="2000">
                <a:latin typeface="HY헤드라인M" panose="02030600000101010101" pitchFamily="18" charset="-127"/>
                <a:ea typeface="HY헤드라인M" panose="02030600000101010101" pitchFamily="18" charset="-127"/>
              </a:rPr>
              <a:t>수리선박을 예인선으로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유도</a:t>
            </a:r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200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4577" name="_x328645616" descr="EMB0000137424c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410" y="3818656"/>
            <a:ext cx="3086195" cy="227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4579" name="_x333768816" descr="EMB0000137424c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549" y="3849428"/>
            <a:ext cx="3059819" cy="224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7177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33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공정순서 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하가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6" name="직사각형 5"/>
          <p:cNvSpPr/>
          <p:nvPr/>
        </p:nvSpPr>
        <p:spPr>
          <a:xfrm>
            <a:off x="683568" y="1746389"/>
            <a:ext cx="8143993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사용기계 및 설비 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선대</a:t>
            </a:r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선대대차</a:t>
            </a:r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윈치</a:t>
            </a:r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(winch),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활차</a:t>
            </a:r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(block),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예인선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endParaRPr lang="en-US" altLang="ko-KR" sz="100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주요위험요인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선대대차를 당길 경우 와이어로프 파단에 의한 비래</a:t>
            </a:r>
            <a:r>
              <a:rPr lang="en-US" altLang="ko-KR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충돌 위험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하가작업시 가이드롤러 이탈에 의한 비래 위험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윈치 동력전달부 끼임 위험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sz="20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윈치 구동모터 누전에 의한 감전 위험</a:t>
            </a:r>
            <a:endParaRPr lang="en-US" altLang="ko-KR" sz="200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25287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6"/>
          <p:cNvSpPr/>
          <p:nvPr/>
        </p:nvSpPr>
        <p:spPr>
          <a:xfrm>
            <a:off x="705898" y="2321721"/>
            <a:ext cx="827392" cy="82739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rgbClr val="EEECE1">
                    <a:lumMod val="25000"/>
                  </a:srgbClr>
                </a:solidFill>
              </a:rPr>
              <a:t>3</a:t>
            </a:r>
          </a:p>
        </p:txBody>
      </p:sp>
      <p:sp>
        <p:nvSpPr>
          <p:cNvPr id="4" name="Title 3"/>
          <p:cNvSpPr>
            <a:spLocks noGrp="1"/>
          </p:cNvSpPr>
          <p:nvPr/>
        </p:nvSpPr>
        <p:spPr>
          <a:xfrm>
            <a:off x="611560" y="3473849"/>
            <a:ext cx="5761182" cy="11072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ko-KR" altLang="en-US" sz="4000" b="1" smtClean="0">
                <a:solidFill>
                  <a:prstClr val="white">
                    <a:lumMod val="85000"/>
                  </a:prstClr>
                </a:solidFill>
              </a:rPr>
              <a:t>현장점검</a:t>
            </a:r>
            <a:endParaRPr lang="en-US" altLang="ko-KR" sz="4000" b="1" smtClean="0">
              <a:solidFill>
                <a:prstClr val="white">
                  <a:lumMod val="85000"/>
                </a:prst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4000" b="1" smtClean="0">
                <a:solidFill>
                  <a:prstClr val="white">
                    <a:lumMod val="85000"/>
                  </a:prstClr>
                </a:solidFill>
              </a:rPr>
              <a:t>주요 문제점</a:t>
            </a:r>
            <a:endParaRPr lang="en-US" sz="4000" b="1" dirty="0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5619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35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떨어짐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628800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개구부 덮개 미설치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738885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그림 19" descr="20160708_1127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336331" y="1613645"/>
            <a:ext cx="2644450" cy="3682872"/>
          </a:xfrm>
          <a:prstGeom prst="rect">
            <a:avLst/>
          </a:prstGeom>
        </p:spPr>
      </p:pic>
      <p:pic>
        <p:nvPicPr>
          <p:cNvPr id="22" name="그림 21" descr="20160708_1136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5407245" y="1527941"/>
            <a:ext cx="2678407" cy="38600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6344" y="5075892"/>
            <a:ext cx="7960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b="1" spc="-150" dirty="0" smtClean="0">
                <a:latin typeface="+mj-lt"/>
              </a:rPr>
              <a:t>블록상부 </a:t>
            </a:r>
            <a:r>
              <a:rPr lang="ko-KR" altLang="en-US" b="1" spc="-150" dirty="0" err="1" smtClean="0">
                <a:latin typeface="+mj-lt"/>
              </a:rPr>
              <a:t>개구부</a:t>
            </a:r>
            <a:r>
              <a:rPr lang="ko-KR" altLang="en-US" b="1" spc="-150" dirty="0" smtClean="0">
                <a:latin typeface="+mj-lt"/>
              </a:rPr>
              <a:t> 등 추락위험장소에는 </a:t>
            </a:r>
            <a:r>
              <a:rPr lang="ko-KR" altLang="en-US" b="1" spc="-150" dirty="0" smtClean="0">
                <a:solidFill>
                  <a:srgbClr val="FF0000"/>
                </a:solidFill>
                <a:latin typeface="+mj-lt"/>
              </a:rPr>
              <a:t>안전난간 및</a:t>
            </a:r>
            <a:r>
              <a:rPr lang="ko-KR" altLang="en-US" b="1" spc="-150" dirty="0" smtClean="0">
                <a:latin typeface="+mj-lt"/>
              </a:rPr>
              <a:t> </a:t>
            </a:r>
            <a:r>
              <a:rPr lang="ko-KR" altLang="en-US" b="1" spc="-150" dirty="0" smtClean="0">
                <a:solidFill>
                  <a:srgbClr val="FF0000"/>
                </a:solidFill>
                <a:latin typeface="+mj-lt"/>
              </a:rPr>
              <a:t>덮개를</a:t>
            </a:r>
            <a:r>
              <a:rPr lang="ko-KR" altLang="en-US" b="1" spc="-150" dirty="0" smtClean="0">
                <a:latin typeface="+mj-lt"/>
              </a:rPr>
              <a:t> </a:t>
            </a:r>
            <a:r>
              <a:rPr lang="ko-KR" altLang="en-US" b="1" spc="-150" dirty="0" smtClean="0">
                <a:solidFill>
                  <a:srgbClr val="FF0000"/>
                </a:solidFill>
                <a:latin typeface="+mj-lt"/>
              </a:rPr>
              <a:t>설치</a:t>
            </a:r>
            <a:r>
              <a:rPr lang="ko-KR" altLang="en-US" b="1" spc="-150" dirty="0" smtClean="0">
                <a:latin typeface="+mj-lt"/>
              </a:rPr>
              <a:t>하여야 함</a:t>
            </a:r>
            <a:endParaRPr lang="ko-KR" altLang="en-US" b="1" spc="-15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456656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36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떨어짐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A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형 사다리 위에서 작업 </a:t>
            </a:r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(3.5M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이상</a:t>
            </a:r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5158933"/>
            <a:ext cx="8088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ko-KR" b="1" dirty="0" smtClean="0"/>
              <a:t>3.5M</a:t>
            </a:r>
            <a:r>
              <a:rPr lang="ko-KR" altLang="en-US" b="1" dirty="0" smtClean="0"/>
              <a:t>이상의 </a:t>
            </a:r>
            <a:r>
              <a:rPr lang="en-US" altLang="ko-KR" b="1" dirty="0" smtClean="0"/>
              <a:t>A</a:t>
            </a:r>
            <a:r>
              <a:rPr lang="ko-KR" altLang="en-US" b="1" dirty="0" smtClean="0"/>
              <a:t>형 사다리에서는 작업을 실시할 수 없으며</a:t>
            </a:r>
            <a:r>
              <a:rPr lang="en-US" altLang="ko-KR" b="1" dirty="0" smtClean="0"/>
              <a:t>, </a:t>
            </a:r>
            <a:r>
              <a:rPr lang="ko-KR" altLang="en-US" b="1" dirty="0" smtClean="0">
                <a:solidFill>
                  <a:srgbClr val="FF0000"/>
                </a:solidFill>
              </a:rPr>
              <a:t>고소작업대 및 이동식 작업대 등을 사용</a:t>
            </a:r>
            <a:r>
              <a:rPr lang="ko-KR" altLang="en-US" b="1" dirty="0" smtClean="0"/>
              <a:t>해서 작업하여야 함</a:t>
            </a:r>
            <a:endParaRPr lang="ko-KR" altLang="en-US" b="1" dirty="0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107" y="1916832"/>
            <a:ext cx="2420908" cy="3026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2523" y="1916832"/>
            <a:ext cx="2172709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10688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37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떨어짐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이동식사다리 안전작업지침</a:t>
            </a:r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(1)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787" y="1772816"/>
            <a:ext cx="6277549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72092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38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떨어짐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이동식사다리 안전작업지침</a:t>
            </a:r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(2)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332" y="1844824"/>
            <a:ext cx="7125430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77557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39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떨어짐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이동식사다리 안전작업지침</a:t>
            </a:r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(3)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412" y="1844824"/>
            <a:ext cx="6501442" cy="3838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97641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40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떨어짐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5295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작업발판 목적이외 사용 및 고박상태 불량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 descr="20160708_1142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412687" y="1277797"/>
            <a:ext cx="2592288" cy="4014369"/>
          </a:xfrm>
          <a:prstGeom prst="rect">
            <a:avLst/>
          </a:prstGeom>
        </p:spPr>
      </p:pic>
      <p:pic>
        <p:nvPicPr>
          <p:cNvPr id="24" name="그림 23" descr="20160708_11384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5469522" y="1307339"/>
            <a:ext cx="2592289" cy="39552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2269" y="4726885"/>
            <a:ext cx="80882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블록 승하강시 작업발판을 사다리 대용으로 사용하고 있어 떨어질 위험이 있음으로 승강용 사다리를 설치하여야 함</a:t>
            </a:r>
            <a:endParaRPr lang="en-US" altLang="ko-KR" b="1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승강용 사다리 설치시 사다리가 넘어지는 것을 방지하기 위하여 고박조치를 하여야 함</a:t>
            </a:r>
            <a:r>
              <a:rPr lang="en-US" altLang="ko-KR" b="1" smtClean="0"/>
              <a:t> </a:t>
            </a:r>
            <a:endParaRPr lang="ko-KR" altLang="en-US" b="1"/>
          </a:p>
        </p:txBody>
      </p:sp>
    </p:spTree>
    <p:extLst>
      <p:ext uri="{BB962C8B-B14F-4D97-AF65-F5344CB8AC3E}">
        <p14:creationId xmlns:p14="http://schemas.microsoft.com/office/powerpoint/2010/main" val="42751316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41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떨어짐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통행로 미설치 및 안전난간 미설치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4798893"/>
            <a:ext cx="80882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선미데크 경사면에는 작업자가 안전하게 통행할 수 있는 통행로 설치</a:t>
            </a:r>
            <a:endParaRPr lang="en-US" altLang="ko-KR" b="1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어선의 추락위험이 있는 화물창 주변은 안전난간을 설치</a:t>
            </a:r>
            <a:r>
              <a:rPr lang="en-US" altLang="ko-KR" b="1" smtClean="0"/>
              <a:t>  </a:t>
            </a:r>
            <a:endParaRPr lang="ko-KR" altLang="en-US" b="1"/>
          </a:p>
        </p:txBody>
      </p:sp>
      <p:pic>
        <p:nvPicPr>
          <p:cNvPr id="15" name="그림 14" descr="IMG_28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7523" y="1940076"/>
            <a:ext cx="3654060" cy="2569044"/>
          </a:xfrm>
          <a:prstGeom prst="rect">
            <a:avLst/>
          </a:prstGeom>
        </p:spPr>
      </p:pic>
      <p:pic>
        <p:nvPicPr>
          <p:cNvPr id="16" name="그림 15" descr="IMG_289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6674" y="1969170"/>
            <a:ext cx="3313718" cy="2539950"/>
          </a:xfrm>
          <a:prstGeom prst="rect">
            <a:avLst/>
          </a:prstGeom>
        </p:spPr>
      </p:pic>
      <p:sp>
        <p:nvSpPr>
          <p:cNvPr id="4" name="타원 3"/>
          <p:cNvSpPr/>
          <p:nvPr/>
        </p:nvSpPr>
        <p:spPr>
          <a:xfrm>
            <a:off x="5508104" y="2348880"/>
            <a:ext cx="1656184" cy="1008112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4993388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42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떨어짐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816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이동식 작업대 안전난간 미설치</a:t>
            </a:r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떨어짐 위험장소 안전대 미착용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4953942"/>
            <a:ext cx="80882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이동식 틀비계의 작업발판은 안전하게 고정하고 발판 주변에는 떨어질 위험이 있음으로 안전난간 설치하여야 함</a:t>
            </a:r>
            <a:endParaRPr lang="en-US" altLang="ko-KR" b="1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선미데크 축계작업자는 떨어짐 위험이 있어 안전대를 착용하여야 함 </a:t>
            </a:r>
            <a:r>
              <a:rPr lang="en-US" altLang="ko-KR" b="1" smtClean="0"/>
              <a:t>  </a:t>
            </a:r>
            <a:endParaRPr lang="ko-KR" altLang="en-US" b="1"/>
          </a:p>
        </p:txBody>
      </p:sp>
      <p:pic>
        <p:nvPicPr>
          <p:cNvPr id="17" name="그림 16" descr="IMG_29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281740" y="1579934"/>
            <a:ext cx="2684998" cy="3463473"/>
          </a:xfrm>
          <a:prstGeom prst="rect">
            <a:avLst/>
          </a:prstGeom>
        </p:spPr>
      </p:pic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24392" y="1987253"/>
            <a:ext cx="3403992" cy="2665883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  <p:extLst>
      <p:ext uri="{BB962C8B-B14F-4D97-AF65-F5344CB8AC3E}">
        <p14:creationId xmlns:p14="http://schemas.microsoft.com/office/powerpoint/2010/main" val="42105484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43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화재</a:t>
              </a:r>
              <a:r>
                <a:rPr lang="en-US" altLang="ko-KR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폭발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66639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산소</a:t>
            </a:r>
            <a:r>
              <a:rPr lang="ko-KR" altLang="en-US" sz="2000">
                <a:latin typeface="HY견고딕" panose="02030600000101010101" pitchFamily="18" charset="-127"/>
                <a:ea typeface="HY견고딕" panose="02030600000101010101" pitchFamily="18" charset="-127"/>
              </a:rPr>
              <a:t>절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단기 호스 연결부 철선사용 및 조임기구 미설치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4715852"/>
            <a:ext cx="8088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가스호스의 연결부에는 연결부가 빠지지 않도록 클립이나 조임기구 확실하게 고정하여야 함</a:t>
            </a:r>
            <a:endParaRPr lang="ko-KR" altLang="en-US" b="1"/>
          </a:p>
        </p:txBody>
      </p:sp>
      <p:pic>
        <p:nvPicPr>
          <p:cNvPr id="15" name="그림 14" descr="20160708_1153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383856" y="1403852"/>
            <a:ext cx="2581419" cy="3794868"/>
          </a:xfrm>
          <a:prstGeom prst="rect">
            <a:avLst/>
          </a:prstGeom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010576"/>
            <a:ext cx="3312368" cy="2581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10399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44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화재</a:t>
              </a:r>
              <a:r>
                <a:rPr lang="en-US" altLang="ko-KR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폭발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66639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산소</a:t>
            </a:r>
            <a:r>
              <a:rPr lang="ko-KR" altLang="en-US" sz="2000">
                <a:latin typeface="HY견고딕" panose="02030600000101010101" pitchFamily="18" charset="-127"/>
                <a:ea typeface="HY견고딕" panose="02030600000101010101" pitchFamily="18" charset="-127"/>
              </a:rPr>
              <a:t>절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단기 역화방지기 미설치 및 전도방지조치 미흡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4942909"/>
            <a:ext cx="8088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산소절단기 토치의 팁이 막혔을 때 역화를 방지하기 위한 역화방지기 설치</a:t>
            </a:r>
            <a:endParaRPr lang="en-US" altLang="ko-KR" b="1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ko-KR" b="1" smtClean="0"/>
              <a:t>LPG </a:t>
            </a:r>
            <a:r>
              <a:rPr lang="ko-KR" altLang="en-US" b="1" smtClean="0"/>
              <a:t>및 산소 용기는 넘어지지 않도록 전도방지조치 실시</a:t>
            </a:r>
            <a:r>
              <a:rPr lang="en-US" altLang="ko-KR" b="1" smtClean="0"/>
              <a:t> </a:t>
            </a:r>
            <a:endParaRPr lang="ko-KR" altLang="en-US" b="1"/>
          </a:p>
        </p:txBody>
      </p:sp>
      <p:pic>
        <p:nvPicPr>
          <p:cNvPr id="10242" name="Picture 2" descr="D:\조선소사진\IMG_83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16832"/>
            <a:ext cx="3100421" cy="274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916832"/>
            <a:ext cx="1885950" cy="2674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77627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45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화재</a:t>
              </a:r>
              <a:r>
                <a:rPr lang="en-US" altLang="ko-KR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폭발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600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산소절단기 절단작업시 화재감시자 미배치 및 가연성물질 방치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4881934"/>
            <a:ext cx="80882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고소작업대를 이용하여 절단작업시 비산되는 불꽃에 의한 화상 및 화재사를 막기위해 화재감시자 배치하고 작업바닥의 가연성물질 제거하여야 함</a:t>
            </a:r>
            <a:r>
              <a:rPr lang="en-US" altLang="ko-KR" b="1" smtClean="0"/>
              <a:t> </a:t>
            </a:r>
            <a:endParaRPr lang="ko-KR" altLang="en-US" b="1"/>
          </a:p>
        </p:txBody>
      </p:sp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2726" y="1772816"/>
            <a:ext cx="4383450" cy="3109118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  <p:extLst>
      <p:ext uri="{BB962C8B-B14F-4D97-AF65-F5344CB8AC3E}">
        <p14:creationId xmlns:p14="http://schemas.microsoft.com/office/powerpoint/2010/main" val="171682700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31880" y="1196752"/>
            <a:ext cx="8188592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600">
                <a:solidFill>
                  <a:schemeClr val="accent6">
                    <a:lumMod val="50000"/>
                  </a:schemeClr>
                </a:solidFill>
                <a:effectLst/>
                <a:latin typeface="HY수평선B" panose="02030600000101010101" pitchFamily="18" charset="-127"/>
                <a:ea typeface="HY수평선B" panose="02030600000101010101" pitchFamily="18" charset="-127"/>
              </a:defRPr>
            </a:lvl1pPr>
          </a:lstStyle>
          <a:p>
            <a:pPr marL="342900" indent="-342900">
              <a:lnSpc>
                <a:spcPts val="3000"/>
              </a:lnSpc>
              <a:buFont typeface="Wingdings" panose="05000000000000000000" pitchFamily="2" charset="2"/>
              <a:buChar char="Ø"/>
            </a:pPr>
            <a:r>
              <a:rPr lang="ko-KR" altLang="en-US" sz="1800" b="1" dirty="0" err="1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메</a:t>
            </a:r>
            <a:r>
              <a:rPr lang="ko-KR" altLang="en-US" sz="1800" b="1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니폴드별 </a:t>
            </a:r>
            <a:r>
              <a:rPr lang="ko-KR" altLang="en-US" sz="1800" b="1" dirty="0" err="1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니플</a:t>
            </a:r>
            <a:r>
              <a:rPr lang="ko-KR" altLang="en-US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 및 </a:t>
            </a:r>
            <a:r>
              <a:rPr lang="ko-KR" altLang="en-US" sz="1800" b="1" dirty="0" err="1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커플링</a:t>
            </a:r>
            <a:r>
              <a:rPr lang="ko-KR" altLang="en-US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 규격 분리하여 사용</a:t>
            </a:r>
            <a:endParaRPr lang="en-US" altLang="ko-KR" sz="1800" b="1" dirty="0" smtClean="0">
              <a:solidFill>
                <a:schemeClr val="tx1"/>
              </a:solidFill>
              <a:latin typeface="+mn-ea"/>
              <a:ea typeface="+mn-ea"/>
              <a:sym typeface="Wingdings" panose="05000000000000000000" pitchFamily="2" charset="2"/>
            </a:endParaRPr>
          </a:p>
          <a:p>
            <a:pPr marL="342900" indent="-342900">
              <a:lnSpc>
                <a:spcPts val="3000"/>
              </a:lnSpc>
              <a:buFont typeface="Wingdings" panose="05000000000000000000" pitchFamily="2" charset="2"/>
              <a:buChar char="Ø"/>
            </a:pPr>
            <a:r>
              <a:rPr lang="ko-KR" altLang="en-US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가스호스 연결부분은 호스밴드</a:t>
            </a:r>
            <a:r>
              <a:rPr lang="en-US" altLang="ko-KR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, </a:t>
            </a:r>
            <a:r>
              <a:rPr lang="ko-KR" altLang="en-US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클립 등 </a:t>
            </a:r>
            <a:r>
              <a:rPr lang="ko-KR" altLang="en-US" sz="1800" b="1" dirty="0" err="1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조임기구를</a:t>
            </a:r>
            <a:r>
              <a:rPr lang="ko-KR" altLang="en-US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 사용</a:t>
            </a:r>
            <a:endParaRPr lang="en-US" altLang="ko-KR" sz="1800" b="1" dirty="0" smtClean="0">
              <a:solidFill>
                <a:schemeClr val="tx1"/>
              </a:solidFill>
              <a:latin typeface="+mn-ea"/>
              <a:ea typeface="+mn-ea"/>
              <a:sym typeface="Wingdings" panose="05000000000000000000" pitchFamily="2" charset="2"/>
            </a:endParaRPr>
          </a:p>
          <a:p>
            <a:pPr marL="342900" indent="-342900">
              <a:lnSpc>
                <a:spcPts val="3000"/>
              </a:lnSpc>
              <a:buFont typeface="Wingdings" panose="05000000000000000000" pitchFamily="2" charset="2"/>
              <a:buChar char="Ø"/>
            </a:pPr>
            <a:r>
              <a:rPr lang="ko-KR" altLang="en-US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가스의 밸브나 콕에는 사용하는 사람의 명찰 부착</a:t>
            </a:r>
            <a:r>
              <a:rPr lang="en-US" altLang="ko-KR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(</a:t>
            </a:r>
            <a:r>
              <a:rPr lang="ko-KR" altLang="en-US" sz="1800" b="1" dirty="0" err="1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오조작</a:t>
            </a:r>
            <a:r>
              <a:rPr lang="ko-KR" altLang="en-US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 방지</a:t>
            </a:r>
            <a:r>
              <a:rPr lang="en-US" altLang="ko-KR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)</a:t>
            </a:r>
          </a:p>
          <a:p>
            <a:pPr marL="342900" indent="-342900">
              <a:lnSpc>
                <a:spcPts val="3000"/>
              </a:lnSpc>
              <a:buFont typeface="Wingdings" panose="05000000000000000000" pitchFamily="2" charset="2"/>
              <a:buChar char="Ø"/>
            </a:pPr>
            <a:r>
              <a:rPr lang="ko-KR" altLang="en-US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사용가스의 종류에 따라 서로 다른 색상의 배관</a:t>
            </a:r>
            <a:r>
              <a:rPr lang="en-US" altLang="ko-KR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·</a:t>
            </a:r>
            <a:r>
              <a:rPr lang="ko-KR" altLang="en-US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호스 사용</a:t>
            </a:r>
            <a:endParaRPr lang="en-US" altLang="ko-KR" sz="1800" b="1" dirty="0" smtClean="0">
              <a:solidFill>
                <a:schemeClr val="tx1"/>
              </a:solidFill>
              <a:latin typeface="+mn-ea"/>
              <a:ea typeface="+mn-ea"/>
              <a:sym typeface="Wingdings" panose="05000000000000000000" pitchFamily="2" charset="2"/>
            </a:endParaRPr>
          </a:p>
          <a:p>
            <a:pPr marL="342900" indent="-342900">
              <a:lnSpc>
                <a:spcPts val="3000"/>
              </a:lnSpc>
              <a:buFont typeface="Wingdings" panose="05000000000000000000" pitchFamily="2" charset="2"/>
              <a:buChar char="Ø"/>
            </a:pPr>
            <a:r>
              <a:rPr lang="ko-KR" altLang="en-US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가스사용종료 후 </a:t>
            </a:r>
            <a:r>
              <a:rPr lang="ko-KR" altLang="en-US" sz="1800" b="1" dirty="0" err="1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니플을</a:t>
            </a:r>
            <a:r>
              <a:rPr lang="ko-KR" altLang="en-US" sz="1800" b="1" dirty="0" smtClean="0">
                <a:solidFill>
                  <a:schemeClr val="tx1"/>
                </a:solidFill>
                <a:latin typeface="+mn-ea"/>
                <a:ea typeface="+mn-ea"/>
                <a:sym typeface="Wingdings" panose="05000000000000000000" pitchFamily="2" charset="2"/>
              </a:rPr>
              <a:t> 분리하여 관리</a:t>
            </a:r>
            <a:endParaRPr lang="en-US" altLang="ko-KR" sz="1800" b="1" dirty="0" smtClean="0">
              <a:solidFill>
                <a:schemeClr val="tx1"/>
              </a:solidFill>
              <a:latin typeface="+mn-ea"/>
              <a:ea typeface="+mn-ea"/>
              <a:sym typeface="Wingdings" panose="05000000000000000000" pitchFamily="2" charset="2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513659" y="3309492"/>
            <a:ext cx="2649428" cy="420719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3218716" y="3309492"/>
            <a:ext cx="2649428" cy="420719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Picture 10" descr="SSA556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60467" y="3789798"/>
            <a:ext cx="2592288" cy="2376264"/>
          </a:xfrm>
          <a:prstGeom prst="rect">
            <a:avLst/>
          </a:prstGeom>
          <a:noFill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4163" y="3813548"/>
            <a:ext cx="259228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574983"/>
              </p:ext>
            </p:extLst>
          </p:nvPr>
        </p:nvGraphicFramePr>
        <p:xfrm>
          <a:off x="6228184" y="3453508"/>
          <a:ext cx="2592288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129614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가스종류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색  상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아세틸렌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황 색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에틸렌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연황색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프로판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적색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산소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녹색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탄산가스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청색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공기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회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흑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색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6175161" y="3068960"/>
            <a:ext cx="27622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600" b="1" kern="10" dirty="0" smtClean="0">
                <a:ln w="18415" cmpd="sng">
                  <a:noFill/>
                  <a:prstDash val="solid"/>
                </a:ln>
                <a:latin typeface="+mj-ea"/>
                <a:ea typeface="+mj-ea"/>
              </a:rPr>
              <a:t> &lt;</a:t>
            </a:r>
            <a:r>
              <a:rPr lang="ko-KR" altLang="en-US" sz="1600" b="1" kern="10" dirty="0" smtClean="0">
                <a:ln w="18415" cmpd="sng">
                  <a:noFill/>
                  <a:prstDash val="solid"/>
                </a:ln>
                <a:latin typeface="+mj-ea"/>
                <a:ea typeface="+mj-ea"/>
              </a:rPr>
              <a:t>가스 종류별 색상</a:t>
            </a:r>
            <a:r>
              <a:rPr lang="en-US" altLang="ko-KR" sz="1600" b="1" kern="10" dirty="0" smtClean="0">
                <a:ln w="18415" cmpd="sng">
                  <a:noFill/>
                  <a:prstDash val="solid"/>
                </a:ln>
                <a:latin typeface="+mj-ea"/>
                <a:ea typeface="+mj-ea"/>
              </a:rPr>
              <a:t>(</a:t>
            </a:r>
            <a:r>
              <a:rPr lang="ko-KR" altLang="en-US" sz="1600" b="1" kern="10" dirty="0" smtClean="0">
                <a:ln w="18415" cmpd="sng">
                  <a:noFill/>
                  <a:prstDash val="solid"/>
                </a:ln>
                <a:latin typeface="+mj-ea"/>
                <a:ea typeface="+mj-ea"/>
              </a:rPr>
              <a:t>예시</a:t>
            </a:r>
            <a:r>
              <a:rPr lang="en-US" altLang="ko-KR" sz="1600" b="1" kern="10" dirty="0" smtClean="0">
                <a:ln w="18415" cmpd="sng">
                  <a:noFill/>
                  <a:prstDash val="solid"/>
                </a:ln>
                <a:latin typeface="+mj-ea"/>
                <a:ea typeface="+mj-ea"/>
              </a:rPr>
              <a:t>)&gt; </a:t>
            </a:r>
            <a:endParaRPr lang="ko-KR" altLang="en-US" sz="1600" b="1" kern="10" dirty="0">
              <a:ln w="18415" cmpd="sng">
                <a:noFill/>
                <a:prstDash val="solid"/>
              </a:ln>
              <a:latin typeface="+mj-ea"/>
              <a:ea typeface="+mj-ea"/>
            </a:endParaRPr>
          </a:p>
        </p:txBody>
      </p:sp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3607272" y="3418315"/>
            <a:ext cx="1790577" cy="189753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ko-KR" sz="1600" b="1" kern="10" dirty="0" smtClean="0">
                <a:ln w="18415" cmpd="sng">
                  <a:noFill/>
                  <a:prstDash val="solid"/>
                </a:ln>
                <a:effectLst/>
                <a:latin typeface="+mj-ea"/>
                <a:ea typeface="+mj-ea"/>
              </a:rPr>
              <a:t> &lt;</a:t>
            </a:r>
            <a:r>
              <a:rPr lang="ko-KR" altLang="en-US" sz="1600" b="1" kern="10" dirty="0" smtClean="0">
                <a:ln w="18415" cmpd="sng">
                  <a:noFill/>
                  <a:prstDash val="solid"/>
                </a:ln>
                <a:effectLst/>
                <a:latin typeface="+mj-ea"/>
                <a:ea typeface="+mj-ea"/>
              </a:rPr>
              <a:t>사용자 명찰 부착</a:t>
            </a:r>
            <a:r>
              <a:rPr lang="en-US" altLang="ko-KR" sz="1600" b="1" kern="10" dirty="0" smtClean="0">
                <a:ln w="18415" cmpd="sng">
                  <a:noFill/>
                  <a:prstDash val="solid"/>
                </a:ln>
                <a:effectLst/>
                <a:latin typeface="+mj-ea"/>
                <a:ea typeface="+mj-ea"/>
              </a:rPr>
              <a:t>&gt; </a:t>
            </a:r>
            <a:endParaRPr lang="ko-KR" altLang="en-US" sz="1600" b="1" kern="10" dirty="0">
              <a:ln w="18415" cmpd="sng">
                <a:noFill/>
                <a:prstDash val="solid"/>
              </a:ln>
              <a:effectLst/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724634"/>
            <a:ext cx="66639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산소절단기의 안전한 사용 방법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574707" y="834719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WordArt 4"/>
          <p:cNvSpPr>
            <a:spLocks noChangeArrowheads="1" noChangeShapeType="1" noTextEdit="1"/>
          </p:cNvSpPr>
          <p:nvPr/>
        </p:nvSpPr>
        <p:spPr bwMode="auto">
          <a:xfrm>
            <a:off x="899592" y="3429000"/>
            <a:ext cx="2025127" cy="165684"/>
          </a:xfrm>
          <a:prstGeom prst="rect">
            <a:avLst/>
          </a:prstGeom>
          <a:effectLst>
            <a:glow rad="127000">
              <a:schemeClr val="accent1"/>
            </a:glow>
          </a:effectLst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ko-KR" sz="1600" b="1" kern="10" dirty="0" smtClean="0">
                <a:ln w="18415" cmpd="sng">
                  <a:noFill/>
                  <a:prstDash val="solid"/>
                </a:ln>
                <a:effectLst/>
                <a:latin typeface="+mj-ea"/>
                <a:ea typeface="+mj-ea"/>
              </a:rPr>
              <a:t> &lt;</a:t>
            </a:r>
            <a:r>
              <a:rPr lang="ko-KR" altLang="en-US" sz="1600" b="1" kern="10" dirty="0" smtClean="0">
                <a:ln w="18415" cmpd="sng">
                  <a:noFill/>
                  <a:prstDash val="solid"/>
                </a:ln>
                <a:effectLst/>
                <a:latin typeface="+mj-ea"/>
                <a:ea typeface="+mj-ea"/>
              </a:rPr>
              <a:t>다른 색상 및 </a:t>
            </a:r>
            <a:r>
              <a:rPr lang="ko-KR" altLang="en-US" sz="1600" b="1" kern="10" dirty="0" err="1" smtClean="0">
                <a:ln w="18415" cmpd="sng">
                  <a:noFill/>
                  <a:prstDash val="solid"/>
                </a:ln>
                <a:effectLst/>
                <a:latin typeface="+mj-ea"/>
                <a:ea typeface="+mj-ea"/>
              </a:rPr>
              <a:t>연결부</a:t>
            </a:r>
            <a:r>
              <a:rPr lang="en-US" altLang="ko-KR" sz="1600" b="1" kern="10" dirty="0" smtClean="0">
                <a:ln w="18415" cmpd="sng">
                  <a:noFill/>
                  <a:prstDash val="solid"/>
                </a:ln>
                <a:effectLst/>
                <a:latin typeface="+mj-ea"/>
                <a:ea typeface="+mj-ea"/>
              </a:rPr>
              <a:t>&gt; </a:t>
            </a:r>
            <a:endParaRPr lang="ko-KR" altLang="en-US" sz="1600" b="1" kern="10" dirty="0">
              <a:ln w="18415" cmpd="sng">
                <a:noFill/>
                <a:prstDash val="solid"/>
              </a:ln>
              <a:effectLst/>
              <a:latin typeface="+mj-ea"/>
              <a:ea typeface="+mj-ea"/>
            </a:endParaRPr>
          </a:p>
        </p:txBody>
      </p:sp>
      <p:sp>
        <p:nvSpPr>
          <p:cNvPr id="15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46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26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47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960440" cy="730452"/>
            <a:chOff x="1090853" y="1430896"/>
            <a:chExt cx="3654329" cy="730452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7536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부딪힘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끼임 등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휴대용 연삭기 덮개 절단 사용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5158933"/>
            <a:ext cx="8088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휴대용연삭기는 날 파손에 의한 비래를 막기 위해 보호각이 </a:t>
            </a:r>
            <a:r>
              <a:rPr lang="en-US" altLang="ko-KR" b="1" smtClean="0"/>
              <a:t>180</a:t>
            </a:r>
            <a:r>
              <a:rPr lang="ko-KR" altLang="en-US" b="1" smtClean="0"/>
              <a:t>도이상의 방호덮개 설치</a:t>
            </a:r>
            <a:endParaRPr lang="ko-KR" altLang="en-US" b="1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301" y="1850094"/>
            <a:ext cx="3017770" cy="3019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133" y="1850094"/>
            <a:ext cx="3109195" cy="3019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42191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48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528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크레인 훅해지장치 미설치 및 체인블록 설치상태 불량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5158933"/>
            <a:ext cx="80882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크레인 훅에는 인양 로프가 이탈되지 않도록 해지장치 설치</a:t>
            </a:r>
            <a:endParaRPr lang="en-US" altLang="ko-KR" b="1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체인블록을 지지하는 섬유로프는 날카로운 면에 찢어질 위험이 없는 안전한 장소에 설치하거나 보호대 설치   </a:t>
            </a:r>
            <a:endParaRPr lang="ko-KR" altLang="en-US" b="1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936" y="1844824"/>
            <a:ext cx="2338948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844824"/>
            <a:ext cx="3456384" cy="2952328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20" name="타원 19"/>
          <p:cNvSpPr/>
          <p:nvPr/>
        </p:nvSpPr>
        <p:spPr>
          <a:xfrm>
            <a:off x="6012160" y="2276872"/>
            <a:ext cx="792088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ko-KR" altLang="en-US" sz="1100"/>
          </a:p>
        </p:txBody>
      </p:sp>
      <p:grpSp>
        <p:nvGrpSpPr>
          <p:cNvPr id="35" name="Group 36"/>
          <p:cNvGrpSpPr/>
          <p:nvPr/>
        </p:nvGrpSpPr>
        <p:grpSpPr>
          <a:xfrm>
            <a:off x="611560" y="548680"/>
            <a:ext cx="3960440" cy="730452"/>
            <a:chOff x="1090853" y="1430896"/>
            <a:chExt cx="3654329" cy="730452"/>
          </a:xfrm>
        </p:grpSpPr>
        <p:sp>
          <p:nvSpPr>
            <p:cNvPr id="3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21609" y="1515017"/>
              <a:ext cx="27536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부딪힘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끼임 등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9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88199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49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528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윈치 와이어로프 안내가이드 롤러 고정 미흡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5158933"/>
            <a:ext cx="82322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윈치 와이어로프를 안내하는 가이드 롤러는 이탈할 위험이 있으므로 브라켓이나 용접 방법으로 롤러를 고정하여야 함</a:t>
            </a:r>
            <a:endParaRPr lang="ko-KR" altLang="en-US" b="1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576" y="1938877"/>
            <a:ext cx="2675504" cy="3079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Group 36"/>
          <p:cNvGrpSpPr/>
          <p:nvPr/>
        </p:nvGrpSpPr>
        <p:grpSpPr>
          <a:xfrm>
            <a:off x="611560" y="548680"/>
            <a:ext cx="3960440" cy="730452"/>
            <a:chOff x="1090853" y="1430896"/>
            <a:chExt cx="3654329" cy="730452"/>
          </a:xfrm>
        </p:grpSpPr>
        <p:sp>
          <p:nvSpPr>
            <p:cNvPr id="22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721609" y="1515017"/>
              <a:ext cx="27536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부딪힘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끼임 등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4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0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995667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50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528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지게차 전용탑승 설비 설치상태 부적합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5042500"/>
            <a:ext cx="816021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지게차 전용탑승설비는 지체차 포크에서 빠지지 않도록 상하부에 견고하게 고정하고 바닥 경사면을 고려한 탑승설비 제한하중 설정 필요</a:t>
            </a:r>
            <a:endParaRPr lang="en-US" altLang="ko-KR" b="1" smtClean="0"/>
          </a:p>
          <a:p>
            <a:pPr>
              <a:lnSpc>
                <a:spcPct val="150000"/>
              </a:lnSpc>
            </a:pPr>
            <a:r>
              <a:rPr lang="en-US" altLang="ko-KR" b="1"/>
              <a:t> </a:t>
            </a:r>
            <a:r>
              <a:rPr lang="en-US" altLang="ko-KR" b="1" smtClean="0">
                <a:solidFill>
                  <a:srgbClr val="FF0000"/>
                </a:solidFill>
                <a:latin typeface="HY견고딕"/>
                <a:ea typeface="HY견고딕"/>
              </a:rPr>
              <a:t>→ </a:t>
            </a:r>
            <a:r>
              <a:rPr lang="ko-KR" altLang="en-US" b="1" smtClean="0">
                <a:solidFill>
                  <a:srgbClr val="FF0000"/>
                </a:solidFill>
                <a:latin typeface="HY견고딕"/>
                <a:ea typeface="HY견고딕"/>
              </a:rPr>
              <a:t>지게차 사용을 지양하고 안전하게 작업할 수 있는 고소작업대 사용</a:t>
            </a:r>
            <a:endParaRPr lang="ko-KR" altLang="en-US" b="1">
              <a:solidFill>
                <a:srgbClr val="FF0000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44824"/>
            <a:ext cx="3173710" cy="3314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72816"/>
            <a:ext cx="2626221" cy="3257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오른쪽 화살표 3"/>
          <p:cNvSpPr/>
          <p:nvPr/>
        </p:nvSpPr>
        <p:spPr>
          <a:xfrm>
            <a:off x="4265889" y="3140968"/>
            <a:ext cx="954183" cy="86409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Group 36"/>
          <p:cNvGrpSpPr/>
          <p:nvPr/>
        </p:nvGrpSpPr>
        <p:grpSpPr>
          <a:xfrm>
            <a:off x="611560" y="548680"/>
            <a:ext cx="3960440" cy="730452"/>
            <a:chOff x="1090853" y="1430896"/>
            <a:chExt cx="3654329" cy="730452"/>
          </a:xfrm>
        </p:grpSpPr>
        <p:sp>
          <p:nvSpPr>
            <p:cNvPr id="24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721609" y="1515017"/>
              <a:ext cx="27536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부딪힘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끼임 등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1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2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7759478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51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528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상가용 윈치 와이어로프 인장강도 부족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5302949"/>
            <a:ext cx="8088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상가 윈치용 와이어로프는 </a:t>
            </a:r>
            <a:r>
              <a:rPr lang="en-US" altLang="ko-KR" b="1" smtClean="0"/>
              <a:t>16mm </a:t>
            </a:r>
            <a:r>
              <a:rPr lang="ko-KR" altLang="en-US" b="1" smtClean="0"/>
              <a:t>와이어로프 </a:t>
            </a:r>
            <a:r>
              <a:rPr lang="en-US" altLang="ko-KR" b="1" smtClean="0"/>
              <a:t>2</a:t>
            </a:r>
            <a:r>
              <a:rPr lang="ko-KR" altLang="en-US" b="1" smtClean="0"/>
              <a:t>가닥을 사용하고 있으나 선박의 인양무게를 고려할 때 가닥수를 </a:t>
            </a:r>
            <a:r>
              <a:rPr lang="en-US" altLang="ko-KR" b="1" smtClean="0"/>
              <a:t>4</a:t>
            </a:r>
            <a:r>
              <a:rPr lang="ko-KR" altLang="en-US" b="1" smtClean="0"/>
              <a:t>가닥이상으로 늘려야 함</a:t>
            </a:r>
            <a:endParaRPr lang="ko-KR" altLang="en-US" b="1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1772816"/>
            <a:ext cx="4277841" cy="3386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Group 36"/>
          <p:cNvGrpSpPr/>
          <p:nvPr/>
        </p:nvGrpSpPr>
        <p:grpSpPr>
          <a:xfrm>
            <a:off x="611560" y="548680"/>
            <a:ext cx="3960440" cy="730452"/>
            <a:chOff x="1090853" y="1430896"/>
            <a:chExt cx="3654329" cy="730452"/>
          </a:xfrm>
        </p:grpSpPr>
        <p:sp>
          <p:nvSpPr>
            <p:cNvPr id="22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721609" y="1515017"/>
              <a:ext cx="27536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부딪힘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끼임 등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4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0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9956673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52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528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고압스프레이 건을 철선으로 고정 사용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5158933"/>
            <a:ext cx="8088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선체 외판 도장작업을 위한 전처리 작업에 사용되는 스프레이의 건은 안전하게 사용할 수 있도록 철선을 제거하여야 함  </a:t>
            </a:r>
            <a:endParaRPr lang="ko-KR" altLang="en-US" b="1"/>
          </a:p>
        </p:txBody>
      </p:sp>
      <p:pic>
        <p:nvPicPr>
          <p:cNvPr id="16" name="그림 15" descr="20160708_1503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84558" y="1844824"/>
            <a:ext cx="5184576" cy="3130783"/>
          </a:xfrm>
          <a:prstGeom prst="rect">
            <a:avLst/>
          </a:prstGeom>
        </p:spPr>
      </p:pic>
      <p:grpSp>
        <p:nvGrpSpPr>
          <p:cNvPr id="22" name="Group 36"/>
          <p:cNvGrpSpPr/>
          <p:nvPr/>
        </p:nvGrpSpPr>
        <p:grpSpPr>
          <a:xfrm>
            <a:off x="611560" y="548680"/>
            <a:ext cx="3960440" cy="730452"/>
            <a:chOff x="1090853" y="1430896"/>
            <a:chExt cx="3654329" cy="730452"/>
          </a:xfrm>
        </p:grpSpPr>
        <p:sp>
          <p:nvSpPr>
            <p:cNvPr id="23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721609" y="1515017"/>
              <a:ext cx="27536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부딪힘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끼임 등</a:t>
              </a:r>
              <a:r>
                <a:rPr lang="en-US" altLang="ko-KR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 </a:t>
              </a:r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0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1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5925974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53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528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교류아크용접기</a:t>
            </a:r>
            <a:r>
              <a:rPr lang="ko-KR" altLang="en-US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자동전격방지기 </a:t>
            </a:r>
            <a:r>
              <a:rPr lang="ko-KR" altLang="en-US" sz="20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미설치</a:t>
            </a:r>
            <a:r>
              <a:rPr lang="ko-KR" altLang="en-US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및 </a:t>
            </a:r>
            <a:r>
              <a:rPr lang="ko-KR" altLang="en-US" sz="20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단자대</a:t>
            </a:r>
            <a:r>
              <a:rPr lang="ko-KR" altLang="en-US" sz="20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절연처리 미흡 </a:t>
            </a:r>
            <a:endParaRPr lang="ko-KR" altLang="en-US" sz="20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5158933"/>
            <a:ext cx="80882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pc="-150" smtClean="0"/>
              <a:t>교류아크용접기 무부하시 안전전압 </a:t>
            </a:r>
            <a:r>
              <a:rPr lang="en-US" altLang="ko-KR" b="1" spc="-150" smtClean="0"/>
              <a:t>25V</a:t>
            </a:r>
            <a:r>
              <a:rPr lang="ko-KR" altLang="en-US" b="1" spc="-150" smtClean="0"/>
              <a:t>이하로 유지하는 자동전격방지기 설치</a:t>
            </a:r>
            <a:endParaRPr lang="en-US" altLang="ko-KR" b="1" spc="-15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pc="-150" smtClean="0"/>
              <a:t>교류아크용접기 단자대는 충전부가 노출되지 않도록 절연테이프로 절연조치   </a:t>
            </a:r>
            <a:endParaRPr lang="ko-KR" altLang="en-US" b="1" spc="-15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990383"/>
            <a:ext cx="2448272" cy="2878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447" y="1918375"/>
            <a:ext cx="2562225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1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전기분야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0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1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272226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54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528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변압기 전원인입 충전부 절연조치 미흡 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5158933"/>
            <a:ext cx="80882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변압기에 전원을 인가하는 전원충전부에 절연조치를 하여야 함</a:t>
            </a:r>
            <a:endParaRPr lang="en-US" altLang="ko-KR" b="1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분전함 내부 차단기의 인입 및 인출부로서 작업자가 접촉할 우려가 있는 곳은 덮개를 설치하여야 함   </a:t>
            </a:r>
            <a:endParaRPr lang="ko-KR" altLang="en-US" b="1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777" y="1947086"/>
            <a:ext cx="2543175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338" y="1947086"/>
            <a:ext cx="2636950" cy="311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3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전기분야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0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1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8285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55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528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문어발식 부하 사용 및 전선 충전부 노출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5158933"/>
            <a:ext cx="80882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한 개의 차단기에 많은 이동식 전기기계기구</a:t>
            </a:r>
            <a:r>
              <a:rPr lang="en-US" altLang="ko-KR" b="1" smtClean="0"/>
              <a:t>(9</a:t>
            </a:r>
            <a:r>
              <a:rPr lang="ko-KR" altLang="en-US" b="1" smtClean="0"/>
              <a:t>개</a:t>
            </a:r>
            <a:r>
              <a:rPr lang="en-US" altLang="ko-KR" b="1" smtClean="0"/>
              <a:t>)</a:t>
            </a:r>
            <a:r>
              <a:rPr lang="ko-KR" altLang="en-US" b="1" smtClean="0"/>
              <a:t>를 사용하고 있어 과부하에 화재사고 위험이 있음으로 콘센트 개소마다 누전차단기 설치를 권장함</a:t>
            </a:r>
            <a:endParaRPr lang="en-US" altLang="ko-KR" b="1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전선의 노출된 충전부는 감전사고 위험이 있음으로 절연처리를 하여야 함  </a:t>
            </a:r>
            <a:endParaRPr lang="ko-KR" altLang="en-US" b="1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722" y="1903512"/>
            <a:ext cx="2605222" cy="310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918" y="1903513"/>
            <a:ext cx="3173665" cy="321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타원 3"/>
          <p:cNvSpPr/>
          <p:nvPr/>
        </p:nvSpPr>
        <p:spPr>
          <a:xfrm>
            <a:off x="5940152" y="3512993"/>
            <a:ext cx="1584176" cy="11401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3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34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전기분야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6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7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0809058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56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전기분야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528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이동식콘센트 접지 및 누전차단기 미설치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32269" y="5158933"/>
            <a:ext cx="80882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이동식콘센트는 접지선이 내장된 </a:t>
            </a:r>
            <a:r>
              <a:rPr lang="en-US" altLang="ko-KR" b="1" smtClean="0"/>
              <a:t>3</a:t>
            </a:r>
            <a:r>
              <a:rPr lang="ko-KR" altLang="en-US" b="1" smtClean="0"/>
              <a:t>선용 케이블을 사용하여야 함</a:t>
            </a:r>
            <a:endParaRPr lang="en-US" altLang="ko-KR" b="1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이동식콘센트의 전원 차단장치는 누전에 의한 감전사고를 방지하기 위하여 누전차단기를 설치하여야 함   </a:t>
            </a:r>
            <a:endParaRPr lang="ko-KR" altLang="en-US" b="1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214" y="1700808"/>
            <a:ext cx="3508226" cy="3385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651" y="2169337"/>
            <a:ext cx="3989381" cy="2448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756853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57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보건분야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528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도장 및 터치업 작업자 방독마스크 미착용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04277" y="4869160"/>
            <a:ext cx="8088203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수리선 선체외판 스프레이 도장 및 선실내부 등에서 터치업 작업자는 유기용제로부터 호흡기를 보호하기 위하여 방독마스크 착용</a:t>
            </a:r>
            <a:endParaRPr lang="en-US" altLang="ko-KR" b="1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지급된 방독마스크의 필터는 기능이 유지될 수 있도록 수시 교체 사용</a:t>
            </a:r>
            <a:endParaRPr lang="en-US" altLang="ko-KR" b="1" smtClean="0"/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916832"/>
            <a:ext cx="3616584" cy="280831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0072" y="1916832"/>
            <a:ext cx="3425049" cy="280831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  <p:extLst>
      <p:ext uri="{BB962C8B-B14F-4D97-AF65-F5344CB8AC3E}">
        <p14:creationId xmlns:p14="http://schemas.microsoft.com/office/powerpoint/2010/main" val="137472155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58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6344" y="1281393"/>
            <a:ext cx="7528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안전화 등 보호구 미착용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 flipV="1">
            <a:off x="751499" y="13914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04277" y="4869160"/>
            <a:ext cx="794418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 smtClean="0"/>
              <a:t>각종 위험요소가 많은 수리조선소 내에서는 작업자는 안전모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안전화를 필히 착용하여야 함</a:t>
            </a:r>
            <a:endParaRPr lang="en-US" altLang="ko-KR" b="1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 smtClean="0"/>
              <a:t>노후화된 방독마스크는 수시로 교체하여야 함</a:t>
            </a:r>
            <a:endParaRPr lang="en-US" altLang="ko-KR" b="1" dirty="0" smtClean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889" y="1988840"/>
            <a:ext cx="3156095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28" y="1960816"/>
            <a:ext cx="3114424" cy="2548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" name="Group 36"/>
          <p:cNvGrpSpPr/>
          <p:nvPr/>
        </p:nvGrpSpPr>
        <p:grpSpPr>
          <a:xfrm>
            <a:off x="611560" y="548680"/>
            <a:ext cx="3654329" cy="537574"/>
            <a:chOff x="1090853" y="1430896"/>
            <a:chExt cx="3654329" cy="537574"/>
          </a:xfrm>
        </p:grpSpPr>
        <p:sp>
          <p:nvSpPr>
            <p:cNvPr id="33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보건분야 재해예방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5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6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3114137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6"/>
          <p:cNvSpPr/>
          <p:nvPr/>
        </p:nvSpPr>
        <p:spPr>
          <a:xfrm>
            <a:off x="705898" y="2321721"/>
            <a:ext cx="827392" cy="82739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EEECE1">
                    <a:lumMod val="25000"/>
                  </a:srgbClr>
                </a:solidFill>
              </a:rPr>
              <a:t>4</a:t>
            </a:r>
            <a:endParaRPr lang="en-US" sz="4000" b="1" dirty="0">
              <a:solidFill>
                <a:srgbClr val="EEECE1">
                  <a:lumMod val="25000"/>
                </a:srgb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/>
        </p:nvSpPr>
        <p:spPr>
          <a:xfrm>
            <a:off x="611560" y="3473849"/>
            <a:ext cx="5761182" cy="11072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ko-KR" altLang="en-US" sz="4000" b="1" dirty="0" smtClean="0">
                <a:solidFill>
                  <a:prstClr val="white">
                    <a:lumMod val="85000"/>
                  </a:prstClr>
                </a:solidFill>
              </a:rPr>
              <a:t>중대재해</a:t>
            </a:r>
            <a:r>
              <a:rPr lang="ko-KR" altLang="en-US" sz="4000" b="1" dirty="0" smtClean="0">
                <a:solidFill>
                  <a:prstClr val="white">
                    <a:lumMod val="85000"/>
                  </a:prstClr>
                </a:solidFill>
              </a:rPr>
              <a:t> </a:t>
            </a:r>
            <a:r>
              <a:rPr lang="ko-KR" altLang="en-US" sz="4000" b="1" dirty="0" smtClean="0">
                <a:solidFill>
                  <a:prstClr val="white">
                    <a:lumMod val="85000"/>
                  </a:prstClr>
                </a:solidFill>
              </a:rPr>
              <a:t>주요사례</a:t>
            </a:r>
            <a:endParaRPr lang="en-US" sz="4000" b="1" dirty="0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36288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60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908720"/>
            <a:ext cx="4296403" cy="537574"/>
            <a:chOff x="1090853" y="1430896"/>
            <a:chExt cx="367389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9295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707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연도별 재해현황 및 발생형태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6" name="직사각형 5"/>
          <p:cNvSpPr/>
          <p:nvPr/>
        </p:nvSpPr>
        <p:spPr>
          <a:xfrm>
            <a:off x="683568" y="1746389"/>
            <a:ext cx="81439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dirty="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수리조선 연도별 재해발생 현황</a:t>
            </a:r>
            <a:endParaRPr lang="en-US" altLang="ko-KR" sz="2000" dirty="0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2000" dirty="0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000" dirty="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2000" dirty="0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944746"/>
              </p:ext>
            </p:extLst>
          </p:nvPr>
        </p:nvGraphicFramePr>
        <p:xfrm>
          <a:off x="892504" y="2348880"/>
          <a:ext cx="7711946" cy="93610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701086"/>
                <a:gridCol w="701086"/>
                <a:gridCol w="701086"/>
                <a:gridCol w="701086"/>
                <a:gridCol w="701086"/>
                <a:gridCol w="701086"/>
                <a:gridCol w="701086"/>
                <a:gridCol w="701086"/>
                <a:gridCol w="701086"/>
                <a:gridCol w="701086"/>
                <a:gridCol w="701086"/>
              </a:tblGrid>
              <a:tr h="4680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  <a:r>
                        <a:rPr lang="ko-KR" altLang="en-US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</a:t>
                      </a:r>
                      <a:r>
                        <a:rPr lang="ko-KR" altLang="en-US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</a:t>
                      </a:r>
                      <a:r>
                        <a:rPr lang="ko-KR" altLang="en-US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</a:t>
                      </a:r>
                      <a:r>
                        <a:rPr lang="ko-KR" altLang="en-US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</a:t>
                      </a:r>
                      <a:r>
                        <a:rPr lang="ko-KR" altLang="en-US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</a:t>
                      </a:r>
                      <a:r>
                        <a:rPr lang="ko-KR" altLang="en-US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</a:t>
                      </a:r>
                      <a:r>
                        <a:rPr lang="ko-KR" altLang="en-US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</a:t>
                      </a:r>
                      <a:r>
                        <a:rPr lang="ko-KR" altLang="en-US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</a:t>
                      </a:r>
                      <a:r>
                        <a:rPr lang="ko-KR" altLang="en-US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</a:t>
                      </a: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31</a:t>
                      </a: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건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endParaRPr lang="ko-KR" altLang="en-US" sz="2400" dirty="0">
                        <a:solidFill>
                          <a:srgbClr val="FF000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835968" y="3607856"/>
            <a:ext cx="81439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재해발생형태</a:t>
            </a:r>
            <a:endParaRPr lang="en-US" altLang="ko-KR" sz="2000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2000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00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2000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184824"/>
              </p:ext>
            </p:extLst>
          </p:nvPr>
        </p:nvGraphicFramePr>
        <p:xfrm>
          <a:off x="899592" y="4221088"/>
          <a:ext cx="7711946" cy="110813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701086"/>
                <a:gridCol w="701086"/>
                <a:gridCol w="701086"/>
                <a:gridCol w="701086"/>
                <a:gridCol w="701086"/>
                <a:gridCol w="701086"/>
                <a:gridCol w="701086"/>
                <a:gridCol w="701086"/>
                <a:gridCol w="701086"/>
                <a:gridCol w="701086"/>
                <a:gridCol w="701086"/>
              </a:tblGrid>
              <a:tr h="4680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떨어짐</a:t>
                      </a:r>
                      <a:endParaRPr lang="ko-KR" altLang="en-US" spc="-15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맞음</a:t>
                      </a:r>
                      <a:endParaRPr lang="ko-KR" altLang="en-US" spc="-15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감전</a:t>
                      </a:r>
                      <a:endParaRPr lang="ko-KR" altLang="en-US" spc="-15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끼임</a:t>
                      </a:r>
                      <a:endParaRPr lang="ko-KR" altLang="en-US" spc="-15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30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화재폭발</a:t>
                      </a:r>
                      <a:endParaRPr lang="ko-KR" altLang="en-US" spc="-30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부딪힘</a:t>
                      </a:r>
                      <a:endParaRPr lang="ko-KR" altLang="en-US" spc="-15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질식</a:t>
                      </a:r>
                      <a:endParaRPr lang="ko-KR" altLang="en-US" spc="-15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무너짐</a:t>
                      </a:r>
                      <a:endParaRPr lang="ko-KR" altLang="en-US" spc="-15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넘어짐</a:t>
                      </a:r>
                      <a:endParaRPr lang="ko-KR" altLang="en-US" spc="-15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질식</a:t>
                      </a:r>
                      <a:endParaRPr lang="ko-KR" altLang="en-US" spc="-15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31</a:t>
                      </a:r>
                      <a:r>
                        <a:rPr lang="ko-KR" altLang="en-US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건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endParaRPr lang="ko-KR" altLang="en-US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endParaRPr lang="ko-KR" altLang="en-US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680215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61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34076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윈치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와이어로프 파단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5085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63471" y="1772855"/>
            <a:ext cx="720487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b="1" dirty="0" smtClean="0">
                <a:latin typeface="+mn-ea"/>
              </a:rPr>
              <a:t>2019. 12. 28. </a:t>
            </a:r>
            <a:r>
              <a:rPr lang="ko-KR" altLang="en-US" b="1" dirty="0" smtClean="0">
                <a:latin typeface="+mn-ea"/>
              </a:rPr>
              <a:t>선박 하가 후 빈 대차를 끌어올리던 중 이탈된 대차가 걸리면서 와이어로프 </a:t>
            </a:r>
            <a:r>
              <a:rPr lang="ko-KR" altLang="en-US" b="1" dirty="0" err="1" smtClean="0">
                <a:latin typeface="+mn-ea"/>
              </a:rPr>
              <a:t>파단되면서</a:t>
            </a:r>
            <a:r>
              <a:rPr lang="ko-KR" altLang="en-US" b="1" dirty="0" smtClean="0">
                <a:latin typeface="+mn-ea"/>
              </a:rPr>
              <a:t> 근처에 있던 재해자를 감아 끌고가 부딪혀 사망함</a:t>
            </a:r>
            <a:endParaRPr lang="ko-KR" altLang="en-US" b="1" dirty="0">
              <a:latin typeface="+mn-ea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00" y="2996952"/>
            <a:ext cx="3498410" cy="2914397"/>
          </a:xfrm>
          <a:prstGeom prst="rect">
            <a:avLst/>
          </a:prstGeom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43" name="_x312917000" descr="EMB00001ea435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56992"/>
            <a:ext cx="4465404" cy="240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0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3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627046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62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4076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5085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27584" y="1695114"/>
            <a:ext cx="72048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대차가 </a:t>
            </a:r>
            <a:r>
              <a:rPr lang="ko-KR" altLang="en-US" b="1" dirty="0">
                <a:latin typeface="+mn-ea"/>
              </a:rPr>
              <a:t>레일에서 탈선하여 레일 구조물에 걸림</a:t>
            </a:r>
          </a:p>
          <a:p>
            <a:pPr fontAlgn="base">
              <a:lnSpc>
                <a:spcPct val="150000"/>
              </a:lnSpc>
            </a:pPr>
            <a:r>
              <a:rPr lang="en-US" altLang="ko-KR" b="1" dirty="0" smtClean="0">
                <a:latin typeface="+mn-ea"/>
              </a:rPr>
              <a:t>   - </a:t>
            </a:r>
            <a:r>
              <a:rPr lang="ko-KR" altLang="en-US" b="1" dirty="0">
                <a:latin typeface="+mn-ea"/>
              </a:rPr>
              <a:t>선대 레일 좌우의 높이 차이가 최대 </a:t>
            </a:r>
            <a:r>
              <a:rPr lang="en-US" altLang="ko-KR" b="1" dirty="0">
                <a:latin typeface="+mn-ea"/>
              </a:rPr>
              <a:t>200mm</a:t>
            </a:r>
            <a:r>
              <a:rPr lang="ko-KR" altLang="en-US" b="1" dirty="0">
                <a:latin typeface="+mn-ea"/>
              </a:rPr>
              <a:t>임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 err="1" smtClean="0">
                <a:latin typeface="+mn-ea"/>
              </a:rPr>
              <a:t>윈치를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>
                <a:latin typeface="+mn-ea"/>
              </a:rPr>
              <a:t>사용하는 작업 중 위험 구역 내로 작업자가 접근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 smtClean="0">
                <a:latin typeface="+mn-ea"/>
              </a:rPr>
              <a:t>물체에 </a:t>
            </a:r>
            <a:r>
              <a:rPr lang="ko-KR" altLang="en-US" b="1" dirty="0">
                <a:latin typeface="+mn-ea"/>
              </a:rPr>
              <a:t>맞을 수 있는 장소에서 작업자가 안전모를 착용하지 않음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1499" y="4034388"/>
            <a:ext cx="763692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dirty="0" smtClean="0"/>
              <a:t> </a:t>
            </a:r>
            <a:r>
              <a:rPr lang="ko-KR" altLang="en-US" b="1" dirty="0"/>
              <a:t>대차가 레일에서 탈선하지 않도록 하거나</a:t>
            </a:r>
            <a:r>
              <a:rPr lang="en-US" altLang="ko-KR" b="1" dirty="0"/>
              <a:t>, </a:t>
            </a:r>
            <a:r>
              <a:rPr lang="ko-KR" altLang="en-US" b="1" dirty="0"/>
              <a:t>탈선하여도 레일 구조물 등에 걸리지 않도록 조치하여야 함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/>
              <a:t>작동하고 있는 </a:t>
            </a:r>
            <a:r>
              <a:rPr lang="ko-KR" altLang="en-US" b="1" dirty="0" err="1"/>
              <a:t>윈치의</a:t>
            </a:r>
            <a:r>
              <a:rPr lang="ko-KR" altLang="en-US" b="1" dirty="0"/>
              <a:t> 와이어로프가 통하는 장소 일정 반경 이상에는 작업자의 출입을 통제하여야 함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/>
              <a:t>작업자 안전모 착용</a:t>
            </a:r>
          </a:p>
          <a:p>
            <a:pPr>
              <a:lnSpc>
                <a:spcPct val="150000"/>
              </a:lnSpc>
            </a:pPr>
            <a:endParaRPr lang="en-US" altLang="ko-KR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895721" y="3676962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 대책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 flipV="1">
            <a:off x="709327" y="3769017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077707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63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484784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선박내 교류아크용접 작업중 감전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594869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23312872" descr="EMB00001eac11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2" r="2452"/>
          <a:stretch>
            <a:fillRect/>
          </a:stretch>
        </p:blipFill>
        <p:spPr bwMode="auto">
          <a:xfrm>
            <a:off x="1716979" y="3501008"/>
            <a:ext cx="2717987" cy="227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322867720" descr="EMB00001eac114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2592288" cy="227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63471" y="1916871"/>
            <a:ext cx="7204877" cy="1285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b="1" smtClean="0">
                <a:latin typeface="+mn-ea"/>
              </a:rPr>
              <a:t>2019. 8. 8. 0000</a:t>
            </a:r>
            <a:r>
              <a:rPr lang="ko-KR" altLang="en-US" b="1">
                <a:latin typeface="+mn-ea"/>
              </a:rPr>
              <a:t>호</a:t>
            </a:r>
            <a:r>
              <a:rPr lang="en-US" altLang="ko-KR" b="1">
                <a:latin typeface="+mn-ea"/>
              </a:rPr>
              <a:t>(</a:t>
            </a:r>
            <a:r>
              <a:rPr lang="ko-KR" altLang="en-US" b="1">
                <a:latin typeface="+mn-ea"/>
              </a:rPr>
              <a:t>수산물운반선</a:t>
            </a:r>
            <a:r>
              <a:rPr lang="en-US" altLang="ko-KR" b="1">
                <a:latin typeface="+mn-ea"/>
              </a:rPr>
              <a:t>)</a:t>
            </a:r>
            <a:r>
              <a:rPr lang="ko-KR" altLang="en-US" b="1">
                <a:latin typeface="+mn-ea"/>
              </a:rPr>
              <a:t>의 식자재 창고 내에서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재해자가 청수 공급배관 수리를 위한 용접 중 쓰러진 상태로 발견되어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응급조치를 하였으나 </a:t>
            </a:r>
            <a:r>
              <a:rPr lang="ko-KR" altLang="en-US" b="1" smtClean="0">
                <a:latin typeface="+mn-ea"/>
              </a:rPr>
              <a:t>사망함</a:t>
            </a:r>
            <a:endParaRPr lang="ko-KR" altLang="en-US" b="1">
              <a:latin typeface="+mn-ea"/>
            </a:endParaRPr>
          </a:p>
        </p:txBody>
      </p:sp>
      <p:grpSp>
        <p:nvGrpSpPr>
          <p:cNvPr id="17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19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2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543704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64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4076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통전경로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5085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27584" y="1695114"/>
            <a:ext cx="7204877" cy="869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b="1">
                <a:latin typeface="+mn-ea"/>
              </a:rPr>
              <a:t>용접봉</a:t>
            </a:r>
            <a:r>
              <a:rPr lang="en-US" altLang="ko-KR" b="1">
                <a:latin typeface="+mn-ea"/>
              </a:rPr>
              <a:t>(</a:t>
            </a:r>
            <a:r>
              <a:rPr lang="ko-KR" altLang="en-US" b="1">
                <a:latin typeface="+mn-ea"/>
              </a:rPr>
              <a:t>충전부</a:t>
            </a:r>
            <a:r>
              <a:rPr lang="en-US" altLang="ko-KR" b="1">
                <a:latin typeface="+mn-ea"/>
              </a:rPr>
              <a:t>) </a:t>
            </a:r>
            <a:r>
              <a:rPr lang="ko-KR" altLang="en-US" b="1">
                <a:latin typeface="+mn-ea"/>
              </a:rPr>
              <a:t>→ 왼쪽 팔꿈치 뒤부위 → 오른쪽 무릎아래 </a:t>
            </a:r>
            <a:endParaRPr lang="en-US" altLang="ko-KR" b="1" smtClean="0">
              <a:latin typeface="+mn-ea"/>
            </a:endParaRPr>
          </a:p>
          <a:p>
            <a:pPr algn="just">
              <a:lnSpc>
                <a:spcPct val="150000"/>
              </a:lnSpc>
            </a:pPr>
            <a:r>
              <a:rPr lang="ko-KR" altLang="en-US" b="1" smtClean="0">
                <a:latin typeface="+mn-ea"/>
              </a:rPr>
              <a:t>정강이 </a:t>
            </a:r>
            <a:r>
              <a:rPr lang="ko-KR" altLang="en-US" b="1">
                <a:latin typeface="+mn-ea"/>
              </a:rPr>
              <a:t>부위 → </a:t>
            </a:r>
            <a:r>
              <a:rPr lang="ko-KR" altLang="en-US" b="1" smtClean="0">
                <a:latin typeface="+mn-ea"/>
              </a:rPr>
              <a:t>선체</a:t>
            </a:r>
            <a:endParaRPr lang="en-US" altLang="ko-KR" b="1" smtClean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1499" y="3138354"/>
            <a:ext cx="720487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dirty="0" smtClean="0"/>
              <a:t> </a:t>
            </a:r>
            <a:r>
              <a:rPr lang="ko-KR" altLang="en-US" b="1" dirty="0" err="1" smtClean="0"/>
              <a:t>용접기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2</a:t>
            </a:r>
            <a:r>
              <a:rPr lang="ko-KR" altLang="en-US" b="1" dirty="0" err="1" smtClean="0"/>
              <a:t>차측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무부하</a:t>
            </a:r>
            <a:r>
              <a:rPr lang="ko-KR" altLang="en-US" b="1" dirty="0" smtClean="0"/>
              <a:t> 전압 </a:t>
            </a:r>
            <a:r>
              <a:rPr lang="en-US" altLang="ko-KR" b="1" dirty="0" smtClean="0"/>
              <a:t>: 70.6 V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b="1" dirty="0"/>
              <a:t> </a:t>
            </a:r>
            <a:r>
              <a:rPr lang="ko-KR" altLang="en-US" b="1" dirty="0" smtClean="0"/>
              <a:t>인체저항 </a:t>
            </a:r>
            <a:r>
              <a:rPr lang="en-US" altLang="ko-KR" b="1" dirty="0" smtClean="0"/>
              <a:t>: </a:t>
            </a:r>
            <a:r>
              <a:rPr lang="el-GR" altLang="ko-KR" b="1" dirty="0"/>
              <a:t>460Ω ~ 842.5Ω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b="1" dirty="0" smtClean="0"/>
              <a:t> </a:t>
            </a:r>
            <a:r>
              <a:rPr lang="ko-KR" altLang="en-US" b="1" dirty="0" smtClean="0"/>
              <a:t>인체 통전전류 </a:t>
            </a:r>
            <a:r>
              <a:rPr lang="en-US" altLang="ko-KR" b="1" dirty="0" smtClean="0"/>
              <a:t>: </a:t>
            </a:r>
            <a:r>
              <a:rPr lang="en-US" altLang="ko-KR" b="1" dirty="0"/>
              <a:t>83.8</a:t>
            </a:r>
            <a:r>
              <a:rPr lang="ko-KR" altLang="en-US" b="1" dirty="0"/>
              <a:t>～ </a:t>
            </a:r>
            <a:r>
              <a:rPr lang="en-US" altLang="ko-KR" b="1" dirty="0" smtClean="0"/>
              <a:t>153.5mA</a:t>
            </a:r>
            <a:endParaRPr lang="en-US" altLang="ko-KR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895721" y="278092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인체감전 통전전류 등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 flipV="1">
            <a:off x="709327" y="287298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16346" y="454105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사고발생 원인 및 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29952" y="463311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32269" y="5013176"/>
            <a:ext cx="80882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ko-KR" altLang="en-US" b="1" smtClean="0"/>
              <a:t>작업장소 협소하고 도전체로 둘러싸인 장소내부 작업자가 땀으로 젖어있는 상태에서 교류아크용접기에 </a:t>
            </a:r>
            <a:r>
              <a:rPr lang="ko-KR" altLang="en-US" b="1"/>
              <a:t>설치된 자동전격방지기가 정상적으로 동작되지 </a:t>
            </a:r>
            <a:r>
              <a:rPr lang="ko-KR" altLang="en-US" b="1" smtClean="0"/>
              <a:t>않음 </a:t>
            </a:r>
            <a:endParaRPr lang="ko-KR" altLang="en-US" b="1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무부하시 안전전압 </a:t>
            </a:r>
            <a:r>
              <a:rPr lang="en-US" altLang="ko-KR" b="1" smtClean="0"/>
              <a:t>25V</a:t>
            </a:r>
            <a:r>
              <a:rPr lang="ko-KR" altLang="en-US" b="1" smtClean="0"/>
              <a:t>이하로 유지할 수 있는 자동전격방지기 설치</a:t>
            </a:r>
            <a:endParaRPr lang="ko-KR" altLang="en-US" b="1"/>
          </a:p>
        </p:txBody>
      </p:sp>
    </p:spTree>
    <p:extLst>
      <p:ext uri="{BB962C8B-B14F-4D97-AF65-F5344CB8AC3E}">
        <p14:creationId xmlns:p14="http://schemas.microsoft.com/office/powerpoint/2010/main" val="162573830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65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196752"/>
            <a:ext cx="6015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선박엔진 챔버의 크랑크 암에 부딪혀 떨어짐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06837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63471" y="1637243"/>
            <a:ext cx="73809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ko-KR" altLang="en-US" b="1" dirty="0" smtClean="0">
                <a:latin typeface="+mn-ea"/>
              </a:rPr>
              <a:t>‘</a:t>
            </a:r>
            <a:r>
              <a:rPr lang="en-US" altLang="ko-KR" b="1" dirty="0" smtClean="0">
                <a:latin typeface="+mn-ea"/>
              </a:rPr>
              <a:t>19. 4.29(</a:t>
            </a:r>
            <a:r>
              <a:rPr lang="ko-KR" altLang="en-US" b="1" dirty="0" smtClean="0">
                <a:latin typeface="+mn-ea"/>
              </a:rPr>
              <a:t>월</a:t>
            </a:r>
            <a:r>
              <a:rPr lang="en-US" altLang="ko-KR" b="1" dirty="0" smtClean="0">
                <a:latin typeface="+mn-ea"/>
              </a:rPr>
              <a:t>) 13:30</a:t>
            </a:r>
            <a:r>
              <a:rPr lang="ko-KR" altLang="en-US" b="1" dirty="0" smtClean="0">
                <a:latin typeface="+mn-ea"/>
              </a:rPr>
              <a:t>분경 </a:t>
            </a:r>
            <a:r>
              <a:rPr lang="en-US" altLang="ko-KR" b="1" dirty="0" smtClean="0">
                <a:latin typeface="+mn-ea"/>
              </a:rPr>
              <a:t>00000</a:t>
            </a:r>
            <a:r>
              <a:rPr lang="ko-KR" altLang="en-US" b="1" dirty="0" smtClean="0">
                <a:latin typeface="+mn-ea"/>
              </a:rPr>
              <a:t>호 </a:t>
            </a:r>
            <a:r>
              <a:rPr lang="ko-KR" altLang="en-US" b="1" dirty="0" err="1" smtClean="0">
                <a:latin typeface="+mn-ea"/>
              </a:rPr>
              <a:t>엔진룸에서</a:t>
            </a:r>
            <a:r>
              <a:rPr lang="ko-KR" altLang="en-US" b="1" dirty="0" smtClean="0">
                <a:latin typeface="+mn-ea"/>
              </a:rPr>
              <a:t> 선박엔진의 크랭크 암 간격측정</a:t>
            </a:r>
            <a:r>
              <a:rPr lang="en-US" altLang="ko-KR" b="1" dirty="0" smtClean="0">
                <a:latin typeface="+mn-ea"/>
              </a:rPr>
              <a:t>(Deflection, </a:t>
            </a:r>
            <a:r>
              <a:rPr lang="ko-KR" altLang="en-US" b="1" dirty="0" smtClean="0">
                <a:latin typeface="+mn-ea"/>
              </a:rPr>
              <a:t>암과 암사이의 간격 측정</a:t>
            </a:r>
            <a:r>
              <a:rPr lang="en-US" altLang="ko-KR" b="1" dirty="0" smtClean="0">
                <a:latin typeface="+mn-ea"/>
              </a:rPr>
              <a:t>)</a:t>
            </a:r>
            <a:r>
              <a:rPr lang="ko-KR" altLang="en-US" b="1" dirty="0" smtClean="0">
                <a:latin typeface="+mn-ea"/>
              </a:rPr>
              <a:t>을 하기 위해 재해자가 엔진 </a:t>
            </a:r>
            <a:r>
              <a:rPr lang="ko-KR" altLang="en-US" b="1" dirty="0" err="1" smtClean="0">
                <a:latin typeface="+mn-ea"/>
              </a:rPr>
              <a:t>챔버</a:t>
            </a:r>
            <a:r>
              <a:rPr lang="ko-KR" altLang="en-US" b="1" dirty="0" smtClean="0">
                <a:latin typeface="+mn-ea"/>
              </a:rPr>
              <a:t> 커버를 개방하고 들어가는 중에 손이 미끄러지면서 크랭크 암에 머리를 부딪쳐 높이 약 </a:t>
            </a:r>
            <a:r>
              <a:rPr lang="en-US" altLang="ko-KR" b="1" dirty="0" smtClean="0">
                <a:latin typeface="+mn-ea"/>
              </a:rPr>
              <a:t>1.6M</a:t>
            </a:r>
            <a:r>
              <a:rPr lang="ko-KR" altLang="en-US" b="1" dirty="0" smtClean="0">
                <a:latin typeface="+mn-ea"/>
              </a:rPr>
              <a:t>의 </a:t>
            </a:r>
            <a:r>
              <a:rPr lang="ko-KR" altLang="en-US" b="1" dirty="0" err="1" smtClean="0">
                <a:latin typeface="+mn-ea"/>
              </a:rPr>
              <a:t>챔버</a:t>
            </a:r>
            <a:r>
              <a:rPr lang="ko-KR" altLang="en-US" b="1" dirty="0" smtClean="0">
                <a:latin typeface="+mn-ea"/>
              </a:rPr>
              <a:t> 안으로 떨어져 현장에서 사망한 사고임</a:t>
            </a:r>
            <a:r>
              <a:rPr lang="en-US" altLang="ko-KR" b="1" dirty="0" smtClean="0">
                <a:latin typeface="+mn-ea"/>
              </a:rPr>
              <a:t>.</a:t>
            </a:r>
            <a:endParaRPr lang="ko-KR" altLang="en-US" dirty="0"/>
          </a:p>
          <a:p>
            <a:pPr algn="just" fontAlgn="base"/>
            <a:endParaRPr lang="ko-KR" altLang="en-US" b="1" dirty="0">
              <a:latin typeface="+mn-ea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17" name="_x313242400" descr="EMB00001ea434e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63354"/>
            <a:ext cx="2762250" cy="290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1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2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4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0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481" y="3263354"/>
            <a:ext cx="4362108" cy="290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59813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66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4076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5085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16346" y="3964994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29952" y="4057049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32269" y="1720840"/>
            <a:ext cx="780017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n-ea"/>
              </a:rPr>
              <a:t>추락위험장소에 </a:t>
            </a:r>
            <a:r>
              <a:rPr lang="ko-KR" altLang="en-US" b="1">
                <a:latin typeface="+mn-ea"/>
              </a:rPr>
              <a:t>사다리식 안전통로 미확보</a:t>
            </a:r>
          </a:p>
          <a:p>
            <a:pPr marL="285750" indent="-285750" fontAlgn="base">
              <a:buFontTx/>
              <a:buChar char="-"/>
            </a:pPr>
            <a:r>
              <a:rPr lang="ko-KR" altLang="en-US" b="1" smtClean="0">
                <a:latin typeface="+mn-ea"/>
              </a:rPr>
              <a:t>작업자가 </a:t>
            </a:r>
            <a:r>
              <a:rPr lang="ko-KR" altLang="en-US" b="1">
                <a:latin typeface="+mn-ea"/>
              </a:rPr>
              <a:t>높이 약 </a:t>
            </a:r>
            <a:r>
              <a:rPr lang="en-US" altLang="ko-KR" b="1">
                <a:latin typeface="+mn-ea"/>
              </a:rPr>
              <a:t>1.6m</a:t>
            </a:r>
            <a:r>
              <a:rPr lang="ko-KR" altLang="en-US" b="1">
                <a:latin typeface="+mn-ea"/>
              </a:rPr>
              <a:t>의 엔진 챔버 내에 들어갈 때 안전한 통로가 확보되지 않아 떨어질 위험이 있음에도 불구하고 안전하게 승</a:t>
            </a:r>
            <a:r>
              <a:rPr lang="en-US" altLang="ko-KR" b="1">
                <a:latin typeface="+mn-ea"/>
              </a:rPr>
              <a:t>·</a:t>
            </a:r>
            <a:r>
              <a:rPr lang="ko-KR" altLang="en-US" b="1">
                <a:latin typeface="+mn-ea"/>
              </a:rPr>
              <a:t>하강 할 수 있는 사다리식 통로 등을 설치하지 않음</a:t>
            </a:r>
            <a:r>
              <a:rPr lang="en-US" altLang="ko-KR" b="1" smtClean="0">
                <a:latin typeface="+mn-ea"/>
              </a:rPr>
              <a:t>.</a:t>
            </a:r>
          </a:p>
          <a:p>
            <a:pPr fontAlgn="base"/>
            <a:endParaRPr lang="ko-KR" altLang="en-US" sz="600" b="1">
              <a:latin typeface="+mn-ea"/>
            </a:endParaRP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n-ea"/>
              </a:rPr>
              <a:t>떨어짐 </a:t>
            </a:r>
            <a:r>
              <a:rPr lang="ko-KR" altLang="en-US" b="1">
                <a:latin typeface="+mn-ea"/>
              </a:rPr>
              <a:t>위험장소 등 안전모 미착용</a:t>
            </a:r>
          </a:p>
          <a:p>
            <a:pPr marL="285750" indent="-285750" fontAlgn="base">
              <a:buFontTx/>
              <a:buChar char="-"/>
            </a:pPr>
            <a:r>
              <a:rPr lang="ko-KR" altLang="en-US" b="1" smtClean="0">
                <a:latin typeface="+mn-ea"/>
              </a:rPr>
              <a:t>작업자가 </a:t>
            </a:r>
            <a:r>
              <a:rPr lang="ko-KR" altLang="en-US" b="1">
                <a:latin typeface="+mn-ea"/>
              </a:rPr>
              <a:t>엔진 챔버내 들어갈 때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크랭크 암 등에 머리가 부딪칠 위험 </a:t>
            </a:r>
            <a:r>
              <a:rPr lang="ko-KR" altLang="en-US" b="1" smtClean="0">
                <a:latin typeface="+mn-ea"/>
              </a:rPr>
              <a:t>및 </a:t>
            </a:r>
            <a:r>
              <a:rPr lang="ko-KR" altLang="en-US" b="1">
                <a:latin typeface="+mn-ea"/>
              </a:rPr>
              <a:t>챔버 바닥으로 떨어질 위험이 있으나 안전모를 착용하지 않음</a:t>
            </a:r>
            <a:r>
              <a:rPr lang="en-US" altLang="ko-KR" b="1">
                <a:latin typeface="+mn-ea"/>
              </a:rPr>
              <a:t>.</a:t>
            </a:r>
            <a:r>
              <a:rPr lang="ko-KR" altLang="en-US" b="1">
                <a:latin typeface="+mn-ea"/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827584" y="4499828"/>
            <a:ext cx="689804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fontAlgn="base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작업자가 떨어질 위험이 엔진 챔버 내 사다리식 </a:t>
            </a:r>
            <a:r>
              <a:rPr lang="ko-KR" altLang="en-US" b="1"/>
              <a:t>안전통로 </a:t>
            </a:r>
            <a:r>
              <a:rPr lang="ko-KR" altLang="en-US" b="1" smtClean="0"/>
              <a:t>설치</a:t>
            </a:r>
            <a:endParaRPr lang="en-US" altLang="ko-KR" b="1" smtClean="0"/>
          </a:p>
          <a:p>
            <a:pPr marL="285750" indent="-285750" fontAlgn="base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작업자 엔진 챔버 등에 부딪힐 위험이 있는 장소 안전모 착용</a:t>
            </a:r>
            <a:endParaRPr lang="ko-KR" altLang="en-US" b="1"/>
          </a:p>
        </p:txBody>
      </p:sp>
    </p:spTree>
    <p:extLst>
      <p:ext uri="{BB962C8B-B14F-4D97-AF65-F5344CB8AC3E}">
        <p14:creationId xmlns:p14="http://schemas.microsoft.com/office/powerpoint/2010/main" val="198992586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67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196752"/>
            <a:ext cx="6015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감작스럽게 하강한 수리선박 램프에 부딪힘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06837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63471" y="1637243"/>
            <a:ext cx="73809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/>
              <a:t>19. 2. 11.(월), 15:53분경 </a:t>
            </a:r>
            <a:r>
              <a:rPr lang="en-US" altLang="ko-KR" b="1" smtClean="0"/>
              <a:t>(</a:t>
            </a:r>
            <a:r>
              <a:rPr lang="en-US" altLang="ko-KR" b="1"/>
              <a:t>주)0000에서 협력업체 소속 노동자 2명이 고소작업차에 탑승하여 수리선박의 선미측 램프</a:t>
            </a:r>
            <a:r>
              <a:rPr lang="en-US" altLang="ko-KR" b="1" baseline="30000"/>
              <a:t>*</a:t>
            </a:r>
            <a:r>
              <a:rPr lang="en-US" altLang="ko-KR" b="1"/>
              <a:t> 하부 도장작업을 실시하던 중 갑작스럽게 하강한 램프가 안면부를 가격하여 1명 사망, 1명이 좌측 소지에 골절상을 입은 재해임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" name="_x384705664" descr="EMB00001848233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" r="2298"/>
          <a:stretch>
            <a:fillRect/>
          </a:stretch>
        </p:blipFill>
        <p:spPr bwMode="auto">
          <a:xfrm>
            <a:off x="1235686" y="2996952"/>
            <a:ext cx="3336314" cy="3068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01008"/>
            <a:ext cx="2730054" cy="2413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2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4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0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661122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68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4076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5085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16346" y="4365104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29952" y="4457159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714628" y="1881986"/>
            <a:ext cx="74521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/>
            <a:r>
              <a:rPr lang="en-US" altLang="ko-KR" b="1" smtClean="0">
                <a:latin typeface="+mn-ea"/>
              </a:rPr>
              <a:t>(</a:t>
            </a:r>
            <a:r>
              <a:rPr lang="ko-KR" altLang="en-US" b="1" smtClean="0">
                <a:latin typeface="+mn-ea"/>
              </a:rPr>
              <a:t>기계적</a:t>
            </a:r>
            <a:r>
              <a:rPr lang="en-US" altLang="ko-KR" b="1" smtClean="0">
                <a:latin typeface="+mn-ea"/>
              </a:rPr>
              <a:t>) </a:t>
            </a:r>
          </a:p>
          <a:p>
            <a:pPr marL="342900" indent="-342900" fontAlgn="base" latinLnBrk="1">
              <a:buFont typeface="Wingdings" panose="05000000000000000000" pitchFamily="2" charset="2"/>
              <a:buChar char="Ø"/>
            </a:pPr>
            <a:r>
              <a:rPr lang="en-US" altLang="ko-KR" b="1" smtClean="0">
                <a:latin typeface="+mn-ea"/>
              </a:rPr>
              <a:t>브레이크 </a:t>
            </a:r>
            <a:r>
              <a:rPr lang="en-US" altLang="ko-KR" b="1">
                <a:latin typeface="+mn-ea"/>
              </a:rPr>
              <a:t>라이닝의 부적절한 간격 유지에 의한 마찰면적 </a:t>
            </a:r>
            <a:r>
              <a:rPr lang="en-US" altLang="ko-KR" b="1" smtClean="0">
                <a:latin typeface="+mn-ea"/>
              </a:rPr>
              <a:t>감소</a:t>
            </a:r>
          </a:p>
          <a:p>
            <a:pPr marL="342900" indent="-342900" fontAlgn="base" latinLnBrk="1">
              <a:buFont typeface="Wingdings" panose="05000000000000000000" pitchFamily="2" charset="2"/>
              <a:buChar char="Ø"/>
            </a:pPr>
            <a:r>
              <a:rPr lang="en-US" altLang="ko-KR" b="1" smtClean="0">
                <a:latin typeface="+mn-ea"/>
              </a:rPr>
              <a:t>윈치 </a:t>
            </a:r>
            <a:r>
              <a:rPr lang="en-US" altLang="ko-KR" b="1">
                <a:latin typeface="+mn-ea"/>
              </a:rPr>
              <a:t>드럼 브레이크의 유압계통 오류에 의한 브레이크 </a:t>
            </a:r>
            <a:r>
              <a:rPr lang="en-US" altLang="ko-KR" b="1" smtClean="0">
                <a:latin typeface="+mn-ea"/>
              </a:rPr>
              <a:t>오작동</a:t>
            </a:r>
          </a:p>
          <a:p>
            <a:pPr marL="342900" indent="-342900" fontAlgn="base" latinLnBrk="1">
              <a:buFont typeface="Wingdings" panose="05000000000000000000" pitchFamily="2" charset="2"/>
              <a:buChar char="Ø"/>
            </a:pPr>
            <a:r>
              <a:rPr lang="en-US" altLang="ko-KR" b="1" smtClean="0">
                <a:latin typeface="+mn-ea"/>
              </a:rPr>
              <a:t>라이닝 </a:t>
            </a:r>
            <a:r>
              <a:rPr lang="en-US" altLang="ko-KR" b="1">
                <a:latin typeface="+mn-ea"/>
              </a:rPr>
              <a:t>등 마모에 따른 마찰계수 </a:t>
            </a:r>
            <a:r>
              <a:rPr lang="en-US" altLang="ko-KR" b="1" smtClean="0">
                <a:latin typeface="+mn-ea"/>
              </a:rPr>
              <a:t>감소</a:t>
            </a:r>
          </a:p>
          <a:p>
            <a:pPr fontAlgn="base" latinLnBrk="1"/>
            <a:endParaRPr lang="en-US" altLang="ko-KR" b="1" smtClean="0">
              <a:latin typeface="+mn-ea"/>
            </a:endParaRPr>
          </a:p>
          <a:p>
            <a:pPr fontAlgn="base" latinLnBrk="1"/>
            <a:r>
              <a:rPr lang="en-US" altLang="ko-KR" b="1" smtClean="0">
                <a:latin typeface="+mn-ea"/>
              </a:rPr>
              <a:t>(</a:t>
            </a:r>
            <a:r>
              <a:rPr lang="ko-KR" altLang="en-US" b="1" smtClean="0">
                <a:latin typeface="+mn-ea"/>
              </a:rPr>
              <a:t>관리적</a:t>
            </a:r>
            <a:r>
              <a:rPr lang="en-US" altLang="ko-KR" b="1" smtClean="0">
                <a:latin typeface="+mn-ea"/>
              </a:rPr>
              <a:t>)</a:t>
            </a:r>
          </a:p>
          <a:p>
            <a:pPr marL="342900" indent="-342900" fontAlgn="base"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n-ea"/>
              </a:rPr>
              <a:t>위험장소 </a:t>
            </a:r>
            <a:r>
              <a:rPr lang="ko-KR" altLang="en-US" b="1">
                <a:latin typeface="+mn-ea"/>
              </a:rPr>
              <a:t>안전조치 및 출입금지조치 미흡</a:t>
            </a:r>
          </a:p>
          <a:p>
            <a:pPr marL="342900" indent="-342900" fontAlgn="base"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n-ea"/>
              </a:rPr>
              <a:t>운전시작 </a:t>
            </a:r>
            <a:r>
              <a:rPr lang="ko-KR" altLang="en-US" b="1">
                <a:latin typeface="+mn-ea"/>
              </a:rPr>
              <a:t>전 조치 </a:t>
            </a:r>
            <a:r>
              <a:rPr lang="ko-KR" altLang="en-US" b="1" smtClean="0">
                <a:latin typeface="+mn-ea"/>
              </a:rPr>
              <a:t>미흡</a:t>
            </a:r>
            <a:endParaRPr lang="ko-KR" altLang="en-US">
              <a:latin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83568" y="4737918"/>
            <a:ext cx="58326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위험장소 </a:t>
            </a:r>
            <a:r>
              <a:rPr lang="ko-KR" altLang="en-US" b="1"/>
              <a:t>안전조치 및 출입금지조치 실시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운전시작 </a:t>
            </a:r>
            <a:r>
              <a:rPr lang="ko-KR" altLang="en-US" b="1"/>
              <a:t>전 적절한 안전조치 실시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289604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69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196752"/>
            <a:ext cx="6015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LPG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가스 누설에 의한 화재 폭발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06837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63471" y="1637243"/>
            <a:ext cx="73809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/>
              <a:t>2018. 5. 15(화) 11:30분경 </a:t>
            </a:r>
            <a:r>
              <a:rPr lang="en-US" altLang="ko-KR" b="1" smtClean="0"/>
              <a:t>플로팅도크에서 </a:t>
            </a:r>
            <a:r>
              <a:rPr lang="en-US" altLang="ko-KR" b="1"/>
              <a:t>수리중이던 </a:t>
            </a:r>
            <a:r>
              <a:rPr lang="en-US" altLang="ko-KR" b="1" smtClean="0"/>
              <a:t>000호선에서 </a:t>
            </a:r>
            <a:r>
              <a:rPr lang="en-US" altLang="ko-KR" b="1"/>
              <a:t>처리실 바닥 등 용접작업 중 우현 3번 어창에서 ‘펑’소리와 함께 화재가 발생하였으며, 화염이 처리실 내로 확산되어 주변에 있던 </a:t>
            </a:r>
            <a:r>
              <a:rPr lang="ko-KR" altLang="en-US" b="1"/>
              <a:t>작업자</a:t>
            </a:r>
            <a:r>
              <a:rPr lang="en-US" altLang="ko-KR" b="1"/>
              <a:t> 12명이 얼굴 등에 화상을 입은 사고임.</a:t>
            </a:r>
            <a:endParaRPr lang="en-US" altLang="ko-KR" b="1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9" name="_x347832256" descr="EMB00003490330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350" y="3037602"/>
            <a:ext cx="3743642" cy="28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_x243204480" descr="EMB0000349033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223" y="3140968"/>
            <a:ext cx="367119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2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4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0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523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70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228690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38775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696129" y="1638086"/>
            <a:ext cx="76301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en-US" altLang="ko-KR" b="1" smtClean="0">
                <a:latin typeface="+mn-ea"/>
              </a:rPr>
              <a:t>화재발생장소는 </a:t>
            </a:r>
            <a:r>
              <a:rPr lang="en-US" altLang="ko-KR" b="1">
                <a:latin typeface="+mn-ea"/>
              </a:rPr>
              <a:t>3번 어창(크기 : 가로 3.3m× 세로 3.6m× 높이 5m)이며, 내부에서 1차 화재가 발생하였으며, 화재를 진압하다가 약 3분뒤에 2차 화재가 </a:t>
            </a:r>
            <a:r>
              <a:rPr lang="en-US" altLang="ko-KR" b="1" smtClean="0">
                <a:latin typeface="+mn-ea"/>
              </a:rPr>
              <a:t>발생함.</a:t>
            </a:r>
          </a:p>
          <a:p>
            <a:pPr marL="285750" indent="-285750" fontAlgn="base" latinLnBrk="1">
              <a:buFont typeface="Wingdings" panose="05000000000000000000" pitchFamily="2" charset="2"/>
              <a:buChar char="Ø"/>
            </a:pPr>
            <a:endParaRPr lang="en-US" altLang="ko-KR" sz="1000" b="1" smtClean="0">
              <a:latin typeface="+mn-ea"/>
            </a:endParaRPr>
          </a:p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en-US" altLang="ko-KR" b="1" smtClean="0">
                <a:latin typeface="+mn-ea"/>
              </a:rPr>
              <a:t>화재발생 </a:t>
            </a:r>
            <a:r>
              <a:rPr lang="en-US" altLang="ko-KR" b="1">
                <a:latin typeface="+mn-ea"/>
              </a:rPr>
              <a:t>어창 바닥에는 가스절단기 본체와 가스호스(길이 : 약 4m)가 화재로 끊어져 있음</a:t>
            </a:r>
            <a:r>
              <a:rPr lang="en-US" altLang="ko-KR" b="1" smtClean="0">
                <a:latin typeface="+mn-ea"/>
              </a:rPr>
              <a:t>.</a:t>
            </a:r>
          </a:p>
          <a:p>
            <a:pPr marL="285750" indent="-285750" fontAlgn="base" latinLnBrk="1">
              <a:buFont typeface="Wingdings" panose="05000000000000000000" pitchFamily="2" charset="2"/>
              <a:buChar char="Ø"/>
            </a:pPr>
            <a:endParaRPr lang="en-US" altLang="ko-KR" sz="1000" b="1">
              <a:latin typeface="+mn-ea"/>
            </a:endParaRPr>
          </a:p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ko-KR" altLang="en-US" b="1">
                <a:latin typeface="+mn-ea"/>
              </a:rPr>
              <a:t>용접불티가 점화원으로 </a:t>
            </a:r>
            <a:r>
              <a:rPr lang="ko-KR" altLang="en-US" b="1" smtClean="0">
                <a:latin typeface="+mn-ea"/>
              </a:rPr>
              <a:t>작용함</a:t>
            </a:r>
            <a:endParaRPr lang="en-US" altLang="ko-KR" b="1" smtClean="0">
              <a:latin typeface="+mn-ea"/>
            </a:endParaRPr>
          </a:p>
          <a:p>
            <a:pPr marL="285750" indent="-285750" fontAlgn="base" latinLnBrk="1">
              <a:buFont typeface="Wingdings" panose="05000000000000000000" pitchFamily="2" charset="2"/>
              <a:buChar char="Ø"/>
            </a:pPr>
            <a:endParaRPr lang="en-US" altLang="ko-KR" sz="600" b="1" smtClean="0">
              <a:latin typeface="+mn-ea"/>
            </a:endParaRPr>
          </a:p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n-ea"/>
              </a:rPr>
              <a:t>가스절단기를 </a:t>
            </a:r>
            <a:r>
              <a:rPr lang="ko-KR" altLang="en-US" b="1">
                <a:latin typeface="+mn-ea"/>
              </a:rPr>
              <a:t>사용후 화재발생 어창 내부에 방치로 프로판 가스가 </a:t>
            </a:r>
            <a:r>
              <a:rPr lang="ko-KR" altLang="en-US" b="1" smtClean="0">
                <a:latin typeface="+mn-ea"/>
              </a:rPr>
              <a:t>누설 체류됨</a:t>
            </a:r>
            <a:r>
              <a:rPr lang="en-US" altLang="ko-KR" b="1" smtClean="0">
                <a:latin typeface="+mn-ea"/>
              </a:rPr>
              <a:t>.</a:t>
            </a:r>
          </a:p>
          <a:p>
            <a:pPr marL="285750" indent="-285750" fontAlgn="base" latinLnBrk="1">
              <a:buFont typeface="Wingdings" panose="05000000000000000000" pitchFamily="2" charset="2"/>
              <a:buChar char="Ø"/>
            </a:pPr>
            <a:endParaRPr lang="en-US" altLang="ko-KR" sz="1000" b="1" smtClean="0">
              <a:latin typeface="+mn-ea"/>
            </a:endParaRPr>
          </a:p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en-US" altLang="ko-KR" b="1" smtClean="0">
                <a:latin typeface="+mn-ea"/>
              </a:rPr>
              <a:t>2</a:t>
            </a:r>
            <a:r>
              <a:rPr lang="ko-KR" altLang="en-US" b="1">
                <a:latin typeface="+mn-ea"/>
              </a:rPr>
              <a:t>차 화재는 </a:t>
            </a:r>
            <a:r>
              <a:rPr lang="en-US" altLang="ko-KR" b="1">
                <a:latin typeface="+mn-ea"/>
              </a:rPr>
              <a:t>1</a:t>
            </a:r>
            <a:r>
              <a:rPr lang="ko-KR" altLang="en-US" b="1">
                <a:latin typeface="+mn-ea"/>
              </a:rPr>
              <a:t>차 화재로 가스호스가 절단되고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다량의 </a:t>
            </a:r>
            <a:r>
              <a:rPr lang="en-US" altLang="ko-KR" b="1">
                <a:latin typeface="+mn-ea"/>
              </a:rPr>
              <a:t>LPG </a:t>
            </a:r>
            <a:r>
              <a:rPr lang="ko-KR" altLang="en-US" b="1">
                <a:latin typeface="+mn-ea"/>
              </a:rPr>
              <a:t>및 산소가 화재발생 어창 내부에 방출되어 </a:t>
            </a:r>
            <a:r>
              <a:rPr lang="ko-KR" altLang="en-US" b="1" smtClean="0">
                <a:latin typeface="+mn-ea"/>
              </a:rPr>
              <a:t>일어남</a:t>
            </a:r>
            <a:r>
              <a:rPr lang="en-US" altLang="ko-KR" b="1" smtClean="0">
                <a:latin typeface="+mn-ea"/>
              </a:rPr>
              <a:t> </a:t>
            </a:r>
            <a:endParaRPr lang="en-US" altLang="ko-KR" b="1"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55576" y="5045114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재발방지대책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 flipV="1">
            <a:off x="763754" y="5157216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683568" y="5518973"/>
            <a:ext cx="7562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b="1" smtClean="0"/>
              <a:t>사용하지 않는 산소절단기는 니플을 분리하고 정기적으로 가스호스의 연결상태 등을 확인하여 가스가 누설되지 않도록 하여야 함 </a:t>
            </a:r>
            <a:r>
              <a:rPr lang="en-US" altLang="ko-KR" b="1" smtClean="0"/>
              <a:t> </a:t>
            </a:r>
            <a:endParaRPr lang="ko-KR" altLang="en-US" b="1"/>
          </a:p>
        </p:txBody>
      </p:sp>
    </p:spTree>
    <p:extLst>
      <p:ext uri="{BB962C8B-B14F-4D97-AF65-F5344CB8AC3E}">
        <p14:creationId xmlns:p14="http://schemas.microsoft.com/office/powerpoint/2010/main" val="329360920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71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196752"/>
            <a:ext cx="6015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통로 바닥재 해체작업중 바닥에 떨어짐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06837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63471" y="1637243"/>
            <a:ext cx="73809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‘</a:t>
            </a:r>
            <a:r>
              <a:rPr lang="en-US" altLang="ko-KR" b="1">
                <a:latin typeface="+mj-lt"/>
                <a:ea typeface="나눔바른고딕" panose="020B0603020101020101" pitchFamily="50" charset="-127"/>
              </a:rPr>
              <a:t>17.03.27(</a:t>
            </a:r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월</a:t>
            </a:r>
            <a:r>
              <a:rPr lang="en-US" altLang="ko-KR" b="1">
                <a:latin typeface="+mj-lt"/>
                <a:ea typeface="나눔바른고딕" panose="020B0603020101020101" pitchFamily="50" charset="-127"/>
              </a:rPr>
              <a:t>) 11:25</a:t>
            </a:r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경 </a:t>
            </a:r>
            <a:r>
              <a:rPr lang="en-US" altLang="ko-KR" b="1" smtClean="0">
                <a:latin typeface="+mj-lt"/>
                <a:ea typeface="나눔바른고딕" panose="020B0603020101020101" pitchFamily="50" charset="-127"/>
              </a:rPr>
              <a:t> </a:t>
            </a:r>
            <a:r>
              <a:rPr lang="en-US" altLang="ko-KR" b="1">
                <a:latin typeface="+mj-lt"/>
                <a:ea typeface="나눔바른고딕" panose="020B0603020101020101" pitchFamily="50" charset="-127"/>
              </a:rPr>
              <a:t>000</a:t>
            </a:r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조선소 건물 내에서 재해자가 천장 크레인 이설을 위해 크레인의 주행로와 주행로 사이에 설치된  통로 바닥재인 익스팬디드 메탈을 산소절단기를 이용하여 해체하던 중 약 </a:t>
            </a:r>
            <a:r>
              <a:rPr lang="en-US" altLang="ko-KR" b="1">
                <a:latin typeface="+mj-lt"/>
                <a:ea typeface="나눔바른고딕" panose="020B0603020101020101" pitchFamily="50" charset="-127"/>
              </a:rPr>
              <a:t>16m </a:t>
            </a:r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아래로 떨어져 사망함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9" name="_x380652736" descr="EMB00001848231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405" y="2720816"/>
            <a:ext cx="4549959" cy="337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0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3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895047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72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4076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5085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16346" y="3068960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29952" y="3161015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32269" y="1844824"/>
            <a:ext cx="78001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j-lt"/>
                <a:ea typeface="나눔바른고딕" panose="020B0603020101020101" pitchFamily="50" charset="-127"/>
              </a:rPr>
              <a:t> </a:t>
            </a:r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안전대를 착용하였으나</a:t>
            </a:r>
            <a:r>
              <a:rPr lang="en-US" altLang="ko-KR" b="1">
                <a:latin typeface="+mj-lt"/>
                <a:ea typeface="나눔바른고딕" panose="020B0603020101020101" pitchFamily="50" charset="-127"/>
              </a:rPr>
              <a:t>, </a:t>
            </a:r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안전대 부착설비가 설치되지 않음</a:t>
            </a:r>
            <a:endParaRPr lang="ko-KR" altLang="en-US">
              <a:latin typeface="+mj-lt"/>
              <a:ea typeface="나눔바른고딕" panose="020B0603020101020101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j-lt"/>
                <a:ea typeface="나눔바른고딕" panose="020B0603020101020101" pitchFamily="50" charset="-127"/>
              </a:rPr>
              <a:t> </a:t>
            </a:r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작업자의 작업 위치 부적합</a:t>
            </a:r>
            <a:endParaRPr lang="ko-KR" altLang="en-US">
              <a:latin typeface="+mj-lt"/>
              <a:ea typeface="나눔바른고딕" panose="020B060302010102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5576" y="3573016"/>
            <a:ext cx="626004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j-lt"/>
                <a:ea typeface="나눔바른고딕" panose="020B0603020101020101" pitchFamily="50" charset="-127"/>
              </a:rPr>
              <a:t>안전대 </a:t>
            </a:r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부착 설비를 설치하고 안전대를 걸고 </a:t>
            </a:r>
            <a:r>
              <a:rPr lang="ko-KR" altLang="en-US" b="1" smtClean="0">
                <a:latin typeface="+mj-lt"/>
                <a:ea typeface="나눔바른고딕" panose="020B0603020101020101" pitchFamily="50" charset="-127"/>
              </a:rPr>
              <a:t>작업 실시 </a:t>
            </a:r>
            <a:endParaRPr lang="ko-KR" altLang="en-US" b="1">
              <a:latin typeface="+mj-lt"/>
              <a:ea typeface="나눔바른고딕" panose="020B0603020101020101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j-lt"/>
                <a:ea typeface="나눔바른고딕" panose="020B0603020101020101" pitchFamily="50" charset="-127"/>
              </a:rPr>
              <a:t>떨어질 </a:t>
            </a:r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위험이 없는 </a:t>
            </a:r>
            <a:r>
              <a:rPr lang="ko-KR" altLang="en-US" b="1" smtClean="0">
                <a:latin typeface="+mj-lt"/>
                <a:ea typeface="나눔바른고딕" panose="020B0603020101020101" pitchFamily="50" charset="-127"/>
              </a:rPr>
              <a:t>안전한 </a:t>
            </a:r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작업위치에서 작업수행 </a:t>
            </a:r>
            <a:r>
              <a:rPr lang="en-US" altLang="ko-KR" b="1">
                <a:latin typeface="+mj-lt"/>
                <a:ea typeface="나눔바른고딕" panose="020B0603020101020101" pitchFamily="50" charset="-127"/>
              </a:rPr>
              <a:t>(</a:t>
            </a:r>
            <a:r>
              <a:rPr lang="ko-KR" altLang="en-US" b="1">
                <a:latin typeface="+mj-lt"/>
                <a:ea typeface="나눔바른고딕" panose="020B0603020101020101" pitchFamily="50" charset="-127"/>
              </a:rPr>
              <a:t>권고사항</a:t>
            </a:r>
            <a:r>
              <a:rPr lang="en-US" altLang="ko-KR" b="1">
                <a:latin typeface="+mj-lt"/>
                <a:ea typeface="나눔바른고딕" panose="020B0603020101020101" pitchFamily="50" charset="-127"/>
              </a:rPr>
              <a:t>)</a:t>
            </a:r>
            <a:endParaRPr lang="ko-KR" altLang="en-US" b="1">
              <a:latin typeface="+mj-lt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0813290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73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196752"/>
            <a:ext cx="6015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>
                <a:latin typeface="HY견고딕" panose="02030600000101010101" pitchFamily="18" charset="-127"/>
                <a:ea typeface="HY견고딕" panose="02030600000101010101" pitchFamily="18" charset="-127"/>
              </a:rPr>
              <a:t>바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지선 부력탱크 내 산소결핍에 의한 질식재해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06837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750890" y="1628800"/>
            <a:ext cx="76375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b="1">
                <a:latin typeface="맑은고딕"/>
              </a:rPr>
              <a:t>2017</a:t>
            </a:r>
            <a:r>
              <a:rPr lang="ko-KR" altLang="en-US" b="1">
                <a:latin typeface="맑은고딕"/>
              </a:rPr>
              <a:t>년 </a:t>
            </a:r>
            <a:r>
              <a:rPr lang="en-US" altLang="ko-KR" b="1">
                <a:latin typeface="맑은고딕"/>
              </a:rPr>
              <a:t>4</a:t>
            </a:r>
            <a:r>
              <a:rPr lang="ko-KR" altLang="en-US" b="1">
                <a:latin typeface="맑은고딕"/>
              </a:rPr>
              <a:t>월 </a:t>
            </a:r>
            <a:r>
              <a:rPr lang="en-US" altLang="ko-KR" b="1">
                <a:latin typeface="맑은고딕"/>
              </a:rPr>
              <a:t>3</a:t>
            </a:r>
            <a:r>
              <a:rPr lang="ko-KR" altLang="en-US" b="1">
                <a:latin typeface="맑은고딕"/>
              </a:rPr>
              <a:t>일</a:t>
            </a:r>
            <a:r>
              <a:rPr lang="en-US" altLang="ko-KR" b="1">
                <a:latin typeface="맑은고딕"/>
              </a:rPr>
              <a:t>(</a:t>
            </a:r>
            <a:r>
              <a:rPr lang="ko-KR" altLang="en-US" b="1">
                <a:latin typeface="맑은고딕"/>
              </a:rPr>
              <a:t>월</a:t>
            </a:r>
            <a:r>
              <a:rPr lang="en-US" altLang="ko-KR" b="1">
                <a:latin typeface="맑은고딕"/>
              </a:rPr>
              <a:t>), 11:08</a:t>
            </a:r>
            <a:r>
              <a:rPr lang="ko-KR" altLang="en-US" b="1">
                <a:latin typeface="맑은고딕"/>
              </a:rPr>
              <a:t>분경 부산 영도구 소재 </a:t>
            </a:r>
            <a:r>
              <a:rPr lang="en-US" altLang="ko-KR" b="1">
                <a:latin typeface="맑은고딕"/>
              </a:rPr>
              <a:t>00</a:t>
            </a:r>
            <a:r>
              <a:rPr lang="ko-KR" altLang="en-US" b="1">
                <a:latin typeface="맑은고딕"/>
              </a:rPr>
              <a:t>계류장에 정박중인 바지선 부력탱크 내부 점검을 위하여 맨홀에 들어갔던 </a:t>
            </a:r>
            <a:r>
              <a:rPr lang="ko-KR" altLang="en-US" b="1" smtClean="0">
                <a:latin typeface="맑은고딕"/>
              </a:rPr>
              <a:t>작업자가 </a:t>
            </a:r>
            <a:r>
              <a:rPr lang="ko-KR" altLang="en-US" b="1">
                <a:latin typeface="맑은고딕"/>
              </a:rPr>
              <a:t>의식을 잃고 쓰러지자</a:t>
            </a:r>
            <a:r>
              <a:rPr lang="en-US" altLang="ko-KR" b="1">
                <a:latin typeface="맑은고딕"/>
              </a:rPr>
              <a:t>,</a:t>
            </a:r>
            <a:r>
              <a:rPr lang="ko-KR" altLang="en-US" b="1">
                <a:latin typeface="맑은고딕"/>
              </a:rPr>
              <a:t> 쓰러진 작업자 구조를 위해 맨홀로 들어갔던 </a:t>
            </a:r>
            <a:r>
              <a:rPr lang="ko-KR" altLang="en-US" b="1" smtClean="0">
                <a:latin typeface="맑은고딕"/>
              </a:rPr>
              <a:t>작업자가 </a:t>
            </a:r>
            <a:r>
              <a:rPr lang="ko-KR" altLang="en-US" b="1">
                <a:latin typeface="맑은고딕"/>
              </a:rPr>
              <a:t>같이 쓰러져 사망</a:t>
            </a:r>
            <a:r>
              <a:rPr lang="en-US" altLang="ko-KR" b="1">
                <a:latin typeface="맑은고딕"/>
              </a:rPr>
              <a:t>(2</a:t>
            </a:r>
            <a:r>
              <a:rPr lang="ko-KR" altLang="en-US" b="1">
                <a:latin typeface="맑은고딕"/>
              </a:rPr>
              <a:t>명</a:t>
            </a:r>
            <a:r>
              <a:rPr lang="en-US" altLang="ko-KR" b="1">
                <a:latin typeface="맑은고딕"/>
              </a:rPr>
              <a:t>)</a:t>
            </a:r>
            <a:r>
              <a:rPr lang="ko-KR" altLang="en-US" b="1">
                <a:latin typeface="맑은고딕"/>
              </a:rPr>
              <a:t>한 재해임</a:t>
            </a:r>
          </a:p>
        </p:txBody>
      </p:sp>
      <p:pic>
        <p:nvPicPr>
          <p:cNvPr id="20" name="_x382935032" descr="EMB0000184823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875002"/>
            <a:ext cx="7680960" cy="334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19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3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654530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74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4076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5085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32269" y="1844824"/>
            <a:ext cx="780017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「</a:t>
            </a:r>
            <a:r>
              <a:rPr lang="ko-KR" altLang="en-US" b="1"/>
              <a:t>밀폐공간 보건작업 프로그램」 미 시행</a:t>
            </a:r>
            <a:endParaRPr lang="ko-KR" altLang="en-US"/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밀폐공간 </a:t>
            </a:r>
            <a:r>
              <a:rPr lang="ko-KR" altLang="en-US" b="1"/>
              <a:t>출입 전 산소 및 유해가스 농도 측정 미실시</a:t>
            </a:r>
            <a:endParaRPr lang="ko-KR" altLang="en-US"/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밀폐공간에서의 </a:t>
            </a:r>
            <a:r>
              <a:rPr lang="ko-KR" altLang="en-US" b="1"/>
              <a:t>안전한 작업방법에 대한 교육 미실시 </a:t>
            </a:r>
            <a:endParaRPr lang="ko-KR" altLang="en-US"/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부력탱크 </a:t>
            </a:r>
            <a:r>
              <a:rPr lang="ko-KR" altLang="en-US" b="1"/>
              <a:t>내부 작업 전 충분한 환기 미실시 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863902" y="3818364"/>
            <a:ext cx="766853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b="1" smtClean="0">
                <a:latin typeface="HY견고딕"/>
                <a:ea typeface="HY견고딕"/>
              </a:rPr>
              <a:t>※ </a:t>
            </a:r>
            <a:r>
              <a:rPr lang="ko-KR" altLang="en-US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사고발생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당일 부력탱크 내부 공기농도 측정결과</a:t>
            </a:r>
            <a:r>
              <a:rPr lang="en-US" altLang="ko-KR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산소농도는 </a:t>
            </a:r>
            <a:r>
              <a:rPr lang="en-US" altLang="ko-KR" b="1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11.6%</a:t>
            </a:r>
            <a:r>
              <a:rPr lang="ko-KR" altLang="en-US" b="1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 측정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됨</a:t>
            </a:r>
          </a:p>
          <a:p>
            <a:pPr marL="342900" indent="-342900" fontAlgn="base">
              <a:lnSpc>
                <a:spcPct val="150000"/>
              </a:lnSpc>
              <a:buFontTx/>
              <a:buChar char="-"/>
            </a:pP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재해자 구출시 강제배기를 실시하여 </a:t>
            </a:r>
            <a:r>
              <a:rPr lang="ko-KR" altLang="en-US" b="1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사고발생 시점의 공기 중 산소농도는 </a:t>
            </a:r>
            <a:endParaRPr lang="en-US" altLang="ko-KR" b="1">
              <a:solidFill>
                <a:srgbClr val="FF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b="1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</a:t>
            </a:r>
            <a:r>
              <a:rPr lang="ko-KR" altLang="en-US" b="1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더 낮았을 것으로 추정</a:t>
            </a:r>
            <a:r>
              <a:rPr lang="en-US" altLang="ko-KR" b="1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(8%</a:t>
            </a:r>
            <a:r>
              <a:rPr lang="ko-KR" altLang="en-US" b="1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이하</a:t>
            </a:r>
            <a:r>
              <a:rPr lang="en-US" altLang="ko-KR" b="1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됨</a:t>
            </a:r>
          </a:p>
        </p:txBody>
      </p:sp>
    </p:spTree>
    <p:extLst>
      <p:ext uri="{BB962C8B-B14F-4D97-AF65-F5344CB8AC3E}">
        <p14:creationId xmlns:p14="http://schemas.microsoft.com/office/powerpoint/2010/main" val="201692054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75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16346" y="1318467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29952" y="1410522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83568" y="1772816"/>
            <a:ext cx="7992888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밀폐공간 보건작업 프로그램을 수립하여 실행 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밀폐공간 출입 전</a:t>
            </a:r>
            <a:r>
              <a:rPr lang="en-US" altLang="ko-KR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산소 및 유해가스 농도 측정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밀폐공간 출입 전</a:t>
            </a:r>
            <a:r>
              <a:rPr lang="en-US" altLang="ko-KR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관리감독자 등을 통해 산소농도 및 유해가스 농도 측정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밀폐공간 작업 전 충분한 환기 실시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바지선 부력탱크 내부 등 산소결핍이 우려되는 장소에서의 작업 전에는 공기 상태가 적정</a:t>
            </a:r>
            <a:r>
              <a:rPr lang="en-US" altLang="ko-KR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산소농도 </a:t>
            </a:r>
            <a:r>
              <a:rPr lang="en-US" altLang="ko-KR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18〜23.5%) </a:t>
            </a:r>
            <a:r>
              <a: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하도록 환기</a:t>
            </a:r>
            <a:r>
              <a:rPr lang="en-US" altLang="ko-KR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체적의 </a:t>
            </a:r>
            <a:r>
              <a:rPr lang="en-US" altLang="ko-KR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배이상</a:t>
            </a:r>
            <a:r>
              <a:rPr lang="en-US" altLang="ko-KR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실시</a:t>
            </a:r>
            <a:r>
              <a:rPr lang="en-US" altLang="ko-KR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밀폐공간에서의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안전한 작업방법 교육 실시 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부력탱크 등 밀폐공간 출입 작업전 특별안전보건교육 또는 정기 안전보건교육 시 밀폐공간에서의 안전한 작업방법에 대한 교육 실시</a:t>
            </a:r>
            <a:r>
              <a:rPr lang="en-US" altLang="ko-KR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296694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76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196752"/>
            <a:ext cx="6015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체인블록에서 훅이 빠져 매단 차량데크와 떨어짐</a:t>
            </a:r>
            <a:endParaRPr lang="en-US" altLang="ko-KR" sz="200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06837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750890" y="1628800"/>
            <a:ext cx="763753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b="1">
                <a:latin typeface="맑은고딕"/>
              </a:rPr>
              <a:t>2016.06.28(</a:t>
            </a:r>
            <a:r>
              <a:rPr lang="ko-KR" altLang="en-US" b="1">
                <a:latin typeface="맑은고딕"/>
              </a:rPr>
              <a:t>화</a:t>
            </a:r>
            <a:r>
              <a:rPr lang="en-US" altLang="ko-KR" b="1">
                <a:latin typeface="맑은고딕"/>
              </a:rPr>
              <a:t>) 08:30</a:t>
            </a:r>
            <a:r>
              <a:rPr lang="ko-KR" altLang="en-US" b="1">
                <a:latin typeface="맑은고딕"/>
              </a:rPr>
              <a:t>경 </a:t>
            </a:r>
            <a:r>
              <a:rPr lang="ko-KR" altLang="en-US" b="1" smtClean="0">
                <a:latin typeface="맑은고딕"/>
              </a:rPr>
              <a:t>자동차 운반선내에서  </a:t>
            </a:r>
            <a:r>
              <a:rPr lang="ko-KR" altLang="en-US" b="1">
                <a:latin typeface="맑은고딕"/>
              </a:rPr>
              <a:t>재해자 등 </a:t>
            </a:r>
            <a:r>
              <a:rPr lang="en-US" altLang="ko-KR" b="1">
                <a:latin typeface="맑은고딕"/>
              </a:rPr>
              <a:t>5</a:t>
            </a:r>
            <a:r>
              <a:rPr lang="ko-KR" altLang="en-US" b="1">
                <a:latin typeface="맑은고딕"/>
              </a:rPr>
              <a:t>명이 </a:t>
            </a:r>
            <a:r>
              <a:rPr lang="en-US" altLang="ko-KR" b="1">
                <a:latin typeface="맑은고딕"/>
              </a:rPr>
              <a:t>7</a:t>
            </a:r>
            <a:r>
              <a:rPr lang="ko-KR" altLang="en-US" b="1">
                <a:latin typeface="맑은고딕"/>
              </a:rPr>
              <a:t>층 차량데크를 철거하던 중 차량데크를 매달고 있던 체인블록</a:t>
            </a:r>
            <a:r>
              <a:rPr lang="en-US" altLang="ko-KR" b="1">
                <a:latin typeface="맑은고딕"/>
              </a:rPr>
              <a:t>(4</a:t>
            </a:r>
            <a:r>
              <a:rPr lang="ko-KR" altLang="en-US" b="1">
                <a:latin typeface="맑은고딕"/>
              </a:rPr>
              <a:t>개</a:t>
            </a:r>
            <a:r>
              <a:rPr lang="en-US" altLang="ko-KR" b="1">
                <a:latin typeface="맑은고딕"/>
              </a:rPr>
              <a:t>) </a:t>
            </a:r>
            <a:r>
              <a:rPr lang="ko-KR" altLang="en-US" b="1">
                <a:latin typeface="맑은고딕"/>
              </a:rPr>
              <a:t>훅의 케이싱이 분리</a:t>
            </a:r>
            <a:r>
              <a:rPr lang="en-US" altLang="ko-KR" b="1">
                <a:latin typeface="맑은고딕"/>
              </a:rPr>
              <a:t>, </a:t>
            </a:r>
            <a:r>
              <a:rPr lang="ko-KR" altLang="en-US" b="1">
                <a:latin typeface="맑은고딕"/>
              </a:rPr>
              <a:t>파손되면서 차량데크가 </a:t>
            </a:r>
            <a:r>
              <a:rPr lang="en-US" altLang="ko-KR" b="1">
                <a:latin typeface="맑은고딕"/>
              </a:rPr>
              <a:t>2m </a:t>
            </a:r>
            <a:r>
              <a:rPr lang="ko-KR" altLang="en-US" b="1">
                <a:latin typeface="맑은고딕"/>
              </a:rPr>
              <a:t>높이에서 낙하하였고</a:t>
            </a:r>
            <a:r>
              <a:rPr lang="en-US" altLang="ko-KR" b="1">
                <a:latin typeface="맑은고딕"/>
              </a:rPr>
              <a:t>, </a:t>
            </a:r>
            <a:r>
              <a:rPr lang="ko-KR" altLang="en-US" b="1">
                <a:latin typeface="맑은고딕"/>
              </a:rPr>
              <a:t>차량데크 위에서 작업중이던 재해자</a:t>
            </a:r>
            <a:r>
              <a:rPr lang="en-US" altLang="ko-KR" b="1">
                <a:latin typeface="맑은고딕"/>
              </a:rPr>
              <a:t>(4</a:t>
            </a:r>
            <a:r>
              <a:rPr lang="ko-KR" altLang="en-US" b="1">
                <a:latin typeface="맑은고딕"/>
              </a:rPr>
              <a:t>명</a:t>
            </a:r>
            <a:r>
              <a:rPr lang="en-US" altLang="ko-KR" b="1">
                <a:latin typeface="맑은고딕"/>
              </a:rPr>
              <a:t>)</a:t>
            </a:r>
            <a:r>
              <a:rPr lang="ko-KR" altLang="en-US" b="1">
                <a:latin typeface="맑은고딕"/>
              </a:rPr>
              <a:t>가 차량데크와 같이 떨어져 허리 등을 부상당한 재해임</a:t>
            </a:r>
            <a:r>
              <a:rPr lang="en-US" altLang="ko-KR" b="1">
                <a:latin typeface="맑은고딕"/>
              </a:rPr>
              <a:t>.</a:t>
            </a:r>
            <a:endParaRPr lang="ko-KR" altLang="en-US" b="1">
              <a:latin typeface="맑은고딕"/>
            </a:endParaRPr>
          </a:p>
        </p:txBody>
      </p:sp>
      <p:pic>
        <p:nvPicPr>
          <p:cNvPr id="17" name="_x403578856" descr="EMB00001e802b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212975"/>
            <a:ext cx="6014720" cy="295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0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3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258943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77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268760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78845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32269" y="1700808"/>
            <a:ext cx="780017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j-lt"/>
              </a:rPr>
              <a:t> </a:t>
            </a:r>
            <a:r>
              <a:rPr lang="ko-KR" altLang="en-US" b="1">
                <a:latin typeface="+mj-lt"/>
              </a:rPr>
              <a:t>부적합한 체인블록 사용</a:t>
            </a:r>
            <a:endParaRPr lang="ko-KR" altLang="en-US"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en-US" altLang="ko-KR">
                <a:latin typeface="+mj-lt"/>
              </a:rPr>
              <a:t>- </a:t>
            </a:r>
            <a:r>
              <a:rPr lang="ko-KR" altLang="en-US">
                <a:latin typeface="+mj-lt"/>
              </a:rPr>
              <a:t>데크 각 모서리를 체인블록으로 걸어 내리는 작업시 </a:t>
            </a:r>
          </a:p>
          <a:p>
            <a:pPr fontAlgn="base">
              <a:lnSpc>
                <a:spcPct val="150000"/>
              </a:lnSpc>
            </a:pPr>
            <a:r>
              <a:rPr lang="en-US" altLang="ko-KR">
                <a:latin typeface="+mj-lt"/>
              </a:rPr>
              <a:t>•</a:t>
            </a:r>
            <a:r>
              <a:rPr lang="ko-KR" altLang="en-US">
                <a:latin typeface="+mj-lt"/>
              </a:rPr>
              <a:t> 체인블록으로 지지하는 길이가 동일하지 않을 경우 체인블록에 용량을 초과하는 하중이 인가되어 훅 케이싱이 파손될 수 </a:t>
            </a:r>
            <a:r>
              <a:rPr lang="ko-KR" altLang="en-US" smtClean="0">
                <a:latin typeface="+mj-lt"/>
              </a:rPr>
              <a:t>있음</a:t>
            </a:r>
            <a:endParaRPr lang="ko-KR" altLang="en-US">
              <a:latin typeface="+mj-lt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j-lt"/>
              </a:rPr>
              <a:t>중량물 </a:t>
            </a:r>
            <a:r>
              <a:rPr lang="ko-KR" altLang="en-US" b="1">
                <a:latin typeface="+mj-lt"/>
              </a:rPr>
              <a:t>취급작업 계획서 미작성</a:t>
            </a:r>
            <a:endParaRPr lang="ko-KR" altLang="en-US"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en-US" altLang="ko-KR">
                <a:latin typeface="+mj-lt"/>
              </a:rPr>
              <a:t>- </a:t>
            </a:r>
            <a:r>
              <a:rPr lang="ko-KR" altLang="en-US" spc="-150">
                <a:latin typeface="+mj-lt"/>
              </a:rPr>
              <a:t>체인블록을 이용하여 중량물 내리는 작업시 중량물의 낙하</a:t>
            </a:r>
            <a:r>
              <a:rPr lang="en-US" altLang="ko-KR" spc="-150">
                <a:latin typeface="+mj-lt"/>
              </a:rPr>
              <a:t>, </a:t>
            </a:r>
            <a:r>
              <a:rPr lang="ko-KR" altLang="en-US" spc="-150">
                <a:latin typeface="+mj-lt"/>
              </a:rPr>
              <a:t>근로자 떨어짐 등의 위험이 발생할 수 있었으나</a:t>
            </a:r>
            <a:r>
              <a:rPr lang="en-US" altLang="ko-KR" spc="-150">
                <a:latin typeface="+mj-lt"/>
              </a:rPr>
              <a:t>, </a:t>
            </a:r>
            <a:r>
              <a:rPr lang="ko-KR" altLang="en-US" spc="-150">
                <a:latin typeface="+mj-lt"/>
              </a:rPr>
              <a:t>중량물 취급작업에 대한 계획서를 미작성함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/>
              <a:t>작업방법 </a:t>
            </a:r>
            <a:r>
              <a:rPr lang="ko-KR" altLang="en-US" b="1" smtClean="0"/>
              <a:t>부적절</a:t>
            </a:r>
            <a:endParaRPr lang="en-US" altLang="ko-KR" spc="-150">
              <a:latin typeface="+mj-lt"/>
            </a:endParaRPr>
          </a:p>
          <a:p>
            <a:pPr fontAlgn="base">
              <a:lnSpc>
                <a:spcPct val="150000"/>
              </a:lnSpc>
            </a:pPr>
            <a:r>
              <a:rPr lang="en-US" altLang="ko-KR"/>
              <a:t>- </a:t>
            </a:r>
            <a:r>
              <a:rPr lang="ko-KR" altLang="en-US" spc="-150" smtClean="0">
                <a:latin typeface="+mj-lt"/>
              </a:rPr>
              <a:t>데크를 </a:t>
            </a:r>
            <a:r>
              <a:rPr lang="ko-KR" altLang="en-US" spc="-150">
                <a:latin typeface="+mj-lt"/>
              </a:rPr>
              <a:t>체인블록으로 매달아 내리는 작업시 체인블록 파손으로 데크가 낙하할 위험이 있었으나 근로자가 직접 데크 위에 서서 체인블록을 조작함</a:t>
            </a:r>
          </a:p>
        </p:txBody>
      </p:sp>
    </p:spTree>
    <p:extLst>
      <p:ext uri="{BB962C8B-B14F-4D97-AF65-F5344CB8AC3E}">
        <p14:creationId xmlns:p14="http://schemas.microsoft.com/office/powerpoint/2010/main" val="336918425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78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268760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재해예방 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78845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732269" y="1773971"/>
            <a:ext cx="808820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중량물 </a:t>
            </a:r>
            <a:r>
              <a:rPr lang="ko-KR" altLang="en-US" b="1"/>
              <a:t>취급작업 계획서 작성</a:t>
            </a:r>
            <a:endParaRPr lang="ko-KR" altLang="en-US"/>
          </a:p>
          <a:p>
            <a:pPr fontAlgn="base">
              <a:lnSpc>
                <a:spcPct val="150000"/>
              </a:lnSpc>
            </a:pPr>
            <a:r>
              <a:rPr lang="en-US" altLang="ko-KR"/>
              <a:t>- </a:t>
            </a:r>
            <a:r>
              <a:rPr lang="ko-KR" altLang="en-US"/>
              <a:t>체인블록을 이용하여 중량물 내리는 작업시 근로자의 위험을 방지하기 위해 사전에 낙하</a:t>
            </a:r>
            <a:r>
              <a:rPr lang="en-US" altLang="ko-KR"/>
              <a:t>, </a:t>
            </a:r>
            <a:r>
              <a:rPr lang="ko-KR" altLang="en-US"/>
              <a:t>추락 등의 위험을 예방할 수 있는 안전대책을 포함한 작업 계획서를 작성하여야 하며 그 안전대책에는 아래의 사항이 포함되어야 함</a:t>
            </a:r>
          </a:p>
          <a:p>
            <a:pPr fontAlgn="base">
              <a:lnSpc>
                <a:spcPct val="150000"/>
              </a:lnSpc>
            </a:pPr>
            <a:r>
              <a:rPr lang="en-US" altLang="ko-KR"/>
              <a:t>•</a:t>
            </a:r>
            <a:r>
              <a:rPr lang="ko-KR" altLang="en-US"/>
              <a:t> 체인블록 용량의 적정 여부</a:t>
            </a:r>
          </a:p>
          <a:p>
            <a:pPr fontAlgn="base">
              <a:lnSpc>
                <a:spcPct val="150000"/>
              </a:lnSpc>
            </a:pPr>
            <a:r>
              <a:rPr lang="en-US" altLang="ko-KR"/>
              <a:t>•</a:t>
            </a:r>
            <a:r>
              <a:rPr lang="ko-KR" altLang="en-US"/>
              <a:t> 체인블록 훅 케이싱 고정용 볼트 등에 대한 작업시작 전 점검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작업방법 </a:t>
            </a:r>
            <a:r>
              <a:rPr lang="ko-KR" altLang="en-US" b="1"/>
              <a:t>개선</a:t>
            </a:r>
            <a:endParaRPr lang="ko-KR" altLang="en-US"/>
          </a:p>
          <a:p>
            <a:pPr fontAlgn="base">
              <a:lnSpc>
                <a:spcPct val="150000"/>
              </a:lnSpc>
            </a:pPr>
            <a:r>
              <a:rPr lang="en-US" altLang="ko-KR"/>
              <a:t>- </a:t>
            </a:r>
            <a:r>
              <a:rPr lang="ko-KR" altLang="en-US"/>
              <a:t>데크를 체인블록으로 매달아 내리는 작업시 근로자가 매단 데크 위에 서지 않도록 가설발판 또는 작업대 등을 주변 외판 또는 기둥에 설치하고 그 위에서 체인블록을 조작토록 하여야 함</a:t>
            </a:r>
          </a:p>
        </p:txBody>
      </p:sp>
    </p:spTree>
    <p:extLst>
      <p:ext uri="{BB962C8B-B14F-4D97-AF65-F5344CB8AC3E}">
        <p14:creationId xmlns:p14="http://schemas.microsoft.com/office/powerpoint/2010/main" val="267782283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79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196752"/>
            <a:ext cx="6015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운행중인 굴삭기 앞바퀴에 끼임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06837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63471" y="1637243"/>
            <a:ext cx="73809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>
                <a:latin typeface="+mj-lt"/>
              </a:rPr>
              <a:t>2016. 10. 1(</a:t>
            </a:r>
            <a:r>
              <a:rPr lang="ko-KR" altLang="en-US" b="1">
                <a:latin typeface="+mj-lt"/>
              </a:rPr>
              <a:t>금</a:t>
            </a:r>
            <a:r>
              <a:rPr lang="en-US" altLang="ko-KR" b="1">
                <a:latin typeface="+mj-lt"/>
              </a:rPr>
              <a:t>) 13:20</a:t>
            </a:r>
            <a:r>
              <a:rPr lang="ko-KR" altLang="en-US" b="1">
                <a:latin typeface="+mj-lt"/>
              </a:rPr>
              <a:t>분경 </a:t>
            </a:r>
            <a:r>
              <a:rPr lang="ko-KR" altLang="en-US" b="1" smtClean="0">
                <a:latin typeface="+mj-lt"/>
              </a:rPr>
              <a:t>봉래나루로 </a:t>
            </a:r>
            <a:r>
              <a:rPr lang="ko-KR" altLang="en-US" b="1">
                <a:latin typeface="+mj-lt"/>
              </a:rPr>
              <a:t>도로에서 </a:t>
            </a:r>
            <a:r>
              <a:rPr lang="en-US" altLang="ko-KR" b="1" smtClean="0">
                <a:latin typeface="+mj-lt"/>
              </a:rPr>
              <a:t>00</a:t>
            </a:r>
            <a:r>
              <a:rPr lang="ko-KR" altLang="en-US" b="1" smtClean="0">
                <a:latin typeface="+mj-lt"/>
              </a:rPr>
              <a:t>공업사 </a:t>
            </a:r>
            <a:r>
              <a:rPr lang="ko-KR" altLang="en-US" b="1">
                <a:latin typeface="+mj-lt"/>
              </a:rPr>
              <a:t>소유의 굴삭기로 용접용 발전기를 운반하는 과정에서 </a:t>
            </a:r>
            <a:r>
              <a:rPr lang="en-US" altLang="ko-KR" b="1" smtClean="0">
                <a:latin typeface="+mj-lt"/>
              </a:rPr>
              <a:t>00</a:t>
            </a:r>
            <a:r>
              <a:rPr lang="ko-KR" altLang="en-US" b="1" smtClean="0">
                <a:latin typeface="+mj-lt"/>
              </a:rPr>
              <a:t>공업사 </a:t>
            </a:r>
            <a:r>
              <a:rPr lang="ko-KR" altLang="en-US" b="1">
                <a:latin typeface="+mj-lt"/>
              </a:rPr>
              <a:t>소속 재해자가 굴삭기의 오른쪽 앞바퀴에 끼여 사망한 사고임</a:t>
            </a:r>
            <a:r>
              <a:rPr lang="en-US" altLang="ko-KR" b="1">
                <a:latin typeface="+mj-lt"/>
              </a:rPr>
              <a:t>.</a:t>
            </a:r>
            <a:endParaRPr lang="ko-KR" altLang="en-US" b="1">
              <a:latin typeface="+mj-lt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7" name="_x378330744" descr="EMB0000184823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25"/>
          <a:stretch>
            <a:fillRect/>
          </a:stretch>
        </p:blipFill>
        <p:spPr bwMode="auto">
          <a:xfrm>
            <a:off x="1475656" y="2806840"/>
            <a:ext cx="6152729" cy="3286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0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3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261891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80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4076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5085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16346" y="3068960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29952" y="3161015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32269" y="1844824"/>
            <a:ext cx="78001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굴삭기로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용접용 발전기 운반작업시 유도자 미배치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굴삭기의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용접용 발전기 운반작업에 관한 작업계획서 미작성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5576" y="3573016"/>
            <a:ext cx="33457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굴삭기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사용작업시 유도자 배치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굴삭기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사용작업계획서 작성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4497582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81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196752"/>
            <a:ext cx="7024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비산된 불꽃에 의한 우레탄 단열재 발화로 질식 사망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06837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63471" y="1637243"/>
            <a:ext cx="7812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en-US" altLang="ko-KR" b="1">
                <a:latin typeface="맑은고딕"/>
              </a:rPr>
              <a:t>2015.05.01(</a:t>
            </a:r>
            <a:r>
              <a:rPr lang="ko-KR" altLang="en-US" b="1">
                <a:latin typeface="맑은고딕"/>
              </a:rPr>
              <a:t>금</a:t>
            </a:r>
            <a:r>
              <a:rPr lang="en-US" altLang="ko-KR" b="1">
                <a:latin typeface="맑은고딕"/>
              </a:rPr>
              <a:t>) 08:40</a:t>
            </a:r>
            <a:r>
              <a:rPr lang="ko-KR" altLang="en-US" b="1">
                <a:latin typeface="맑은고딕"/>
              </a:rPr>
              <a:t>경 </a:t>
            </a:r>
            <a:r>
              <a:rPr lang="ko-KR" altLang="en-US" b="1" smtClean="0">
                <a:latin typeface="맑은고딕"/>
              </a:rPr>
              <a:t>방파제 </a:t>
            </a:r>
            <a:r>
              <a:rPr lang="ko-KR" altLang="en-US" b="1">
                <a:latin typeface="맑은고딕"/>
              </a:rPr>
              <a:t>안벽에서 선박해체 전문업체 소속 </a:t>
            </a:r>
            <a:r>
              <a:rPr lang="ko-KR" altLang="en-US" b="1" smtClean="0">
                <a:latin typeface="맑은고딕"/>
              </a:rPr>
              <a:t>재해자 </a:t>
            </a:r>
            <a:r>
              <a:rPr lang="en-US" altLang="ko-KR" b="1">
                <a:latin typeface="맑은고딕"/>
              </a:rPr>
              <a:t>2</a:t>
            </a:r>
            <a:r>
              <a:rPr lang="ko-KR" altLang="en-US" b="1">
                <a:latin typeface="맑은고딕"/>
              </a:rPr>
              <a:t>명이 폐선박을 해체하기 위해 산소절단기로 철판을 절단하던 중 고온의 철용융물로 인해 반대쪽 선실 벽과 바닥에 있던 폴리우레탄 단열재 등이 발화하여</a:t>
            </a:r>
            <a:r>
              <a:rPr lang="en-US" altLang="ko-KR" b="1">
                <a:latin typeface="맑은고딕"/>
              </a:rPr>
              <a:t>, </a:t>
            </a:r>
            <a:r>
              <a:rPr lang="ko-KR" altLang="en-US" b="1">
                <a:latin typeface="맑은고딕"/>
              </a:rPr>
              <a:t>발생한 유독가스에 현장에서 질식 사망 및 화상을 당한 재해임</a:t>
            </a:r>
            <a:r>
              <a:rPr lang="en-US" altLang="ko-KR" b="1">
                <a:latin typeface="맑은고딕"/>
              </a:rPr>
              <a:t>.</a:t>
            </a:r>
            <a:endParaRPr lang="ko-KR" altLang="en-US" b="1">
              <a:latin typeface="맑은고딕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9" name="_x388914528" descr="EMB00001e802b6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996952"/>
            <a:ext cx="5328592" cy="298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0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3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07540735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82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196752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06837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88354" y="3774323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801960" y="386637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739720" y="1547207"/>
            <a:ext cx="779272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선박 </a:t>
            </a:r>
            <a:r>
              <a:rPr lang="ko-KR" altLang="en-US" b="1"/>
              <a:t>내 가연성물질 제거 미흡</a:t>
            </a:r>
            <a:endParaRPr lang="ko-KR" altLang="en-US"/>
          </a:p>
          <a:p>
            <a:pPr algn="just" fontAlgn="base" latinLnBrk="1">
              <a:lnSpc>
                <a:spcPct val="150000"/>
              </a:lnSpc>
            </a:pPr>
            <a:r>
              <a:rPr lang="en-US" altLang="ko-KR"/>
              <a:t>- </a:t>
            </a:r>
            <a:r>
              <a:rPr lang="ko-KR" altLang="en-US" spc="-150"/>
              <a:t>선박 내부에 가연성물질</a:t>
            </a:r>
            <a:r>
              <a:rPr lang="en-US" altLang="ko-KR" spc="-150"/>
              <a:t>(</a:t>
            </a:r>
            <a:r>
              <a:rPr lang="ko-KR" altLang="en-US" spc="-150"/>
              <a:t>단열재</a:t>
            </a:r>
            <a:r>
              <a:rPr lang="en-US" altLang="ko-KR" spc="-150"/>
              <a:t>, </a:t>
            </a:r>
            <a:r>
              <a:rPr lang="ko-KR" altLang="en-US" spc="-150"/>
              <a:t>유류배관</a:t>
            </a:r>
            <a:r>
              <a:rPr lang="en-US" altLang="ko-KR" spc="-150"/>
              <a:t>, </a:t>
            </a:r>
            <a:r>
              <a:rPr lang="ko-KR" altLang="en-US" spc="-150"/>
              <a:t>가스호스</a:t>
            </a:r>
            <a:r>
              <a:rPr lang="en-US" altLang="ko-KR" spc="-150"/>
              <a:t>, </a:t>
            </a:r>
            <a:r>
              <a:rPr lang="ko-KR" altLang="en-US" spc="-150"/>
              <a:t>전선케이블 등</a:t>
            </a:r>
            <a:r>
              <a:rPr lang="en-US" altLang="ko-KR" spc="-150"/>
              <a:t>) </a:t>
            </a:r>
            <a:r>
              <a:rPr lang="ko-KR" altLang="en-US" spc="-150"/>
              <a:t>잔류 </a:t>
            </a:r>
          </a:p>
          <a:p>
            <a:pPr marL="285750" indent="-285750" algn="just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불꽃비산방지포 </a:t>
            </a:r>
            <a:r>
              <a:rPr lang="ko-KR" altLang="en-US" b="1"/>
              <a:t>미설치</a:t>
            </a:r>
            <a:endParaRPr lang="ko-KR" altLang="en-US"/>
          </a:p>
          <a:p>
            <a:pPr algn="just" fontAlgn="base" latinLnBrk="1">
              <a:lnSpc>
                <a:spcPct val="150000"/>
              </a:lnSpc>
            </a:pPr>
            <a:r>
              <a:rPr lang="en-US" altLang="ko-KR"/>
              <a:t>- </a:t>
            </a:r>
            <a:r>
              <a:rPr lang="ko-KR" altLang="en-US"/>
              <a:t>점화원인 고온의 철용융물 비산을 방지하기 위한 불꽃비산방지포 미설치</a:t>
            </a:r>
          </a:p>
          <a:p>
            <a:pPr marL="285750" indent="-285750" algn="just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 </a:t>
            </a:r>
            <a:r>
              <a:rPr lang="ko-KR" altLang="en-US" b="1"/>
              <a:t>화재 초기진화 </a:t>
            </a:r>
            <a:r>
              <a:rPr lang="ko-KR" altLang="en-US" b="1" smtClean="0"/>
              <a:t>실패</a:t>
            </a:r>
            <a:r>
              <a:rPr lang="en-US" altLang="ko-KR" b="1" smtClean="0"/>
              <a:t>(</a:t>
            </a:r>
            <a:r>
              <a:rPr lang="ko-KR" altLang="en-US" b="1" smtClean="0"/>
              <a:t>소화기 미사용</a:t>
            </a:r>
            <a:r>
              <a:rPr lang="en-US" altLang="ko-KR" b="1" smtClean="0"/>
              <a:t>)</a:t>
            </a: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755972" y="4092840"/>
            <a:ext cx="7992492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선박 </a:t>
            </a:r>
            <a:r>
              <a:rPr lang="ko-KR" altLang="en-US" b="1"/>
              <a:t>내 가연성물질을 제거 후 작업 실시 </a:t>
            </a:r>
            <a:endParaRPr lang="ko-KR" altLang="en-US"/>
          </a:p>
          <a:p>
            <a:pPr fontAlgn="base" latinLnBrk="1">
              <a:lnSpc>
                <a:spcPct val="150000"/>
              </a:lnSpc>
            </a:pPr>
            <a:r>
              <a:rPr lang="en-US" altLang="ko-KR"/>
              <a:t>- </a:t>
            </a:r>
            <a:r>
              <a:rPr lang="ko-KR" altLang="en-US"/>
              <a:t>선박내부 절단작업 시 고온의 철용융물이 </a:t>
            </a:r>
            <a:r>
              <a:rPr lang="ko-KR" altLang="en-US" smtClean="0"/>
              <a:t>비산됨으로 모든 </a:t>
            </a:r>
            <a:r>
              <a:rPr lang="ko-KR" altLang="en-US" b="1"/>
              <a:t>가연성물질을 반드시 제거</a:t>
            </a:r>
            <a:r>
              <a:rPr lang="ko-KR" altLang="en-US"/>
              <a:t>한 후 작업을 개시</a:t>
            </a:r>
          </a:p>
          <a:p>
            <a:pPr marL="285750" indent="-285750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불꽃비산방지장치 </a:t>
            </a:r>
            <a:r>
              <a:rPr lang="ko-KR" altLang="en-US" b="1"/>
              <a:t>설치 및 소화공 배치</a:t>
            </a:r>
            <a:endParaRPr lang="ko-KR" altLang="en-US"/>
          </a:p>
          <a:p>
            <a:pPr fontAlgn="base" latinLnBrk="1">
              <a:lnSpc>
                <a:spcPct val="150000"/>
              </a:lnSpc>
            </a:pPr>
            <a:r>
              <a:rPr lang="en-US" altLang="ko-KR"/>
              <a:t>- </a:t>
            </a:r>
            <a:r>
              <a:rPr lang="ko-KR" altLang="en-US" b="1" smtClean="0"/>
              <a:t>불꽃비산방지포</a:t>
            </a:r>
            <a:r>
              <a:rPr lang="ko-KR" altLang="en-US" smtClean="0"/>
              <a:t>를 </a:t>
            </a:r>
            <a:r>
              <a:rPr lang="ko-KR" altLang="en-US"/>
              <a:t>설치하고 작업 중에 소화를 담당하는 보조공 이석 금지 </a:t>
            </a:r>
          </a:p>
        </p:txBody>
      </p:sp>
      <p:grpSp>
        <p:nvGrpSpPr>
          <p:cNvPr id="19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2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4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30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6776254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83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196752"/>
            <a:ext cx="7024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잘못된 산소사용으로 화상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06837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63471" y="1637243"/>
            <a:ext cx="78129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base">
              <a:defRPr/>
            </a:pPr>
            <a:r>
              <a:rPr lang="en-US" altLang="ko-KR" b="1"/>
              <a:t>2014년 10월 24일(금) </a:t>
            </a:r>
            <a:r>
              <a:rPr lang="en-US" altLang="ko-KR" b="1" smtClean="0"/>
              <a:t>00기계 </a:t>
            </a:r>
            <a:r>
              <a:rPr lang="en-US" altLang="ko-KR" b="1"/>
              <a:t>에서 재해자가 연삭기로 사상작업중 몸에 불이 붙어 화상을 입고, 입원치료중 10월 31일(금)에 사망한 사고임.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7" name="_x339383872" descr="EMB00001f0c2f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183" y="2500247"/>
            <a:ext cx="5354320" cy="337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0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3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8796069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84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63127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73212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16346" y="2771597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29952" y="2863652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739720" y="1713582"/>
            <a:ext cx="7792720" cy="869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j-lt"/>
              </a:rPr>
              <a:t>연삭작업시 </a:t>
            </a:r>
            <a:r>
              <a:rPr lang="ko-KR" altLang="en-US" b="1">
                <a:latin typeface="+mj-lt"/>
              </a:rPr>
              <a:t>더위를 식히거나 작업복의 먼지를 제거하기 위해 산소를 작업복에 뿌리거나 몸속으로 주입함</a:t>
            </a:r>
            <a:r>
              <a:rPr lang="en-US" altLang="ko-KR" b="1">
                <a:latin typeface="+mj-lt"/>
              </a:rPr>
              <a:t>.</a:t>
            </a:r>
            <a:endParaRPr lang="ko-KR" altLang="en-US" b="1">
              <a:latin typeface="+mj-lt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29952" y="3083144"/>
            <a:ext cx="765847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산소의 </a:t>
            </a:r>
            <a:r>
              <a:rPr lang="ko-KR" altLang="en-US" b="1"/>
              <a:t>용도이외 사용금지</a:t>
            </a:r>
            <a:endParaRPr lang="ko-KR" altLang="en-US"/>
          </a:p>
          <a:p>
            <a:pPr fontAlgn="base">
              <a:lnSpc>
                <a:spcPct val="150000"/>
              </a:lnSpc>
            </a:pPr>
            <a:r>
              <a:rPr lang="en-US" altLang="ko-KR"/>
              <a:t>- </a:t>
            </a:r>
            <a:r>
              <a:rPr lang="ko-KR" altLang="en-US"/>
              <a:t>조선 현장의 산소는 철판의 용융</a:t>
            </a:r>
            <a:r>
              <a:rPr lang="en-US" altLang="ko-KR"/>
              <a:t>·</a:t>
            </a:r>
            <a:r>
              <a:rPr lang="ko-KR" altLang="en-US"/>
              <a:t>절단용으로 사용되므로</a:t>
            </a:r>
            <a:r>
              <a:rPr lang="en-US" altLang="ko-KR"/>
              <a:t>, </a:t>
            </a:r>
            <a:r>
              <a:rPr lang="ko-KR" altLang="en-US"/>
              <a:t>특히 더위를 식히기 위해 몸에 뿌리는 것을 금지하여야 함</a:t>
            </a:r>
            <a:r>
              <a:rPr lang="en-US" altLang="ko-KR"/>
              <a:t>.</a:t>
            </a:r>
            <a:endParaRPr lang="ko-KR" altLang="en-US"/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가스호스 </a:t>
            </a:r>
            <a:r>
              <a:rPr lang="ko-KR" altLang="en-US" b="1"/>
              <a:t>제작</a:t>
            </a:r>
            <a:r>
              <a:rPr lang="en-US" altLang="ko-KR" b="1"/>
              <a:t>·</a:t>
            </a:r>
            <a:r>
              <a:rPr lang="ko-KR" altLang="en-US" b="1"/>
              <a:t>사용</a:t>
            </a:r>
            <a:r>
              <a:rPr lang="en-US" altLang="ko-KR" b="1"/>
              <a:t>·</a:t>
            </a:r>
            <a:r>
              <a:rPr lang="ko-KR" altLang="en-US" b="1"/>
              <a:t>점검기준 제정 및 준수</a:t>
            </a:r>
            <a:endParaRPr lang="ko-KR" altLang="en-US"/>
          </a:p>
          <a:p>
            <a:pPr fontAlgn="base">
              <a:lnSpc>
                <a:spcPct val="150000"/>
              </a:lnSpc>
            </a:pPr>
            <a:r>
              <a:rPr lang="en-US" altLang="ko-KR"/>
              <a:t>- </a:t>
            </a:r>
            <a:r>
              <a:rPr lang="ko-KR" altLang="en-US"/>
              <a:t>가스호스의 연결구는 다른 가스와 서로 이어지지 않는 구조로 제작이 되어야 하며</a:t>
            </a:r>
            <a:r>
              <a:rPr lang="en-US" altLang="ko-KR"/>
              <a:t>, </a:t>
            </a:r>
            <a:r>
              <a:rPr lang="ko-KR" altLang="en-US"/>
              <a:t>작업자들이 임의로 제작하여 사용하는 노즐도 공기호스에만 접속되도록 하고</a:t>
            </a:r>
            <a:r>
              <a:rPr lang="en-US" altLang="ko-KR"/>
              <a:t>, </a:t>
            </a:r>
            <a:r>
              <a:rPr lang="ko-KR" altLang="en-US"/>
              <a:t>작업시작전에 기준대로 사용하는지를 점검하여야 함</a:t>
            </a:r>
            <a:r>
              <a:rPr lang="en-US" altLang="ko-KR"/>
              <a:t>.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799177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85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284124"/>
            <a:ext cx="7024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후진하는 지게차에 부딪힘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94209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63471" y="1724615"/>
            <a:ext cx="7812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en-US" altLang="ko-KR" b="1">
                <a:ea typeface="나눔바른고딕" panose="020B0603020101020101" pitchFamily="50" charset="-127"/>
              </a:rPr>
              <a:t>2014</a:t>
            </a:r>
            <a:r>
              <a:rPr lang="ko-KR" altLang="en-US" b="1">
                <a:ea typeface="나눔바른고딕" panose="020B0603020101020101" pitchFamily="50" charset="-127"/>
              </a:rPr>
              <a:t>년 </a:t>
            </a:r>
            <a:r>
              <a:rPr lang="en-US" altLang="ko-KR" b="1">
                <a:ea typeface="나눔바른고딕" panose="020B0603020101020101" pitchFamily="50" charset="-127"/>
              </a:rPr>
              <a:t>3</a:t>
            </a:r>
            <a:r>
              <a:rPr lang="ko-KR" altLang="en-US" b="1">
                <a:ea typeface="나눔바른고딕" panose="020B0603020101020101" pitchFamily="50" charset="-127"/>
              </a:rPr>
              <a:t>월 </a:t>
            </a:r>
            <a:r>
              <a:rPr lang="en-US" altLang="ko-KR" b="1">
                <a:ea typeface="나눔바른고딕" panose="020B0603020101020101" pitchFamily="50" charset="-127"/>
              </a:rPr>
              <a:t>15(</a:t>
            </a:r>
            <a:r>
              <a:rPr lang="ko-KR" altLang="en-US" b="1">
                <a:ea typeface="나눔바른고딕" panose="020B0603020101020101" pitchFamily="50" charset="-127"/>
              </a:rPr>
              <a:t>토</a:t>
            </a:r>
            <a:r>
              <a:rPr lang="en-US" altLang="ko-KR" b="1">
                <a:ea typeface="나눔바른고딕" panose="020B0603020101020101" pitchFamily="50" charset="-127"/>
              </a:rPr>
              <a:t>) 13:30</a:t>
            </a:r>
            <a:r>
              <a:rPr lang="ko-KR" altLang="en-US" b="1">
                <a:ea typeface="나눔바른고딕" panose="020B0603020101020101" pitchFamily="50" charset="-127"/>
              </a:rPr>
              <a:t>경 </a:t>
            </a:r>
            <a:r>
              <a:rPr lang="en-US" altLang="ko-KR" b="1" smtClean="0">
                <a:ea typeface="나눔바른고딕" panose="020B0603020101020101" pitchFamily="50" charset="-127"/>
              </a:rPr>
              <a:t>00</a:t>
            </a:r>
            <a:r>
              <a:rPr lang="ko-KR" altLang="en-US" b="1" smtClean="0">
                <a:ea typeface="나눔바른고딕" panose="020B0603020101020101" pitchFamily="50" charset="-127"/>
              </a:rPr>
              <a:t>선석에 </a:t>
            </a:r>
            <a:r>
              <a:rPr lang="ko-KR" altLang="en-US" b="1">
                <a:ea typeface="나눔바른고딕" panose="020B0603020101020101" pitchFamily="50" charset="-127"/>
              </a:rPr>
              <a:t>정박한 </a:t>
            </a:r>
            <a:r>
              <a:rPr lang="en-US" altLang="ko-KR" b="1" smtClean="0">
                <a:ea typeface="나눔바른고딕" panose="020B0603020101020101" pitchFamily="50" charset="-127"/>
              </a:rPr>
              <a:t>00</a:t>
            </a:r>
            <a:r>
              <a:rPr lang="ko-KR" altLang="en-US" b="1" smtClean="0">
                <a:ea typeface="나눔바른고딕" panose="020B0603020101020101" pitchFamily="50" charset="-127"/>
              </a:rPr>
              <a:t>호 </a:t>
            </a:r>
            <a:r>
              <a:rPr lang="ko-KR" altLang="en-US" b="1">
                <a:ea typeface="나눔바른고딕" panose="020B0603020101020101" pitchFamily="50" charset="-127"/>
              </a:rPr>
              <a:t>선미부 화물창에서 </a:t>
            </a:r>
            <a:r>
              <a:rPr lang="en-US" altLang="ko-KR" b="1" smtClean="0">
                <a:ea typeface="나눔바른고딕" panose="020B0603020101020101" pitchFamily="50" charset="-127"/>
              </a:rPr>
              <a:t>00</a:t>
            </a:r>
            <a:r>
              <a:rPr lang="ko-KR" altLang="en-US" b="1" smtClean="0">
                <a:ea typeface="나눔바른고딕" panose="020B0603020101020101" pitchFamily="50" charset="-127"/>
              </a:rPr>
              <a:t>소속의 </a:t>
            </a:r>
            <a:r>
              <a:rPr lang="ko-KR" altLang="en-US" b="1">
                <a:ea typeface="나눔바른고딕" panose="020B0603020101020101" pitchFamily="50" charset="-127"/>
              </a:rPr>
              <a:t>재해자가 랏싱홀</a:t>
            </a:r>
            <a:r>
              <a:rPr lang="en-US" altLang="ko-KR" b="1">
                <a:ea typeface="나눔바른고딕" panose="020B0603020101020101" pitchFamily="50" charset="-127"/>
              </a:rPr>
              <a:t>(Lashing Hole) </a:t>
            </a:r>
            <a:r>
              <a:rPr lang="ko-KR" altLang="en-US" b="1">
                <a:ea typeface="나눔바른고딕" panose="020B0603020101020101" pitchFamily="50" charset="-127"/>
              </a:rPr>
              <a:t>균열부 용접작업을 동료작업자와 교대한 후 선수부 화물창으로 이동하던 중</a:t>
            </a:r>
            <a:r>
              <a:rPr lang="en-US" altLang="ko-KR" b="1">
                <a:ea typeface="나눔바른고딕" panose="020B0603020101020101" pitchFamily="50" charset="-127"/>
              </a:rPr>
              <a:t>, </a:t>
            </a:r>
            <a:r>
              <a:rPr lang="ko-KR" altLang="en-US" b="1">
                <a:ea typeface="나눔바른고딕" panose="020B0603020101020101" pitchFamily="50" charset="-127"/>
              </a:rPr>
              <a:t>선수부 화물창에서 콘테이너</a:t>
            </a:r>
            <a:r>
              <a:rPr lang="en-US" altLang="ko-KR" b="1">
                <a:ea typeface="나눔바른고딕" panose="020B0603020101020101" pitchFamily="50" charset="-127"/>
              </a:rPr>
              <a:t>(8feet)</a:t>
            </a:r>
            <a:r>
              <a:rPr lang="ko-KR" altLang="en-US" b="1">
                <a:ea typeface="나눔바른고딕" panose="020B0603020101020101" pitchFamily="50" charset="-127"/>
              </a:rPr>
              <a:t>를 적하작업 중이던 지게차</a:t>
            </a:r>
            <a:r>
              <a:rPr lang="en-US" altLang="ko-KR" b="1">
                <a:ea typeface="나눔바른고딕" panose="020B0603020101020101" pitchFamily="50" charset="-127"/>
              </a:rPr>
              <a:t>(16</a:t>
            </a:r>
            <a:r>
              <a:rPr lang="ko-KR" altLang="en-US" b="1">
                <a:ea typeface="나눔바른고딕" panose="020B0603020101020101" pitchFamily="50" charset="-127"/>
              </a:rPr>
              <a:t>톤</a:t>
            </a:r>
            <a:r>
              <a:rPr lang="en-US" altLang="ko-KR" b="1">
                <a:ea typeface="나눔바른고딕" panose="020B0603020101020101" pitchFamily="50" charset="-127"/>
              </a:rPr>
              <a:t>)</a:t>
            </a:r>
            <a:r>
              <a:rPr lang="ko-KR" altLang="en-US" b="1">
                <a:ea typeface="나눔바른고딕" panose="020B0603020101020101" pitchFamily="50" charset="-127"/>
              </a:rPr>
              <a:t>의 왼쪽 뒷바퀴에 머리 등이 끼여 사망한 재해임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" name="_x108775672" descr="EMB0000238013c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41" y="2914104"/>
            <a:ext cx="8128000" cy="325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19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3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73846774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86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63127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73212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04724" y="3068960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18330" y="3161015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83568" y="1844824"/>
            <a:ext cx="7416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지게차 접촉위험 장소에 근로자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출입제한 조치 미실시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위험구역 </a:t>
            </a:r>
            <a:r>
              <a:rPr lang="ko-KR" altLang="en-US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내 </a:t>
            </a:r>
            <a:r>
              <a:rPr lang="ko-KR" altLang="en-US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작업지휘자를 미배치</a:t>
            </a:r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83568" y="3474874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하역 </a:t>
            </a:r>
            <a:r>
              <a:rPr lang="ko-KR" altLang="en-US" b="1"/>
              <a:t>또는 운반중인 화물이나 지게차 등에 접촉되어 위험해 질 우려가 있는 장소에는 근로자의 출입을 제한</a:t>
            </a:r>
            <a:endParaRPr lang="ko-KR" altLang="en-US"/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/>
              <a:t>지게차를 </a:t>
            </a:r>
            <a:r>
              <a:rPr lang="ko-KR" altLang="en-US" b="1"/>
              <a:t>사용하여 중량물을 운반하는 작업시 작업장소에 작업지휘자를 배치하여 근로자 유무를 확인한 후 안전작업 유도 실시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9368970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87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268760"/>
            <a:ext cx="7024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비례된 벨트슬링 고정용 핀에 맞음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78845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755576" y="1709251"/>
            <a:ext cx="7812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base">
              <a:defRPr/>
            </a:pPr>
            <a:r>
              <a:rPr lang="en-US" altLang="ko-KR" b="1"/>
              <a:t>2014년 12월 16일(화) </a:t>
            </a:r>
            <a:r>
              <a:rPr lang="en-US" altLang="ko-KR" b="1" smtClean="0"/>
              <a:t>재해자가 </a:t>
            </a:r>
            <a:r>
              <a:rPr lang="en-US" altLang="ko-KR" b="1"/>
              <a:t>동료작업자와 함께 H형강을 벨트슬링으로 감아 지게차 포크에 걸고 뒤집는 작업을 실시하던 중 벨트슬링이 파단되면서 지게차 포크에 꽂아둔 벨트슬링 고정용 핀이 반력에 의해 비래되어 재해자의 머리를 가격하여 병원으로 후송·입원치료 중 사망한 재해임</a:t>
            </a:r>
            <a:endParaRPr lang="ko-KR" altLang="en-US" b="1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126" y="3046437"/>
            <a:ext cx="711517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19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2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464670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88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63127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73212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04724" y="3645024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18330" y="3770402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15483" y="1772816"/>
            <a:ext cx="7888965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92710" indent="-285750" algn="just" fontAlgn="base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ko-KR" altLang="en-US" b="1" kern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 ker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지게차를 주용도 외에 사용</a:t>
            </a:r>
            <a:endParaRPr lang="ko-KR" altLang="en-US" kern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00660" marR="92710" indent="-200660" algn="just" fontAlgn="base">
              <a:lnSpc>
                <a:spcPct val="130000"/>
              </a:lnSpc>
            </a:pPr>
            <a:r>
              <a:rPr lang="en-US" altLang="ko-KR" ker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kern="0" spc="-4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지게차 포크에 고정용 핀을 꽂고 벨트슬링을 걸어 </a:t>
            </a:r>
            <a:r>
              <a:rPr lang="en-US" altLang="ko-KR" kern="0" spc="-4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H</a:t>
            </a:r>
            <a:r>
              <a:rPr lang="ko-KR" altLang="en-US" kern="0" spc="-4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빔을 당겨내고 뒤집는 등 지게차를</a:t>
            </a:r>
            <a:r>
              <a:rPr lang="ko-KR" altLang="en-US" ker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주용도 외에 사용함</a:t>
            </a:r>
          </a:p>
          <a:p>
            <a:pPr marL="285750" marR="92710" indent="-285750" algn="just" fontAlgn="base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ko-KR" altLang="en-US" b="1" kern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물체가 날아올 위험의 장소에서 작업자 안전모 </a:t>
            </a:r>
            <a:r>
              <a:rPr lang="ko-KR" altLang="en-US" b="1" ker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미착용</a:t>
            </a:r>
            <a:endParaRPr lang="ko-KR" altLang="en-US" kern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marR="92710" indent="-285750" algn="just" fontAlgn="base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ko-KR" altLang="en-US" b="1" kern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지게차 운전자 무면허자에 </a:t>
            </a:r>
            <a:r>
              <a:rPr lang="ko-KR" altLang="en-US" b="1" ker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의한 운전</a:t>
            </a:r>
            <a:endParaRPr lang="ko-KR" altLang="en-US" kern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52586" y="4149080"/>
            <a:ext cx="4827526" cy="1147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92710" indent="-34290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ko-KR" altLang="en-US" b="1" kern="0" smtClean="0">
                <a:solidFill>
                  <a:srgbClr val="000000"/>
                </a:solidFill>
                <a:latin typeface="맑은고딕"/>
                <a:ea typeface="나눔바른고딕" panose="020B0603020101020101" pitchFamily="50" charset="-127"/>
              </a:rPr>
              <a:t>지게차 </a:t>
            </a:r>
            <a:r>
              <a:rPr lang="ko-KR" altLang="en-US" b="1" kern="0">
                <a:solidFill>
                  <a:srgbClr val="000000"/>
                </a:solidFill>
                <a:latin typeface="맑은고딕"/>
                <a:ea typeface="나눔바른고딕" panose="020B0603020101020101" pitchFamily="50" charset="-127"/>
              </a:rPr>
              <a:t>주용도 외에 사용 제한</a:t>
            </a:r>
            <a:endParaRPr lang="ko-KR" altLang="en-US" kern="0">
              <a:solidFill>
                <a:srgbClr val="000000"/>
              </a:solidFill>
              <a:latin typeface="맑은고딕"/>
              <a:ea typeface="나눔바른고딕" panose="020B0603020101020101" pitchFamily="50" charset="-127"/>
            </a:endParaRPr>
          </a:p>
          <a:p>
            <a:pPr marL="342900" marR="92710" indent="-34290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ko-KR" altLang="en-US" b="1" kern="0" smtClean="0">
                <a:solidFill>
                  <a:srgbClr val="000000"/>
                </a:solidFill>
                <a:latin typeface="맑은고딕"/>
                <a:ea typeface="나눔바른고딕" panose="020B0603020101020101" pitchFamily="50" charset="-127"/>
              </a:rPr>
              <a:t>조선소내 작업시 안전모 착용</a:t>
            </a:r>
            <a:endParaRPr lang="ko-KR" altLang="en-US" kern="0">
              <a:solidFill>
                <a:srgbClr val="000000"/>
              </a:solidFill>
              <a:latin typeface="맑은고딕"/>
              <a:ea typeface="나눔바른고딕" panose="020B0603020101020101" pitchFamily="50" charset="-127"/>
            </a:endParaRPr>
          </a:p>
          <a:p>
            <a:pPr marL="342900" marR="92710" indent="-34290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ko-KR" altLang="en-US" b="1" kern="0" smtClean="0">
                <a:solidFill>
                  <a:srgbClr val="000000"/>
                </a:solidFill>
                <a:latin typeface="맑은고딕"/>
                <a:ea typeface="나눔바른고딕" panose="020B0603020101020101" pitchFamily="50" charset="-127"/>
              </a:rPr>
              <a:t>무면허자 </a:t>
            </a:r>
            <a:r>
              <a:rPr lang="ko-KR" altLang="en-US" b="1" kern="0">
                <a:solidFill>
                  <a:srgbClr val="000000"/>
                </a:solidFill>
                <a:latin typeface="맑은고딕"/>
                <a:ea typeface="나눔바른고딕" panose="020B0603020101020101" pitchFamily="50" charset="-127"/>
              </a:rPr>
              <a:t>지게차 운전금지</a:t>
            </a:r>
            <a:endParaRPr lang="ko-KR" altLang="en-US" kern="0">
              <a:solidFill>
                <a:srgbClr val="000000"/>
              </a:solidFill>
              <a:latin typeface="맑은고딕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0336098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89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286598"/>
            <a:ext cx="7024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패드럼통을 산소절단기로 절단하던 중 폭발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39668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751499" y="1670445"/>
            <a:ext cx="74408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altLang="ko-KR" b="1">
                <a:latin typeface="맑은고딕"/>
              </a:rPr>
              <a:t>2015</a:t>
            </a:r>
            <a:r>
              <a:rPr lang="ko-KR" altLang="en-US" b="1">
                <a:latin typeface="맑은고딕"/>
              </a:rPr>
              <a:t>년 </a:t>
            </a:r>
            <a:r>
              <a:rPr lang="en-US" altLang="ko-KR" b="1">
                <a:latin typeface="맑은고딕"/>
              </a:rPr>
              <a:t>5</a:t>
            </a:r>
            <a:r>
              <a:rPr lang="ko-KR" altLang="en-US" b="1">
                <a:latin typeface="맑은고딕"/>
              </a:rPr>
              <a:t>월 </a:t>
            </a:r>
            <a:r>
              <a:rPr lang="en-US" altLang="ko-KR" b="1">
                <a:latin typeface="맑은고딕"/>
              </a:rPr>
              <a:t>11</a:t>
            </a:r>
            <a:r>
              <a:rPr lang="ko-KR" altLang="en-US" b="1">
                <a:latin typeface="맑은고딕"/>
              </a:rPr>
              <a:t>일</a:t>
            </a:r>
            <a:r>
              <a:rPr lang="en-US" altLang="ko-KR" b="1">
                <a:latin typeface="맑은고딕"/>
              </a:rPr>
              <a:t>(</a:t>
            </a:r>
            <a:r>
              <a:rPr lang="ko-KR" altLang="en-US" b="1">
                <a:latin typeface="맑은고딕"/>
              </a:rPr>
              <a:t>월</a:t>
            </a:r>
            <a:r>
              <a:rPr lang="en-US" altLang="ko-KR" b="1">
                <a:latin typeface="맑은고딕"/>
              </a:rPr>
              <a:t>) 14:30</a:t>
            </a:r>
            <a:r>
              <a:rPr lang="ko-KR" altLang="en-US" b="1" smtClean="0">
                <a:latin typeface="맑은고딕"/>
              </a:rPr>
              <a:t>경 </a:t>
            </a:r>
            <a:r>
              <a:rPr lang="ko-KR" altLang="en-US" b="1">
                <a:latin typeface="맑은고딕"/>
              </a:rPr>
              <a:t>안벽에 계류중인 멸치가공선 갑판에서 재해자가 산소 절단기로 폐드럼통을 절단하던 중 드럼통이 폭발하면서 비래하는 드럼통 상판에 안면부를 맞고 쓰러져 병원으로 후송하였으나 사망함</a:t>
            </a:r>
          </a:p>
        </p:txBody>
      </p:sp>
      <p:pic>
        <p:nvPicPr>
          <p:cNvPr id="19" name="_x376822880" descr="EMB0000184823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942782"/>
            <a:ext cx="5328592" cy="336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0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3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9088567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90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63127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73212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16346" y="458112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29952" y="4706506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15483" y="1707773"/>
            <a:ext cx="788896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j-lt"/>
              </a:rPr>
              <a:t>드럼통 </a:t>
            </a:r>
            <a:r>
              <a:rPr lang="ko-KR" altLang="en-US" b="1">
                <a:latin typeface="+mj-lt"/>
              </a:rPr>
              <a:t>내 위험물질 잔류상태 미확인</a:t>
            </a:r>
          </a:p>
          <a:p>
            <a:pPr fontAlgn="base">
              <a:lnSpc>
                <a:spcPct val="150000"/>
              </a:lnSpc>
            </a:pPr>
            <a:r>
              <a:rPr lang="en-US" altLang="ko-KR">
                <a:latin typeface="+mj-lt"/>
              </a:rPr>
              <a:t>- </a:t>
            </a:r>
            <a:r>
              <a:rPr lang="ko-KR" altLang="en-US">
                <a:latin typeface="+mj-lt"/>
              </a:rPr>
              <a:t>드럼통 내부 내용물의 종류 및 잔류량 등을 확인하지 않은 상태에서 산소 절단기로 절단작업을 실시하였음</a:t>
            </a: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+mj-lt"/>
              </a:rPr>
              <a:t>절단작업 </a:t>
            </a:r>
            <a:r>
              <a:rPr lang="ko-KR" altLang="en-US" b="1">
                <a:latin typeface="+mj-lt"/>
              </a:rPr>
              <a:t>방법 부적합</a:t>
            </a:r>
          </a:p>
          <a:p>
            <a:pPr fontAlgn="base">
              <a:lnSpc>
                <a:spcPct val="150000"/>
              </a:lnSpc>
            </a:pPr>
            <a:r>
              <a:rPr lang="en-US" altLang="ko-KR">
                <a:latin typeface="+mj-lt"/>
              </a:rPr>
              <a:t>- </a:t>
            </a:r>
            <a:r>
              <a:rPr lang="ko-KR" altLang="en-US">
                <a:latin typeface="+mj-lt"/>
              </a:rPr>
              <a:t>드럼통 내부물질이 화재나 폭발의 위험이 있었음에도 잔유물</a:t>
            </a:r>
            <a:r>
              <a:rPr lang="en-US" altLang="ko-KR">
                <a:latin typeface="+mj-lt"/>
              </a:rPr>
              <a:t>(</a:t>
            </a:r>
            <a:r>
              <a:rPr lang="ko-KR" altLang="en-US">
                <a:latin typeface="+mj-lt"/>
              </a:rPr>
              <a:t>유증기 포함</a:t>
            </a:r>
            <a:r>
              <a:rPr lang="en-US" altLang="ko-KR">
                <a:latin typeface="+mj-lt"/>
              </a:rPr>
              <a:t>) </a:t>
            </a:r>
            <a:r>
              <a:rPr lang="ko-KR" altLang="en-US">
                <a:latin typeface="+mj-lt"/>
              </a:rPr>
              <a:t>제거 등의 조치 없이 절단작업을 실시하였음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683568" y="4944650"/>
            <a:ext cx="7275798" cy="787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92710" indent="-34290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ko-KR" altLang="en-US" b="1" kern="0" smtClean="0">
                <a:solidFill>
                  <a:srgbClr val="000000"/>
                </a:solidFill>
                <a:latin typeface="맑은고딕"/>
                <a:ea typeface="나눔바른고딕" panose="020B0603020101020101" pitchFamily="50" charset="-127"/>
              </a:rPr>
              <a:t>드럼통내 위험물질의 잔류상태 확인 후 절단작업 실시</a:t>
            </a:r>
            <a:endParaRPr lang="ko-KR" altLang="en-US" b="1" kern="0">
              <a:solidFill>
                <a:srgbClr val="000000"/>
              </a:solidFill>
              <a:latin typeface="맑은고딕"/>
              <a:ea typeface="나눔바른고딕" panose="020B0603020101020101" pitchFamily="50" charset="-127"/>
            </a:endParaRPr>
          </a:p>
          <a:p>
            <a:pPr marL="342900" marR="92710" indent="-342900" algn="just" fontAlgn="base" latinLnBrk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ko-KR" altLang="en-US" b="1" kern="0" smtClean="0">
                <a:solidFill>
                  <a:srgbClr val="000000"/>
                </a:solidFill>
                <a:latin typeface="맑은고딕"/>
                <a:ea typeface="나눔바른고딕" panose="020B0603020101020101" pitchFamily="50" charset="-127"/>
              </a:rPr>
              <a:t>드럼통내 잔유물 제거후 절단작업 실시</a:t>
            </a:r>
            <a:endParaRPr lang="ko-KR" altLang="en-US" b="1" kern="0">
              <a:solidFill>
                <a:srgbClr val="000000"/>
              </a:solidFill>
              <a:latin typeface="맑은고딕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2251425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91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308473"/>
            <a:ext cx="7024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수시선 낙하물에 맞음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18558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751499" y="1692320"/>
            <a:ext cx="74408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altLang="ko-KR" b="1">
                <a:latin typeface="맑은고딕"/>
                <a:ea typeface="나눔바른고딕" panose="020B0603020101020101" pitchFamily="50" charset="-127"/>
              </a:rPr>
              <a:t>2011.12.14(수) 09시50분경 </a:t>
            </a:r>
            <a:r>
              <a:rPr lang="en-US" altLang="ko-KR" b="1" smtClean="0">
                <a:latin typeface="맑은고딕"/>
                <a:ea typeface="나눔바른고딕" panose="020B0603020101020101" pitchFamily="50" charset="-127"/>
              </a:rPr>
              <a:t>선대에 </a:t>
            </a:r>
            <a:r>
              <a:rPr lang="en-US" altLang="ko-KR" b="1">
                <a:latin typeface="맑은고딕"/>
                <a:ea typeface="나눔바른고딕" panose="020B0603020101020101" pitchFamily="50" charset="-127"/>
              </a:rPr>
              <a:t>상가되어 </a:t>
            </a:r>
            <a:r>
              <a:rPr lang="en-US" altLang="ko-KR" b="1" smtClean="0">
                <a:latin typeface="맑은고딕"/>
                <a:ea typeface="나눔바른고딕" panose="020B0603020101020101" pitchFamily="50" charset="-127"/>
              </a:rPr>
              <a:t>수리하고 </a:t>
            </a:r>
            <a:r>
              <a:rPr lang="en-US" altLang="ko-KR" b="1">
                <a:latin typeface="맑은고딕"/>
                <a:ea typeface="나눔바른고딕" panose="020B0603020101020101" pitchFamily="50" charset="-127"/>
              </a:rPr>
              <a:t>있는 예인선 옆에서  소속 재해자가 선체 하부 좌현부에서 선대를 거쳐 우현으로 나오던 중 선체상부의 작업자들이 절단된 철판을 지면으로 떨어 뜨려 낙하한 철판에 재해자의 신체가 강타되어 치료 중 2012. 1.11(수) 16시 15분경 사망한 사고임.</a:t>
            </a:r>
          </a:p>
        </p:txBody>
      </p:sp>
      <p:pic>
        <p:nvPicPr>
          <p:cNvPr id="17" name="_x392881240" descr="EMB00000a080e3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41205"/>
            <a:ext cx="4272100" cy="336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_x392879640" descr="EMB00000a080e4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108673"/>
            <a:ext cx="3265745" cy="311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1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3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4" name="Picture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577447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92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63127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73212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16346" y="350100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29952" y="3626386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704468" y="1772816"/>
            <a:ext cx="7992492" cy="1299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맑은고딕"/>
                <a:ea typeface="나눔바른고딕" panose="020B0603020101020101" pitchFamily="50" charset="-127"/>
              </a:rPr>
              <a:t>낙하물에 따른 출입금지조치 등  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위험방지 조치 미실시</a:t>
            </a:r>
            <a:endParaRPr lang="ko-KR" altLang="en-US">
              <a:latin typeface="맑은고딕"/>
              <a:ea typeface="나눔바른고딕" panose="020B0603020101020101" pitchFamily="50" charset="-127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맑은고딕"/>
                <a:ea typeface="나눔바른고딕" panose="020B0603020101020101" pitchFamily="50" charset="-127"/>
              </a:rPr>
              <a:t>중량물 취급작업계획서 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미작성 </a:t>
            </a:r>
            <a:endParaRPr lang="en-US" altLang="ko-KR">
              <a:latin typeface="맑은고딕"/>
              <a:ea typeface="나눔바른고딕" panose="020B0603020101020101" pitchFamily="50" charset="-127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맑은고딕"/>
                <a:ea typeface="나눔바른고딕" panose="020B0603020101020101" pitchFamily="50" charset="-127"/>
              </a:rPr>
              <a:t>선박수리작업장내 안전모 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미착용</a:t>
            </a:r>
            <a:endParaRPr lang="ko-KR" altLang="en-US">
              <a:latin typeface="맑은고딕"/>
              <a:ea typeface="나눔바른고딕" panose="020B0603020101020101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97989" y="3933056"/>
            <a:ext cx="6546108" cy="1304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맑은고딕"/>
                <a:ea typeface="나눔바른고딕" panose="020B0603020101020101" pitchFamily="50" charset="-127"/>
              </a:rPr>
              <a:t>낙하물 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위험방지 </a:t>
            </a:r>
            <a:r>
              <a:rPr lang="ko-KR" altLang="en-US" b="1" smtClean="0">
                <a:latin typeface="맑은고딕"/>
                <a:ea typeface="나눔바른고딕" panose="020B0603020101020101" pitchFamily="50" charset="-127"/>
              </a:rPr>
              <a:t>출입금지조치 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실시</a:t>
            </a:r>
            <a:endParaRPr lang="ko-KR" altLang="en-US">
              <a:latin typeface="맑은고딕"/>
              <a:ea typeface="나눔바른고딕" panose="020B0603020101020101" pitchFamily="50" charset="-127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맑은고딕"/>
                <a:ea typeface="나눔바른고딕" panose="020B0603020101020101" pitchFamily="50" charset="-127"/>
              </a:rPr>
              <a:t>중량물 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취급작업 작업계획서 작성 및 알림</a:t>
            </a:r>
            <a:endParaRPr lang="ko-KR" altLang="en-US">
              <a:latin typeface="맑은고딕"/>
              <a:ea typeface="나눔바른고딕" panose="020B0603020101020101" pitchFamily="50" charset="-127"/>
            </a:endParaRPr>
          </a:p>
          <a:p>
            <a:pPr marL="342900" indent="-342900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mtClean="0">
                <a:latin typeface="맑은고딕"/>
                <a:ea typeface="나눔바른고딕" panose="020B0603020101020101" pitchFamily="50" charset="-127"/>
              </a:rPr>
              <a:t>선박수리작업장내 안전모 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착용</a:t>
            </a:r>
            <a:endParaRPr lang="ko-KR" altLang="en-US">
              <a:latin typeface="맑은고딕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3683081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93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344" y="1340768"/>
            <a:ext cx="7024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크레인 중량물 인양중 낙하물에 맞음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50853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212976"/>
            <a:ext cx="5786643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861102" y="1772816"/>
            <a:ext cx="745531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altLang="ko-KR" b="1">
                <a:latin typeface="맑은고딕"/>
                <a:ea typeface="나눔바른고딕" panose="020B0603020101020101" pitchFamily="50" charset="-127"/>
              </a:rPr>
              <a:t>2012.02.27.(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일</a:t>
            </a:r>
            <a:r>
              <a:rPr lang="en-US" altLang="ko-KR" b="1">
                <a:latin typeface="맑은고딕"/>
                <a:ea typeface="나눔바른고딕" panose="020B0603020101020101" pitchFamily="50" charset="-127"/>
              </a:rPr>
              <a:t>) 15:30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분경 </a:t>
            </a:r>
            <a:r>
              <a:rPr lang="en-US" altLang="ko-KR" b="1" smtClean="0">
                <a:latin typeface="맑은고딕"/>
                <a:ea typeface="나눔바른고딕" panose="020B0603020101020101" pitchFamily="50" charset="-127"/>
              </a:rPr>
              <a:t>00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조선소에서 차량용 이동식크레인</a:t>
            </a:r>
            <a:r>
              <a:rPr lang="en-US" altLang="ko-KR" b="1">
                <a:latin typeface="맑은고딕"/>
                <a:ea typeface="나눔바른고딕" panose="020B0603020101020101" pitchFamily="50" charset="-127"/>
              </a:rPr>
              <a:t>(50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톤</a:t>
            </a:r>
            <a:r>
              <a:rPr lang="en-US" altLang="ko-KR" b="1">
                <a:latin typeface="맑은고딕"/>
                <a:ea typeface="나눔바른고딕" panose="020B0603020101020101" pitchFamily="50" charset="-127"/>
              </a:rPr>
              <a:t>)</a:t>
            </a:r>
            <a:r>
              <a:rPr lang="ko-KR" altLang="en-US" b="1">
                <a:latin typeface="맑은고딕"/>
                <a:ea typeface="나눔바른고딕" panose="020B0603020101020101" pitchFamily="50" charset="-127"/>
              </a:rPr>
              <a:t>으로 선박엔진을 인양중 엔진 부속품인 클러치덮개가 선박 격벽모서리와 부딪혀 클러치 덮개가 낙하하여 재해자가 맞아서 사망함</a:t>
            </a:r>
            <a:endParaRPr lang="en-US" altLang="ko-KR" b="1">
              <a:latin typeface="맑은고딕"/>
              <a:ea typeface="나눔바른고딕" panose="020B0603020101020101" pitchFamily="50" charset="-127"/>
            </a:endParaRPr>
          </a:p>
        </p:txBody>
      </p:sp>
      <p:grpSp>
        <p:nvGrpSpPr>
          <p:cNvPr id="17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19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2" name="Picture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0020185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E663F838-261C-484F-AB34-5DF9DF4E25D0}" type="slidenum">
              <a:rPr lang="ko-KR" altLang="en-US" smtClean="0">
                <a:solidFill>
                  <a:prstClr val="white"/>
                </a:solidFill>
              </a:rPr>
              <a:pPr/>
              <a:t>94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5" name="Group 36"/>
          <p:cNvGrpSpPr/>
          <p:nvPr/>
        </p:nvGrpSpPr>
        <p:grpSpPr>
          <a:xfrm>
            <a:off x="611560" y="620688"/>
            <a:ext cx="3654329" cy="537574"/>
            <a:chOff x="1090853" y="1430896"/>
            <a:chExt cx="3654329" cy="537574"/>
          </a:xfrm>
        </p:grpSpPr>
        <p:sp>
          <p:nvSpPr>
            <p:cNvPr id="26" name="Parallelogram 18"/>
            <p:cNvSpPr/>
            <p:nvPr/>
          </p:nvSpPr>
          <p:spPr>
            <a:xfrm>
              <a:off x="1371796" y="1475472"/>
              <a:ext cx="3373386" cy="448422"/>
            </a:xfrm>
            <a:prstGeom prst="parallelogram">
              <a:avLst>
                <a:gd name="adj" fmla="val 38863"/>
              </a:avLst>
            </a:prstGeom>
            <a:solidFill>
              <a:srgbClr val="438B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21609" y="1515017"/>
              <a:ext cx="2537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mtClean="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중대재해사례</a:t>
              </a:r>
              <a:endParaRPr lang="en-US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8" name="Oval 32"/>
            <p:cNvSpPr/>
            <p:nvPr/>
          </p:nvSpPr>
          <p:spPr>
            <a:xfrm>
              <a:off x="1090853" y="1430896"/>
              <a:ext cx="537574" cy="537574"/>
            </a:xfrm>
            <a:prstGeom prst="ellipse">
              <a:avLst/>
            </a:prstGeom>
            <a:solidFill>
              <a:schemeClr val="bg1"/>
            </a:solidFill>
            <a:ln w="38100" cmpd="sng">
              <a:solidFill>
                <a:srgbClr val="438BC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9" name="Picture 3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1562" y="1543614"/>
              <a:ext cx="305152" cy="289895"/>
            </a:xfrm>
            <a:prstGeom prst="rect">
              <a:avLst/>
            </a:prstGeom>
          </p:spPr>
        </p:pic>
      </p:grp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321" y="1363127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사고발생원인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 flipV="1">
            <a:off x="751499" y="1473212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916346" y="3501008"/>
            <a:ext cx="4519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재해예방대책</a:t>
            </a:r>
            <a:endParaRPr lang="ko-KR" alt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 flipV="1">
            <a:off x="729952" y="3626386"/>
            <a:ext cx="216000" cy="2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704468" y="1772816"/>
            <a:ext cx="79924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크레인으로 </a:t>
            </a:r>
            <a:r>
              <a:rPr lang="ko-KR" altLang="en-US" sz="2000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인양중인 하물 밑으로 근로자 출입금지 미조치 </a:t>
            </a:r>
            <a:endParaRPr lang="ko-KR" altLang="en-US" sz="20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중량물 </a:t>
            </a:r>
            <a:r>
              <a:rPr lang="ko-KR" altLang="en-US" sz="2000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취급작업계획서 미작성 </a:t>
            </a:r>
            <a:endParaRPr lang="ko-KR" altLang="en-US" sz="20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97989" y="3933056"/>
            <a:ext cx="65461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크레인으로 </a:t>
            </a:r>
            <a:r>
              <a:rPr lang="ko-KR" altLang="en-US" sz="2000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인양중인 하물 밑으로 근로자 출입금지 조치 </a:t>
            </a:r>
            <a:endParaRPr lang="ko-KR" altLang="en-US" sz="20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b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중량물 </a:t>
            </a:r>
            <a:r>
              <a:rPr lang="ko-KR" altLang="en-US" sz="2000" b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취급작업계획서 작성 </a:t>
            </a:r>
            <a:endParaRPr lang="ko-KR" altLang="en-US" sz="20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450825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>
            <a:spLocks noGrp="1"/>
          </p:cNvSpPr>
          <p:nvPr/>
        </p:nvSpPr>
        <p:spPr>
          <a:xfrm>
            <a:off x="0" y="2348880"/>
            <a:ext cx="9144000" cy="18722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ko-KR" altLang="en-US" sz="7200" b="1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감사합니다</a:t>
            </a:r>
            <a:endParaRPr lang="en-US" sz="7200" b="1" kern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92080" y="945006"/>
            <a:ext cx="3570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eaLnBrk="0" fontAlgn="base"/>
            <a:r>
              <a:rPr lang="ko-KR" altLang="en-US" sz="1400" b="1" spc="-150" dirty="0">
                <a:solidFill>
                  <a:srgbClr val="FFFF00"/>
                </a:solidFill>
                <a:latin typeface="+mn-ea"/>
              </a:rPr>
              <a:t>산재 사고사망 절반</a:t>
            </a:r>
            <a:r>
              <a:rPr lang="ko-KR" altLang="en-US" sz="1400" b="1" spc="-150" dirty="0">
                <a:solidFill>
                  <a:schemeClr val="bg1"/>
                </a:solidFill>
                <a:latin typeface="+mn-ea"/>
              </a:rPr>
              <a:t>으로</a:t>
            </a:r>
            <a:r>
              <a:rPr lang="ko-KR" altLang="en-US" sz="1400" b="1" spc="-150" dirty="0">
                <a:solidFill>
                  <a:srgbClr val="FFFF00"/>
                </a:solidFill>
                <a:latin typeface="+mn-ea"/>
              </a:rPr>
              <a:t> </a:t>
            </a:r>
            <a:r>
              <a:rPr lang="ko-KR" altLang="en-US" sz="1400" b="1" spc="-150" dirty="0">
                <a:solidFill>
                  <a:schemeClr val="bg1"/>
                </a:solidFill>
                <a:latin typeface="+mn-ea"/>
              </a:rPr>
              <a:t>줄입시다</a:t>
            </a:r>
            <a:r>
              <a:rPr lang="en-US" altLang="ko-KR" sz="1400" b="1" spc="-150" dirty="0">
                <a:solidFill>
                  <a:schemeClr val="bg1"/>
                </a:solidFill>
                <a:latin typeface="+mn-ea"/>
              </a:rPr>
              <a:t>!</a:t>
            </a:r>
            <a:endParaRPr lang="ko-KR" altLang="en-US" sz="1400" b="1" spc="-15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2395</TotalTime>
  <Words>3971</Words>
  <Application>Microsoft Office PowerPoint</Application>
  <PresentationFormat>화면 슬라이드 쇼(4:3)</PresentationFormat>
  <Paragraphs>761</Paragraphs>
  <Slides>95</Slides>
  <Notes>87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12</vt:i4>
      </vt:variant>
      <vt:variant>
        <vt:lpstr>슬라이드 제목</vt:lpstr>
      </vt:variant>
      <vt:variant>
        <vt:i4>95</vt:i4>
      </vt:variant>
    </vt:vector>
  </HeadingPairs>
  <TitlesOfParts>
    <vt:vector size="115" baseType="lpstr">
      <vt:lpstr>굴림</vt:lpstr>
      <vt:lpstr>Arial</vt:lpstr>
      <vt:lpstr>HY견고딕</vt:lpstr>
      <vt:lpstr>맑은고딕</vt:lpstr>
      <vt:lpstr>나눔바른고딕</vt:lpstr>
      <vt:lpstr>Wingdings</vt:lpstr>
      <vt:lpstr>HY헤드라인M</vt:lpstr>
      <vt:lpstr>맑은 고딕</vt:lpstr>
      <vt:lpstr>Office 테마</vt:lpstr>
      <vt:lpstr>디자인 사용자 지정</vt:lpstr>
      <vt:lpstr>4_디자인 사용자 지정</vt:lpstr>
      <vt:lpstr>5_디자인 사용자 지정</vt:lpstr>
      <vt:lpstr>1_디자인 사용자 지정</vt:lpstr>
      <vt:lpstr>2_디자인 사용자 지정</vt:lpstr>
      <vt:lpstr>3_디자인 사용자 지정</vt:lpstr>
      <vt:lpstr>6_디자인 사용자 지정</vt:lpstr>
      <vt:lpstr>7_디자인 사용자 지정</vt:lpstr>
      <vt:lpstr>8_디자인 사용자 지정</vt:lpstr>
      <vt:lpstr>9_디자인 사용자 지정</vt:lpstr>
      <vt:lpstr>10_디자인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PPT제목을 입력하세요</dc:title>
  <dc:creator>1</dc:creator>
  <cp:lastModifiedBy>lys</cp:lastModifiedBy>
  <cp:revision>164</cp:revision>
  <cp:lastPrinted>2019-11-04T05:28:52Z</cp:lastPrinted>
  <dcterms:created xsi:type="dcterms:W3CDTF">2018-06-13T10:29:33Z</dcterms:created>
  <dcterms:modified xsi:type="dcterms:W3CDTF">2020-04-03T05:58:33Z</dcterms:modified>
</cp:coreProperties>
</file>