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Layouts/slideLayout3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42.xml" ContentType="application/vnd.openxmlformats-officedocument.presentationml.slideLayout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notesSlides/notesSlide12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49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Default Extension="emf" ContentType="image/x-emf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Default Extension="wdp" ContentType="image/vnd.ms-photo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Override PartName="/ppt/notesSlides/notesSlide18.xml" ContentType="application/vnd.openxmlformats-officedocument.presentationml.notesSlide+xml"/>
  <Default Extension="wmf" ContentType="image/x-wmf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40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2" r:id="rId2"/>
    <p:sldMasterId id="2147483654" r:id="rId3"/>
  </p:sldMasterIdLst>
  <p:notesMasterIdLst>
    <p:notesMasterId r:id="rId49"/>
  </p:notesMasterIdLst>
  <p:sldIdLst>
    <p:sldId id="256" r:id="rId4"/>
    <p:sldId id="297" r:id="rId5"/>
    <p:sldId id="298" r:id="rId6"/>
    <p:sldId id="299" r:id="rId7"/>
    <p:sldId id="300" r:id="rId8"/>
    <p:sldId id="361" r:id="rId9"/>
    <p:sldId id="362" r:id="rId10"/>
    <p:sldId id="303" r:id="rId11"/>
    <p:sldId id="304" r:id="rId12"/>
    <p:sldId id="305" r:id="rId13"/>
    <p:sldId id="306" r:id="rId14"/>
    <p:sldId id="308" r:id="rId15"/>
    <p:sldId id="310" r:id="rId16"/>
    <p:sldId id="337" r:id="rId17"/>
    <p:sldId id="312" r:id="rId18"/>
    <p:sldId id="338" r:id="rId19"/>
    <p:sldId id="360" r:id="rId20"/>
    <p:sldId id="358" r:id="rId21"/>
    <p:sldId id="314" r:id="rId22"/>
    <p:sldId id="318" r:id="rId23"/>
    <p:sldId id="316" r:id="rId24"/>
    <p:sldId id="320" r:id="rId25"/>
    <p:sldId id="345" r:id="rId26"/>
    <p:sldId id="322" r:id="rId27"/>
    <p:sldId id="359" r:id="rId28"/>
    <p:sldId id="363" r:id="rId29"/>
    <p:sldId id="324" r:id="rId30"/>
    <p:sldId id="364" r:id="rId31"/>
    <p:sldId id="346" r:id="rId32"/>
    <p:sldId id="367" r:id="rId33"/>
    <p:sldId id="365" r:id="rId34"/>
    <p:sldId id="349" r:id="rId35"/>
    <p:sldId id="350" r:id="rId36"/>
    <p:sldId id="351" r:id="rId37"/>
    <p:sldId id="352" r:id="rId38"/>
    <p:sldId id="353" r:id="rId39"/>
    <p:sldId id="354" r:id="rId40"/>
    <p:sldId id="355" r:id="rId41"/>
    <p:sldId id="356" r:id="rId42"/>
    <p:sldId id="334" r:id="rId43"/>
    <p:sldId id="332" r:id="rId44"/>
    <p:sldId id="330" r:id="rId45"/>
    <p:sldId id="366" r:id="rId46"/>
    <p:sldId id="357" r:id="rId47"/>
    <p:sldId id="292" r:id="rId48"/>
  </p:sldIdLst>
  <p:sldSz cx="9144000" cy="6858000" type="screen4x3"/>
  <p:notesSz cx="6858000" cy="9144000"/>
  <p:defaultTextStyle>
    <a:defPPr>
      <a:defRPr lang="ko-KR"/>
    </a:defPPr>
    <a:lvl1pPr algn="ctr" rtl="0" fontAlgn="base" latinLnBrk="1">
      <a:spcBef>
        <a:spcPct val="0"/>
      </a:spcBef>
      <a:spcAft>
        <a:spcPct val="0"/>
      </a:spcAft>
      <a:defRPr kumimoji="1" kern="1200">
        <a:solidFill>
          <a:schemeClr val="bg1"/>
        </a:solidFill>
        <a:latin typeface="굴림" pitchFamily="50" charset="-127"/>
        <a:ea typeface="굴림" pitchFamily="50" charset="-127"/>
        <a:cs typeface="+mn-cs"/>
      </a:defRPr>
    </a:lvl1pPr>
    <a:lvl2pPr marL="457200" algn="ctr" rtl="0" fontAlgn="base" latinLnBrk="1">
      <a:spcBef>
        <a:spcPct val="0"/>
      </a:spcBef>
      <a:spcAft>
        <a:spcPct val="0"/>
      </a:spcAft>
      <a:defRPr kumimoji="1" kern="1200">
        <a:solidFill>
          <a:schemeClr val="bg1"/>
        </a:solidFill>
        <a:latin typeface="굴림" pitchFamily="50" charset="-127"/>
        <a:ea typeface="굴림" pitchFamily="50" charset="-127"/>
        <a:cs typeface="+mn-cs"/>
      </a:defRPr>
    </a:lvl2pPr>
    <a:lvl3pPr marL="914400" algn="ctr" rtl="0" fontAlgn="base" latinLnBrk="1">
      <a:spcBef>
        <a:spcPct val="0"/>
      </a:spcBef>
      <a:spcAft>
        <a:spcPct val="0"/>
      </a:spcAft>
      <a:defRPr kumimoji="1" kern="1200">
        <a:solidFill>
          <a:schemeClr val="bg1"/>
        </a:solidFill>
        <a:latin typeface="굴림" pitchFamily="50" charset="-127"/>
        <a:ea typeface="굴림" pitchFamily="50" charset="-127"/>
        <a:cs typeface="+mn-cs"/>
      </a:defRPr>
    </a:lvl3pPr>
    <a:lvl4pPr marL="1371600" algn="ctr" rtl="0" fontAlgn="base" latinLnBrk="1">
      <a:spcBef>
        <a:spcPct val="0"/>
      </a:spcBef>
      <a:spcAft>
        <a:spcPct val="0"/>
      </a:spcAft>
      <a:defRPr kumimoji="1" kern="1200">
        <a:solidFill>
          <a:schemeClr val="bg1"/>
        </a:solidFill>
        <a:latin typeface="굴림" pitchFamily="50" charset="-127"/>
        <a:ea typeface="굴림" pitchFamily="50" charset="-127"/>
        <a:cs typeface="+mn-cs"/>
      </a:defRPr>
    </a:lvl4pPr>
    <a:lvl5pPr marL="1828800" algn="ctr" rtl="0" fontAlgn="base" latinLnBrk="1">
      <a:spcBef>
        <a:spcPct val="0"/>
      </a:spcBef>
      <a:spcAft>
        <a:spcPct val="0"/>
      </a:spcAft>
      <a:defRPr kumimoji="1" kern="1200">
        <a:solidFill>
          <a:schemeClr val="bg1"/>
        </a:solidFill>
        <a:latin typeface="굴림" pitchFamily="50" charset="-127"/>
        <a:ea typeface="굴림" pitchFamily="50" charset="-127"/>
        <a:cs typeface="+mn-cs"/>
      </a:defRPr>
    </a:lvl5pPr>
    <a:lvl6pPr marL="2286000" algn="l" defTabSz="914400" rtl="0" eaLnBrk="1" latinLnBrk="1" hangingPunct="1">
      <a:defRPr kumimoji="1" kern="1200">
        <a:solidFill>
          <a:schemeClr val="bg1"/>
        </a:solidFill>
        <a:latin typeface="굴림" pitchFamily="50" charset="-127"/>
        <a:ea typeface="굴림" pitchFamily="50" charset="-127"/>
        <a:cs typeface="+mn-cs"/>
      </a:defRPr>
    </a:lvl6pPr>
    <a:lvl7pPr marL="2743200" algn="l" defTabSz="914400" rtl="0" eaLnBrk="1" latinLnBrk="1" hangingPunct="1">
      <a:defRPr kumimoji="1" kern="1200">
        <a:solidFill>
          <a:schemeClr val="bg1"/>
        </a:solidFill>
        <a:latin typeface="굴림" pitchFamily="50" charset="-127"/>
        <a:ea typeface="굴림" pitchFamily="50" charset="-127"/>
        <a:cs typeface="+mn-cs"/>
      </a:defRPr>
    </a:lvl7pPr>
    <a:lvl8pPr marL="3200400" algn="l" defTabSz="914400" rtl="0" eaLnBrk="1" latinLnBrk="1" hangingPunct="1">
      <a:defRPr kumimoji="1" kern="1200">
        <a:solidFill>
          <a:schemeClr val="bg1"/>
        </a:solidFill>
        <a:latin typeface="굴림" pitchFamily="50" charset="-127"/>
        <a:ea typeface="굴림" pitchFamily="50" charset="-127"/>
        <a:cs typeface="+mn-cs"/>
      </a:defRPr>
    </a:lvl8pPr>
    <a:lvl9pPr marL="3657600" algn="l" defTabSz="914400" rtl="0" eaLnBrk="1" latinLnBrk="1" hangingPunct="1">
      <a:defRPr kumimoji="1" kern="1200">
        <a:solidFill>
          <a:schemeClr val="bg1"/>
        </a:solidFill>
        <a:latin typeface="굴림" pitchFamily="50" charset="-127"/>
        <a:ea typeface="굴림" pitchFamily="50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CC"/>
    <a:srgbClr val="0000FF"/>
    <a:srgbClr val="A20804"/>
    <a:srgbClr val="A41902"/>
    <a:srgbClr val="000000"/>
    <a:srgbClr val="0099FF"/>
    <a:srgbClr val="003399"/>
    <a:srgbClr val="3366CC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6686" autoAdjust="0"/>
    <p:restoredTop sz="94684" autoAdjust="0"/>
  </p:normalViewPr>
  <p:slideViewPr>
    <p:cSldViewPr>
      <p:cViewPr varScale="1">
        <p:scale>
          <a:sx n="116" d="100"/>
          <a:sy n="116" d="100"/>
        </p:scale>
        <p:origin x="-2178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50" d="100"/>
        <a:sy n="5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notesMaster" Target="notesMasters/notesMaster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8" Type="http://schemas.openxmlformats.org/officeDocument/2006/relationships/slide" Target="slides/slide5.xml"/><Relationship Id="rId51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e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e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e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e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e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e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e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e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62" name="Rectangle 3074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en-US" altLang="ko-KR"/>
          </a:p>
        </p:txBody>
      </p:sp>
      <p:sp>
        <p:nvSpPr>
          <p:cNvPr id="245763" name="Rectangle 3075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 altLang="ko-KR"/>
          </a:p>
        </p:txBody>
      </p:sp>
      <p:sp>
        <p:nvSpPr>
          <p:cNvPr id="245764" name="Rectangle 3076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245765" name="Rectangle 3077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  <p:sp>
        <p:nvSpPr>
          <p:cNvPr id="245766" name="Rectangle 3078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en-US" altLang="ko-KR"/>
          </a:p>
        </p:txBody>
      </p:sp>
      <p:sp>
        <p:nvSpPr>
          <p:cNvPr id="245767" name="Rectangle 3079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14E6F0BC-FC1F-4129-B35F-CAF0F8180D40}" type="slidenum">
              <a:rPr lang="en-US" altLang="ko-KR"/>
              <a:pPr/>
              <a:t>‹#›</a:t>
            </a:fld>
            <a:endParaRPr lang="en-US" altLang="ko-K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 latinLnBrk="1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1pPr>
    <a:lvl2pPr marL="457200" algn="l" rtl="0" fontAlgn="base" latinLnBrk="1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2pPr>
    <a:lvl3pPr marL="914400" algn="l" rtl="0" fontAlgn="base" latinLnBrk="1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3pPr>
    <a:lvl4pPr marL="1371600" algn="l" rtl="0" fontAlgn="base" latinLnBrk="1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4pPr>
    <a:lvl5pPr marL="1828800" algn="l" rtl="0" fontAlgn="base" latinLnBrk="1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98D64382-E540-486A-8FBB-830B4994BF0A}" type="slidenum">
              <a:rPr lang="en-US" altLang="en-US"/>
              <a:pPr lvl="0">
                <a:defRPr lang="ko-KR" altLang="en-US"/>
              </a:pPr>
              <a:t>2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>
            <a:spLocks noGrp="1" noRot="1" noChangeAspect="1" noTextEdit="1"/>
          </p:cNvSpPr>
          <p:nvPr>
            <p:ph type="sldImg" idx="2"/>
          </p:nvPr>
        </p:nvSpPr>
        <p:spPr/>
        <p:txBody>
          <a:bodyPr/>
          <a:lstStyle/>
          <a:p>
            <a:pPr>
              <a:defRPr lang="ko-KR" altLang="en-US"/>
            </a:pPr>
            <a:endParaRPr lang="ko-KR" altLang="en-US"/>
          </a:p>
        </p:txBody>
      </p:sp>
      <p:sp>
        <p:nvSpPr>
          <p:cNvPr id="3" name="직사각형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>
              <a:defRPr lang="ko-KR" altLang="en-US"/>
            </a:pPr>
            <a:endParaRPr lang="ko-KR" altLang="en-US"/>
          </a:p>
        </p:txBody>
      </p:sp>
      <p:sp>
        <p:nvSpPr>
          <p:cNvPr id="4" name="직사각형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 lang="ko-KR" altLang="en-US"/>
            </a:pPr>
            <a:fld id="{6E10F253-12C3-4F21-ABF2-DCD3844A0FEA}" type="slidenum">
              <a:rPr lang="en-US" altLang="en-US"/>
              <a:pPr lvl="0">
                <a:defRPr lang="ko-KR" altLang="en-US"/>
              </a:pPr>
              <a:t>4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98D64382-E540-486A-8FBB-830B4994BF0A}" type="slidenum">
              <a:rPr lang="en-US" altLang="en-US"/>
              <a:pPr lvl="0">
                <a:defRPr lang="ko-KR" altLang="en-US"/>
              </a:pPr>
              <a:t>5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 lang="ko-KR" altLang="en-US"/>
            </a:pPr>
            <a:fld id="{329BFC59-1E09-4351-B473-A5254DC40F24}" type="slidenum">
              <a:rPr lang="en-US" altLang="en-US">
                <a:solidFill>
                  <a:prstClr val="black"/>
                </a:solidFill>
              </a:rPr>
              <a:pPr>
                <a:defRPr lang="ko-KR" altLang="en-US"/>
              </a:pPr>
              <a:t>8</a:t>
            </a:fld>
            <a:endParaRPr lang="en-US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 lang="ko-KR" altLang="en-US"/>
            </a:pPr>
            <a:fld id="{329BFC59-1E09-4351-B473-A5254DC40F24}" type="slidenum">
              <a:rPr lang="en-US" altLang="en-US">
                <a:solidFill>
                  <a:prstClr val="black"/>
                </a:solidFill>
              </a:rPr>
              <a:pPr>
                <a:defRPr lang="ko-KR" altLang="en-US"/>
              </a:pPr>
              <a:t>11</a:t>
            </a:fld>
            <a:endParaRPr lang="en-US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 lang="ko-KR" altLang="en-US"/>
            </a:pPr>
            <a:fld id="{329BFC59-1E09-4351-B473-A5254DC40F24}" type="slidenum">
              <a:rPr lang="en-US" altLang="en-US">
                <a:solidFill>
                  <a:prstClr val="black"/>
                </a:solidFill>
              </a:rPr>
              <a:pPr>
                <a:defRPr lang="ko-KR" altLang="en-US"/>
              </a:pPr>
              <a:t>12</a:t>
            </a:fld>
            <a:endParaRPr lang="en-US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 lang="ko-KR" altLang="en-US"/>
            </a:pPr>
            <a:fld id="{329BFC59-1E09-4351-B473-A5254DC40F24}" type="slidenum">
              <a:rPr lang="en-US" altLang="en-US">
                <a:solidFill>
                  <a:prstClr val="black"/>
                </a:solidFill>
              </a:rPr>
              <a:pPr>
                <a:defRPr lang="ko-KR" altLang="en-US"/>
              </a:pPr>
              <a:t>13</a:t>
            </a:fld>
            <a:endParaRPr lang="en-US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 lang="ko-KR" altLang="en-US"/>
            </a:pPr>
            <a:fld id="{329BFC59-1E09-4351-B473-A5254DC40F24}" type="slidenum">
              <a:rPr lang="en-US" altLang="en-US">
                <a:solidFill>
                  <a:prstClr val="black"/>
                </a:solidFill>
              </a:rPr>
              <a:pPr>
                <a:defRPr lang="ko-KR" altLang="en-US"/>
              </a:pPr>
              <a:t>14</a:t>
            </a:fld>
            <a:endParaRPr lang="en-US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 lang="ko-KR" altLang="en-US"/>
            </a:pPr>
            <a:fld id="{329BFC59-1E09-4351-B473-A5254DC40F24}" type="slidenum">
              <a:rPr lang="en-US" altLang="en-US">
                <a:solidFill>
                  <a:prstClr val="black"/>
                </a:solidFill>
              </a:rPr>
              <a:pPr>
                <a:defRPr lang="ko-KR" altLang="en-US"/>
              </a:pPr>
              <a:t>15</a:t>
            </a:fld>
            <a:endParaRPr lang="en-US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98D64382-E540-486A-8FBB-830B4994BF0A}" type="slidenum">
              <a:rPr lang="en-US" altLang="en-US"/>
              <a:pPr lvl="0">
                <a:defRPr lang="ko-KR" altLang="en-US"/>
              </a:pPr>
              <a:t>16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 lang="ko-KR" altLang="en-US"/>
            </a:pPr>
            <a:fld id="{329BFC59-1E09-4351-B473-A5254DC40F24}" type="slidenum">
              <a:rPr lang="en-US" altLang="en-US">
                <a:solidFill>
                  <a:prstClr val="black"/>
                </a:solidFill>
              </a:rPr>
              <a:pPr>
                <a:defRPr lang="ko-KR" altLang="en-US"/>
              </a:pPr>
              <a:t>19</a:t>
            </a:fld>
            <a:endParaRPr lang="en-US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 lang="ko-KR" altLang="en-US"/>
            </a:pPr>
            <a:fld id="{329BFC59-1E09-4351-B473-A5254DC40F24}" type="slidenum">
              <a:rPr lang="en-US" altLang="en-US">
                <a:solidFill>
                  <a:prstClr val="black"/>
                </a:solidFill>
              </a:rPr>
              <a:pPr>
                <a:defRPr lang="ko-KR" altLang="en-US"/>
              </a:pPr>
              <a:t>20</a:t>
            </a:fld>
            <a:endParaRPr lang="en-US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 lang="ko-KR" altLang="en-US"/>
            </a:pPr>
            <a:fld id="{329BFC59-1E09-4351-B473-A5254DC40F24}" type="slidenum">
              <a:rPr lang="en-US" altLang="en-US">
                <a:solidFill>
                  <a:prstClr val="black"/>
                </a:solidFill>
              </a:rPr>
              <a:pPr>
                <a:defRPr lang="ko-KR" altLang="en-US"/>
              </a:pPr>
              <a:t>21</a:t>
            </a:fld>
            <a:endParaRPr lang="en-US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 lang="ko-KR" altLang="en-US"/>
            </a:pPr>
            <a:fld id="{329BFC59-1E09-4351-B473-A5254DC40F24}" type="slidenum">
              <a:rPr lang="en-US" altLang="en-US">
                <a:solidFill>
                  <a:prstClr val="black"/>
                </a:solidFill>
              </a:rPr>
              <a:pPr>
                <a:defRPr lang="ko-KR" altLang="en-US"/>
              </a:pPr>
              <a:t>22</a:t>
            </a:fld>
            <a:endParaRPr lang="en-US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98D64382-E540-486A-8FBB-830B4994BF0A}" type="slidenum">
              <a:rPr lang="en-US" altLang="en-US"/>
              <a:pPr lvl="0">
                <a:defRPr lang="ko-KR" altLang="en-US"/>
              </a:pPr>
              <a:t>23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 lang="ko-KR" altLang="en-US"/>
            </a:pPr>
            <a:fld id="{329BFC59-1E09-4351-B473-A5254DC40F24}" type="slidenum">
              <a:rPr lang="en-US" altLang="en-US">
                <a:solidFill>
                  <a:prstClr val="black"/>
                </a:solidFill>
              </a:rPr>
              <a:pPr>
                <a:defRPr lang="ko-KR" altLang="en-US"/>
              </a:pPr>
              <a:t>24</a:t>
            </a:fld>
            <a:endParaRPr lang="en-US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 lang="ko-KR" altLang="en-US"/>
            </a:pPr>
            <a:fld id="{329BFC59-1E09-4351-B473-A5254DC40F24}" type="slidenum">
              <a:rPr lang="en-US" altLang="en-US">
                <a:solidFill>
                  <a:prstClr val="black"/>
                </a:solidFill>
              </a:rPr>
              <a:pPr>
                <a:defRPr lang="ko-KR" altLang="en-US"/>
              </a:pPr>
              <a:t>27</a:t>
            </a:fld>
            <a:endParaRPr lang="en-US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98D64382-E540-486A-8FBB-830B4994BF0A}" type="slidenum">
              <a:rPr lang="en-US" altLang="en-US"/>
              <a:pPr lvl="0">
                <a:defRPr lang="ko-KR" altLang="en-US"/>
              </a:pPr>
              <a:t>29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 lang="ko-KR" altLang="en-US"/>
            </a:pPr>
            <a:fld id="{329BFC59-1E09-4351-B473-A5254DC40F24}" type="slidenum">
              <a:rPr lang="en-US" altLang="en-US">
                <a:solidFill>
                  <a:prstClr val="black"/>
                </a:solidFill>
              </a:rPr>
              <a:pPr>
                <a:defRPr lang="ko-KR" altLang="en-US"/>
              </a:pPr>
              <a:t>30</a:t>
            </a:fld>
            <a:endParaRPr lang="en-US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 lang="ko-KR" altLang="en-US"/>
            </a:pPr>
            <a:fld id="{329BFC59-1E09-4351-B473-A5254DC40F24}" type="slidenum">
              <a:rPr lang="en-US" altLang="en-US">
                <a:solidFill>
                  <a:prstClr val="black"/>
                </a:solidFill>
              </a:rPr>
              <a:pPr>
                <a:defRPr lang="ko-KR" altLang="en-US"/>
              </a:pPr>
              <a:t>40</a:t>
            </a:fld>
            <a:endParaRPr lang="en-US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 lang="ko-KR" altLang="en-US"/>
            </a:pPr>
            <a:fld id="{329BFC59-1E09-4351-B473-A5254DC40F24}" type="slidenum">
              <a:rPr lang="en-US" altLang="en-US">
                <a:solidFill>
                  <a:prstClr val="black"/>
                </a:solidFill>
              </a:rPr>
              <a:pPr>
                <a:defRPr lang="ko-KR" altLang="en-US"/>
              </a:pPr>
              <a:t>41</a:t>
            </a:fld>
            <a:endParaRPr lang="en-US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3000" y="685800"/>
            <a:ext cx="4573588" cy="3430588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 lang="ko-KR" altLang="en-US"/>
            </a:pPr>
            <a:fld id="{329BFC59-1E09-4351-B473-A5254DC40F24}" type="slidenum">
              <a:rPr lang="en-US" altLang="en-US">
                <a:solidFill>
                  <a:prstClr val="black"/>
                </a:solidFill>
              </a:rPr>
              <a:pPr>
                <a:defRPr lang="ko-KR" altLang="en-US"/>
              </a:pPr>
              <a:t>42</a:t>
            </a:fld>
            <a:endParaRPr lang="en-US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3.xml"/></Relationships>
</file>

<file path=ppt/slideLayouts/_rels/slideLayout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3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5" name="Picture 513" descr="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</p:spPr>
      </p:pic>
      <p:pic>
        <p:nvPicPr>
          <p:cNvPr id="3588" name="Picture 516" descr="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589" name="Picture 517" descr="9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590" name="Picture 518" descr="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</p:spPr>
      </p:pic>
      <p:sp>
        <p:nvSpPr>
          <p:cNvPr id="3536" name="Rectangle 464"/>
          <p:cNvSpPr>
            <a:spLocks noGrp="1" noChangeArrowheads="1"/>
          </p:cNvSpPr>
          <p:nvPr>
            <p:ph type="dt" sz="quarter" idx="2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 altLang="ko-KR"/>
          </a:p>
        </p:txBody>
      </p:sp>
      <p:sp>
        <p:nvSpPr>
          <p:cNvPr id="3537" name="Rectangle 46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noFill/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 altLang="ko-KR"/>
          </a:p>
        </p:txBody>
      </p:sp>
      <p:sp>
        <p:nvSpPr>
          <p:cNvPr id="3538" name="Rectangle 466"/>
          <p:cNvSpPr>
            <a:spLocks noGrp="1" noChangeArrowheads="1"/>
          </p:cNvSpPr>
          <p:nvPr>
            <p:ph type="sldNum" sz="quarter" idx="4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F844F0B1-30CB-4F74-8E34-192B65947382}" type="slidenum">
              <a:rPr lang="en-US" altLang="ko-KR"/>
              <a:pPr/>
              <a:t>‹#›</a:t>
            </a:fld>
            <a:endParaRPr lang="en-US" altLang="ko-KR"/>
          </a:p>
        </p:txBody>
      </p:sp>
      <p:pic>
        <p:nvPicPr>
          <p:cNvPr id="3586" name="Picture 514" descr="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43100" y="765175"/>
            <a:ext cx="7200900" cy="6519863"/>
          </a:xfrm>
          <a:prstGeom prst="rect">
            <a:avLst/>
          </a:prstGeom>
          <a:noFill/>
        </p:spPr>
      </p:pic>
      <p:pic>
        <p:nvPicPr>
          <p:cNvPr id="3587" name="Picture 515" descr="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268538" y="765175"/>
            <a:ext cx="7165975" cy="6907213"/>
          </a:xfrm>
          <a:prstGeom prst="rect">
            <a:avLst/>
          </a:prstGeom>
          <a:noFill/>
        </p:spPr>
      </p:pic>
      <p:sp>
        <p:nvSpPr>
          <p:cNvPr id="3534" name="Rectangle 462"/>
          <p:cNvSpPr>
            <a:spLocks noGrp="1" noChangeArrowheads="1"/>
          </p:cNvSpPr>
          <p:nvPr>
            <p:ph type="ctrTitle" sz="quarter"/>
          </p:nvPr>
        </p:nvSpPr>
        <p:spPr>
          <a:xfrm>
            <a:off x="0" y="1268413"/>
            <a:ext cx="9144000" cy="1470025"/>
          </a:xfrm>
        </p:spPr>
        <p:txBody>
          <a:bodyPr/>
          <a:lstStyle>
            <a:lvl1pPr algn="ctr">
              <a:lnSpc>
                <a:spcPct val="75000"/>
              </a:lnSpc>
              <a:defRPr sz="4800" i="0">
                <a:latin typeface="Arial" charset="0"/>
                <a:ea typeface="Arial Unicode MS" pitchFamily="50" charset="-127"/>
                <a:cs typeface="Arial Unicode MS" pitchFamily="50" charset="-127"/>
              </a:defRPr>
            </a:lvl1pPr>
          </a:lstStyle>
          <a:p>
            <a:r>
              <a:rPr lang="ru-RU" altLang="ko-KR"/>
              <a:t>Click to edit Master title style</a:t>
            </a:r>
            <a:endParaRPr lang="en-US" altLang="ko-KR"/>
          </a:p>
        </p:txBody>
      </p:sp>
      <p:sp>
        <p:nvSpPr>
          <p:cNvPr id="3535" name="Rectangle 46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2259013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 sz="2400">
                <a:solidFill>
                  <a:schemeClr val="bg1"/>
                </a:solidFill>
                <a:latin typeface="Arial" charset="0"/>
                <a:ea typeface="Arial Unicode MS" pitchFamily="50" charset="-127"/>
                <a:cs typeface="Arial Unicode MS" pitchFamily="50" charset="-127"/>
              </a:defRPr>
            </a:lvl1pPr>
          </a:lstStyle>
          <a:p>
            <a:r>
              <a:rPr lang="ru-RU" altLang="ko-KR"/>
              <a:t>Click to edit Master subtitle style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5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5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800" decel="100000"/>
                                        <p:tgtEl>
                                          <p:spTgt spid="35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358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35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35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5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5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35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5" dur="1000" fill="hold"/>
                                        <p:tgtEl>
                                          <p:spTgt spid="3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5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70" decel="100000"/>
                                        <p:tgtEl>
                                          <p:spTgt spid="358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770" decel="100000"/>
                                        <p:tgtEl>
                                          <p:spTgt spid="358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58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2" dur="770" fill="hold"/>
                                        <p:tgtEl>
                                          <p:spTgt spid="35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5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4" dur="770" fill="hold"/>
                                        <p:tgtEl>
                                          <p:spTgt spid="35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5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5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35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7500"/>
                            </p:stCondLst>
                            <p:childTnLst>
                              <p:par>
                                <p:cTn id="41" presetID="5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770" decel="100000"/>
                                        <p:tgtEl>
                                          <p:spTgt spid="359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770" decel="100000"/>
                                        <p:tgtEl>
                                          <p:spTgt spid="359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4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59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46" dur="770" fill="hold"/>
                                        <p:tgtEl>
                                          <p:spTgt spid="35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5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8" dur="770" fill="hold"/>
                                        <p:tgtEl>
                                          <p:spTgt spid="35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5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9500"/>
                            </p:stCondLst>
                            <p:childTnLst>
                              <p:par>
                                <p:cTn id="5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5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5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0500"/>
                            </p:stCondLst>
                            <p:childTnLst>
                              <p:par>
                                <p:cTn id="5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5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5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1" dur="1000"/>
                                        <p:tgtEl>
                                          <p:spTgt spid="35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34" grpId="0"/>
      <p:bldP spid="3535" grpId="0" build="p">
        <p:tmplLst>
          <p:tmpl lvl="1">
            <p:tnLst>
              <p:par>
                <p:cTn presetID="29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1000" fill="hold"/>
                        <p:tgtEl>
                          <p:spTgt spid="35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-.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35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  <p:animEffect transition="in" filter="wipe(right)" prLst="gradientSize: 0.1">
                      <p:cBhvr>
                        <p:cTn dur="1000"/>
                        <p:tgtEl>
                          <p:spTgt spid="353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ko-KR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ko-KR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59ABE6-7A2D-403C-A229-BBEEC9FB9D3A}" type="slidenum">
              <a:rPr lang="en-US" altLang="ko-KR"/>
              <a:pPr/>
              <a:t>‹#›</a:t>
            </a:fld>
            <a:endParaRPr lang="en-US" altLang="ko-KR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ko-KR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ko-KR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CD73C2-57F4-4069-94B5-E2B3A89CD7FE}" type="slidenum">
              <a:rPr lang="en-US" altLang="ko-KR"/>
              <a:pPr/>
              <a:t>‹#›</a:t>
            </a:fld>
            <a:endParaRPr lang="en-US" altLang="ko-KR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484313"/>
            <a:ext cx="4038600" cy="46418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484313"/>
            <a:ext cx="4038600" cy="46418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ko-KR" altLang="ko-KR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ko-KR" altLang="ko-KR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90DE5B-2C69-45C7-AF98-1CF52E2CA601}" type="slidenum">
              <a:rPr lang="en-US" altLang="ko-KR"/>
              <a:pPr/>
              <a:t>‹#›</a:t>
            </a:fld>
            <a:endParaRPr lang="en-US" altLang="ko-KR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ko-KR" altLang="ko-KR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ko-KR" altLang="ko-KR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77F3F3-8308-4E10-8164-931136B3031F}" type="slidenum">
              <a:rPr lang="en-US" altLang="ko-KR"/>
              <a:pPr/>
              <a:t>‹#›</a:t>
            </a:fld>
            <a:endParaRPr lang="en-US" altLang="ko-KR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ko-KR" altLang="ko-KR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ko-KR" altLang="ko-KR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41B559-AB08-4036-B5C4-532819194D64}" type="slidenum">
              <a:rPr lang="en-US" altLang="ko-KR"/>
              <a:pPr/>
              <a:t>‹#›</a:t>
            </a:fld>
            <a:endParaRPr lang="en-US" altLang="ko-KR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ko-KR" altLang="ko-KR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ko-KR" altLang="ko-KR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A1282F-4821-4FBA-9D27-EE8D7C3DAA97}" type="slidenum">
              <a:rPr lang="en-US" altLang="ko-KR"/>
              <a:pPr/>
              <a:t>‹#›</a:t>
            </a:fld>
            <a:endParaRPr lang="en-US" altLang="ko-KR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ko-KR" altLang="ko-KR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ko-KR" altLang="ko-KR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B4B497-56C6-41D2-A2C5-B42CF387C30C}" type="slidenum">
              <a:rPr lang="en-US" altLang="ko-KR"/>
              <a:pPr/>
              <a:t>‹#›</a:t>
            </a:fld>
            <a:endParaRPr lang="en-US" altLang="ko-KR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ko-KR" altLang="ko-KR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ko-KR" altLang="ko-KR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9B0CA0-30BE-4783-B11A-0E32D1716AF7}" type="slidenum">
              <a:rPr lang="en-US" altLang="ko-KR"/>
              <a:pPr/>
              <a:t>‹#›</a:t>
            </a:fld>
            <a:endParaRPr lang="en-US" altLang="ko-KR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ko-KR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ko-KR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8E5E7-4DBF-4AD7-9101-B2EC2F4A0E9F}" type="slidenum">
              <a:rPr lang="en-US" altLang="ko-KR"/>
              <a:pPr/>
              <a:t>‹#›</a:t>
            </a:fld>
            <a:endParaRPr lang="en-US" altLang="ko-KR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0"/>
            <a:ext cx="2057400" cy="6126163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0"/>
            <a:ext cx="6019800" cy="6126163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ko-KR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ko-KR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0B4E21-800A-4B87-8986-6CFC59186313}" type="slidenum">
              <a:rPr lang="en-US" altLang="ko-KR"/>
              <a:pPr/>
              <a:t>‹#›</a:t>
            </a:fld>
            <a:endParaRPr lang="en-US" altLang="ko-KR"/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Only" preserve="1">
  <p:cSld name="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/>
          </p:nvPr>
        </p:nvSpPr>
        <p:spPr>
          <a:xfrm>
            <a:off x="457200" y="0"/>
            <a:ext cx="8229600" cy="612616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ko-KR" altLang="ko-KR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3132138" y="6265863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ko-KR" altLang="ko-KR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FBB30936-2779-4FFA-9AB9-C8AEBC11524E}" type="slidenum">
              <a:rPr lang="en-US" altLang="ko-KR"/>
              <a:pPr/>
              <a:t>‹#›</a:t>
            </a:fld>
            <a:endParaRPr lang="en-US" altLang="ko-KR"/>
          </a:p>
        </p:txBody>
      </p:sp>
    </p:spTree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AndChart" preserve="1">
  <p:cSld name="제목, 텍스트 및 차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6517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1484313"/>
            <a:ext cx="4038600" cy="464185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차트 개체 틀 3"/>
          <p:cNvSpPr>
            <a:spLocks noGrp="1"/>
          </p:cNvSpPr>
          <p:nvPr>
            <p:ph type="chart" sz="half" idx="2"/>
          </p:nvPr>
        </p:nvSpPr>
        <p:spPr>
          <a:xfrm>
            <a:off x="4648200" y="1484313"/>
            <a:ext cx="4038600" cy="4641850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ko-KR" altLang="ko-KR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3132138" y="6265863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ko-KR" altLang="ko-KR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DA7E02B6-FD2F-4852-89E7-1D4B791BEC2A}" type="slidenum">
              <a:rPr lang="en-US" altLang="ko-KR"/>
              <a:pPr/>
              <a:t>‹#›</a:t>
            </a:fld>
            <a:endParaRPr lang="en-US" altLang="ko-KR"/>
          </a:p>
        </p:txBody>
      </p:sp>
    </p:spTree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6517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ko-KR" altLang="ko-KR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3132138" y="6265863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ko-KR" altLang="ko-KR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635847C6-5969-4425-95C0-DB3172F934A3}" type="slidenum">
              <a:rPr lang="en-US" altLang="ko-KR"/>
              <a:pPr/>
              <a:t>‹#›</a:t>
            </a:fld>
            <a:endParaRPr lang="en-US" altLang="ko-KR"/>
          </a:p>
        </p:txBody>
      </p:sp>
    </p:spTree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제목 및 내용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02C4B095-0C17-4B61-9FAB-526C11D40A3C}" type="datetimeFigureOut">
              <a:rPr lang="ko-KR" altLang="en-US"/>
              <a:pPr lvl="0">
                <a:defRPr lang="ko-KR" altLang="en-US"/>
              </a:pPr>
              <a:t>2019-08-08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ko-KR" altLang="en-US"/>
            </a:pPr>
            <a:endParaRPr lang="ko-KR" altLang="en-US"/>
          </a:p>
        </p:txBody>
      </p:sp>
      <p:cxnSp>
        <p:nvCxnSpPr>
          <p:cNvPr id="7" name="Straight Connector 6"/>
          <p:cNvCxnSpPr/>
          <p:nvPr/>
        </p:nvCxnSpPr>
        <p:spPr bwMode="gray">
          <a:xfrm>
            <a:off x="0" y="1316736"/>
            <a:ext cx="8577072" cy="1588"/>
          </a:xfrm>
          <a:prstGeom prst="line">
            <a:avLst/>
          </a:prstGeom>
          <a:ln w="9525">
            <a:solidFill>
              <a:schemeClr val="bg2">
                <a:lumMod val="75000"/>
              </a:schemeClr>
            </a:solidFill>
          </a:ln>
          <a:effectLst>
            <a:outerShdw dist="25400" dir="5400000" algn="ctr" rotWithShape="0">
              <a:srgbClr val="000000">
                <a:alpha val="22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Group 277"/>
          <p:cNvGrpSpPr/>
          <p:nvPr/>
        </p:nvGrpSpPr>
        <p:grpSpPr>
          <a:xfrm rot="5400000">
            <a:off x="301752" y="228600"/>
            <a:ext cx="996696" cy="969264"/>
            <a:chOff x="42" y="4085"/>
            <a:chExt cx="224" cy="224"/>
          </a:xfrm>
          <a:solidFill>
            <a:schemeClr val="bg2">
              <a:lumMod val="75000"/>
              <a:alpha val="30200"/>
            </a:schemeClr>
          </a:solidFill>
        </p:grpSpPr>
        <p:sp>
          <p:nvSpPr>
            <p:cNvPr id="10" name="Freeform 278"/>
            <p:cNvSpPr/>
            <p:nvPr userDrawn="1"/>
          </p:nvSpPr>
          <p:spPr bwMode="gray">
            <a:xfrm>
              <a:off x="89" y="4127"/>
              <a:ext cx="136" cy="142"/>
            </a:xfrm>
            <a:custGeom>
              <a:avLst/>
              <a:gdLst/>
              <a:ahLst/>
              <a:cxnLst>
                <a:cxn ang="0">
                  <a:pos x="226" y="24"/>
                </a:cxn>
                <a:cxn ang="0">
                  <a:pos x="7" y="311"/>
                </a:cxn>
                <a:cxn ang="0">
                  <a:pos x="30" y="389"/>
                </a:cxn>
                <a:cxn ang="0">
                  <a:pos x="124" y="402"/>
                </a:cxn>
                <a:cxn ang="0">
                  <a:pos x="193" y="317"/>
                </a:cxn>
                <a:cxn ang="0">
                  <a:pos x="193" y="524"/>
                </a:cxn>
                <a:cxn ang="0">
                  <a:pos x="276" y="585"/>
                </a:cxn>
                <a:cxn ang="0">
                  <a:pos x="363" y="522"/>
                </a:cxn>
                <a:cxn ang="0">
                  <a:pos x="363" y="305"/>
                </a:cxn>
                <a:cxn ang="0">
                  <a:pos x="447" y="405"/>
                </a:cxn>
                <a:cxn ang="0">
                  <a:pos x="534" y="398"/>
                </a:cxn>
                <a:cxn ang="0">
                  <a:pos x="562" y="320"/>
                </a:cxn>
                <a:cxn ang="0">
                  <a:pos x="331" y="17"/>
                </a:cxn>
                <a:cxn ang="0">
                  <a:pos x="280" y="2"/>
                </a:cxn>
                <a:cxn ang="0">
                  <a:pos x="226" y="24"/>
                </a:cxn>
              </a:cxnLst>
              <a:rect l="0" t="0" r="r" b="b"/>
              <a:pathLst>
                <a:path w="562" h="587">
                  <a:moveTo>
                    <a:pt x="226" y="24"/>
                  </a:moveTo>
                  <a:cubicBezTo>
                    <a:pt x="181" y="76"/>
                    <a:pt x="40" y="250"/>
                    <a:pt x="7" y="311"/>
                  </a:cubicBezTo>
                  <a:cubicBezTo>
                    <a:pt x="0" y="350"/>
                    <a:pt x="11" y="361"/>
                    <a:pt x="30" y="389"/>
                  </a:cubicBezTo>
                  <a:cubicBezTo>
                    <a:pt x="49" y="417"/>
                    <a:pt x="87" y="422"/>
                    <a:pt x="124" y="402"/>
                  </a:cubicBezTo>
                  <a:lnTo>
                    <a:pt x="193" y="317"/>
                  </a:lnTo>
                  <a:lnTo>
                    <a:pt x="193" y="524"/>
                  </a:lnTo>
                  <a:cubicBezTo>
                    <a:pt x="207" y="569"/>
                    <a:pt x="248" y="585"/>
                    <a:pt x="276" y="585"/>
                  </a:cubicBezTo>
                  <a:cubicBezTo>
                    <a:pt x="315" y="587"/>
                    <a:pt x="350" y="568"/>
                    <a:pt x="363" y="522"/>
                  </a:cubicBezTo>
                  <a:lnTo>
                    <a:pt x="363" y="305"/>
                  </a:lnTo>
                  <a:lnTo>
                    <a:pt x="447" y="405"/>
                  </a:lnTo>
                  <a:cubicBezTo>
                    <a:pt x="475" y="420"/>
                    <a:pt x="515" y="412"/>
                    <a:pt x="534" y="398"/>
                  </a:cubicBezTo>
                  <a:cubicBezTo>
                    <a:pt x="553" y="384"/>
                    <a:pt x="562" y="357"/>
                    <a:pt x="562" y="320"/>
                  </a:cubicBezTo>
                  <a:cubicBezTo>
                    <a:pt x="446" y="168"/>
                    <a:pt x="331" y="17"/>
                    <a:pt x="331" y="17"/>
                  </a:cubicBezTo>
                  <a:cubicBezTo>
                    <a:pt x="303" y="0"/>
                    <a:pt x="296" y="2"/>
                    <a:pt x="280" y="2"/>
                  </a:cubicBezTo>
                  <a:cubicBezTo>
                    <a:pt x="264" y="2"/>
                    <a:pt x="247" y="6"/>
                    <a:pt x="226" y="24"/>
                  </a:cubicBezTo>
                  <a:close/>
                </a:path>
              </a:pathLst>
            </a:custGeom>
            <a:grpFill/>
            <a:ln w="9525" cap="flat" cmpd="sng">
              <a:noFill/>
              <a:prstDash val="solid"/>
              <a:round/>
            </a:ln>
            <a:effectLst/>
          </p:spPr>
          <p:txBody>
            <a:bodyPr/>
            <a:lstStyle/>
            <a:p>
              <a:pPr lvl="0">
                <a:defRPr lang="ko-KR" altLang="en-US"/>
              </a:pPr>
              <a:endParaRPr lang="en-US"/>
            </a:p>
          </p:txBody>
        </p:sp>
        <p:sp>
          <p:nvSpPr>
            <p:cNvPr id="11" name="AutoShape 279"/>
            <p:cNvSpPr>
              <a:spLocks noChangeArrowheads="1"/>
            </p:cNvSpPr>
            <p:nvPr userDrawn="1"/>
          </p:nvSpPr>
          <p:spPr bwMode="gray">
            <a:xfrm>
              <a:off x="42" y="4085"/>
              <a:ext cx="224" cy="224"/>
            </a:xfrm>
            <a:custGeom>
              <a:avLst/>
              <a:gdLst>
                <a:gd name="G0" fmla="+- 2121 0 0"/>
                <a:gd name="G1" fmla="+- 21600 0 2121"/>
                <a:gd name="G2" fmla="+- 21600 0 2121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2121" y="10800"/>
                  </a:moveTo>
                  <a:cubicBezTo>
                    <a:pt x="2121" y="15593"/>
                    <a:pt x="6007" y="19479"/>
                    <a:pt x="10800" y="19479"/>
                  </a:cubicBezTo>
                  <a:cubicBezTo>
                    <a:pt x="15593" y="19479"/>
                    <a:pt x="19479" y="15593"/>
                    <a:pt x="19479" y="10800"/>
                  </a:cubicBezTo>
                  <a:cubicBezTo>
                    <a:pt x="19479" y="6007"/>
                    <a:pt x="15593" y="2121"/>
                    <a:pt x="10800" y="2121"/>
                  </a:cubicBezTo>
                  <a:cubicBezTo>
                    <a:pt x="6007" y="2121"/>
                    <a:pt x="2121" y="6007"/>
                    <a:pt x="2121" y="10800"/>
                  </a:cubicBezTo>
                  <a:close/>
                </a:path>
              </a:pathLst>
            </a:custGeom>
            <a:grpFill/>
            <a:ln w="9525" algn="ctr">
              <a:noFill/>
              <a:round/>
            </a:ln>
            <a:effectLst/>
          </p:spPr>
          <p:txBody>
            <a:bodyPr wrap="none" anchor="ctr"/>
            <a:lstStyle/>
            <a:p>
              <a:pPr lvl="0">
                <a:defRPr lang="ko-KR" altLang="en-US"/>
              </a:pPr>
              <a:endParaRPr lang="en-US"/>
            </a:p>
          </p:txBody>
        </p:sp>
      </p:grpSp>
      <p:sp>
        <p:nvSpPr>
          <p:cNvPr id="12" name="Rectangle 11"/>
          <p:cNvSpPr/>
          <p:nvPr/>
        </p:nvSpPr>
        <p:spPr bwMode="gray">
          <a:xfrm>
            <a:off x="8604504" y="0"/>
            <a:ext cx="539496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 altLang="en-US"/>
            </a:pPr>
            <a:endParaRPr lang="en-US"/>
          </a:p>
        </p:txBody>
      </p:sp>
      <p:sp>
        <p:nvSpPr>
          <p:cNvPr id="13" name="Rectangle 12"/>
          <p:cNvSpPr/>
          <p:nvPr/>
        </p:nvSpPr>
        <p:spPr bwMode="gray">
          <a:xfrm>
            <a:off x="8595360" y="0"/>
            <a:ext cx="393192" cy="685800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 altLang="en-US"/>
            </a:pPr>
            <a:endParaRPr lang="en-US"/>
          </a:p>
        </p:txBody>
      </p:sp>
      <p:grpSp>
        <p:nvGrpSpPr>
          <p:cNvPr id="8" name="Group 18"/>
          <p:cNvGrpSpPr/>
          <p:nvPr/>
        </p:nvGrpSpPr>
        <p:grpSpPr>
          <a:xfrm>
            <a:off x="8019288" y="246888"/>
            <a:ext cx="1069848" cy="490035"/>
            <a:chOff x="8019288" y="246888"/>
            <a:chExt cx="1069848" cy="490035"/>
          </a:xfrm>
        </p:grpSpPr>
        <p:sp>
          <p:nvSpPr>
            <p:cNvPr id="15" name="Freeform 14"/>
            <p:cNvSpPr/>
            <p:nvPr userDrawn="1"/>
          </p:nvSpPr>
          <p:spPr bwMode="gray">
            <a:xfrm rot="4680000">
              <a:off x="8513063" y="174567"/>
              <a:ext cx="137160" cy="987552"/>
            </a:xfrm>
            <a:custGeom>
              <a:avLst/>
              <a:gdLst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210312 w 210312"/>
                <a:gd name="connsiteY2" fmla="*/ 4233101 h 4233101"/>
                <a:gd name="connsiteX3" fmla="*/ 0 w 210312"/>
                <a:gd name="connsiteY3" fmla="*/ 4233101 h 4233101"/>
                <a:gd name="connsiteX4" fmla="*/ 0 w 210312"/>
                <a:gd name="connsiteY4" fmla="*/ 0 h 4233101"/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0 w 210312"/>
                <a:gd name="connsiteY2" fmla="*/ 4233101 h 4233101"/>
                <a:gd name="connsiteX3" fmla="*/ 0 w 210312"/>
                <a:gd name="connsiteY3" fmla="*/ 0 h 4233101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25745 w 97753"/>
                <a:gd name="connsiteY0" fmla="*/ 1 h 4233102"/>
                <a:gd name="connsiteX1" fmla="*/ 97753 w 97753"/>
                <a:gd name="connsiteY1" fmla="*/ 61420 h 4233102"/>
                <a:gd name="connsiteX2" fmla="*/ 25745 w 97753"/>
                <a:gd name="connsiteY2" fmla="*/ 4233102 h 4233102"/>
                <a:gd name="connsiteX3" fmla="*/ 25745 w 97753"/>
                <a:gd name="connsiteY3" fmla="*/ 1 h 42331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14176 w 87451"/>
                <a:gd name="connsiteY0" fmla="*/ 8201 h 4241302"/>
                <a:gd name="connsiteX1" fmla="*/ 87451 w 87451"/>
                <a:gd name="connsiteY1" fmla="*/ 0 h 4241302"/>
                <a:gd name="connsiteX2" fmla="*/ 14176 w 87451"/>
                <a:gd name="connsiteY2" fmla="*/ 4241302 h 4241302"/>
                <a:gd name="connsiteX3" fmla="*/ 14176 w 87451"/>
                <a:gd name="connsiteY3" fmla="*/ 8201 h 4241302"/>
                <a:gd name="connsiteX0" fmla="*/ 14176 w 87451"/>
                <a:gd name="connsiteY0" fmla="*/ 8201 h 4001504"/>
                <a:gd name="connsiteX1" fmla="*/ 87451 w 87451"/>
                <a:gd name="connsiteY1" fmla="*/ 0 h 4001504"/>
                <a:gd name="connsiteX2" fmla="*/ 18941 w 87451"/>
                <a:gd name="connsiteY2" fmla="*/ 4001504 h 4001504"/>
                <a:gd name="connsiteX3" fmla="*/ 14176 w 87451"/>
                <a:gd name="connsiteY3" fmla="*/ 8201 h 4001504"/>
                <a:gd name="connsiteX0" fmla="*/ 14176 w 87451"/>
                <a:gd name="connsiteY0" fmla="*/ 8201 h 3875955"/>
                <a:gd name="connsiteX1" fmla="*/ 87451 w 87451"/>
                <a:gd name="connsiteY1" fmla="*/ 0 h 3875955"/>
                <a:gd name="connsiteX2" fmla="*/ 7278 w 87451"/>
                <a:gd name="connsiteY2" fmla="*/ 3875955 h 3875955"/>
                <a:gd name="connsiteX3" fmla="*/ 14176 w 87451"/>
                <a:gd name="connsiteY3" fmla="*/ 8201 h 3875955"/>
                <a:gd name="connsiteX0" fmla="*/ 14176 w 87451"/>
                <a:gd name="connsiteY0" fmla="*/ 8201 h 3961135"/>
                <a:gd name="connsiteX1" fmla="*/ 87451 w 87451"/>
                <a:gd name="connsiteY1" fmla="*/ 0 h 3961135"/>
                <a:gd name="connsiteX2" fmla="*/ 16239 w 87451"/>
                <a:gd name="connsiteY2" fmla="*/ 3961135 h 3961135"/>
                <a:gd name="connsiteX3" fmla="*/ 14176 w 87451"/>
                <a:gd name="connsiteY3" fmla="*/ 8201 h 39611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7451" h="3961135">
                  <a:moveTo>
                    <a:pt x="14176" y="8201"/>
                  </a:moveTo>
                  <a:lnTo>
                    <a:pt x="87451" y="0"/>
                  </a:lnTo>
                  <a:cubicBezTo>
                    <a:pt x="0" y="2301293"/>
                    <a:pt x="31791" y="2848354"/>
                    <a:pt x="16239" y="3961135"/>
                  </a:cubicBezTo>
                  <a:cubicBezTo>
                    <a:pt x="14651" y="2630034"/>
                    <a:pt x="15764" y="1339302"/>
                    <a:pt x="14176" y="8201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50000"/>
                    <a:alpha val="56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en-US"/>
            </a:p>
          </p:txBody>
        </p:sp>
        <p:sp>
          <p:nvSpPr>
            <p:cNvPr id="17" name="Rectangle 16"/>
            <p:cNvSpPr/>
            <p:nvPr userDrawn="1"/>
          </p:nvSpPr>
          <p:spPr bwMode="gray">
            <a:xfrm rot="4680000">
              <a:off x="8750808" y="210312"/>
              <a:ext cx="301752" cy="374904"/>
            </a:xfrm>
            <a:prstGeom prst="rect">
              <a:avLst/>
            </a:prstGeom>
            <a:solidFill>
              <a:schemeClr val="accent1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en-US"/>
            </a:p>
          </p:txBody>
        </p:sp>
        <p:sp>
          <p:nvSpPr>
            <p:cNvPr id="18" name="Rectangle 17"/>
            <p:cNvSpPr/>
            <p:nvPr userDrawn="1"/>
          </p:nvSpPr>
          <p:spPr bwMode="gray">
            <a:xfrm rot="4680000">
              <a:off x="8220456" y="155448"/>
              <a:ext cx="301752" cy="704088"/>
            </a:xfrm>
            <a:prstGeom prst="rect">
              <a:avLst/>
            </a:prstGeom>
            <a:solidFill>
              <a:srgbClr val="FFFFFF">
                <a:alpha val="502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en-US"/>
            </a:p>
          </p:txBody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8F8AF709-1056-4DF5-8258-B8FAD656ECED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109857" cy="4525963"/>
          </a:xfrm>
        </p:spPr>
        <p:txBody>
          <a:bodyPr/>
          <a:lstStyle/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</a:p>
          <a:p>
            <a:pPr lvl="1">
              <a:defRPr lang="ko-KR" altLang="en-US"/>
            </a:pPr>
            <a:r>
              <a:rPr lang="ko-KR" altLang="en-US"/>
              <a:t>둘째 수준</a:t>
            </a:r>
          </a:p>
          <a:p>
            <a:pPr lvl="2">
              <a:defRPr lang="ko-KR" altLang="en-US"/>
            </a:pPr>
            <a:r>
              <a:rPr lang="ko-KR" altLang="en-US"/>
              <a:t>셋째 수준</a:t>
            </a:r>
          </a:p>
          <a:p>
            <a:pPr lvl="3">
              <a:defRPr lang="ko-KR" altLang="en-US"/>
            </a:pPr>
            <a:r>
              <a:rPr lang="ko-KR" altLang="en-US"/>
              <a:t>넷째 수준</a:t>
            </a:r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en-US"/>
          </a:p>
        </p:txBody>
      </p:sp>
      <p:sp>
        <p:nvSpPr>
          <p:cNvPr id="19" name="Title 18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ko-KR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ko-KR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5D3CC0-23CA-4A03-B0FD-528D71E1882D}" type="slidenum">
              <a:rPr lang="en-US" altLang="ko-KR"/>
              <a:pPr/>
              <a:t>‹#›</a:t>
            </a:fld>
            <a:endParaRPr lang="en-US" altLang="ko-KR"/>
          </a:p>
        </p:txBody>
      </p:sp>
    </p:spTree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ko-KR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ko-KR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2B964B-6543-4433-B925-6A6450BCA546}" type="slidenum">
              <a:rPr lang="en-US" altLang="ko-KR"/>
              <a:pPr/>
              <a:t>‹#›</a:t>
            </a:fld>
            <a:endParaRPr lang="en-US" altLang="ko-KR"/>
          </a:p>
        </p:txBody>
      </p:sp>
    </p:spTree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ko-KR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ko-KR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053E62-142B-480E-8C62-0A35B8AB35D4}" type="slidenum">
              <a:rPr lang="en-US" altLang="ko-KR"/>
              <a:pPr/>
              <a:t>‹#›</a:t>
            </a:fld>
            <a:endParaRPr lang="en-US" altLang="ko-KR"/>
          </a:p>
        </p:txBody>
      </p:sp>
    </p:spTree>
  </p:cSld>
  <p:clrMapOvr>
    <a:masterClrMapping/>
  </p:clrMapOvr>
  <p:transition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412875"/>
            <a:ext cx="4038600" cy="4710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412875"/>
            <a:ext cx="4038600" cy="4710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ko-KR" altLang="ko-KR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ko-KR" altLang="ko-KR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FD2528-946E-463C-9B01-20A342F42E48}" type="slidenum">
              <a:rPr lang="en-US" altLang="ko-KR"/>
              <a:pPr/>
              <a:t>‹#›</a:t>
            </a:fld>
            <a:endParaRPr lang="en-US" altLang="ko-KR"/>
          </a:p>
        </p:txBody>
      </p:sp>
    </p:spTree>
  </p:cSld>
  <p:clrMapOvr>
    <a:masterClrMapping/>
  </p:clrMapOvr>
  <p:transition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ko-KR" altLang="ko-KR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ko-KR" altLang="ko-KR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13ACF6B-76FC-49B0-AC4C-43500883B28C}" type="slidenum">
              <a:rPr lang="en-US" altLang="ko-KR"/>
              <a:pPr/>
              <a:t>‹#›</a:t>
            </a:fld>
            <a:endParaRPr lang="en-US" altLang="ko-KR"/>
          </a:p>
        </p:txBody>
      </p:sp>
    </p:spTree>
  </p:cSld>
  <p:clrMapOvr>
    <a:masterClrMapping/>
  </p:clrMapOvr>
  <p:transition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ko-KR" altLang="ko-KR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ko-KR" altLang="ko-KR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6F8BE9-D9B4-4792-94FA-BEF12EE7A934}" type="slidenum">
              <a:rPr lang="en-US" altLang="ko-KR"/>
              <a:pPr/>
              <a:t>‹#›</a:t>
            </a:fld>
            <a:endParaRPr lang="en-US" altLang="ko-KR"/>
          </a:p>
        </p:txBody>
      </p:sp>
    </p:spTree>
  </p:cSld>
  <p:clrMapOvr>
    <a:masterClrMapping/>
  </p:clrMapOvr>
  <p:transition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ko-KR" altLang="ko-KR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ko-KR" altLang="ko-KR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785085-BCCB-4DE9-933C-F1264A7A5237}" type="slidenum">
              <a:rPr lang="en-US" altLang="ko-KR"/>
              <a:pPr/>
              <a:t>‹#›</a:t>
            </a:fld>
            <a:endParaRPr lang="en-US" altLang="ko-KR"/>
          </a:p>
        </p:txBody>
      </p:sp>
    </p:spTree>
  </p:cSld>
  <p:clrMapOvr>
    <a:masterClrMapping/>
  </p:clrMapOvr>
  <p:transition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ko-KR" altLang="ko-KR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ko-KR" altLang="ko-KR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810421-A812-49A5-A19D-6792479AF028}" type="slidenum">
              <a:rPr lang="en-US" altLang="ko-KR"/>
              <a:pPr/>
              <a:t>‹#›</a:t>
            </a:fld>
            <a:endParaRPr lang="en-US" altLang="ko-KR"/>
          </a:p>
        </p:txBody>
      </p:sp>
    </p:spTree>
  </p:cSld>
  <p:clrMapOvr>
    <a:masterClrMapping/>
  </p:clrMapOvr>
  <p:transition>
    <p:fad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ko-KR" altLang="ko-KR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ko-KR" altLang="ko-KR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D7876D-6224-4F3E-B112-B5688EE82FAD}" type="slidenum">
              <a:rPr lang="en-US" altLang="ko-KR"/>
              <a:pPr/>
              <a:t>‹#›</a:t>
            </a:fld>
            <a:endParaRPr lang="en-US" altLang="ko-KR"/>
          </a:p>
        </p:txBody>
      </p:sp>
    </p:spTree>
  </p:cSld>
  <p:clrMapOvr>
    <a:masterClrMapping/>
  </p:clrMapOvr>
  <p:transition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ko-KR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ko-KR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0F03B4-C52F-417D-A361-1E1B54A26B2A}" type="slidenum">
              <a:rPr lang="en-US" altLang="ko-KR"/>
              <a:pPr/>
              <a:t>‹#›</a:t>
            </a:fld>
            <a:endParaRPr lang="en-US" altLang="ko-KR"/>
          </a:p>
        </p:txBody>
      </p:sp>
    </p:spTree>
  </p:cSld>
  <p:clrMapOvr>
    <a:masterClrMapping/>
  </p:clrMapOvr>
  <p:transition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0"/>
            <a:ext cx="2057400" cy="612298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0"/>
            <a:ext cx="6019800" cy="612298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ko-KR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ko-KR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9EE4C5-F43F-4855-AFAF-2DC536330F92}" type="slidenum">
              <a:rPr lang="en-US" altLang="ko-KR"/>
              <a:pPr/>
              <a:t>‹#›</a:t>
            </a:fld>
            <a:endParaRPr lang="en-US" altLang="ko-KR"/>
          </a:p>
        </p:txBody>
      </p:sp>
    </p:spTree>
  </p:cSld>
  <p:clrMapOvr>
    <a:masterClrMapping/>
  </p:clrMapOvr>
  <p:transition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0D05B0-5513-453E-BB36-1A0F30B86883}" type="slidenum">
              <a:rPr lang="en-US" altLang="ko-KR"/>
              <a:pPr/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D40900-A55E-411E-8B95-32BDD02C04AA}" type="slidenum">
              <a:rPr lang="en-US" altLang="ko-KR"/>
              <a:pPr/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3E5218-872E-4480-A0D6-F86AA94775B3}" type="slidenum">
              <a:rPr lang="en-US" altLang="ko-KR"/>
              <a:pPr/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1835150" y="1052513"/>
            <a:ext cx="3349625" cy="50736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337175" y="1052513"/>
            <a:ext cx="3349625" cy="50736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927C31-97A1-4F2B-89FE-7440E4BD9332}" type="slidenum">
              <a:rPr lang="en-US" altLang="ko-KR"/>
              <a:pPr/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B10F93-E557-424C-AD62-1FE4BE4192CA}" type="slidenum">
              <a:rPr lang="en-US" altLang="ko-KR"/>
              <a:pPr/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96852B6-7BBE-4D40-8272-199F315E571C}" type="slidenum">
              <a:rPr lang="en-US" altLang="ko-KR"/>
              <a:pPr/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F7E2F3-6062-4955-945F-FADBA2F25A3C}" type="slidenum">
              <a:rPr lang="en-US" altLang="ko-KR"/>
              <a:pPr/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4C4544-7E74-4703-BB9D-7383A40F06F7}" type="slidenum">
              <a:rPr lang="en-US" altLang="ko-KR"/>
              <a:pPr/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9FF65BE-2FF6-4C6D-BBCD-2561FF1B7AA8}" type="slidenum">
              <a:rPr lang="en-US" altLang="ko-KR"/>
              <a:pPr/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B56E40-AB69-45BB-9D46-41FEF832FE5D}" type="slidenum">
              <a:rPr lang="en-US" altLang="ko-KR"/>
              <a:pPr/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973888" y="0"/>
            <a:ext cx="1712912" cy="6126163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1835150" y="0"/>
            <a:ext cx="4986338" cy="6126163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1FB658-A0CA-421D-BE1A-50FF7DED1A07}" type="slidenum">
              <a:rPr lang="en-US" altLang="ko-KR"/>
              <a:pPr/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프로그램 마스터" userDrawn="1">
  <p:cSld name="프로그램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HY수평선B"/>
                <a:ea typeface="HY수평선B"/>
              </a:defRPr>
            </a:lvl1pPr>
          </a:lstStyle>
          <a:p>
            <a:pPr lvl="0">
              <a:defRPr lang="ko-KR" altLang="en-US"/>
            </a:pPr>
            <a:fld id="{3EADE938-631B-4382-9FAA-848650FCFACC}" type="datetime1">
              <a:rPr lang="ko-KR" altLang="en-US"/>
              <a:pPr lvl="0">
                <a:defRPr lang="ko-KR" altLang="en-US"/>
              </a:pPr>
              <a:t>2019-08-08</a:t>
            </a:fld>
            <a:endParaRPr lang="ko-KR" altLang="en-US"/>
          </a:p>
        </p:txBody>
      </p:sp>
      <p:sp>
        <p:nvSpPr>
          <p:cNvPr id="7" name="텍스트 개체 틀 8"/>
          <p:cNvSpPr>
            <a:spLocks noGrp="1"/>
          </p:cNvSpPr>
          <p:nvPr>
            <p:ph idx="1"/>
          </p:nvPr>
        </p:nvSpPr>
        <p:spPr>
          <a:xfrm>
            <a:off x="628651" y="1190719"/>
            <a:ext cx="7886700" cy="4986245"/>
          </a:xfrm>
          <a:prstGeom prst="rect">
            <a:avLst/>
          </a:prstGeom>
        </p:spPr>
        <p:txBody>
          <a:bodyPr vert="horz" lIns="91440" tIns="45720" rIns="91440" bIns="45720">
            <a:normAutofit/>
          </a:bodyPr>
          <a:lstStyle>
            <a:lvl1pPr marL="263776" indent="-263776">
              <a:buFont typeface="Wingdings"/>
              <a:buChar char="ü"/>
              <a:defRPr>
                <a:latin typeface="제주명조"/>
                <a:ea typeface="제주명조"/>
              </a:defRPr>
            </a:lvl1pPr>
            <a:lvl2pPr marL="499709" indent="-253518">
              <a:buFont typeface="Wingdings"/>
              <a:buChar char="Ø"/>
              <a:defRPr>
                <a:latin typeface="제주명조"/>
                <a:ea typeface="제주명조"/>
              </a:defRPr>
            </a:lvl2pPr>
            <a:lvl3pPr marL="663836" indent="-164127">
              <a:buFont typeface="Arial"/>
              <a:buChar char="•"/>
              <a:defRPr>
                <a:latin typeface="제주명조"/>
                <a:ea typeface="제주명조"/>
              </a:defRPr>
            </a:lvl3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</a:p>
          <a:p>
            <a:pPr lvl="1">
              <a:defRPr lang="ko-KR" altLang="en-US"/>
            </a:pPr>
            <a:r>
              <a:rPr lang="ko-KR" altLang="en-US"/>
              <a:t>둘째 수준</a:t>
            </a:r>
          </a:p>
          <a:p>
            <a:pPr lvl="2">
              <a:defRPr lang="ko-KR" altLang="en-US"/>
            </a:pPr>
            <a:r>
              <a:rPr lang="ko-KR" altLang="en-US"/>
              <a:t>셋째 수준</a:t>
            </a:r>
          </a:p>
          <a:p>
            <a:pPr lvl="2">
              <a:defRPr lang="ko-KR" altLang="en-US"/>
            </a:pPr>
            <a:r>
              <a:rPr lang="ko-KR" altLang="en-US"/>
              <a:t>넷째 수준</a:t>
            </a:r>
          </a:p>
        </p:txBody>
      </p:sp>
      <p:sp>
        <p:nvSpPr>
          <p:cNvPr id="8" name="제목 개체 틀 9"/>
          <p:cNvSpPr>
            <a:spLocks noGrp="1"/>
          </p:cNvSpPr>
          <p:nvPr>
            <p:ph type="title"/>
          </p:nvPr>
        </p:nvSpPr>
        <p:spPr>
          <a:xfrm>
            <a:off x="628651" y="365126"/>
            <a:ext cx="7886700" cy="543595"/>
          </a:xfrm>
          <a:prstGeom prst="rect">
            <a:avLst/>
          </a:prstGeom>
        </p:spPr>
        <p:txBody>
          <a:bodyPr vert="horz" lIns="91440" tIns="45720" rIns="91440" bIns="45720" anchor="ctr">
            <a:noAutofit/>
          </a:bodyPr>
          <a:lstStyle>
            <a:lvl1pPr>
              <a:defRPr>
                <a:latin typeface="제주명조"/>
                <a:ea typeface="제주명조"/>
              </a:defRPr>
            </a:lvl1pPr>
          </a:lstStyle>
          <a:p>
            <a:pPr lvl="0">
              <a:defRPr lang="ko-KR" altLang="en-US"/>
            </a:pPr>
            <a:r>
              <a:rPr lang="en-US" altLang="ko-KR"/>
              <a:t>(1) </a:t>
            </a:r>
            <a:r>
              <a:rPr lang="ko-KR" altLang="en-US"/>
              <a:t>마스터 제목 스타일 편집</a:t>
            </a:r>
          </a:p>
        </p:txBody>
      </p:sp>
      <p:sp>
        <p:nvSpPr>
          <p:cNvPr id="10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173187" y="6552916"/>
            <a:ext cx="800924" cy="365125"/>
          </a:xfrm>
          <a:prstGeom prst="rect">
            <a:avLst/>
          </a:prstGeom>
        </p:spPr>
        <p:txBody>
          <a:bodyPr/>
          <a:lstStyle>
            <a:lvl1pPr algn="ctr">
              <a:defRPr sz="83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>
              <a:defRPr lang="ko-KR" altLang="en-US"/>
            </a:pPr>
            <a:r>
              <a:rPr lang="en-US" altLang="ko-KR"/>
              <a:t>&lt;</a:t>
            </a:r>
            <a:fld id="{7496FAA6-FC7C-47F5-90D5-2C40DC700C44}" type="slidenum">
              <a:rPr lang="ko-KR" altLang="en-US"/>
              <a:pPr lvl="0">
                <a:defRPr lang="ko-KR" altLang="en-US"/>
              </a:pPr>
              <a:t>‹#›</a:t>
            </a:fld>
            <a:r>
              <a:rPr lang="en-US" altLang="ko-KR"/>
              <a:t>&gt;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1_제목 및 내용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7046912" y="6557712"/>
            <a:ext cx="2133600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r">
              <a:defRPr sz="800" i="1">
                <a:solidFill>
                  <a:schemeClr val="tx1">
                    <a:lumMod val="50000"/>
                    <a:lumOff val="50000"/>
                  </a:schemeClr>
                </a:solidFill>
                <a:latin typeface="-윤고딕340"/>
                <a:ea typeface="-윤고딕340"/>
              </a:defRPr>
            </a:lvl1pPr>
          </a:lstStyle>
          <a:p>
            <a:pPr lvl="0">
              <a:defRPr lang="ko-KR" altLang="en-US"/>
            </a:pPr>
            <a:fld id="{C50354FD-94F8-4432-829A-58CE294D835E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  <p:pic>
        <p:nvPicPr>
          <p:cNvPr id="5" name="그림 4" descr="22.png"/>
          <p:cNvPicPr>
            <a:picLocks noChangeAspect="1"/>
          </p:cNvPicPr>
          <p:nvPr userDrawn="1"/>
        </p:nvPicPr>
        <p:blipFill rotWithShape="1">
          <a:blip r:embed="rId2" cstate="print"/>
          <a:stretch>
            <a:fillRect/>
          </a:stretch>
        </p:blipFill>
        <p:spPr>
          <a:xfrm>
            <a:off x="0" y="4983480"/>
            <a:ext cx="9144000" cy="1874520"/>
          </a:xfrm>
          <a:prstGeom prst="rect">
            <a:avLst/>
          </a:prstGeom>
        </p:spPr>
      </p:pic>
    </p:spTree>
  </p:cSld>
  <p:clrMapOvr>
    <a:masterClrMapping/>
  </p:clrMapOvr>
  <p:transition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제목 슬라이드">
    <p:bg>
      <p:bgPr>
        <a:solidFill>
          <a:srgbClr val="EFF0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>
            <a:extLst>
              <a:ext uri="{FF2B5EF4-FFF2-40B4-BE49-F238E27FC236}">
                <a16:creationId xmlns:a16="http://schemas.microsoft.com/office/drawing/2014/main" xmlns="" id="{DB1E6A48-D880-4D2B-A851-18FFF2E2F26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2" name="제목 11">
            <a:extLst>
              <a:ext uri="{FF2B5EF4-FFF2-40B4-BE49-F238E27FC236}">
                <a16:creationId xmlns:a16="http://schemas.microsoft.com/office/drawing/2014/main" xmlns="" id="{F9A52FB0-CE5F-48FA-8535-23D4A6FCEA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7708" y="182606"/>
            <a:ext cx="8786292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lvl1pPr algn="l">
              <a:defRPr lang="ko-KR" altLang="en-US" sz="36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  <a:ea typeface="+mn-ea"/>
                <a:cs typeface="+mn-cs"/>
              </a:defRPr>
            </a:lvl1pPr>
          </a:lstStyle>
          <a:p>
            <a:pPr marL="0" lvl="0" algn="l"/>
            <a:r>
              <a:rPr lang="ko-KR" altLang="en-US" dirty="0"/>
              <a:t>마스터 제목 스타일 편집</a:t>
            </a:r>
          </a:p>
        </p:txBody>
      </p:sp>
      <p:sp>
        <p:nvSpPr>
          <p:cNvPr id="11" name="슬라이드 번호 개체 틀 2">
            <a:extLst>
              <a:ext uri="{FF2B5EF4-FFF2-40B4-BE49-F238E27FC236}">
                <a16:creationId xmlns:a16="http://schemas.microsoft.com/office/drawing/2014/main" xmlns="" id="{2C24CA9A-2A82-4BE4-A05E-7CBEEF89B99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561015" y="6634213"/>
            <a:ext cx="611560" cy="274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lang="en-US" altLang="ko-KR" smtClean="0"/>
            </a:lvl1pPr>
          </a:lstStyle>
          <a:p>
            <a:r>
              <a:rPr lang="en-US" altLang="ko-KR"/>
              <a:t>·</a:t>
            </a:r>
            <a:fld id="{91D52D13-DDEF-4D6D-B916-D4FE9CE050A4}" type="slidenum">
              <a:rPr lang="ko-KR" altLang="en-US" smtClean="0"/>
              <a:pPr/>
              <a:t>‹#›</a:t>
            </a:fld>
            <a:r>
              <a:t>·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xmlns="" val="263284727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제목 슬라이드">
    <p:bg>
      <p:bgPr>
        <a:solidFill>
          <a:srgbClr val="EFF0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>
            <a:extLst>
              <a:ext uri="{FF2B5EF4-FFF2-40B4-BE49-F238E27FC236}">
                <a16:creationId xmlns:a16="http://schemas.microsoft.com/office/drawing/2014/main" xmlns="" id="{DB1E6A48-D880-4D2B-A851-18FFF2E2F26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2" name="제목 11">
            <a:extLst>
              <a:ext uri="{FF2B5EF4-FFF2-40B4-BE49-F238E27FC236}">
                <a16:creationId xmlns:a16="http://schemas.microsoft.com/office/drawing/2014/main" xmlns="" id="{F9A52FB0-CE5F-48FA-8535-23D4A6FCEA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7708" y="182606"/>
            <a:ext cx="8786292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lvl1pPr algn="l">
              <a:defRPr lang="ko-KR" altLang="en-US" sz="36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  <a:ea typeface="+mn-ea"/>
                <a:cs typeface="+mn-cs"/>
              </a:defRPr>
            </a:lvl1pPr>
          </a:lstStyle>
          <a:p>
            <a:pPr marL="0" lvl="0" algn="l"/>
            <a:r>
              <a:rPr lang="ko-KR" altLang="en-US" dirty="0"/>
              <a:t>마스터 제목 스타일 편집</a:t>
            </a:r>
          </a:p>
        </p:txBody>
      </p:sp>
      <p:sp>
        <p:nvSpPr>
          <p:cNvPr id="11" name="슬라이드 번호 개체 틀 2">
            <a:extLst>
              <a:ext uri="{FF2B5EF4-FFF2-40B4-BE49-F238E27FC236}">
                <a16:creationId xmlns:a16="http://schemas.microsoft.com/office/drawing/2014/main" xmlns="" id="{2C24CA9A-2A82-4BE4-A05E-7CBEEF89B99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561015" y="6634213"/>
            <a:ext cx="611560" cy="274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lang="en-US" altLang="ko-KR" smtClean="0"/>
            </a:lvl1pPr>
          </a:lstStyle>
          <a:p>
            <a:r>
              <a:rPr lang="en-US" altLang="ko-KR"/>
              <a:t>·</a:t>
            </a:r>
            <a:fld id="{91D52D13-DDEF-4D6D-B916-D4FE9CE050A4}" type="slidenum">
              <a:rPr lang="ko-KR" altLang="en-US" smtClean="0"/>
              <a:pPr/>
              <a:t>‹#›</a:t>
            </a:fld>
            <a:r>
              <a:t>·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xmlns="" val="263284727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제목 슬라이드">
    <p:bg>
      <p:bgPr>
        <a:solidFill>
          <a:srgbClr val="EFF0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>
            <a:extLst>
              <a:ext uri="{FF2B5EF4-FFF2-40B4-BE49-F238E27FC236}">
                <a16:creationId xmlns:a16="http://schemas.microsoft.com/office/drawing/2014/main" xmlns="" id="{DB1E6A48-D880-4D2B-A851-18FFF2E2F26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2" name="제목 11">
            <a:extLst>
              <a:ext uri="{FF2B5EF4-FFF2-40B4-BE49-F238E27FC236}">
                <a16:creationId xmlns:a16="http://schemas.microsoft.com/office/drawing/2014/main" xmlns="" id="{F9A52FB0-CE5F-48FA-8535-23D4A6FCEA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7708" y="182606"/>
            <a:ext cx="8786292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lvl1pPr algn="l">
              <a:defRPr lang="ko-KR" altLang="en-US" sz="36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  <a:ea typeface="+mn-ea"/>
                <a:cs typeface="+mn-cs"/>
              </a:defRPr>
            </a:lvl1pPr>
          </a:lstStyle>
          <a:p>
            <a:pPr marL="0" lvl="0" algn="l"/>
            <a:r>
              <a:rPr lang="ko-KR" altLang="en-US" dirty="0"/>
              <a:t>마스터 제목 스타일 편집</a:t>
            </a:r>
          </a:p>
        </p:txBody>
      </p:sp>
      <p:sp>
        <p:nvSpPr>
          <p:cNvPr id="11" name="슬라이드 번호 개체 틀 2">
            <a:extLst>
              <a:ext uri="{FF2B5EF4-FFF2-40B4-BE49-F238E27FC236}">
                <a16:creationId xmlns:a16="http://schemas.microsoft.com/office/drawing/2014/main" xmlns="" id="{2C24CA9A-2A82-4BE4-A05E-7CBEEF89B99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561015" y="6634213"/>
            <a:ext cx="611560" cy="274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lang="en-US" altLang="ko-KR" smtClean="0"/>
            </a:lvl1pPr>
          </a:lstStyle>
          <a:p>
            <a:r>
              <a:rPr lang="en-US" altLang="ko-KR"/>
              <a:t>·</a:t>
            </a:r>
            <a:fld id="{91D52D13-DDEF-4D6D-B916-D4FE9CE050A4}" type="slidenum">
              <a:rPr lang="ko-KR" altLang="en-US" smtClean="0"/>
              <a:pPr/>
              <a:t>‹#›</a:t>
            </a:fld>
            <a:r>
              <a:t>·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xmlns="" val="263284727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제목 슬라이드">
    <p:bg>
      <p:bgPr>
        <a:solidFill>
          <a:srgbClr val="EFF0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>
            <a:extLst>
              <a:ext uri="{FF2B5EF4-FFF2-40B4-BE49-F238E27FC236}">
                <a16:creationId xmlns:a16="http://schemas.microsoft.com/office/drawing/2014/main" xmlns="" id="{DB1E6A48-D880-4D2B-A851-18FFF2E2F26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2" name="제목 11">
            <a:extLst>
              <a:ext uri="{FF2B5EF4-FFF2-40B4-BE49-F238E27FC236}">
                <a16:creationId xmlns:a16="http://schemas.microsoft.com/office/drawing/2014/main" xmlns="" id="{F9A52FB0-CE5F-48FA-8535-23D4A6FCEA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7708" y="182606"/>
            <a:ext cx="8786292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lvl1pPr algn="l">
              <a:defRPr lang="ko-KR" altLang="en-US" sz="36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  <a:ea typeface="+mn-ea"/>
                <a:cs typeface="+mn-cs"/>
              </a:defRPr>
            </a:lvl1pPr>
          </a:lstStyle>
          <a:p>
            <a:pPr marL="0" lvl="0" algn="l"/>
            <a:r>
              <a:rPr lang="ko-KR" altLang="en-US" dirty="0"/>
              <a:t>마스터 제목 스타일 편집</a:t>
            </a:r>
          </a:p>
        </p:txBody>
      </p:sp>
      <p:sp>
        <p:nvSpPr>
          <p:cNvPr id="11" name="슬라이드 번호 개체 틀 2">
            <a:extLst>
              <a:ext uri="{FF2B5EF4-FFF2-40B4-BE49-F238E27FC236}">
                <a16:creationId xmlns:a16="http://schemas.microsoft.com/office/drawing/2014/main" xmlns="" id="{2C24CA9A-2A82-4BE4-A05E-7CBEEF89B99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561015" y="6634213"/>
            <a:ext cx="611560" cy="274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lang="en-US" altLang="ko-KR" smtClean="0"/>
            </a:lvl1pPr>
          </a:lstStyle>
          <a:p>
            <a:r>
              <a:rPr lang="en-US" altLang="ko-KR"/>
              <a:t>·</a:t>
            </a:r>
            <a:fld id="{91D52D13-DDEF-4D6D-B916-D4FE9CE050A4}" type="slidenum">
              <a:rPr lang="ko-KR" altLang="en-US" smtClean="0"/>
              <a:pPr/>
              <a:t>‹#›</a:t>
            </a:fld>
            <a:r>
              <a:t>·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xmlns="" val="263284727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제목 슬라이드">
    <p:bg>
      <p:bgPr>
        <a:solidFill>
          <a:srgbClr val="EFF0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>
            <a:extLst>
              <a:ext uri="{FF2B5EF4-FFF2-40B4-BE49-F238E27FC236}">
                <a16:creationId xmlns:a16="http://schemas.microsoft.com/office/drawing/2014/main" xmlns="" id="{DB1E6A48-D880-4D2B-A851-18FFF2E2F26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2" name="제목 11">
            <a:extLst>
              <a:ext uri="{FF2B5EF4-FFF2-40B4-BE49-F238E27FC236}">
                <a16:creationId xmlns:a16="http://schemas.microsoft.com/office/drawing/2014/main" xmlns="" id="{F9A52FB0-CE5F-48FA-8535-23D4A6FCEA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7708" y="182606"/>
            <a:ext cx="8786292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lvl1pPr algn="l">
              <a:defRPr lang="ko-KR" altLang="en-US" sz="36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  <a:ea typeface="+mn-ea"/>
                <a:cs typeface="+mn-cs"/>
              </a:defRPr>
            </a:lvl1pPr>
          </a:lstStyle>
          <a:p>
            <a:pPr marL="0" lvl="0" algn="l"/>
            <a:r>
              <a:rPr lang="ko-KR" altLang="en-US" dirty="0"/>
              <a:t>마스터 제목 스타일 편집</a:t>
            </a:r>
          </a:p>
        </p:txBody>
      </p:sp>
      <p:sp>
        <p:nvSpPr>
          <p:cNvPr id="11" name="슬라이드 번호 개체 틀 2">
            <a:extLst>
              <a:ext uri="{FF2B5EF4-FFF2-40B4-BE49-F238E27FC236}">
                <a16:creationId xmlns:a16="http://schemas.microsoft.com/office/drawing/2014/main" xmlns="" id="{2C24CA9A-2A82-4BE4-A05E-7CBEEF89B99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561015" y="6634213"/>
            <a:ext cx="611560" cy="274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lang="en-US" altLang="ko-KR" smtClean="0"/>
            </a:lvl1pPr>
          </a:lstStyle>
          <a:p>
            <a:r>
              <a:rPr lang="en-US" altLang="ko-KR"/>
              <a:t>·</a:t>
            </a:r>
            <a:fld id="{91D52D13-DDEF-4D6D-B916-D4FE9CE050A4}" type="slidenum">
              <a:rPr lang="ko-KR" altLang="en-US" smtClean="0"/>
              <a:pPr/>
              <a:t>‹#›</a:t>
            </a:fld>
            <a:r>
              <a:t>·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xmlns="" val="26328472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제목 슬라이드">
    <p:bg>
      <p:bgPr>
        <a:solidFill>
          <a:srgbClr val="EFF0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>
            <a:extLst>
              <a:ext uri="{FF2B5EF4-FFF2-40B4-BE49-F238E27FC236}">
                <a16:creationId xmlns:a16="http://schemas.microsoft.com/office/drawing/2014/main" xmlns="" id="{DB1E6A48-D880-4D2B-A851-18FFF2E2F26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2" name="제목 11">
            <a:extLst>
              <a:ext uri="{FF2B5EF4-FFF2-40B4-BE49-F238E27FC236}">
                <a16:creationId xmlns:a16="http://schemas.microsoft.com/office/drawing/2014/main" xmlns="" id="{F9A52FB0-CE5F-48FA-8535-23D4A6FCEA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7708" y="182606"/>
            <a:ext cx="8786292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lvl1pPr algn="l">
              <a:defRPr lang="ko-KR" altLang="en-US" sz="36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  <a:ea typeface="+mn-ea"/>
                <a:cs typeface="+mn-cs"/>
              </a:defRPr>
            </a:lvl1pPr>
          </a:lstStyle>
          <a:p>
            <a:pPr marL="0" lvl="0" algn="l"/>
            <a:r>
              <a:rPr lang="ko-KR" altLang="en-US" dirty="0"/>
              <a:t>마스터 제목 스타일 편집</a:t>
            </a:r>
          </a:p>
        </p:txBody>
      </p:sp>
      <p:sp>
        <p:nvSpPr>
          <p:cNvPr id="11" name="슬라이드 번호 개체 틀 2">
            <a:extLst>
              <a:ext uri="{FF2B5EF4-FFF2-40B4-BE49-F238E27FC236}">
                <a16:creationId xmlns:a16="http://schemas.microsoft.com/office/drawing/2014/main" xmlns="" id="{2C24CA9A-2A82-4BE4-A05E-7CBEEF89B99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561015" y="6634213"/>
            <a:ext cx="611560" cy="274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lang="en-US" altLang="ko-KR" smtClean="0"/>
            </a:lvl1pPr>
          </a:lstStyle>
          <a:p>
            <a:r>
              <a:rPr lang="en-US" altLang="ko-KR"/>
              <a:t>·</a:t>
            </a:r>
            <a:fld id="{91D52D13-DDEF-4D6D-B916-D4FE9CE050A4}" type="slidenum">
              <a:rPr lang="ko-KR" altLang="en-US" smtClean="0"/>
              <a:pPr/>
              <a:t>‹#›</a:t>
            </a:fld>
            <a:r>
              <a:t>·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xmlns="" val="263284727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제목 슬라이드">
    <p:bg>
      <p:bgPr>
        <a:solidFill>
          <a:srgbClr val="EFF0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>
            <a:extLst>
              <a:ext uri="{FF2B5EF4-FFF2-40B4-BE49-F238E27FC236}">
                <a16:creationId xmlns:a16="http://schemas.microsoft.com/office/drawing/2014/main" xmlns="" id="{DB1E6A48-D880-4D2B-A851-18FFF2E2F26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2" name="제목 11">
            <a:extLst>
              <a:ext uri="{FF2B5EF4-FFF2-40B4-BE49-F238E27FC236}">
                <a16:creationId xmlns:a16="http://schemas.microsoft.com/office/drawing/2014/main" xmlns="" id="{F9A52FB0-CE5F-48FA-8535-23D4A6FCEA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7708" y="182606"/>
            <a:ext cx="8786292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lvl1pPr algn="l">
              <a:defRPr lang="ko-KR" altLang="en-US" sz="36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  <a:ea typeface="+mn-ea"/>
                <a:cs typeface="+mn-cs"/>
              </a:defRPr>
            </a:lvl1pPr>
          </a:lstStyle>
          <a:p>
            <a:pPr marL="0" lvl="0" algn="l"/>
            <a:r>
              <a:rPr lang="ko-KR" altLang="en-US" dirty="0"/>
              <a:t>마스터 제목 스타일 편집</a:t>
            </a:r>
          </a:p>
        </p:txBody>
      </p:sp>
      <p:sp>
        <p:nvSpPr>
          <p:cNvPr id="11" name="슬라이드 번호 개체 틀 2">
            <a:extLst>
              <a:ext uri="{FF2B5EF4-FFF2-40B4-BE49-F238E27FC236}">
                <a16:creationId xmlns:a16="http://schemas.microsoft.com/office/drawing/2014/main" xmlns="" id="{2C24CA9A-2A82-4BE4-A05E-7CBEEF89B99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561015" y="6634213"/>
            <a:ext cx="611560" cy="274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lang="en-US" altLang="ko-KR" smtClean="0"/>
            </a:lvl1pPr>
          </a:lstStyle>
          <a:p>
            <a:r>
              <a:rPr lang="en-US" altLang="ko-KR"/>
              <a:t>·</a:t>
            </a:r>
            <a:fld id="{91D52D13-DDEF-4D6D-B916-D4FE9CE050A4}" type="slidenum">
              <a:rPr lang="ko-KR" altLang="en-US" smtClean="0"/>
              <a:pPr/>
              <a:t>‹#›</a:t>
            </a:fld>
            <a:r>
              <a:t>·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xmlns="" val="263284727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제목 슬라이드">
    <p:bg>
      <p:bgPr>
        <a:solidFill>
          <a:srgbClr val="EFF0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>
            <a:extLst>
              <a:ext uri="{FF2B5EF4-FFF2-40B4-BE49-F238E27FC236}">
                <a16:creationId xmlns:a16="http://schemas.microsoft.com/office/drawing/2014/main" xmlns="" id="{DB1E6A48-D880-4D2B-A851-18FFF2E2F26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2" name="제목 11">
            <a:extLst>
              <a:ext uri="{FF2B5EF4-FFF2-40B4-BE49-F238E27FC236}">
                <a16:creationId xmlns:a16="http://schemas.microsoft.com/office/drawing/2014/main" xmlns="" id="{F9A52FB0-CE5F-48FA-8535-23D4A6FCEA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7708" y="182606"/>
            <a:ext cx="8786292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lvl1pPr algn="l">
              <a:defRPr lang="ko-KR" altLang="en-US" sz="36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  <a:ea typeface="+mn-ea"/>
                <a:cs typeface="+mn-cs"/>
              </a:defRPr>
            </a:lvl1pPr>
          </a:lstStyle>
          <a:p>
            <a:pPr marL="0" lvl="0" algn="l"/>
            <a:r>
              <a:rPr lang="ko-KR" altLang="en-US" dirty="0"/>
              <a:t>마스터 제목 스타일 편집</a:t>
            </a:r>
          </a:p>
        </p:txBody>
      </p:sp>
      <p:sp>
        <p:nvSpPr>
          <p:cNvPr id="11" name="슬라이드 번호 개체 틀 2">
            <a:extLst>
              <a:ext uri="{FF2B5EF4-FFF2-40B4-BE49-F238E27FC236}">
                <a16:creationId xmlns:a16="http://schemas.microsoft.com/office/drawing/2014/main" xmlns="" id="{2C24CA9A-2A82-4BE4-A05E-7CBEEF89B99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561015" y="6634213"/>
            <a:ext cx="611560" cy="274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lang="en-US" altLang="ko-KR" smtClean="0"/>
            </a:lvl1pPr>
          </a:lstStyle>
          <a:p>
            <a:r>
              <a:rPr lang="en-US" altLang="ko-KR"/>
              <a:t>·</a:t>
            </a:r>
            <a:fld id="{91D52D13-DDEF-4D6D-B916-D4FE9CE050A4}" type="slidenum">
              <a:rPr lang="ko-KR" altLang="en-US" smtClean="0"/>
              <a:pPr/>
              <a:t>‹#›</a:t>
            </a:fld>
            <a:r>
              <a:t>·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xmlns="" val="263284727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제목 슬라이드">
    <p:bg>
      <p:bgPr>
        <a:solidFill>
          <a:srgbClr val="EFF0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>
            <a:extLst>
              <a:ext uri="{FF2B5EF4-FFF2-40B4-BE49-F238E27FC236}">
                <a16:creationId xmlns:a16="http://schemas.microsoft.com/office/drawing/2014/main" xmlns="" id="{DB1E6A48-D880-4D2B-A851-18FFF2E2F26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2" name="제목 11">
            <a:extLst>
              <a:ext uri="{FF2B5EF4-FFF2-40B4-BE49-F238E27FC236}">
                <a16:creationId xmlns:a16="http://schemas.microsoft.com/office/drawing/2014/main" xmlns="" id="{F9A52FB0-CE5F-48FA-8535-23D4A6FCEA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7708" y="182606"/>
            <a:ext cx="8786292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lvl1pPr algn="l">
              <a:defRPr lang="ko-KR" altLang="en-US" sz="36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  <a:ea typeface="+mn-ea"/>
                <a:cs typeface="+mn-cs"/>
              </a:defRPr>
            </a:lvl1pPr>
          </a:lstStyle>
          <a:p>
            <a:pPr marL="0" lvl="0" algn="l"/>
            <a:r>
              <a:rPr lang="ko-KR" altLang="en-US" dirty="0"/>
              <a:t>마스터 제목 스타일 편집</a:t>
            </a:r>
          </a:p>
        </p:txBody>
      </p:sp>
      <p:sp>
        <p:nvSpPr>
          <p:cNvPr id="11" name="슬라이드 번호 개체 틀 2">
            <a:extLst>
              <a:ext uri="{FF2B5EF4-FFF2-40B4-BE49-F238E27FC236}">
                <a16:creationId xmlns:a16="http://schemas.microsoft.com/office/drawing/2014/main" xmlns="" id="{2C24CA9A-2A82-4BE4-A05E-7CBEEF89B99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561015" y="6634213"/>
            <a:ext cx="611560" cy="274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lang="en-US" altLang="ko-KR" smtClean="0"/>
            </a:lvl1pPr>
          </a:lstStyle>
          <a:p>
            <a:r>
              <a:rPr lang="en-US" altLang="ko-KR"/>
              <a:t>·</a:t>
            </a:r>
            <a:fld id="{91D52D13-DDEF-4D6D-B916-D4FE9CE050A4}" type="slidenum">
              <a:rPr lang="ko-KR" altLang="en-US" smtClean="0"/>
              <a:pPr/>
              <a:t>‹#›</a:t>
            </a:fld>
            <a:r>
              <a:t>·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xmlns="" val="263284727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제목 슬라이드">
    <p:bg>
      <p:bgPr>
        <a:solidFill>
          <a:srgbClr val="EFF0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>
            <a:extLst>
              <a:ext uri="{FF2B5EF4-FFF2-40B4-BE49-F238E27FC236}">
                <a16:creationId xmlns:a16="http://schemas.microsoft.com/office/drawing/2014/main" xmlns="" id="{DB1E6A48-D880-4D2B-A851-18FFF2E2F26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2" name="제목 11">
            <a:extLst>
              <a:ext uri="{FF2B5EF4-FFF2-40B4-BE49-F238E27FC236}">
                <a16:creationId xmlns:a16="http://schemas.microsoft.com/office/drawing/2014/main" xmlns="" id="{F9A52FB0-CE5F-48FA-8535-23D4A6FCEA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7708" y="182606"/>
            <a:ext cx="8786292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lvl1pPr algn="l">
              <a:defRPr lang="ko-KR" altLang="en-US" sz="36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  <a:ea typeface="+mn-ea"/>
                <a:cs typeface="+mn-cs"/>
              </a:defRPr>
            </a:lvl1pPr>
          </a:lstStyle>
          <a:p>
            <a:pPr marL="0" lvl="0" algn="l"/>
            <a:r>
              <a:rPr lang="ko-KR" altLang="en-US" dirty="0"/>
              <a:t>마스터 제목 스타일 편집</a:t>
            </a:r>
          </a:p>
        </p:txBody>
      </p:sp>
      <p:sp>
        <p:nvSpPr>
          <p:cNvPr id="11" name="슬라이드 번호 개체 틀 2">
            <a:extLst>
              <a:ext uri="{FF2B5EF4-FFF2-40B4-BE49-F238E27FC236}">
                <a16:creationId xmlns:a16="http://schemas.microsoft.com/office/drawing/2014/main" xmlns="" id="{2C24CA9A-2A82-4BE4-A05E-7CBEEF89B99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561015" y="6634213"/>
            <a:ext cx="611560" cy="274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lang="en-US" altLang="ko-KR" smtClean="0"/>
            </a:lvl1pPr>
          </a:lstStyle>
          <a:p>
            <a:r>
              <a:rPr lang="en-US" altLang="ko-KR"/>
              <a:t>·</a:t>
            </a:r>
            <a:fld id="{91D52D13-DDEF-4D6D-B916-D4FE9CE050A4}" type="slidenum">
              <a:rPr lang="ko-KR" altLang="en-US" smtClean="0"/>
              <a:pPr/>
              <a:t>‹#›</a:t>
            </a:fld>
            <a:r>
              <a:t>·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xmlns="" val="2632847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5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.xml"/><Relationship Id="rId13" Type="http://schemas.openxmlformats.org/officeDocument/2006/relationships/image" Target="../media/image11.jpeg"/><Relationship Id="rId3" Type="http://schemas.openxmlformats.org/officeDocument/2006/relationships/slideLayout" Target="../slideLayouts/slideLayout18.xml"/><Relationship Id="rId7" Type="http://schemas.openxmlformats.org/officeDocument/2006/relationships/slideLayout" Target="../slideLayouts/slideLayout22.xml"/><Relationship Id="rId12" Type="http://schemas.openxmlformats.org/officeDocument/2006/relationships/theme" Target="../theme/theme2.xml"/><Relationship Id="rId17" Type="http://schemas.openxmlformats.org/officeDocument/2006/relationships/image" Target="../media/image5.png"/><Relationship Id="rId2" Type="http://schemas.openxmlformats.org/officeDocument/2006/relationships/slideLayout" Target="../slideLayouts/slideLayout17.xml"/><Relationship Id="rId16" Type="http://schemas.openxmlformats.org/officeDocument/2006/relationships/image" Target="../media/image4.png"/><Relationship Id="rId1" Type="http://schemas.openxmlformats.org/officeDocument/2006/relationships/slideLayout" Target="../slideLayouts/slideLayout16.xml"/><Relationship Id="rId6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0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25.xml"/><Relationship Id="rId4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4.xml"/><Relationship Id="rId14" Type="http://schemas.openxmlformats.org/officeDocument/2006/relationships/image" Target="../media/image2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4.xml"/><Relationship Id="rId13" Type="http://schemas.openxmlformats.org/officeDocument/2006/relationships/slideLayout" Target="../slideLayouts/slideLayout39.xml"/><Relationship Id="rId18" Type="http://schemas.openxmlformats.org/officeDocument/2006/relationships/slideLayout" Target="../slideLayouts/slideLayout44.xml"/><Relationship Id="rId26" Type="http://schemas.openxmlformats.org/officeDocument/2006/relationships/image" Target="../media/image7.jpeg"/><Relationship Id="rId3" Type="http://schemas.openxmlformats.org/officeDocument/2006/relationships/slideLayout" Target="../slideLayouts/slideLayout29.xml"/><Relationship Id="rId21" Type="http://schemas.openxmlformats.org/officeDocument/2006/relationships/slideLayout" Target="../slideLayouts/slideLayout47.xml"/><Relationship Id="rId7" Type="http://schemas.openxmlformats.org/officeDocument/2006/relationships/slideLayout" Target="../slideLayouts/slideLayout33.xml"/><Relationship Id="rId12" Type="http://schemas.openxmlformats.org/officeDocument/2006/relationships/slideLayout" Target="../slideLayouts/slideLayout38.xml"/><Relationship Id="rId17" Type="http://schemas.openxmlformats.org/officeDocument/2006/relationships/slideLayout" Target="../slideLayouts/slideLayout43.xml"/><Relationship Id="rId25" Type="http://schemas.openxmlformats.org/officeDocument/2006/relationships/image" Target="../media/image6.jpeg"/><Relationship Id="rId2" Type="http://schemas.openxmlformats.org/officeDocument/2006/relationships/slideLayout" Target="../slideLayouts/slideLayout28.xml"/><Relationship Id="rId16" Type="http://schemas.openxmlformats.org/officeDocument/2006/relationships/slideLayout" Target="../slideLayouts/slideLayout42.xml"/><Relationship Id="rId20" Type="http://schemas.openxmlformats.org/officeDocument/2006/relationships/slideLayout" Target="../slideLayouts/slideLayout46.xml"/><Relationship Id="rId29" Type="http://schemas.openxmlformats.org/officeDocument/2006/relationships/image" Target="../media/image10.png"/><Relationship Id="rId1" Type="http://schemas.openxmlformats.org/officeDocument/2006/relationships/slideLayout" Target="../slideLayouts/slideLayout27.xml"/><Relationship Id="rId6" Type="http://schemas.openxmlformats.org/officeDocument/2006/relationships/slideLayout" Target="../slideLayouts/slideLayout32.xml"/><Relationship Id="rId11" Type="http://schemas.openxmlformats.org/officeDocument/2006/relationships/slideLayout" Target="../slideLayouts/slideLayout37.xml"/><Relationship Id="rId24" Type="http://schemas.openxmlformats.org/officeDocument/2006/relationships/theme" Target="../theme/theme3.xml"/><Relationship Id="rId5" Type="http://schemas.openxmlformats.org/officeDocument/2006/relationships/slideLayout" Target="../slideLayouts/slideLayout31.xml"/><Relationship Id="rId15" Type="http://schemas.openxmlformats.org/officeDocument/2006/relationships/slideLayout" Target="../slideLayouts/slideLayout41.xml"/><Relationship Id="rId23" Type="http://schemas.openxmlformats.org/officeDocument/2006/relationships/slideLayout" Target="../slideLayouts/slideLayout49.xml"/><Relationship Id="rId28" Type="http://schemas.openxmlformats.org/officeDocument/2006/relationships/image" Target="../media/image12.png"/><Relationship Id="rId10" Type="http://schemas.openxmlformats.org/officeDocument/2006/relationships/slideLayout" Target="../slideLayouts/slideLayout36.xml"/><Relationship Id="rId19" Type="http://schemas.openxmlformats.org/officeDocument/2006/relationships/slideLayout" Target="../slideLayouts/slideLayout45.xml"/><Relationship Id="rId4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5.xml"/><Relationship Id="rId14" Type="http://schemas.openxmlformats.org/officeDocument/2006/relationships/slideLayout" Target="../slideLayouts/slideLayout40.xml"/><Relationship Id="rId22" Type="http://schemas.openxmlformats.org/officeDocument/2006/relationships/slideLayout" Target="../slideLayouts/slideLayout48.xml"/><Relationship Id="rId27" Type="http://schemas.openxmlformats.org/officeDocument/2006/relationships/image" Target="../media/image8.jpeg"/><Relationship Id="rId30" Type="http://schemas.openxmlformats.org/officeDocument/2006/relationships/image" Target="../media/image1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7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92" name="Picture 268" descr="2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</p:spPr>
      </p:pic>
      <p:pic>
        <p:nvPicPr>
          <p:cNvPr id="1293" name="Picture 269" descr="3"/>
          <p:cNvPicPr>
            <a:picLocks noChangeAspect="1" noChangeArrowheads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0" y="0"/>
            <a:ext cx="1336675" cy="5157788"/>
          </a:xfrm>
          <a:prstGeom prst="rect">
            <a:avLst/>
          </a:prstGeom>
          <a:noFill/>
        </p:spPr>
      </p:pic>
      <p:pic>
        <p:nvPicPr>
          <p:cNvPr id="1294" name="Picture 270" descr="2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6253163" y="-1900238"/>
            <a:ext cx="5781675" cy="4400551"/>
          </a:xfrm>
          <a:prstGeom prst="rect">
            <a:avLst/>
          </a:prstGeom>
          <a:noFill/>
        </p:spPr>
      </p:pic>
      <p:pic>
        <p:nvPicPr>
          <p:cNvPr id="1295" name="Picture 271" descr="3"/>
          <p:cNvPicPr>
            <a:picLocks noChangeAspect="1" noChangeArrowheads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0" y="765175"/>
            <a:ext cx="9144000" cy="933450"/>
          </a:xfrm>
          <a:prstGeom prst="rect">
            <a:avLst/>
          </a:prstGeom>
          <a:noFill/>
        </p:spPr>
      </p:pic>
      <p:pic>
        <p:nvPicPr>
          <p:cNvPr id="1296" name="Picture 272" descr="3"/>
          <p:cNvPicPr>
            <a:picLocks noChangeAspect="1" noChangeArrowheads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0" y="841375"/>
            <a:ext cx="9144000" cy="933450"/>
          </a:xfrm>
          <a:prstGeom prst="rect">
            <a:avLst/>
          </a:prstGeom>
          <a:noFill/>
        </p:spPr>
      </p:pic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solidFill>
                  <a:schemeClr val="tx1"/>
                </a:solidFill>
              </a:defRPr>
            </a:lvl1pPr>
          </a:lstStyle>
          <a:p>
            <a:endParaRPr lang="ko-KR" altLang="ko-K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32138" y="6265863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chemeClr val="tx1"/>
                </a:solidFill>
              </a:defRPr>
            </a:lvl1pPr>
          </a:lstStyle>
          <a:p>
            <a:endParaRPr lang="ko-KR" altLang="ko-K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chemeClr val="tx1"/>
                </a:solidFill>
              </a:defRPr>
            </a:lvl1pPr>
          </a:lstStyle>
          <a:p>
            <a:fld id="{B488FA3B-D6D2-4E0D-AA93-0A763490138F}" type="slidenum">
              <a:rPr lang="en-US" altLang="ko-KR"/>
              <a:pPr/>
              <a:t>‹#›</a:t>
            </a:fld>
            <a:endParaRPr lang="en-US" altLang="ko-KR"/>
          </a:p>
        </p:txBody>
      </p:sp>
      <p:sp>
        <p:nvSpPr>
          <p:cNvPr id="1258" name="Rectangle 23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0"/>
            <a:ext cx="8229600" cy="76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smtClean="0"/>
              <a:t>Click To Edit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484313"/>
            <a:ext cx="8229600" cy="464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ko-KR" smtClean="0"/>
              <a:t>Click to edit Master text styles</a:t>
            </a:r>
          </a:p>
          <a:p>
            <a:pPr lvl="1"/>
            <a:r>
              <a:rPr lang="ru-RU" altLang="ko-KR" smtClean="0"/>
              <a:t>Second level</a:t>
            </a:r>
          </a:p>
          <a:p>
            <a:pPr lvl="2"/>
            <a:r>
              <a:rPr lang="ru-RU" altLang="ko-KR" smtClean="0"/>
              <a:t>Third level</a:t>
            </a:r>
          </a:p>
          <a:p>
            <a:pPr lvl="3"/>
            <a:r>
              <a:rPr lang="ru-RU" altLang="ko-KR" smtClean="0"/>
              <a:t>Fourth level</a:t>
            </a:r>
          </a:p>
          <a:p>
            <a:pPr lvl="4"/>
            <a:r>
              <a:rPr lang="ru-RU" altLang="ko-KR" smtClean="0"/>
              <a:t>Fifth level</a:t>
            </a:r>
            <a:endParaRPr lang="ko-KR" altLang="ko-KR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5" r:id="rId2"/>
    <p:sldLayoutId id="2147483656" r:id="rId3"/>
    <p:sldLayoutId id="2147483657" r:id="rId4"/>
    <p:sldLayoutId id="2147483658" r:id="rId5"/>
    <p:sldLayoutId id="2147483659" r:id="rId6"/>
    <p:sldLayoutId id="2147483660" r:id="rId7"/>
    <p:sldLayoutId id="2147483661" r:id="rId8"/>
    <p:sldLayoutId id="2147483662" r:id="rId9"/>
    <p:sldLayoutId id="2147483663" r:id="rId10"/>
    <p:sldLayoutId id="2147483664" r:id="rId11"/>
    <p:sldLayoutId id="2147483687" r:id="rId12"/>
    <p:sldLayoutId id="2147483688" r:id="rId13"/>
    <p:sldLayoutId id="2147483689" r:id="rId14"/>
    <p:sldLayoutId id="2147483692" r:id="rId15"/>
  </p:sldLayoutIdLst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1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2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58" grpId="0"/>
      <p:bldP spid="1027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txStyles>
    <p:titleStyle>
      <a:lvl1pPr algn="l" rtl="0" fontAlgn="base" latinLnBrk="1">
        <a:spcBef>
          <a:spcPct val="0"/>
        </a:spcBef>
        <a:spcAft>
          <a:spcPct val="0"/>
        </a:spcAft>
        <a:defRPr kumimoji="1" sz="3000" b="1" i="1">
          <a:solidFill>
            <a:schemeClr val="bg1"/>
          </a:solidFill>
          <a:latin typeface="+mj-lt"/>
          <a:ea typeface="+mj-ea"/>
          <a:cs typeface="+mj-cs"/>
        </a:defRPr>
      </a:lvl1pPr>
      <a:lvl2pPr algn="l" rtl="0" fontAlgn="base" latinLnBrk="1">
        <a:spcBef>
          <a:spcPct val="0"/>
        </a:spcBef>
        <a:spcAft>
          <a:spcPct val="0"/>
        </a:spcAft>
        <a:defRPr kumimoji="1" sz="3000" b="1" i="1">
          <a:solidFill>
            <a:schemeClr val="bg1"/>
          </a:solidFill>
          <a:latin typeface="Times New Roman" pitchFamily="18" charset="0"/>
          <a:ea typeface="굴림" pitchFamily="50" charset="-127"/>
        </a:defRPr>
      </a:lvl2pPr>
      <a:lvl3pPr algn="l" rtl="0" fontAlgn="base" latinLnBrk="1">
        <a:spcBef>
          <a:spcPct val="0"/>
        </a:spcBef>
        <a:spcAft>
          <a:spcPct val="0"/>
        </a:spcAft>
        <a:defRPr kumimoji="1" sz="3000" b="1" i="1">
          <a:solidFill>
            <a:schemeClr val="bg1"/>
          </a:solidFill>
          <a:latin typeface="Times New Roman" pitchFamily="18" charset="0"/>
          <a:ea typeface="굴림" pitchFamily="50" charset="-127"/>
        </a:defRPr>
      </a:lvl3pPr>
      <a:lvl4pPr algn="l" rtl="0" fontAlgn="base" latinLnBrk="1">
        <a:spcBef>
          <a:spcPct val="0"/>
        </a:spcBef>
        <a:spcAft>
          <a:spcPct val="0"/>
        </a:spcAft>
        <a:defRPr kumimoji="1" sz="3000" b="1" i="1">
          <a:solidFill>
            <a:schemeClr val="bg1"/>
          </a:solidFill>
          <a:latin typeface="Times New Roman" pitchFamily="18" charset="0"/>
          <a:ea typeface="굴림" pitchFamily="50" charset="-127"/>
        </a:defRPr>
      </a:lvl4pPr>
      <a:lvl5pPr algn="l" rtl="0" fontAlgn="base" latinLnBrk="1">
        <a:spcBef>
          <a:spcPct val="0"/>
        </a:spcBef>
        <a:spcAft>
          <a:spcPct val="0"/>
        </a:spcAft>
        <a:defRPr kumimoji="1" sz="3000" b="1" i="1">
          <a:solidFill>
            <a:schemeClr val="bg1"/>
          </a:solidFill>
          <a:latin typeface="Times New Roman" pitchFamily="18" charset="0"/>
          <a:ea typeface="굴림" pitchFamily="50" charset="-127"/>
        </a:defRPr>
      </a:lvl5pPr>
      <a:lvl6pPr marL="457200" algn="l" rtl="0" fontAlgn="base" latinLnBrk="1">
        <a:spcBef>
          <a:spcPct val="0"/>
        </a:spcBef>
        <a:spcAft>
          <a:spcPct val="0"/>
        </a:spcAft>
        <a:defRPr kumimoji="1" sz="3000" b="1" i="1">
          <a:solidFill>
            <a:schemeClr val="bg1"/>
          </a:solidFill>
          <a:latin typeface="Times New Roman" pitchFamily="18" charset="0"/>
          <a:ea typeface="굴림" pitchFamily="50" charset="-127"/>
        </a:defRPr>
      </a:lvl6pPr>
      <a:lvl7pPr marL="914400" algn="l" rtl="0" fontAlgn="base" latinLnBrk="1">
        <a:spcBef>
          <a:spcPct val="0"/>
        </a:spcBef>
        <a:spcAft>
          <a:spcPct val="0"/>
        </a:spcAft>
        <a:defRPr kumimoji="1" sz="3000" b="1" i="1">
          <a:solidFill>
            <a:schemeClr val="bg1"/>
          </a:solidFill>
          <a:latin typeface="Times New Roman" pitchFamily="18" charset="0"/>
          <a:ea typeface="굴림" pitchFamily="50" charset="-127"/>
        </a:defRPr>
      </a:lvl7pPr>
      <a:lvl8pPr marL="1371600" algn="l" rtl="0" fontAlgn="base" latinLnBrk="1">
        <a:spcBef>
          <a:spcPct val="0"/>
        </a:spcBef>
        <a:spcAft>
          <a:spcPct val="0"/>
        </a:spcAft>
        <a:defRPr kumimoji="1" sz="3000" b="1" i="1">
          <a:solidFill>
            <a:schemeClr val="bg1"/>
          </a:solidFill>
          <a:latin typeface="Times New Roman" pitchFamily="18" charset="0"/>
          <a:ea typeface="굴림" pitchFamily="50" charset="-127"/>
        </a:defRPr>
      </a:lvl8pPr>
      <a:lvl9pPr marL="1828800" algn="l" rtl="0" fontAlgn="base" latinLnBrk="1">
        <a:spcBef>
          <a:spcPct val="0"/>
        </a:spcBef>
        <a:spcAft>
          <a:spcPct val="0"/>
        </a:spcAft>
        <a:defRPr kumimoji="1" sz="3000" b="1" i="1">
          <a:solidFill>
            <a:schemeClr val="bg1"/>
          </a:solidFill>
          <a:latin typeface="Times New Roman" pitchFamily="18" charset="0"/>
          <a:ea typeface="굴림" pitchFamily="50" charset="-127"/>
        </a:defRPr>
      </a:lvl9pPr>
    </p:titleStyle>
    <p:bodyStyle>
      <a:lvl1pPr marL="342900" indent="-342900" algn="l" rtl="0" fontAlgn="base" latinLnBrk="1">
        <a:spcBef>
          <a:spcPct val="20000"/>
        </a:spcBef>
        <a:spcAft>
          <a:spcPct val="0"/>
        </a:spcAft>
        <a:buChar char="•"/>
        <a:defRPr kumimoji="1"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 latinLnBrk="1">
        <a:spcBef>
          <a:spcPct val="20000"/>
        </a:spcBef>
        <a:spcAft>
          <a:spcPct val="0"/>
        </a:spcAft>
        <a:buChar char="–"/>
        <a:defRPr kumimoji="1" sz="2400" b="1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 latinLnBrk="1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 latinLnBrk="1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956" name="Picture 156" descr="2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</p:spPr>
      </p:pic>
      <p:sp>
        <p:nvSpPr>
          <p:cNvPr id="76961" name="Rectangle 161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ko-KR" altLang="en-US"/>
          </a:p>
        </p:txBody>
      </p:sp>
      <p:pic>
        <p:nvPicPr>
          <p:cNvPr id="76957" name="Picture 157" descr="3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0"/>
            <a:ext cx="1336675" cy="5157788"/>
          </a:xfrm>
          <a:prstGeom prst="rect">
            <a:avLst/>
          </a:prstGeom>
          <a:noFill/>
        </p:spPr>
      </p:pic>
      <p:pic>
        <p:nvPicPr>
          <p:cNvPr id="76958" name="Picture 158" descr="2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6253163" y="-1900238"/>
            <a:ext cx="5781675" cy="4400551"/>
          </a:xfrm>
          <a:prstGeom prst="rect">
            <a:avLst/>
          </a:prstGeom>
          <a:noFill/>
        </p:spPr>
      </p:pic>
      <p:pic>
        <p:nvPicPr>
          <p:cNvPr id="76959" name="Picture 159" descr="3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765175"/>
            <a:ext cx="9144000" cy="933450"/>
          </a:xfrm>
          <a:prstGeom prst="rect">
            <a:avLst/>
          </a:prstGeom>
          <a:noFill/>
        </p:spPr>
      </p:pic>
      <p:pic>
        <p:nvPicPr>
          <p:cNvPr id="76960" name="Picture 160" descr="3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841375"/>
            <a:ext cx="9144000" cy="933450"/>
          </a:xfrm>
          <a:prstGeom prst="rect">
            <a:avLst/>
          </a:prstGeom>
          <a:noFill/>
        </p:spPr>
      </p:pic>
      <p:sp>
        <p:nvSpPr>
          <p:cNvPr id="6758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solidFill>
                  <a:srgbClr val="000000"/>
                </a:solidFill>
              </a:defRPr>
            </a:lvl1pPr>
          </a:lstStyle>
          <a:p>
            <a:endParaRPr lang="ko-KR" altLang="ko-KR"/>
          </a:p>
        </p:txBody>
      </p:sp>
      <p:sp>
        <p:nvSpPr>
          <p:cNvPr id="6758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</a:defRPr>
            </a:lvl1pPr>
          </a:lstStyle>
          <a:p>
            <a:endParaRPr lang="ko-KR" altLang="ko-KR"/>
          </a:p>
        </p:txBody>
      </p:sp>
      <p:sp>
        <p:nvSpPr>
          <p:cNvPr id="6759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</a:defRPr>
            </a:lvl1pPr>
          </a:lstStyle>
          <a:p>
            <a:fld id="{D63B6580-EDB1-4775-B9C7-47B8C2BD1F75}" type="slidenum">
              <a:rPr lang="en-US" altLang="ko-KR"/>
              <a:pPr/>
              <a:t>‹#›</a:t>
            </a:fld>
            <a:endParaRPr lang="en-US" altLang="ko-KR"/>
          </a:p>
        </p:txBody>
      </p:sp>
      <p:sp>
        <p:nvSpPr>
          <p:cNvPr id="67592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412875"/>
            <a:ext cx="8229600" cy="4710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ko-KR" smtClean="0"/>
              <a:t>Click to edit Master text styles</a:t>
            </a:r>
          </a:p>
          <a:p>
            <a:pPr lvl="1"/>
            <a:r>
              <a:rPr lang="ru-RU" altLang="ko-KR" smtClean="0"/>
              <a:t>Second level</a:t>
            </a:r>
          </a:p>
          <a:p>
            <a:pPr lvl="2"/>
            <a:r>
              <a:rPr lang="ru-RU" altLang="ko-KR" smtClean="0"/>
              <a:t>Third level</a:t>
            </a:r>
          </a:p>
          <a:p>
            <a:pPr lvl="3"/>
            <a:r>
              <a:rPr lang="ru-RU" altLang="ko-KR" smtClean="0"/>
              <a:t>Fourth level</a:t>
            </a:r>
          </a:p>
          <a:p>
            <a:pPr lvl="4"/>
            <a:r>
              <a:rPr lang="ru-RU" altLang="ko-KR" smtClean="0"/>
              <a:t>Fifth level</a:t>
            </a:r>
            <a:endParaRPr lang="ko-KR" altLang="ko-KR" smtClean="0"/>
          </a:p>
        </p:txBody>
      </p:sp>
      <p:sp>
        <p:nvSpPr>
          <p:cNvPr id="76927" name="Rectangle 127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0"/>
            <a:ext cx="8229600" cy="76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smtClean="0"/>
              <a:t>Click To Edit Title Style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  <p:sldLayoutId id="2147483668" r:id="rId4"/>
    <p:sldLayoutId id="2147483669" r:id="rId5"/>
    <p:sldLayoutId id="2147483670" r:id="rId6"/>
    <p:sldLayoutId id="2147483671" r:id="rId7"/>
    <p:sldLayoutId id="2147483672" r:id="rId8"/>
    <p:sldLayoutId id="2147483673" r:id="rId9"/>
    <p:sldLayoutId id="2147483674" r:id="rId10"/>
    <p:sldLayoutId id="2147483675" r:id="rId11"/>
  </p:sldLayoutIdLst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300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9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769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9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69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69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69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500"/>
                            </p:stCondLst>
                            <p:childTnLst>
                              <p:par>
                                <p:cTn id="1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9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69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69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69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9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69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9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769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9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769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75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759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6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759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7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759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7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759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92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759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7592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759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7592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759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7592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759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7592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759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759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6927" grpId="0"/>
    </p:bldLst>
  </p:timing>
  <p:txStyles>
    <p:titleStyle>
      <a:lvl1pPr algn="l" rtl="0" fontAlgn="base" latinLnBrk="1">
        <a:spcBef>
          <a:spcPct val="0"/>
        </a:spcBef>
        <a:spcAft>
          <a:spcPct val="0"/>
        </a:spcAft>
        <a:defRPr kumimoji="1" sz="3000" b="1" i="1">
          <a:solidFill>
            <a:srgbClr val="003B3A"/>
          </a:solidFill>
          <a:latin typeface="+mj-lt"/>
          <a:ea typeface="+mj-ea"/>
          <a:cs typeface="+mj-cs"/>
        </a:defRPr>
      </a:lvl1pPr>
      <a:lvl2pPr algn="l" rtl="0" fontAlgn="base" latinLnBrk="1">
        <a:spcBef>
          <a:spcPct val="0"/>
        </a:spcBef>
        <a:spcAft>
          <a:spcPct val="0"/>
        </a:spcAft>
        <a:defRPr kumimoji="1" sz="3000" b="1" i="1">
          <a:solidFill>
            <a:srgbClr val="003B3A"/>
          </a:solidFill>
          <a:latin typeface="Times New Roman" pitchFamily="18" charset="0"/>
          <a:ea typeface="굴림" pitchFamily="50" charset="-127"/>
        </a:defRPr>
      </a:lvl2pPr>
      <a:lvl3pPr algn="l" rtl="0" fontAlgn="base" latinLnBrk="1">
        <a:spcBef>
          <a:spcPct val="0"/>
        </a:spcBef>
        <a:spcAft>
          <a:spcPct val="0"/>
        </a:spcAft>
        <a:defRPr kumimoji="1" sz="3000" b="1" i="1">
          <a:solidFill>
            <a:srgbClr val="003B3A"/>
          </a:solidFill>
          <a:latin typeface="Times New Roman" pitchFamily="18" charset="0"/>
          <a:ea typeface="굴림" pitchFamily="50" charset="-127"/>
        </a:defRPr>
      </a:lvl3pPr>
      <a:lvl4pPr algn="l" rtl="0" fontAlgn="base" latinLnBrk="1">
        <a:spcBef>
          <a:spcPct val="0"/>
        </a:spcBef>
        <a:spcAft>
          <a:spcPct val="0"/>
        </a:spcAft>
        <a:defRPr kumimoji="1" sz="3000" b="1" i="1">
          <a:solidFill>
            <a:srgbClr val="003B3A"/>
          </a:solidFill>
          <a:latin typeface="Times New Roman" pitchFamily="18" charset="0"/>
          <a:ea typeface="굴림" pitchFamily="50" charset="-127"/>
        </a:defRPr>
      </a:lvl4pPr>
      <a:lvl5pPr algn="l" rtl="0" fontAlgn="base" latinLnBrk="1">
        <a:spcBef>
          <a:spcPct val="0"/>
        </a:spcBef>
        <a:spcAft>
          <a:spcPct val="0"/>
        </a:spcAft>
        <a:defRPr kumimoji="1" sz="3000" b="1" i="1">
          <a:solidFill>
            <a:srgbClr val="003B3A"/>
          </a:solidFill>
          <a:latin typeface="Times New Roman" pitchFamily="18" charset="0"/>
          <a:ea typeface="굴림" pitchFamily="50" charset="-127"/>
        </a:defRPr>
      </a:lvl5pPr>
      <a:lvl6pPr marL="457200" algn="l" rtl="0" fontAlgn="base" latinLnBrk="1">
        <a:spcBef>
          <a:spcPct val="0"/>
        </a:spcBef>
        <a:spcAft>
          <a:spcPct val="0"/>
        </a:spcAft>
        <a:defRPr kumimoji="1" sz="3000" b="1" i="1">
          <a:solidFill>
            <a:srgbClr val="003B3A"/>
          </a:solidFill>
          <a:latin typeface="Times New Roman" pitchFamily="18" charset="0"/>
          <a:ea typeface="굴림" pitchFamily="50" charset="-127"/>
        </a:defRPr>
      </a:lvl6pPr>
      <a:lvl7pPr marL="914400" algn="l" rtl="0" fontAlgn="base" latinLnBrk="1">
        <a:spcBef>
          <a:spcPct val="0"/>
        </a:spcBef>
        <a:spcAft>
          <a:spcPct val="0"/>
        </a:spcAft>
        <a:defRPr kumimoji="1" sz="3000" b="1" i="1">
          <a:solidFill>
            <a:srgbClr val="003B3A"/>
          </a:solidFill>
          <a:latin typeface="Times New Roman" pitchFamily="18" charset="0"/>
          <a:ea typeface="굴림" pitchFamily="50" charset="-127"/>
        </a:defRPr>
      </a:lvl7pPr>
      <a:lvl8pPr marL="1371600" algn="l" rtl="0" fontAlgn="base" latinLnBrk="1">
        <a:spcBef>
          <a:spcPct val="0"/>
        </a:spcBef>
        <a:spcAft>
          <a:spcPct val="0"/>
        </a:spcAft>
        <a:defRPr kumimoji="1" sz="3000" b="1" i="1">
          <a:solidFill>
            <a:srgbClr val="003B3A"/>
          </a:solidFill>
          <a:latin typeface="Times New Roman" pitchFamily="18" charset="0"/>
          <a:ea typeface="굴림" pitchFamily="50" charset="-127"/>
        </a:defRPr>
      </a:lvl8pPr>
      <a:lvl9pPr marL="1828800" algn="l" rtl="0" fontAlgn="base" latinLnBrk="1">
        <a:spcBef>
          <a:spcPct val="0"/>
        </a:spcBef>
        <a:spcAft>
          <a:spcPct val="0"/>
        </a:spcAft>
        <a:defRPr kumimoji="1" sz="3000" b="1" i="1">
          <a:solidFill>
            <a:srgbClr val="003B3A"/>
          </a:solidFill>
          <a:latin typeface="Times New Roman" pitchFamily="18" charset="0"/>
          <a:ea typeface="굴림" pitchFamily="50" charset="-127"/>
        </a:defRPr>
      </a:lvl9pPr>
    </p:titleStyle>
    <p:bodyStyle>
      <a:lvl1pPr marL="342900" indent="-342900" algn="l" rtl="0" fontAlgn="base" latinLnBrk="1">
        <a:spcBef>
          <a:spcPct val="20000"/>
        </a:spcBef>
        <a:spcAft>
          <a:spcPct val="0"/>
        </a:spcAft>
        <a:buChar char="•"/>
        <a:defRPr kumimoji="1"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 latinLnBrk="1">
        <a:spcBef>
          <a:spcPct val="20000"/>
        </a:spcBef>
        <a:spcAft>
          <a:spcPct val="0"/>
        </a:spcAft>
        <a:buChar char="–"/>
        <a:defRPr kumimoji="1" sz="2400" b="1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 latinLnBrk="1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 latinLnBrk="1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529" name="Picture 33" descr="7"/>
          <p:cNvPicPr>
            <a:picLocks noChangeAspect="1" noChangeArrowheads="1"/>
          </p:cNvPicPr>
          <p:nvPr/>
        </p:nvPicPr>
        <p:blipFill>
          <a:blip r:embed="rId25" cstate="print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</p:spPr>
      </p:pic>
      <p:pic>
        <p:nvPicPr>
          <p:cNvPr id="106530" name="Picture 34" descr="8"/>
          <p:cNvPicPr>
            <a:picLocks noChangeAspect="1" noChangeArrowheads="1"/>
          </p:cNvPicPr>
          <p:nvPr/>
        </p:nvPicPr>
        <p:blipFill>
          <a:blip r:embed="rId26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6531" name="Picture 35" descr="9"/>
          <p:cNvPicPr>
            <a:picLocks noChangeAspect="1" noChangeArrowheads="1"/>
          </p:cNvPicPr>
          <p:nvPr/>
        </p:nvPicPr>
        <p:blipFill>
          <a:blip r:embed="rId27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6532" name="Picture 36" descr="7"/>
          <p:cNvPicPr>
            <a:picLocks noChangeAspect="1" noChangeArrowheads="1"/>
          </p:cNvPicPr>
          <p:nvPr/>
        </p:nvPicPr>
        <p:blipFill>
          <a:blip r:embed="rId25" cstate="print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</p:spPr>
      </p:pic>
      <p:pic>
        <p:nvPicPr>
          <p:cNvPr id="106533" name="Picture 37" descr="1"/>
          <p:cNvPicPr>
            <a:picLocks noChangeAspect="1" noChangeArrowheads="1"/>
          </p:cNvPicPr>
          <p:nvPr/>
        </p:nvPicPr>
        <p:blipFill>
          <a:blip r:embed="rId28" cstate="print"/>
          <a:srcRect/>
          <a:stretch>
            <a:fillRect/>
          </a:stretch>
        </p:blipFill>
        <p:spPr bwMode="auto">
          <a:xfrm>
            <a:off x="-2268538" y="2708275"/>
            <a:ext cx="4248151" cy="3846513"/>
          </a:xfrm>
          <a:prstGeom prst="rect">
            <a:avLst/>
          </a:prstGeom>
          <a:noFill/>
        </p:spPr>
      </p:pic>
      <p:pic>
        <p:nvPicPr>
          <p:cNvPr id="106534" name="Picture 38" descr="1"/>
          <p:cNvPicPr>
            <a:picLocks noChangeAspect="1" noChangeArrowheads="1"/>
          </p:cNvPicPr>
          <p:nvPr/>
        </p:nvPicPr>
        <p:blipFill>
          <a:blip r:embed="rId29" cstate="print"/>
          <a:srcRect/>
          <a:stretch>
            <a:fillRect/>
          </a:stretch>
        </p:blipFill>
        <p:spPr bwMode="auto">
          <a:xfrm>
            <a:off x="-3060700" y="1557338"/>
            <a:ext cx="5002213" cy="4821237"/>
          </a:xfrm>
          <a:prstGeom prst="rect">
            <a:avLst/>
          </a:prstGeom>
          <a:noFill/>
        </p:spPr>
      </p:pic>
      <p:pic>
        <p:nvPicPr>
          <p:cNvPr id="106520" name="Picture 24" descr="8"/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1217613" y="0"/>
            <a:ext cx="7926387" cy="6873875"/>
          </a:xfrm>
          <a:prstGeom prst="rect">
            <a:avLst/>
          </a:prstGeom>
          <a:noFill/>
        </p:spPr>
      </p:pic>
      <p:sp>
        <p:nvSpPr>
          <p:cNvPr id="106502" name="Rectangle 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solidFill>
                  <a:schemeClr val="tx1"/>
                </a:solidFill>
              </a:defRPr>
            </a:lvl1pPr>
          </a:lstStyle>
          <a:p>
            <a:endParaRPr lang="en-US" altLang="ko-KR"/>
          </a:p>
        </p:txBody>
      </p:sp>
      <p:sp>
        <p:nvSpPr>
          <p:cNvPr id="106503" name="Rectangle 7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chemeClr val="tx1"/>
                </a:solidFill>
              </a:defRPr>
            </a:lvl1pPr>
          </a:lstStyle>
          <a:p>
            <a:endParaRPr lang="en-US" altLang="ko-KR"/>
          </a:p>
        </p:txBody>
      </p:sp>
      <p:sp>
        <p:nvSpPr>
          <p:cNvPr id="106504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chemeClr val="tx1"/>
                </a:solidFill>
              </a:defRPr>
            </a:lvl1pPr>
          </a:lstStyle>
          <a:p>
            <a:fld id="{7E460E42-D9E9-4622-8542-377D61C96E07}" type="slidenum">
              <a:rPr lang="en-US" altLang="ko-KR"/>
              <a:pPr/>
              <a:t>‹#›</a:t>
            </a:fld>
            <a:endParaRPr lang="en-US" altLang="ko-KR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835150" y="1052513"/>
            <a:ext cx="6851650" cy="5073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ko-KR" smtClean="0"/>
              <a:t>Click to edit Master text styles</a:t>
            </a:r>
          </a:p>
          <a:p>
            <a:pPr lvl="1"/>
            <a:r>
              <a:rPr lang="ru-RU" altLang="ko-KR" smtClean="0"/>
              <a:t>Second level</a:t>
            </a:r>
          </a:p>
          <a:p>
            <a:pPr lvl="2"/>
            <a:r>
              <a:rPr lang="ru-RU" altLang="ko-KR" smtClean="0"/>
              <a:t>Third level</a:t>
            </a:r>
          </a:p>
          <a:p>
            <a:pPr lvl="3"/>
            <a:r>
              <a:rPr lang="ru-RU" altLang="ko-KR" smtClean="0"/>
              <a:t>Fourth level</a:t>
            </a:r>
          </a:p>
          <a:p>
            <a:pPr lvl="4"/>
            <a:r>
              <a:rPr lang="ru-RU" altLang="ko-KR" smtClean="0"/>
              <a:t>Fifth level</a:t>
            </a:r>
            <a:endParaRPr lang="ko-KR" altLang="ko-KR" smtClean="0"/>
          </a:p>
        </p:txBody>
      </p:sp>
      <p:sp>
        <p:nvSpPr>
          <p:cNvPr id="106506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1835150" y="0"/>
            <a:ext cx="6851650" cy="76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smtClean="0"/>
              <a:t>Click To Edit Title Style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  <p:sldLayoutId id="2147483693" r:id="rId12"/>
    <p:sldLayoutId id="2147483694" r:id="rId13"/>
    <p:sldLayoutId id="2147483696" r:id="rId14"/>
    <p:sldLayoutId id="2147483697" r:id="rId15"/>
    <p:sldLayoutId id="2147483698" r:id="rId16"/>
    <p:sldLayoutId id="2147483699" r:id="rId17"/>
    <p:sldLayoutId id="2147483700" r:id="rId18"/>
    <p:sldLayoutId id="2147483701" r:id="rId19"/>
    <p:sldLayoutId id="2147483702" r:id="rId20"/>
    <p:sldLayoutId id="2147483703" r:id="rId21"/>
    <p:sldLayoutId id="2147483704" r:id="rId22"/>
    <p:sldLayoutId id="2147483705" r:id="rId23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3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6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 decel="100000"/>
                                        <p:tgtEl>
                                          <p:spTgt spid="1065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1065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1065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106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65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6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35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1" dur="1000" fill="hold"/>
                                        <p:tgtEl>
                                          <p:spTgt spid="106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06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5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7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06506" grpId="0"/>
    </p:bldLst>
  </p:timing>
  <p:txStyles>
    <p:titleStyle>
      <a:lvl1pPr algn="l" rtl="0" fontAlgn="base" latinLnBrk="1">
        <a:spcBef>
          <a:spcPct val="0"/>
        </a:spcBef>
        <a:spcAft>
          <a:spcPct val="0"/>
        </a:spcAft>
        <a:defRPr kumimoji="1" sz="3000" b="1" i="1">
          <a:solidFill>
            <a:srgbClr val="990000"/>
          </a:solidFill>
          <a:latin typeface="+mj-lt"/>
          <a:ea typeface="+mj-ea"/>
          <a:cs typeface="+mj-cs"/>
        </a:defRPr>
      </a:lvl1pPr>
      <a:lvl2pPr algn="l" rtl="0" fontAlgn="base" latinLnBrk="1">
        <a:spcBef>
          <a:spcPct val="0"/>
        </a:spcBef>
        <a:spcAft>
          <a:spcPct val="0"/>
        </a:spcAft>
        <a:defRPr kumimoji="1" sz="3000" b="1" i="1">
          <a:solidFill>
            <a:srgbClr val="990000"/>
          </a:solidFill>
          <a:latin typeface="Times New Roman" pitchFamily="18" charset="0"/>
          <a:ea typeface="굴림" pitchFamily="50" charset="-127"/>
        </a:defRPr>
      </a:lvl2pPr>
      <a:lvl3pPr algn="l" rtl="0" fontAlgn="base" latinLnBrk="1">
        <a:spcBef>
          <a:spcPct val="0"/>
        </a:spcBef>
        <a:spcAft>
          <a:spcPct val="0"/>
        </a:spcAft>
        <a:defRPr kumimoji="1" sz="3000" b="1" i="1">
          <a:solidFill>
            <a:srgbClr val="990000"/>
          </a:solidFill>
          <a:latin typeface="Times New Roman" pitchFamily="18" charset="0"/>
          <a:ea typeface="굴림" pitchFamily="50" charset="-127"/>
        </a:defRPr>
      </a:lvl3pPr>
      <a:lvl4pPr algn="l" rtl="0" fontAlgn="base" latinLnBrk="1">
        <a:spcBef>
          <a:spcPct val="0"/>
        </a:spcBef>
        <a:spcAft>
          <a:spcPct val="0"/>
        </a:spcAft>
        <a:defRPr kumimoji="1" sz="3000" b="1" i="1">
          <a:solidFill>
            <a:srgbClr val="990000"/>
          </a:solidFill>
          <a:latin typeface="Times New Roman" pitchFamily="18" charset="0"/>
          <a:ea typeface="굴림" pitchFamily="50" charset="-127"/>
        </a:defRPr>
      </a:lvl4pPr>
      <a:lvl5pPr algn="l" rtl="0" fontAlgn="base" latinLnBrk="1">
        <a:spcBef>
          <a:spcPct val="0"/>
        </a:spcBef>
        <a:spcAft>
          <a:spcPct val="0"/>
        </a:spcAft>
        <a:defRPr kumimoji="1" sz="3000" b="1" i="1">
          <a:solidFill>
            <a:srgbClr val="990000"/>
          </a:solidFill>
          <a:latin typeface="Times New Roman" pitchFamily="18" charset="0"/>
          <a:ea typeface="굴림" pitchFamily="50" charset="-127"/>
        </a:defRPr>
      </a:lvl5pPr>
      <a:lvl6pPr marL="457200" algn="l" rtl="0" fontAlgn="base" latinLnBrk="1">
        <a:spcBef>
          <a:spcPct val="0"/>
        </a:spcBef>
        <a:spcAft>
          <a:spcPct val="0"/>
        </a:spcAft>
        <a:defRPr kumimoji="1" sz="3000" b="1" i="1">
          <a:solidFill>
            <a:srgbClr val="990000"/>
          </a:solidFill>
          <a:latin typeface="Times New Roman" pitchFamily="18" charset="0"/>
          <a:ea typeface="굴림" pitchFamily="50" charset="-127"/>
        </a:defRPr>
      </a:lvl6pPr>
      <a:lvl7pPr marL="914400" algn="l" rtl="0" fontAlgn="base" latinLnBrk="1">
        <a:spcBef>
          <a:spcPct val="0"/>
        </a:spcBef>
        <a:spcAft>
          <a:spcPct val="0"/>
        </a:spcAft>
        <a:defRPr kumimoji="1" sz="3000" b="1" i="1">
          <a:solidFill>
            <a:srgbClr val="990000"/>
          </a:solidFill>
          <a:latin typeface="Times New Roman" pitchFamily="18" charset="0"/>
          <a:ea typeface="굴림" pitchFamily="50" charset="-127"/>
        </a:defRPr>
      </a:lvl7pPr>
      <a:lvl8pPr marL="1371600" algn="l" rtl="0" fontAlgn="base" latinLnBrk="1">
        <a:spcBef>
          <a:spcPct val="0"/>
        </a:spcBef>
        <a:spcAft>
          <a:spcPct val="0"/>
        </a:spcAft>
        <a:defRPr kumimoji="1" sz="3000" b="1" i="1">
          <a:solidFill>
            <a:srgbClr val="990000"/>
          </a:solidFill>
          <a:latin typeface="Times New Roman" pitchFamily="18" charset="0"/>
          <a:ea typeface="굴림" pitchFamily="50" charset="-127"/>
        </a:defRPr>
      </a:lvl8pPr>
      <a:lvl9pPr marL="1828800" algn="l" rtl="0" fontAlgn="base" latinLnBrk="1">
        <a:spcBef>
          <a:spcPct val="0"/>
        </a:spcBef>
        <a:spcAft>
          <a:spcPct val="0"/>
        </a:spcAft>
        <a:defRPr kumimoji="1" sz="3000" b="1" i="1">
          <a:solidFill>
            <a:srgbClr val="990000"/>
          </a:solidFill>
          <a:latin typeface="Times New Roman" pitchFamily="18" charset="0"/>
          <a:ea typeface="굴림" pitchFamily="50" charset="-127"/>
        </a:defRPr>
      </a:lvl9pPr>
    </p:titleStyle>
    <p:bodyStyle>
      <a:lvl1pPr marL="342900" indent="-342900" algn="l" rtl="0" fontAlgn="base" latinLnBrk="1">
        <a:spcBef>
          <a:spcPct val="20000"/>
        </a:spcBef>
        <a:spcAft>
          <a:spcPct val="0"/>
        </a:spcAft>
        <a:buChar char="•"/>
        <a:defRPr kumimoji="1"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 latinLnBrk="1">
        <a:spcBef>
          <a:spcPct val="20000"/>
        </a:spcBef>
        <a:spcAft>
          <a:spcPct val="0"/>
        </a:spcAft>
        <a:buChar char="–"/>
        <a:defRPr kumimoji="1" sz="2400" b="1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 latinLnBrk="1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 latinLnBrk="1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4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notesSlide" Target="../notesSlides/notesSlide4.xml"/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33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23.png"/><Relationship Id="rId10" Type="http://schemas.openxmlformats.org/officeDocument/2006/relationships/image" Target="../media/image27.png"/><Relationship Id="rId4" Type="http://schemas.openxmlformats.org/officeDocument/2006/relationships/oleObject" Target="../embeddings/oleObject1.bin"/><Relationship Id="rId9" Type="http://schemas.openxmlformats.org/officeDocument/2006/relationships/image" Target="../media/image2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3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33.xml"/><Relationship Id="rId1" Type="http://schemas.openxmlformats.org/officeDocument/2006/relationships/vmlDrawing" Target="../drawings/vmlDrawing2.vml"/><Relationship Id="rId5" Type="http://schemas.openxmlformats.org/officeDocument/2006/relationships/oleObject" Target="../embeddings/oleObject4.bin"/><Relationship Id="rId4" Type="http://schemas.openxmlformats.org/officeDocument/2006/relationships/oleObject" Target="../embeddings/oleObject3.bin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33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6.bin"/><Relationship Id="rId5" Type="http://schemas.openxmlformats.org/officeDocument/2006/relationships/image" Target="../media/image23.png"/><Relationship Id="rId4" Type="http://schemas.openxmlformats.org/officeDocument/2006/relationships/oleObject" Target="../embeddings/oleObject5.bin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33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8.bin"/><Relationship Id="rId5" Type="http://schemas.openxmlformats.org/officeDocument/2006/relationships/image" Target="../media/image23.png"/><Relationship Id="rId4" Type="http://schemas.openxmlformats.org/officeDocument/2006/relationships/oleObject" Target="../embeddings/oleObject7.bin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33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10.bin"/><Relationship Id="rId5" Type="http://schemas.openxmlformats.org/officeDocument/2006/relationships/image" Target="../media/image23.png"/><Relationship Id="rId4" Type="http://schemas.openxmlformats.org/officeDocument/2006/relationships/oleObject" Target="../embeddings/oleObject9.bin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33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12.bin"/><Relationship Id="rId5" Type="http://schemas.openxmlformats.org/officeDocument/2006/relationships/image" Target="../media/image23.png"/><Relationship Id="rId4" Type="http://schemas.openxmlformats.org/officeDocument/2006/relationships/oleObject" Target="../embeddings/oleObject11.bin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4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4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33.xml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14.bin"/><Relationship Id="rId5" Type="http://schemas.openxmlformats.org/officeDocument/2006/relationships/image" Target="../media/image23.png"/><Relationship Id="rId4" Type="http://schemas.openxmlformats.org/officeDocument/2006/relationships/oleObject" Target="../embeddings/oleObject13.bin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33.xml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oleObject16.bin"/><Relationship Id="rId5" Type="http://schemas.openxmlformats.org/officeDocument/2006/relationships/image" Target="../media/image23.png"/><Relationship Id="rId4" Type="http://schemas.openxmlformats.org/officeDocument/2006/relationships/oleObject" Target="../embeddings/oleObject15.bin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33.xml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oleObject18.bin"/><Relationship Id="rId5" Type="http://schemas.openxmlformats.org/officeDocument/2006/relationships/image" Target="../media/image23.png"/><Relationship Id="rId4" Type="http://schemas.openxmlformats.org/officeDocument/2006/relationships/oleObject" Target="../embeddings/oleObject17.bin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33.xml"/><Relationship Id="rId1" Type="http://schemas.openxmlformats.org/officeDocument/2006/relationships/vmlDrawing" Target="../drawings/vmlDrawing10.vml"/><Relationship Id="rId6" Type="http://schemas.openxmlformats.org/officeDocument/2006/relationships/oleObject" Target="../embeddings/oleObject20.bin"/><Relationship Id="rId5" Type="http://schemas.openxmlformats.org/officeDocument/2006/relationships/image" Target="../media/image23.png"/><Relationship Id="rId4" Type="http://schemas.openxmlformats.org/officeDocument/2006/relationships/oleObject" Target="../embeddings/oleObject19.bin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33.xml"/><Relationship Id="rId1" Type="http://schemas.openxmlformats.org/officeDocument/2006/relationships/vmlDrawing" Target="../drawings/vmlDrawing11.vml"/><Relationship Id="rId6" Type="http://schemas.openxmlformats.org/officeDocument/2006/relationships/oleObject" Target="../embeddings/oleObject22.bin"/><Relationship Id="rId5" Type="http://schemas.openxmlformats.org/officeDocument/2006/relationships/image" Target="../media/image23.png"/><Relationship Id="rId4" Type="http://schemas.openxmlformats.org/officeDocument/2006/relationships/oleObject" Target="../embeddings/oleObject21.bin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4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33.xml"/><Relationship Id="rId1" Type="http://schemas.openxmlformats.org/officeDocument/2006/relationships/vmlDrawing" Target="../drawings/vmlDrawing12.vml"/><Relationship Id="rId6" Type="http://schemas.openxmlformats.org/officeDocument/2006/relationships/oleObject" Target="../embeddings/oleObject24.bin"/><Relationship Id="rId5" Type="http://schemas.openxmlformats.org/officeDocument/2006/relationships/image" Target="../media/image23.png"/><Relationship Id="rId4" Type="http://schemas.openxmlformats.org/officeDocument/2006/relationships/oleObject" Target="../embeddings/oleObject23.bin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33.xml"/><Relationship Id="rId1" Type="http://schemas.openxmlformats.org/officeDocument/2006/relationships/vmlDrawing" Target="../drawings/vmlDrawing13.vml"/><Relationship Id="rId6" Type="http://schemas.openxmlformats.org/officeDocument/2006/relationships/oleObject" Target="../embeddings/oleObject26.bin"/><Relationship Id="rId5" Type="http://schemas.openxmlformats.org/officeDocument/2006/relationships/image" Target="../media/image23.png"/><Relationship Id="rId4" Type="http://schemas.openxmlformats.org/officeDocument/2006/relationships/oleObject" Target="../embeddings/oleObject25.bin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wmf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49.xml"/><Relationship Id="rId4" Type="http://schemas.openxmlformats.org/officeDocument/2006/relationships/image" Target="../media/image28.pn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4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4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4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45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3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47.xml"/><Relationship Id="rId4" Type="http://schemas.openxmlformats.org/officeDocument/2006/relationships/image" Target="../media/image38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33.xml"/><Relationship Id="rId1" Type="http://schemas.openxmlformats.org/officeDocument/2006/relationships/vmlDrawing" Target="../drawings/vmlDrawing14.vml"/><Relationship Id="rId6" Type="http://schemas.openxmlformats.org/officeDocument/2006/relationships/oleObject" Target="../embeddings/oleObject28.bin"/><Relationship Id="rId5" Type="http://schemas.openxmlformats.org/officeDocument/2006/relationships/image" Target="../media/image23.png"/><Relationship Id="rId4" Type="http://schemas.openxmlformats.org/officeDocument/2006/relationships/oleObject" Target="../embeddings/oleObject27.bin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33.xml"/><Relationship Id="rId1" Type="http://schemas.openxmlformats.org/officeDocument/2006/relationships/vmlDrawing" Target="../drawings/vmlDrawing15.vml"/><Relationship Id="rId6" Type="http://schemas.openxmlformats.org/officeDocument/2006/relationships/oleObject" Target="../embeddings/oleObject30.bin"/><Relationship Id="rId5" Type="http://schemas.openxmlformats.org/officeDocument/2006/relationships/image" Target="../media/image23.png"/><Relationship Id="rId4" Type="http://schemas.openxmlformats.org/officeDocument/2006/relationships/oleObject" Target="../embeddings/oleObject29.bin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33.xml"/><Relationship Id="rId1" Type="http://schemas.openxmlformats.org/officeDocument/2006/relationships/vmlDrawing" Target="../drawings/vmlDrawing16.vml"/><Relationship Id="rId6" Type="http://schemas.openxmlformats.org/officeDocument/2006/relationships/oleObject" Target="../embeddings/oleObject32.bin"/><Relationship Id="rId5" Type="http://schemas.openxmlformats.org/officeDocument/2006/relationships/image" Target="../media/image23.png"/><Relationship Id="rId4" Type="http://schemas.openxmlformats.org/officeDocument/2006/relationships/oleObject" Target="../embeddings/oleObject31.bin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48.xml"/></Relationships>
</file>

<file path=ppt/slides/_rels/slide4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48.xml"/><Relationship Id="rId5" Type="http://schemas.openxmlformats.org/officeDocument/2006/relationships/image" Target="../media/image41.emf"/><Relationship Id="rId4" Type="http://schemas.openxmlformats.org/officeDocument/2006/relationships/image" Target="../media/image40.emf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4" name="Rectangle 66"/>
          <p:cNvSpPr>
            <a:spLocks noGrp="1" noChangeArrowheads="1"/>
          </p:cNvSpPr>
          <p:nvPr>
            <p:ph type="ctrTitle"/>
          </p:nvPr>
        </p:nvSpPr>
        <p:spPr>
          <a:xfrm>
            <a:off x="0" y="1600200"/>
            <a:ext cx="9144000" cy="1470025"/>
          </a:xfrm>
        </p:spPr>
        <p:txBody>
          <a:bodyPr/>
          <a:lstStyle/>
          <a:p>
            <a:r>
              <a:rPr lang="en-US" altLang="ko-KR" sz="4000" dirty="0" smtClean="0">
                <a:solidFill>
                  <a:schemeClr val="accent3"/>
                </a:solidFill>
                <a:latin typeface="HY헤드라인M" pitchFamily="18" charset="-127"/>
                <a:ea typeface="HY헤드라인M" pitchFamily="18" charset="-127"/>
              </a:rPr>
              <a:t>2019</a:t>
            </a:r>
            <a:r>
              <a:rPr lang="ko-KR" altLang="en-US" sz="4000" dirty="0" smtClean="0">
                <a:solidFill>
                  <a:schemeClr val="accent3"/>
                </a:solidFill>
                <a:latin typeface="HY헤드라인M" pitchFamily="18" charset="-127"/>
                <a:ea typeface="HY헤드라인M" pitchFamily="18" charset="-127"/>
              </a:rPr>
              <a:t>년 고용장려금</a:t>
            </a:r>
            <a:r>
              <a:rPr lang="en-US" altLang="ko-KR" sz="4000" dirty="0" smtClean="0">
                <a:solidFill>
                  <a:schemeClr val="accent3"/>
                </a:solidFill>
                <a:latin typeface="HY헤드라인M" pitchFamily="18" charset="-127"/>
                <a:ea typeface="HY헤드라인M" pitchFamily="18" charset="-127"/>
              </a:rPr>
              <a:t/>
            </a:r>
            <a:br>
              <a:rPr lang="en-US" altLang="ko-KR" sz="4000" dirty="0" smtClean="0">
                <a:solidFill>
                  <a:schemeClr val="accent3"/>
                </a:solidFill>
                <a:latin typeface="HY헤드라인M" pitchFamily="18" charset="-127"/>
                <a:ea typeface="HY헤드라인M" pitchFamily="18" charset="-127"/>
              </a:rPr>
            </a:br>
            <a:r>
              <a:rPr lang="en-US" altLang="ko-KR" sz="4000" dirty="0" smtClean="0">
                <a:solidFill>
                  <a:schemeClr val="accent3"/>
                </a:solidFill>
                <a:latin typeface="HY헤드라인M" pitchFamily="18" charset="-127"/>
                <a:ea typeface="HY헤드라인M" pitchFamily="18" charset="-127"/>
              </a:rPr>
              <a:t/>
            </a:r>
            <a:br>
              <a:rPr lang="en-US" altLang="ko-KR" sz="4000" dirty="0" smtClean="0">
                <a:solidFill>
                  <a:schemeClr val="accent3"/>
                </a:solidFill>
                <a:latin typeface="HY헤드라인M" pitchFamily="18" charset="-127"/>
                <a:ea typeface="HY헤드라인M" pitchFamily="18" charset="-127"/>
              </a:rPr>
            </a:br>
            <a:r>
              <a:rPr lang="ko-KR" altLang="en-US" sz="4000" dirty="0" smtClean="0">
                <a:solidFill>
                  <a:schemeClr val="accent3"/>
                </a:solidFill>
                <a:latin typeface="HY헤드라인M" pitchFamily="18" charset="-127"/>
                <a:ea typeface="HY헤드라인M" pitchFamily="18" charset="-127"/>
              </a:rPr>
              <a:t>변경내용 및 주요 지원제도</a:t>
            </a:r>
            <a:endParaRPr lang="ko-KR" altLang="en-US" sz="4000" dirty="0">
              <a:solidFill>
                <a:schemeClr val="accent3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2115" name="Rectangle 67"/>
          <p:cNvSpPr>
            <a:spLocks noGrp="1" noChangeArrowheads="1"/>
          </p:cNvSpPr>
          <p:nvPr>
            <p:ph type="subTitle" idx="1"/>
          </p:nvPr>
        </p:nvSpPr>
        <p:spPr>
          <a:xfrm>
            <a:off x="1907704" y="4797152"/>
            <a:ext cx="6400800" cy="1359024"/>
          </a:xfrm>
          <a:noFill/>
          <a:ln/>
        </p:spPr>
        <p:txBody>
          <a:bodyPr/>
          <a:lstStyle/>
          <a:p>
            <a:r>
              <a:rPr lang="ko-KR" altLang="en-US" sz="3200" b="1" dirty="0" smtClean="0">
                <a:solidFill>
                  <a:schemeClr val="tx1"/>
                </a:solidFill>
                <a:ea typeface="HY헤드라인M" pitchFamily="18" charset="-127"/>
              </a:rPr>
              <a:t>     울산고용노동지청 </a:t>
            </a:r>
            <a:endParaRPr lang="en-US" altLang="ko-KR" sz="3200" b="1" dirty="0" smtClean="0">
              <a:solidFill>
                <a:schemeClr val="tx1"/>
              </a:solidFill>
              <a:ea typeface="HY헤드라인M" pitchFamily="18" charset="-127"/>
            </a:endParaRPr>
          </a:p>
          <a:p>
            <a:pPr algn="l"/>
            <a:r>
              <a:rPr lang="ko-KR" altLang="en-US" sz="3200" b="1" dirty="0" smtClean="0">
                <a:solidFill>
                  <a:schemeClr val="tx1"/>
                </a:solidFill>
                <a:ea typeface="HY헤드라인M" pitchFamily="18" charset="-127"/>
              </a:rPr>
              <a:t>            울산고용복지플러스센터</a:t>
            </a:r>
            <a:endParaRPr lang="ko-KR" altLang="en-US" sz="3200" b="1" dirty="0">
              <a:solidFill>
                <a:schemeClr val="tx1"/>
              </a:solidFill>
              <a:ea typeface="HY헤드라인M" pitchFamily="18" charset="-127"/>
            </a:endParaRPr>
          </a:p>
          <a:p>
            <a:endParaRPr lang="en-US" altLang="ko-KR" sz="3600" b="1" dirty="0">
              <a:solidFill>
                <a:srgbClr val="B28440"/>
              </a:solidFill>
              <a:ea typeface="HY헤드라인M" pitchFamily="18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2" cstate="print"/>
          <a:stretch>
            <a:fillRect/>
          </a:stretch>
        </p:blipFill>
        <p:spPr>
          <a:xfrm>
            <a:off x="2483768" y="5085184"/>
            <a:ext cx="596151" cy="576216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0" y="-404663"/>
            <a:ext cx="9144000" cy="6857999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 altLang="en-US">
                <a:latin typeface="HY수평선B"/>
                <a:ea typeface="HY수평선B"/>
                <a:cs typeface="+mn-cs"/>
              </a:defRPr>
            </a:pPr>
            <a:endParaRPr lang="ko-KR" altLang="en-US" sz="1662">
              <a:latin typeface="HY수평선B"/>
              <a:ea typeface="HY수평선B"/>
              <a:cs typeface="+mn-cs"/>
            </a:endParaRPr>
          </a:p>
        </p:txBody>
      </p:sp>
      <p:sp>
        <p:nvSpPr>
          <p:cNvPr id="8" name="모서리가 둥근 직사각형 7"/>
          <p:cNvSpPr/>
          <p:nvPr/>
        </p:nvSpPr>
        <p:spPr>
          <a:xfrm rot="1205920">
            <a:off x="-380012" y="76272"/>
            <a:ext cx="2259943" cy="1250181"/>
          </a:xfrm>
          <a:prstGeom prst="roundRect">
            <a:avLst>
              <a:gd name="adj" fmla="val 9315"/>
            </a:avLst>
          </a:prstGeom>
          <a:solidFill>
            <a:srgbClr val="E9EA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 altLang="en-US">
                <a:latin typeface="HY수평선B"/>
                <a:ea typeface="HY수평선B"/>
                <a:cs typeface="+mn-cs"/>
              </a:defRPr>
            </a:pPr>
            <a:endParaRPr lang="ko-KR" altLang="en-US" sz="1662">
              <a:latin typeface="HY수평선B"/>
              <a:ea typeface="HY수평선B"/>
              <a:cs typeface="+mn-cs"/>
            </a:endParaRPr>
          </a:p>
        </p:txBody>
      </p:sp>
      <p:sp>
        <p:nvSpPr>
          <p:cNvPr id="4" name="모서리가 둥근 직사각형 3"/>
          <p:cNvSpPr/>
          <p:nvPr/>
        </p:nvSpPr>
        <p:spPr>
          <a:xfrm rot="900000">
            <a:off x="-289887" y="-88569"/>
            <a:ext cx="2259943" cy="1250181"/>
          </a:xfrm>
          <a:prstGeom prst="roundRect">
            <a:avLst>
              <a:gd name="adj" fmla="val 9315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 altLang="en-US">
                <a:latin typeface="HY수평선B"/>
                <a:ea typeface="HY수평선B"/>
                <a:cs typeface="+mn-cs"/>
              </a:defRPr>
            </a:pPr>
            <a:endParaRPr lang="ko-KR" altLang="en-US" sz="1662">
              <a:latin typeface="HY수평선B"/>
              <a:ea typeface="HY수평선B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79512" y="692696"/>
            <a:ext cx="1495550" cy="265876"/>
          </a:xfrm>
          <a:prstGeom prst="rect">
            <a:avLst/>
          </a:prstGeom>
          <a:noFill/>
        </p:spPr>
        <p:txBody>
          <a:bodyPr wrap="square">
            <a:noAutofit/>
          </a:bodyPr>
          <a:lstStyle/>
          <a:p>
            <a:pPr algn="ctr">
              <a:spcBef>
                <a:spcPct val="2000"/>
              </a:spcBef>
              <a:defRPr lang="ko-KR" altLang="en-US">
                <a:latin typeface="HY수평선B"/>
                <a:ea typeface="HY수평선B"/>
                <a:cs typeface="+mn-cs"/>
              </a:defRPr>
            </a:pPr>
            <a:r>
              <a:rPr lang="en-US" altLang="ko-KR" sz="1106" b="1" dirty="0">
                <a:gradFill>
                  <a:gsLst>
                    <a:gs pos="0">
                      <a:srgbClr val="0070C0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수평선B"/>
                <a:ea typeface="HY수평선B"/>
                <a:cs typeface="+mn-cs"/>
              </a:rPr>
              <a:t>Contents</a:t>
            </a:r>
            <a:endParaRPr lang="ko-KR" altLang="en-US" sz="968" b="1" dirty="0">
              <a:gradFill>
                <a:gsLst>
                  <a:gs pos="0">
                    <a:srgbClr val="0070C0"/>
                  </a:gs>
                  <a:gs pos="100000">
                    <a:srgbClr val="0070C0"/>
                  </a:gs>
                </a:gsLst>
                <a:lin ang="5400000" scaled="0"/>
              </a:gradFill>
              <a:latin typeface="HY수평선B"/>
              <a:ea typeface="HY수평선B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0" y="188640"/>
            <a:ext cx="1495550" cy="518118"/>
          </a:xfrm>
          <a:prstGeom prst="rect">
            <a:avLst/>
          </a:prstGeom>
          <a:noFill/>
        </p:spPr>
        <p:txBody>
          <a:bodyPr wrap="square" anchor="ctr">
            <a:noAutofit/>
          </a:bodyPr>
          <a:lstStyle/>
          <a:p>
            <a:pPr algn="ctr">
              <a:spcBef>
                <a:spcPct val="2000"/>
              </a:spcBef>
              <a:defRPr lang="ko-KR" altLang="en-US">
                <a:latin typeface="HY수평선B"/>
                <a:ea typeface="HY수평선B"/>
                <a:cs typeface="+mn-cs"/>
              </a:defRPr>
            </a:pPr>
            <a:r>
              <a:rPr lang="ko-KR" altLang="en-US" sz="2954" spc="-270" dirty="0">
                <a:gradFill>
                  <a:gsLst>
                    <a:gs pos="0">
                      <a:srgbClr val="0070C0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HY수평선B"/>
                <a:ea typeface="HY수평선B"/>
                <a:cs typeface="+mn-cs"/>
              </a:rPr>
              <a:t>목 차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211960" y="1124744"/>
            <a:ext cx="4789196" cy="4752528"/>
          </a:xfrm>
          <a:prstGeom prst="rect">
            <a:avLst/>
          </a:prstGeom>
          <a:noFill/>
        </p:spPr>
        <p:txBody>
          <a:bodyPr vert="horz" wrap="square" lIns="91440" tIns="45720" rIns="91440" bIns="45720" anchor="t">
            <a:noAutofit/>
          </a:bodyPr>
          <a:lstStyle/>
          <a:p>
            <a:pPr marL="457200" indent="-457200" algn="l">
              <a:spcBef>
                <a:spcPct val="2000"/>
              </a:spcBef>
              <a:defRPr lang="ko-KR" altLang="en-US">
                <a:latin typeface="HY수평선B"/>
                <a:ea typeface="HY수평선B"/>
                <a:cs typeface="+mn-cs"/>
              </a:defRPr>
            </a:pPr>
            <a:r>
              <a:rPr lang="ko-KR" altLang="en-US" sz="2500" b="1" spc="130" dirty="0" smtClean="0">
                <a:solidFill>
                  <a:schemeClr val="bg1"/>
                </a:solidFill>
                <a:latin typeface="HY수평선B"/>
                <a:ea typeface="HY수평선B"/>
                <a:cs typeface="+mn-cs"/>
              </a:rPr>
              <a:t> </a:t>
            </a:r>
            <a:r>
              <a:rPr lang="en-US" altLang="ko-KR" sz="2500" b="1" spc="130" dirty="0" smtClean="0">
                <a:solidFill>
                  <a:schemeClr val="bg1"/>
                </a:solidFill>
                <a:latin typeface="HY수평선B"/>
                <a:ea typeface="HY수평선B"/>
                <a:cs typeface="+mn-cs"/>
              </a:rPr>
              <a:t>1. </a:t>
            </a:r>
            <a:r>
              <a:rPr lang="ko-KR" altLang="en-US" sz="2500" b="1" spc="130" dirty="0" smtClean="0">
                <a:solidFill>
                  <a:schemeClr val="bg1"/>
                </a:solidFill>
                <a:latin typeface="HY수평선B"/>
                <a:ea typeface="HY수평선B"/>
                <a:cs typeface="+mn-cs"/>
              </a:rPr>
              <a:t>지원금 </a:t>
            </a:r>
            <a:r>
              <a:rPr lang="ko-KR" altLang="en-US" sz="2500" b="1" spc="130" dirty="0">
                <a:solidFill>
                  <a:schemeClr val="bg1"/>
                </a:solidFill>
                <a:latin typeface="HY수평선B"/>
                <a:ea typeface="HY수평선B"/>
                <a:cs typeface="+mn-cs"/>
              </a:rPr>
              <a:t>개편 </a:t>
            </a:r>
            <a:r>
              <a:rPr lang="ko-KR" altLang="en-US" sz="2500" b="1" spc="130" dirty="0" smtClean="0">
                <a:solidFill>
                  <a:schemeClr val="bg1"/>
                </a:solidFill>
                <a:latin typeface="HY수평선B"/>
                <a:ea typeface="HY수평선B"/>
                <a:cs typeface="+mn-cs"/>
              </a:rPr>
              <a:t>내용</a:t>
            </a:r>
            <a:endParaRPr lang="en-US" altLang="ko-KR" sz="2500" b="1" spc="130" dirty="0" smtClean="0">
              <a:solidFill>
                <a:schemeClr val="bg1"/>
              </a:solidFill>
              <a:latin typeface="HY수평선B"/>
              <a:ea typeface="HY수평선B"/>
              <a:cs typeface="+mn-cs"/>
            </a:endParaRPr>
          </a:p>
          <a:p>
            <a:pPr marL="457200" indent="-457200" algn="l">
              <a:spcBef>
                <a:spcPct val="2000"/>
              </a:spcBef>
              <a:defRPr lang="ko-KR" altLang="en-US">
                <a:latin typeface="HY수평선B"/>
                <a:ea typeface="HY수평선B"/>
                <a:cs typeface="+mn-cs"/>
              </a:defRPr>
            </a:pPr>
            <a:r>
              <a:rPr lang="ko-KR" altLang="en-US" sz="2000" b="1" spc="85" dirty="0" smtClean="0">
                <a:solidFill>
                  <a:schemeClr val="bg1"/>
                </a:solidFill>
                <a:latin typeface="HY수평선B"/>
                <a:ea typeface="HY수평선B"/>
                <a:cs typeface="+mn-cs"/>
              </a:rPr>
              <a:t>     ◆</a:t>
            </a:r>
            <a:r>
              <a:rPr lang="ko-KR" altLang="en-US" sz="2000" b="1" spc="95" dirty="0" smtClean="0">
                <a:solidFill>
                  <a:schemeClr val="bg1"/>
                </a:solidFill>
                <a:latin typeface="HY수평선B"/>
                <a:ea typeface="HY수평선B"/>
                <a:cs typeface="+mn-cs"/>
              </a:rPr>
              <a:t> </a:t>
            </a:r>
            <a:r>
              <a:rPr lang="ko-KR" altLang="en-US" sz="2000" b="1" spc="95" dirty="0" smtClean="0">
                <a:solidFill>
                  <a:schemeClr val="bg1"/>
                </a:solidFill>
                <a:latin typeface="HY수평선B"/>
                <a:ea typeface="HY수평선B"/>
              </a:rPr>
              <a:t>지원요건 변경</a:t>
            </a:r>
            <a:endParaRPr lang="ko-KR" altLang="en-US" sz="2000" b="1" spc="95" dirty="0">
              <a:solidFill>
                <a:schemeClr val="bg1"/>
              </a:solidFill>
              <a:latin typeface="HY수평선B"/>
              <a:ea typeface="HY수평선B"/>
              <a:cs typeface="+mn-cs"/>
            </a:endParaRPr>
          </a:p>
          <a:p>
            <a:pPr algn="l">
              <a:spcBef>
                <a:spcPct val="40000"/>
              </a:spcBef>
              <a:defRPr lang="ko-KR" altLang="en-US">
                <a:latin typeface="HY수평선B"/>
                <a:ea typeface="HY수평선B"/>
                <a:cs typeface="+mn-cs"/>
              </a:defRPr>
            </a:pPr>
            <a:r>
              <a:rPr lang="ko-KR" altLang="en-US" sz="2000" b="1" spc="95" dirty="0">
                <a:solidFill>
                  <a:schemeClr val="bg1"/>
                </a:solidFill>
                <a:latin typeface="HY수평선B"/>
                <a:ea typeface="HY수평선B"/>
                <a:cs typeface="+mn-cs"/>
              </a:rPr>
              <a:t>  </a:t>
            </a:r>
            <a:r>
              <a:rPr lang="ko-KR" altLang="en-US" sz="2000" b="1" spc="95" dirty="0" smtClean="0">
                <a:solidFill>
                  <a:schemeClr val="bg1"/>
                </a:solidFill>
                <a:latin typeface="HY수평선B"/>
                <a:ea typeface="HY수평선B"/>
                <a:cs typeface="+mn-cs"/>
              </a:rPr>
              <a:t>   </a:t>
            </a:r>
            <a:r>
              <a:rPr lang="ko-KR" altLang="en-US" sz="2000" b="1" spc="85" dirty="0" smtClean="0">
                <a:solidFill>
                  <a:schemeClr val="bg1"/>
                </a:solidFill>
                <a:latin typeface="HY수평선B"/>
                <a:ea typeface="HY수평선B"/>
                <a:cs typeface="+mn-cs"/>
              </a:rPr>
              <a:t>◆</a:t>
            </a:r>
            <a:r>
              <a:rPr lang="ko-KR" altLang="en-US" sz="2000" b="1" spc="95" dirty="0" smtClean="0">
                <a:solidFill>
                  <a:schemeClr val="bg1"/>
                </a:solidFill>
                <a:latin typeface="HY수평선B"/>
                <a:ea typeface="HY수평선B"/>
                <a:cs typeface="+mn-cs"/>
              </a:rPr>
              <a:t> </a:t>
            </a:r>
            <a:r>
              <a:rPr lang="ko-KR" altLang="en-US" sz="2000" b="1" spc="95" dirty="0" smtClean="0">
                <a:solidFill>
                  <a:schemeClr val="bg1"/>
                </a:solidFill>
                <a:latin typeface="HY수평선B"/>
                <a:ea typeface="HY수평선B"/>
              </a:rPr>
              <a:t>고용장려금 지원 사업의 종류</a:t>
            </a:r>
            <a:endParaRPr lang="ko-KR" altLang="en-US" sz="2000" b="1" spc="95" dirty="0">
              <a:solidFill>
                <a:schemeClr val="bg1"/>
              </a:solidFill>
              <a:latin typeface="HY수평선B"/>
              <a:ea typeface="HY수평선B"/>
              <a:cs typeface="+mn-cs"/>
            </a:endParaRPr>
          </a:p>
          <a:p>
            <a:pPr algn="l">
              <a:spcBef>
                <a:spcPct val="8000"/>
              </a:spcBef>
              <a:defRPr lang="ko-KR" altLang="en-US">
                <a:latin typeface="HY수평선B"/>
                <a:ea typeface="HY수평선B"/>
                <a:cs typeface="+mn-cs"/>
              </a:defRPr>
            </a:pPr>
            <a:endParaRPr lang="ko-KR" altLang="en-US" sz="2400" b="1" spc="125" dirty="0">
              <a:solidFill>
                <a:schemeClr val="bg1"/>
              </a:solidFill>
              <a:latin typeface="HY수평선B"/>
              <a:ea typeface="HY수평선B"/>
              <a:cs typeface="+mn-cs"/>
            </a:endParaRPr>
          </a:p>
          <a:p>
            <a:pPr algn="l">
              <a:spcBef>
                <a:spcPct val="8000"/>
              </a:spcBef>
              <a:defRPr lang="ko-KR" altLang="en-US">
                <a:latin typeface="HY수평선B"/>
                <a:ea typeface="HY수평선B"/>
                <a:cs typeface="+mn-cs"/>
              </a:defRPr>
            </a:pPr>
            <a:r>
              <a:rPr lang="ko-KR" altLang="en-US" sz="2500" b="1" spc="130" dirty="0" smtClean="0">
                <a:solidFill>
                  <a:schemeClr val="bg1"/>
                </a:solidFill>
                <a:latin typeface="HY수평선B"/>
                <a:ea typeface="HY수평선B"/>
                <a:cs typeface="+mn-cs"/>
              </a:rPr>
              <a:t> 2</a:t>
            </a:r>
            <a:r>
              <a:rPr lang="ko-KR" altLang="en-US" sz="2500" b="1" spc="130" dirty="0">
                <a:solidFill>
                  <a:schemeClr val="bg1"/>
                </a:solidFill>
                <a:latin typeface="HY수평선B"/>
                <a:ea typeface="HY수평선B"/>
                <a:cs typeface="+mn-cs"/>
              </a:rPr>
              <a:t>. 주요 </a:t>
            </a:r>
            <a:r>
              <a:rPr lang="ko-KR" altLang="en-US" sz="2500" b="1" spc="130" dirty="0" smtClean="0">
                <a:solidFill>
                  <a:schemeClr val="bg1"/>
                </a:solidFill>
                <a:latin typeface="HY수평선B"/>
                <a:ea typeface="HY수평선B"/>
                <a:cs typeface="+mn-cs"/>
              </a:rPr>
              <a:t>지원제도</a:t>
            </a:r>
            <a:endParaRPr lang="ko-KR" altLang="en-US" sz="2500" b="1" spc="130" dirty="0">
              <a:solidFill>
                <a:schemeClr val="bg1"/>
              </a:solidFill>
              <a:latin typeface="HY수평선B"/>
              <a:ea typeface="HY수평선B"/>
              <a:cs typeface="+mn-cs"/>
            </a:endParaRPr>
          </a:p>
          <a:p>
            <a:pPr algn="l">
              <a:spcBef>
                <a:spcPct val="40000"/>
              </a:spcBef>
              <a:defRPr lang="ko-KR" altLang="en-US">
                <a:latin typeface="HY수평선B"/>
                <a:ea typeface="HY수평선B"/>
                <a:cs typeface="+mn-cs"/>
              </a:defRPr>
            </a:pPr>
            <a:r>
              <a:rPr lang="ko-KR" altLang="en-US" sz="2000" b="1" spc="125" dirty="0">
                <a:solidFill>
                  <a:schemeClr val="bg1"/>
                </a:solidFill>
                <a:latin typeface="HY수평선B"/>
                <a:ea typeface="HY수평선B"/>
                <a:cs typeface="+mn-cs"/>
              </a:rPr>
              <a:t>  </a:t>
            </a:r>
            <a:r>
              <a:rPr lang="ko-KR" altLang="en-US" sz="2000" b="1" spc="125" dirty="0" smtClean="0">
                <a:solidFill>
                  <a:schemeClr val="bg1"/>
                </a:solidFill>
                <a:latin typeface="HY수평선B"/>
                <a:ea typeface="HY수평선B"/>
                <a:cs typeface="+mn-cs"/>
              </a:rPr>
              <a:t>  </a:t>
            </a:r>
            <a:r>
              <a:rPr lang="ko-KR" altLang="en-US" sz="2000" b="1" spc="90" dirty="0" smtClean="0">
                <a:solidFill>
                  <a:schemeClr val="bg1"/>
                </a:solidFill>
                <a:latin typeface="HY수평선B"/>
                <a:ea typeface="HY수평선B"/>
                <a:cs typeface="+mn-cs"/>
              </a:rPr>
              <a:t>◆</a:t>
            </a:r>
            <a:r>
              <a:rPr lang="ko-KR" altLang="en-US" sz="2000" b="1" spc="110" dirty="0" smtClean="0">
                <a:solidFill>
                  <a:schemeClr val="bg1"/>
                </a:solidFill>
                <a:latin typeface="HY수평선B"/>
                <a:ea typeface="HY수평선B"/>
                <a:cs typeface="+mn-cs"/>
              </a:rPr>
              <a:t> </a:t>
            </a:r>
            <a:r>
              <a:rPr lang="ko-KR" altLang="en-US" sz="2000" b="1" spc="110" dirty="0" smtClean="0">
                <a:solidFill>
                  <a:schemeClr val="bg1"/>
                </a:solidFill>
                <a:latin typeface="HY수평선B"/>
                <a:ea typeface="HY수평선B"/>
              </a:rPr>
              <a:t>고용창출장려금</a:t>
            </a:r>
            <a:endParaRPr lang="ko-KR" altLang="en-US" sz="2000" b="1" spc="110" dirty="0">
              <a:solidFill>
                <a:schemeClr val="bg1"/>
              </a:solidFill>
              <a:latin typeface="HY수평선B"/>
              <a:ea typeface="HY수평선B"/>
              <a:cs typeface="+mn-cs"/>
            </a:endParaRPr>
          </a:p>
          <a:p>
            <a:pPr algn="l">
              <a:spcBef>
                <a:spcPct val="40000"/>
              </a:spcBef>
              <a:defRPr lang="ko-KR" altLang="en-US">
                <a:latin typeface="HY수평선B"/>
                <a:ea typeface="HY수평선B"/>
                <a:cs typeface="+mn-cs"/>
              </a:defRPr>
            </a:pPr>
            <a:r>
              <a:rPr lang="ko-KR" altLang="en-US" sz="2000" b="1" spc="110" dirty="0">
                <a:solidFill>
                  <a:schemeClr val="bg1"/>
                </a:solidFill>
                <a:latin typeface="HY수평선B"/>
                <a:ea typeface="HY수평선B"/>
                <a:cs typeface="+mn-cs"/>
              </a:rPr>
              <a:t> </a:t>
            </a:r>
            <a:r>
              <a:rPr lang="ko-KR" altLang="en-US" sz="2000" b="1" spc="110" dirty="0" smtClean="0">
                <a:solidFill>
                  <a:schemeClr val="bg1"/>
                </a:solidFill>
                <a:latin typeface="HY수평선B"/>
                <a:ea typeface="HY수평선B"/>
                <a:cs typeface="+mn-cs"/>
              </a:rPr>
              <a:t>   </a:t>
            </a:r>
            <a:r>
              <a:rPr lang="ko-KR" altLang="en-US" sz="2000" b="1" spc="90" dirty="0" smtClean="0">
                <a:solidFill>
                  <a:schemeClr val="bg1"/>
                </a:solidFill>
                <a:latin typeface="HY수평선B"/>
                <a:ea typeface="HY수평선B"/>
                <a:cs typeface="+mn-cs"/>
              </a:rPr>
              <a:t>◆</a:t>
            </a:r>
            <a:r>
              <a:rPr lang="ko-KR" altLang="en-US" sz="2000" b="1" spc="110" dirty="0" smtClean="0">
                <a:solidFill>
                  <a:schemeClr val="bg1"/>
                </a:solidFill>
                <a:latin typeface="HY수평선B"/>
                <a:ea typeface="HY수평선B"/>
                <a:cs typeface="+mn-cs"/>
              </a:rPr>
              <a:t> 고용안정장려금</a:t>
            </a:r>
            <a:endParaRPr lang="en-US" altLang="ko-KR" sz="2000" b="1" spc="110" dirty="0" smtClean="0">
              <a:solidFill>
                <a:schemeClr val="bg1"/>
              </a:solidFill>
              <a:latin typeface="HY수평선B"/>
              <a:ea typeface="HY수평선B"/>
              <a:cs typeface="+mn-cs"/>
            </a:endParaRPr>
          </a:p>
          <a:p>
            <a:pPr algn="l">
              <a:spcBef>
                <a:spcPct val="40000"/>
              </a:spcBef>
              <a:defRPr lang="ko-KR" altLang="en-US">
                <a:latin typeface="HY수평선B"/>
                <a:ea typeface="HY수평선B"/>
                <a:cs typeface="+mn-cs"/>
              </a:defRPr>
            </a:pPr>
            <a:r>
              <a:rPr lang="ko-KR" altLang="en-US" sz="2000" b="1" spc="90" dirty="0" smtClean="0">
                <a:solidFill>
                  <a:schemeClr val="bg1"/>
                </a:solidFill>
                <a:latin typeface="HY수평선B"/>
                <a:ea typeface="HY수평선B"/>
              </a:rPr>
              <a:t>    ◆</a:t>
            </a:r>
            <a:r>
              <a:rPr lang="ko-KR" altLang="en-US" sz="2000" b="1" spc="110" dirty="0" smtClean="0">
                <a:solidFill>
                  <a:schemeClr val="bg1"/>
                </a:solidFill>
                <a:latin typeface="HY수평선B"/>
                <a:ea typeface="HY수평선B"/>
              </a:rPr>
              <a:t> 고용유지지원금</a:t>
            </a:r>
            <a:endParaRPr lang="en-US" altLang="ko-KR" sz="2000" b="1" spc="90" dirty="0" smtClean="0">
              <a:solidFill>
                <a:schemeClr val="bg1"/>
              </a:solidFill>
              <a:latin typeface="HY수평선B"/>
              <a:ea typeface="HY수평선B"/>
            </a:endParaRPr>
          </a:p>
          <a:p>
            <a:pPr algn="l">
              <a:spcBef>
                <a:spcPct val="40000"/>
              </a:spcBef>
              <a:defRPr lang="ko-KR" altLang="en-US">
                <a:latin typeface="HY수평선B"/>
                <a:ea typeface="HY수평선B"/>
                <a:cs typeface="+mn-cs"/>
              </a:defRPr>
            </a:pPr>
            <a:r>
              <a:rPr lang="en-US" altLang="ko-KR" sz="2000" b="1" spc="110" dirty="0" smtClean="0">
                <a:solidFill>
                  <a:schemeClr val="bg1"/>
                </a:solidFill>
                <a:latin typeface="HY수평선B"/>
                <a:ea typeface="HY수평선B"/>
                <a:cs typeface="+mn-cs"/>
              </a:rPr>
              <a:t>    </a:t>
            </a:r>
            <a:r>
              <a:rPr lang="ko-KR" altLang="en-US" sz="2000" b="1" spc="90" dirty="0" smtClean="0">
                <a:solidFill>
                  <a:schemeClr val="bg1"/>
                </a:solidFill>
                <a:latin typeface="HY수평선B"/>
                <a:ea typeface="HY수평선B"/>
              </a:rPr>
              <a:t>◆ 청</a:t>
            </a:r>
            <a:r>
              <a:rPr lang="en-US" altLang="ko-KR" sz="2000" b="1" spc="90" dirty="0" smtClean="0">
                <a:solidFill>
                  <a:schemeClr val="bg1"/>
                </a:solidFill>
                <a:latin typeface="HY수평선B"/>
                <a:ea typeface="HY수평선B"/>
              </a:rPr>
              <a:t>.</a:t>
            </a:r>
            <a:r>
              <a:rPr lang="ko-KR" altLang="en-US" sz="2000" b="1" spc="90" dirty="0" smtClean="0">
                <a:solidFill>
                  <a:schemeClr val="bg1"/>
                </a:solidFill>
                <a:latin typeface="HY수평선B"/>
                <a:ea typeface="HY수평선B"/>
              </a:rPr>
              <a:t>장년 및 고령자 고용장려금</a:t>
            </a:r>
            <a:endParaRPr lang="ko-KR" altLang="en-US" sz="2000" b="1" spc="110" dirty="0">
              <a:solidFill>
                <a:schemeClr val="bg1"/>
              </a:solidFill>
              <a:latin typeface="HY수평선B"/>
              <a:ea typeface="HY수평선B"/>
              <a:cs typeface="+mn-cs"/>
            </a:endParaRPr>
          </a:p>
        </p:txBody>
      </p:sp>
      <p:cxnSp>
        <p:nvCxnSpPr>
          <p:cNvPr id="13" name="직선 연결선 12"/>
          <p:cNvCxnSpPr/>
          <p:nvPr/>
        </p:nvCxnSpPr>
        <p:spPr>
          <a:xfrm rot="16200000" flipH="1">
            <a:off x="1493817" y="3876359"/>
            <a:ext cx="5441986" cy="0"/>
          </a:xfrm>
          <a:prstGeom prst="line">
            <a:avLst/>
          </a:prstGeom>
          <a:ln w="9525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>
            <a:spLocks noGrp="1"/>
          </p:cNvSpPr>
          <p:nvPr>
            <p:ph type="title"/>
          </p:nvPr>
        </p:nvSpPr>
        <p:spPr>
          <a:xfrm>
            <a:off x="1115616" y="188640"/>
            <a:ext cx="6851650" cy="765175"/>
          </a:xfrm>
        </p:spPr>
        <p:txBody>
          <a:bodyPr>
            <a:normAutofit fontScale="90000"/>
          </a:bodyPr>
          <a:lstStyle/>
          <a:p>
            <a:pPr algn="ctr">
              <a:defRPr lang="ko-KR" altLang="en-US"/>
            </a:pPr>
            <a:r>
              <a:rPr lang="ko-KR" altLang="en-US" sz="3700" spc="745" dirty="0">
                <a:solidFill>
                  <a:schemeClr val="accent2"/>
                </a:solidFill>
                <a:latin typeface="HY헤드라인M"/>
                <a:ea typeface="HY헤드라인M"/>
              </a:rPr>
              <a:t>지원요건 변경</a:t>
            </a:r>
            <a:r>
              <a:rPr lang="ko-KR" altLang="en-US" sz="4200" dirty="0">
                <a:solidFill>
                  <a:schemeClr val="accent2"/>
                </a:solidFill>
              </a:rPr>
              <a:t> </a:t>
            </a:r>
            <a:r>
              <a:rPr lang="en-US" altLang="ko-KR" sz="4300" dirty="0"/>
              <a:t/>
            </a:r>
            <a:br>
              <a:rPr lang="en-US" altLang="ko-KR" sz="4300" dirty="0"/>
            </a:br>
            <a:r>
              <a:rPr lang="en-US" altLang="ko-KR" sz="1600" b="1" dirty="0">
                <a:latin typeface="+mj-lt"/>
              </a:rPr>
              <a:t>(‘</a:t>
            </a:r>
            <a:r>
              <a:rPr lang="en-US" altLang="ko-KR" sz="1600" b="1" dirty="0" smtClean="0">
                <a:latin typeface="+mj-lt"/>
              </a:rPr>
              <a:t>19. 1. 1.</a:t>
            </a:r>
            <a:r>
              <a:rPr lang="ko-KR" altLang="en-US" sz="1600" b="1" dirty="0" smtClean="0">
                <a:latin typeface="+mj-lt"/>
              </a:rPr>
              <a:t> </a:t>
            </a:r>
            <a:r>
              <a:rPr lang="ko-KR" altLang="en-US" sz="1600" b="1" dirty="0">
                <a:latin typeface="+mj-lt"/>
              </a:rPr>
              <a:t>이후부터 </a:t>
            </a:r>
            <a:r>
              <a:rPr lang="ko-KR" altLang="en-US" sz="1600" dirty="0">
                <a:latin typeface="+mj-lt"/>
              </a:rPr>
              <a:t>적용</a:t>
            </a:r>
            <a:r>
              <a:rPr lang="en-US" altLang="ko-KR" sz="1600" dirty="0">
                <a:latin typeface="+mj-lt"/>
              </a:rPr>
              <a:t>)</a:t>
            </a:r>
            <a:endParaRPr lang="ko-KR" altLang="en-US" sz="1600" dirty="0">
              <a:latin typeface="+mj-lt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99592" y="1484784"/>
            <a:ext cx="670623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 lang="ko-KR" altLang="en-US"/>
            </a:pPr>
            <a:r>
              <a:rPr lang="ko-KR" altLang="en-US" dirty="0" smtClean="0">
                <a:solidFill>
                  <a:srgbClr val="004E96"/>
                </a:solidFill>
                <a:latin typeface="+mn-ea"/>
              </a:rPr>
              <a:t> 고용장려금은 </a:t>
            </a:r>
            <a:r>
              <a:rPr lang="ko-KR" altLang="en-US" dirty="0">
                <a:solidFill>
                  <a:srgbClr val="004E96"/>
                </a:solidFill>
                <a:latin typeface="+mn-ea"/>
              </a:rPr>
              <a:t>모두 </a:t>
            </a:r>
            <a:r>
              <a:rPr lang="en-US" altLang="ko-KR" dirty="0">
                <a:solidFill>
                  <a:srgbClr val="004E96"/>
                </a:solidFill>
                <a:latin typeface="+mn-ea"/>
              </a:rPr>
              <a:t>“</a:t>
            </a:r>
            <a:r>
              <a:rPr lang="ko-KR" altLang="en-US" sz="2000" b="1" dirty="0" err="1">
                <a:solidFill>
                  <a:srgbClr val="FF0000"/>
                </a:solidFill>
                <a:latin typeface="+mn-ea"/>
              </a:rPr>
              <a:t>최저임금액</a:t>
            </a:r>
            <a:r>
              <a:rPr lang="ko-KR" altLang="en-US" sz="2000" b="1" dirty="0">
                <a:solidFill>
                  <a:srgbClr val="FF0000"/>
                </a:solidFill>
                <a:latin typeface="+mn-ea"/>
              </a:rPr>
              <a:t> 이상</a:t>
            </a:r>
            <a:r>
              <a:rPr lang="ko-KR" altLang="en-US" sz="2000" b="1" dirty="0">
                <a:solidFill>
                  <a:srgbClr val="004E96"/>
                </a:solidFill>
                <a:latin typeface="+mn-ea"/>
              </a:rPr>
              <a:t> 지급</a:t>
            </a:r>
            <a:r>
              <a:rPr lang="en-US" altLang="ko-KR" dirty="0">
                <a:solidFill>
                  <a:srgbClr val="004E96"/>
                </a:solidFill>
                <a:latin typeface="+mn-ea"/>
              </a:rPr>
              <a:t>”</a:t>
            </a:r>
            <a:r>
              <a:rPr lang="ko-KR" altLang="en-US" dirty="0">
                <a:solidFill>
                  <a:srgbClr val="004E96"/>
                </a:solidFill>
                <a:latin typeface="+mn-ea"/>
              </a:rPr>
              <a:t>으로 통일</a:t>
            </a:r>
            <a:endParaRPr lang="ko-KR" altLang="en-US" sz="1400" dirty="0"/>
          </a:p>
        </p:txBody>
      </p:sp>
      <p:grpSp>
        <p:nvGrpSpPr>
          <p:cNvPr id="3" name="그룹 5"/>
          <p:cNvGrpSpPr/>
          <p:nvPr/>
        </p:nvGrpSpPr>
        <p:grpSpPr>
          <a:xfrm>
            <a:off x="683568" y="1628800"/>
            <a:ext cx="236762" cy="208309"/>
            <a:chOff x="549017" y="4309110"/>
            <a:chExt cx="174593" cy="153612"/>
          </a:xfrm>
        </p:grpSpPr>
        <p:sp>
          <p:nvSpPr>
            <p:cNvPr id="7" name="타원 6"/>
            <p:cNvSpPr/>
            <p:nvPr/>
          </p:nvSpPr>
          <p:spPr>
            <a:xfrm>
              <a:off x="549017" y="4309110"/>
              <a:ext cx="153612" cy="153612"/>
            </a:xfrm>
            <a:prstGeom prst="ellipse">
              <a:avLst/>
            </a:prstGeom>
            <a:solidFill>
              <a:srgbClr val="004E96"/>
            </a:solidFill>
            <a:ln w="9525" cap="rnd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8" name="Freeform 58"/>
            <p:cNvSpPr/>
            <p:nvPr/>
          </p:nvSpPr>
          <p:spPr>
            <a:xfrm>
              <a:off x="574741" y="4319338"/>
              <a:ext cx="148869" cy="112085"/>
            </a:xfrm>
            <a:custGeom>
              <a:avLst/>
              <a:gdLst>
                <a:gd name="T0" fmla="*/ 850 w 859"/>
                <a:gd name="T1" fmla="*/ 11 h 646"/>
                <a:gd name="T2" fmla="*/ 850 w 859"/>
                <a:gd name="T3" fmla="*/ 11 h 646"/>
                <a:gd name="T4" fmla="*/ 844 w 859"/>
                <a:gd name="T5" fmla="*/ 5 h 646"/>
                <a:gd name="T6" fmla="*/ 838 w 859"/>
                <a:gd name="T7" fmla="*/ 2 h 646"/>
                <a:gd name="T8" fmla="*/ 831 w 859"/>
                <a:gd name="T9" fmla="*/ 0 h 646"/>
                <a:gd name="T10" fmla="*/ 823 w 859"/>
                <a:gd name="T11" fmla="*/ 0 h 646"/>
                <a:gd name="T12" fmla="*/ 823 w 859"/>
                <a:gd name="T13" fmla="*/ 0 h 646"/>
                <a:gd name="T14" fmla="*/ 818 w 859"/>
                <a:gd name="T15" fmla="*/ 0 h 646"/>
                <a:gd name="T16" fmla="*/ 812 w 859"/>
                <a:gd name="T17" fmla="*/ 2 h 646"/>
                <a:gd name="T18" fmla="*/ 807 w 859"/>
                <a:gd name="T19" fmla="*/ 4 h 646"/>
                <a:gd name="T20" fmla="*/ 801 w 859"/>
                <a:gd name="T21" fmla="*/ 9 h 646"/>
                <a:gd name="T22" fmla="*/ 380 w 859"/>
                <a:gd name="T23" fmla="*/ 382 h 646"/>
                <a:gd name="T24" fmla="*/ 75 w 859"/>
                <a:gd name="T25" fmla="*/ 110 h 646"/>
                <a:gd name="T26" fmla="*/ 75 w 859"/>
                <a:gd name="T27" fmla="*/ 110 h 646"/>
                <a:gd name="T28" fmla="*/ 67 w 859"/>
                <a:gd name="T29" fmla="*/ 106 h 646"/>
                <a:gd name="T30" fmla="*/ 60 w 859"/>
                <a:gd name="T31" fmla="*/ 102 h 646"/>
                <a:gd name="T32" fmla="*/ 53 w 859"/>
                <a:gd name="T33" fmla="*/ 100 h 646"/>
                <a:gd name="T34" fmla="*/ 45 w 859"/>
                <a:gd name="T35" fmla="*/ 99 h 646"/>
                <a:gd name="T36" fmla="*/ 45 w 859"/>
                <a:gd name="T37" fmla="*/ 99 h 646"/>
                <a:gd name="T38" fmla="*/ 32 w 859"/>
                <a:gd name="T39" fmla="*/ 100 h 646"/>
                <a:gd name="T40" fmla="*/ 21 w 859"/>
                <a:gd name="T41" fmla="*/ 106 h 646"/>
                <a:gd name="T42" fmla="*/ 21 w 859"/>
                <a:gd name="T43" fmla="*/ 106 h 646"/>
                <a:gd name="T44" fmla="*/ 13 w 859"/>
                <a:gd name="T45" fmla="*/ 112 h 646"/>
                <a:gd name="T46" fmla="*/ 8 w 859"/>
                <a:gd name="T47" fmla="*/ 119 h 646"/>
                <a:gd name="T48" fmla="*/ 4 w 859"/>
                <a:gd name="T49" fmla="*/ 126 h 646"/>
                <a:gd name="T50" fmla="*/ 2 w 859"/>
                <a:gd name="T51" fmla="*/ 134 h 646"/>
                <a:gd name="T52" fmla="*/ 0 w 859"/>
                <a:gd name="T53" fmla="*/ 143 h 646"/>
                <a:gd name="T54" fmla="*/ 2 w 859"/>
                <a:gd name="T55" fmla="*/ 151 h 646"/>
                <a:gd name="T56" fmla="*/ 4 w 859"/>
                <a:gd name="T57" fmla="*/ 160 h 646"/>
                <a:gd name="T58" fmla="*/ 8 w 859"/>
                <a:gd name="T59" fmla="*/ 167 h 646"/>
                <a:gd name="T60" fmla="*/ 297 w 859"/>
                <a:gd name="T61" fmla="*/ 601 h 646"/>
                <a:gd name="T62" fmla="*/ 297 w 859"/>
                <a:gd name="T63" fmla="*/ 601 h 646"/>
                <a:gd name="T64" fmla="*/ 308 w 859"/>
                <a:gd name="T65" fmla="*/ 614 h 646"/>
                <a:gd name="T66" fmla="*/ 323 w 859"/>
                <a:gd name="T67" fmla="*/ 627 h 646"/>
                <a:gd name="T68" fmla="*/ 323 w 859"/>
                <a:gd name="T69" fmla="*/ 627 h 646"/>
                <a:gd name="T70" fmla="*/ 336 w 859"/>
                <a:gd name="T71" fmla="*/ 635 h 646"/>
                <a:gd name="T72" fmla="*/ 351 w 859"/>
                <a:gd name="T73" fmla="*/ 640 h 646"/>
                <a:gd name="T74" fmla="*/ 365 w 859"/>
                <a:gd name="T75" fmla="*/ 644 h 646"/>
                <a:gd name="T76" fmla="*/ 380 w 859"/>
                <a:gd name="T77" fmla="*/ 646 h 646"/>
                <a:gd name="T78" fmla="*/ 380 w 859"/>
                <a:gd name="T79" fmla="*/ 646 h 646"/>
                <a:gd name="T80" fmla="*/ 391 w 859"/>
                <a:gd name="T81" fmla="*/ 646 h 646"/>
                <a:gd name="T82" fmla="*/ 403 w 859"/>
                <a:gd name="T83" fmla="*/ 642 h 646"/>
                <a:gd name="T84" fmla="*/ 414 w 859"/>
                <a:gd name="T85" fmla="*/ 640 h 646"/>
                <a:gd name="T86" fmla="*/ 425 w 859"/>
                <a:gd name="T87" fmla="*/ 635 h 646"/>
                <a:gd name="T88" fmla="*/ 436 w 859"/>
                <a:gd name="T89" fmla="*/ 629 h 646"/>
                <a:gd name="T90" fmla="*/ 445 w 859"/>
                <a:gd name="T91" fmla="*/ 622 h 646"/>
                <a:gd name="T92" fmla="*/ 453 w 859"/>
                <a:gd name="T93" fmla="*/ 614 h 646"/>
                <a:gd name="T94" fmla="*/ 462 w 859"/>
                <a:gd name="T95" fmla="*/ 603 h 646"/>
                <a:gd name="T96" fmla="*/ 462 w 859"/>
                <a:gd name="T97" fmla="*/ 603 h 646"/>
                <a:gd name="T98" fmla="*/ 853 w 859"/>
                <a:gd name="T99" fmla="*/ 56 h 646"/>
                <a:gd name="T100" fmla="*/ 853 w 859"/>
                <a:gd name="T101" fmla="*/ 56 h 646"/>
                <a:gd name="T102" fmla="*/ 857 w 859"/>
                <a:gd name="T103" fmla="*/ 45 h 646"/>
                <a:gd name="T104" fmla="*/ 859 w 859"/>
                <a:gd name="T105" fmla="*/ 33 h 646"/>
                <a:gd name="T106" fmla="*/ 857 w 859"/>
                <a:gd name="T107" fmla="*/ 22 h 646"/>
                <a:gd name="T108" fmla="*/ 850 w 859"/>
                <a:gd name="T109" fmla="*/ 11 h 646"/>
                <a:gd name="T110" fmla="*/ 850 w 859"/>
                <a:gd name="T111" fmla="*/ 11 h 6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859" h="646">
                  <a:moveTo>
                    <a:pt x="850" y="11"/>
                  </a:moveTo>
                  <a:lnTo>
                    <a:pt x="850" y="11"/>
                  </a:lnTo>
                  <a:lnTo>
                    <a:pt x="844" y="5"/>
                  </a:lnTo>
                  <a:lnTo>
                    <a:pt x="838" y="2"/>
                  </a:lnTo>
                  <a:lnTo>
                    <a:pt x="831" y="0"/>
                  </a:lnTo>
                  <a:lnTo>
                    <a:pt x="823" y="0"/>
                  </a:lnTo>
                  <a:lnTo>
                    <a:pt x="823" y="0"/>
                  </a:lnTo>
                  <a:lnTo>
                    <a:pt x="818" y="0"/>
                  </a:lnTo>
                  <a:lnTo>
                    <a:pt x="812" y="2"/>
                  </a:lnTo>
                  <a:lnTo>
                    <a:pt x="807" y="4"/>
                  </a:lnTo>
                  <a:lnTo>
                    <a:pt x="801" y="9"/>
                  </a:lnTo>
                  <a:lnTo>
                    <a:pt x="380" y="382"/>
                  </a:lnTo>
                  <a:lnTo>
                    <a:pt x="75" y="110"/>
                  </a:lnTo>
                  <a:lnTo>
                    <a:pt x="75" y="110"/>
                  </a:lnTo>
                  <a:lnTo>
                    <a:pt x="67" y="106"/>
                  </a:lnTo>
                  <a:lnTo>
                    <a:pt x="60" y="102"/>
                  </a:lnTo>
                  <a:lnTo>
                    <a:pt x="53" y="100"/>
                  </a:lnTo>
                  <a:lnTo>
                    <a:pt x="45" y="99"/>
                  </a:lnTo>
                  <a:lnTo>
                    <a:pt x="45" y="99"/>
                  </a:lnTo>
                  <a:lnTo>
                    <a:pt x="32" y="100"/>
                  </a:lnTo>
                  <a:lnTo>
                    <a:pt x="21" y="106"/>
                  </a:lnTo>
                  <a:lnTo>
                    <a:pt x="21" y="106"/>
                  </a:lnTo>
                  <a:lnTo>
                    <a:pt x="13" y="112"/>
                  </a:lnTo>
                  <a:lnTo>
                    <a:pt x="8" y="119"/>
                  </a:lnTo>
                  <a:lnTo>
                    <a:pt x="4" y="126"/>
                  </a:lnTo>
                  <a:lnTo>
                    <a:pt x="2" y="134"/>
                  </a:lnTo>
                  <a:lnTo>
                    <a:pt x="0" y="143"/>
                  </a:lnTo>
                  <a:lnTo>
                    <a:pt x="2" y="151"/>
                  </a:lnTo>
                  <a:lnTo>
                    <a:pt x="4" y="160"/>
                  </a:lnTo>
                  <a:lnTo>
                    <a:pt x="8" y="167"/>
                  </a:lnTo>
                  <a:lnTo>
                    <a:pt x="297" y="601"/>
                  </a:lnTo>
                  <a:lnTo>
                    <a:pt x="297" y="601"/>
                  </a:lnTo>
                  <a:lnTo>
                    <a:pt x="308" y="614"/>
                  </a:lnTo>
                  <a:lnTo>
                    <a:pt x="323" y="627"/>
                  </a:lnTo>
                  <a:lnTo>
                    <a:pt x="323" y="627"/>
                  </a:lnTo>
                  <a:lnTo>
                    <a:pt x="336" y="635"/>
                  </a:lnTo>
                  <a:lnTo>
                    <a:pt x="351" y="640"/>
                  </a:lnTo>
                  <a:lnTo>
                    <a:pt x="365" y="644"/>
                  </a:lnTo>
                  <a:lnTo>
                    <a:pt x="380" y="646"/>
                  </a:lnTo>
                  <a:lnTo>
                    <a:pt x="380" y="646"/>
                  </a:lnTo>
                  <a:lnTo>
                    <a:pt x="391" y="646"/>
                  </a:lnTo>
                  <a:lnTo>
                    <a:pt x="403" y="642"/>
                  </a:lnTo>
                  <a:lnTo>
                    <a:pt x="414" y="640"/>
                  </a:lnTo>
                  <a:lnTo>
                    <a:pt x="425" y="635"/>
                  </a:lnTo>
                  <a:lnTo>
                    <a:pt x="436" y="629"/>
                  </a:lnTo>
                  <a:lnTo>
                    <a:pt x="445" y="622"/>
                  </a:lnTo>
                  <a:lnTo>
                    <a:pt x="453" y="614"/>
                  </a:lnTo>
                  <a:lnTo>
                    <a:pt x="462" y="603"/>
                  </a:lnTo>
                  <a:lnTo>
                    <a:pt x="462" y="603"/>
                  </a:lnTo>
                  <a:lnTo>
                    <a:pt x="853" y="56"/>
                  </a:lnTo>
                  <a:lnTo>
                    <a:pt x="853" y="56"/>
                  </a:lnTo>
                  <a:lnTo>
                    <a:pt x="857" y="45"/>
                  </a:lnTo>
                  <a:lnTo>
                    <a:pt x="859" y="33"/>
                  </a:lnTo>
                  <a:lnTo>
                    <a:pt x="857" y="22"/>
                  </a:lnTo>
                  <a:lnTo>
                    <a:pt x="850" y="11"/>
                  </a:lnTo>
                  <a:lnTo>
                    <a:pt x="850" y="11"/>
                  </a:lnTo>
                  <a:close/>
                </a:path>
              </a:pathLst>
            </a:custGeom>
            <a:solidFill>
              <a:srgbClr val="2FC9FF"/>
            </a:solidFill>
            <a:ln w="19050">
              <a:solidFill>
                <a:schemeClr val="bg1"/>
              </a:solidFill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</p:grpSp>
      <p:graphicFrame>
        <p:nvGraphicFramePr>
          <p:cNvPr id="9" name="표 8"/>
          <p:cNvGraphicFramePr>
            <a:graphicFrameLocks noGrp="1"/>
          </p:cNvGraphicFramePr>
          <p:nvPr/>
        </p:nvGraphicFramePr>
        <p:xfrm>
          <a:off x="285720" y="2000243"/>
          <a:ext cx="8501122" cy="4357714"/>
        </p:xfrm>
        <a:graphic>
          <a:graphicData uri="http://schemas.openxmlformats.org/drawingml/2006/table">
            <a:tbl>
              <a:tblPr firstRow="1" bandRow="1"/>
              <a:tblGrid>
                <a:gridCol w="1785950"/>
                <a:gridCol w="2571768"/>
                <a:gridCol w="785818"/>
                <a:gridCol w="1643074"/>
                <a:gridCol w="1714512"/>
              </a:tblGrid>
              <a:tr h="427298">
                <a:tc gridSpan="2">
                  <a:txBody>
                    <a:bodyPr/>
                    <a:lstStyle/>
                    <a:p>
                      <a:pPr marL="0" indent="0" algn="ctr" latinLnBrk="0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defRPr lang="ko-KR" altLang="en-US"/>
                      </a:pPr>
                      <a:r>
                        <a:rPr lang="ko-KR" altLang="en-US" sz="1600" b="1" spc="-37" dirty="0">
                          <a:solidFill>
                            <a:srgbClr val="000000"/>
                          </a:solidFill>
                          <a:ea typeface="맑은 고딕"/>
                        </a:rPr>
                        <a:t>현        행</a:t>
                      </a:r>
                      <a:endParaRPr lang="ko-KR" altLang="en-US" sz="1600" b="1" spc="-37" dirty="0">
                        <a:solidFill>
                          <a:srgbClr val="000000"/>
                        </a:solidFill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 lang="ko-KR" altLang="en-US"/>
                      </a:pPr>
                      <a:endParaRPr lang="ko-KR" altLang="en-US"/>
                    </a:p>
                  </a:txBody>
                  <a:tcPr/>
                </a:tc>
                <a:tc rowSpan="10">
                  <a:txBody>
                    <a:bodyPr/>
                    <a:lstStyle/>
                    <a:p>
                      <a:pPr marL="439420" indent="-439420" algn="just" latinLnBrk="1">
                        <a:lnSpc>
                          <a:spcPct val="16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defRPr lang="ko-KR" altLang="en-US"/>
                      </a:pPr>
                      <a:endParaRPr lang="ko-KR" altLang="en-US" sz="1600" b="1" spc="5">
                        <a:solidFill>
                          <a:srgbClr val="000000"/>
                        </a:solidFill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marL="0" indent="0" algn="ctr" latinLnBrk="0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defRPr lang="ko-KR" altLang="en-US"/>
                      </a:pPr>
                      <a:r>
                        <a:rPr lang="ko-KR" altLang="en-US" sz="1600" b="1" spc="5">
                          <a:solidFill>
                            <a:srgbClr val="000000"/>
                          </a:solidFill>
                          <a:ea typeface="맑은 고딕"/>
                        </a:rPr>
                        <a:t>개        선</a:t>
                      </a:r>
                      <a:endParaRPr lang="ko-KR" altLang="en-US" sz="1600" b="1" spc="5">
                        <a:solidFill>
                          <a:srgbClr val="000000"/>
                        </a:solidFill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 lang="ko-KR" altLang="en-US"/>
                      </a:pPr>
                      <a:endParaRPr lang="ko-KR" altLang="en-US"/>
                    </a:p>
                  </a:txBody>
                  <a:tcPr/>
                </a:tc>
              </a:tr>
              <a:tr h="427298">
                <a:tc>
                  <a:txBody>
                    <a:bodyPr/>
                    <a:lstStyle/>
                    <a:p>
                      <a:pPr marL="0" indent="0" algn="ctr" latinLnBrk="0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defRPr lang="ko-KR" altLang="en-US"/>
                      </a:pPr>
                      <a:r>
                        <a:rPr lang="ko-KR" altLang="en-US" sz="1600" b="1" spc="-37">
                          <a:solidFill>
                            <a:srgbClr val="000000"/>
                          </a:solidFill>
                          <a:ea typeface="맑은 고딕"/>
                        </a:rPr>
                        <a:t>지 원 요 건</a:t>
                      </a:r>
                      <a:endParaRPr lang="ko-KR" altLang="en-US" sz="1600" b="1" spc="-37">
                        <a:solidFill>
                          <a:srgbClr val="000000"/>
                        </a:solidFill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2385" cap="flat" cmpd="sng" algn="ctr">
                      <a:solidFill>
                        <a:srgbClr val="FF0000"/>
                      </a:solidFill>
                      <a:prstDash val="solid"/>
                      <a:round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latinLnBrk="0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defRPr lang="ko-KR" altLang="en-US"/>
                      </a:pPr>
                      <a:r>
                        <a:rPr lang="ko-KR" altLang="en-US" sz="1600" b="1" spc="5">
                          <a:solidFill>
                            <a:srgbClr val="000000"/>
                          </a:solidFill>
                          <a:ea typeface="맑은 고딕"/>
                        </a:rPr>
                        <a:t>주 요 사 업 명</a:t>
                      </a:r>
                      <a:endParaRPr lang="ko-KR" altLang="en-US" sz="1600" b="1" spc="5">
                        <a:solidFill>
                          <a:srgbClr val="000000"/>
                        </a:solidFill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2385" cap="flat" cmpd="sng" algn="ctr">
                      <a:solidFill>
                        <a:srgbClr val="FF0000"/>
                      </a:solidFill>
                      <a:prstDash val="solid"/>
                      <a:round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>
                        <a:defRPr lang="ko-KR" altLang="en-US"/>
                      </a:pPr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ctr" latinLnBrk="0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defRPr lang="ko-KR" altLang="en-US"/>
                      </a:pPr>
                      <a:r>
                        <a:rPr lang="ko-KR" altLang="en-US" sz="1600" b="1" spc="5">
                          <a:solidFill>
                            <a:srgbClr val="000000"/>
                          </a:solidFill>
                          <a:ea typeface="맑은 고딕"/>
                        </a:rPr>
                        <a:t>지 원 요 건 </a:t>
                      </a:r>
                      <a:endParaRPr lang="ko-KR" altLang="en-US" sz="1600" b="1" spc="5">
                        <a:solidFill>
                          <a:srgbClr val="000000"/>
                        </a:solidFill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2385" cap="flat" cmpd="sng" algn="ctr">
                      <a:solidFill>
                        <a:srgbClr val="FF0000"/>
                      </a:solidFill>
                      <a:prstDash val="solid"/>
                      <a:round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latinLnBrk="0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defRPr lang="ko-KR" altLang="en-US"/>
                      </a:pPr>
                      <a:r>
                        <a:rPr lang="ko-KR" altLang="en-US" sz="1600" b="1" spc="5">
                          <a:solidFill>
                            <a:srgbClr val="000000"/>
                          </a:solidFill>
                          <a:ea typeface="맑은 고딕"/>
                        </a:rPr>
                        <a:t>주 요 사 업 명</a:t>
                      </a:r>
                      <a:endParaRPr lang="ko-KR" altLang="en-US" sz="1600" b="1" spc="5">
                        <a:solidFill>
                          <a:srgbClr val="000000"/>
                        </a:solidFill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2385" cap="flat" cmpd="sng" algn="ctr">
                      <a:solidFill>
                        <a:srgbClr val="FF0000"/>
                      </a:solidFill>
                      <a:prstDash val="solid"/>
                      <a:round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427298">
                <a:tc rowSpan="5">
                  <a:txBody>
                    <a:bodyPr/>
                    <a:lstStyle/>
                    <a:p>
                      <a:pPr marL="0" indent="0" algn="ctr" latinLnBrk="0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defRPr lang="ko-KR" altLang="en-US"/>
                      </a:pPr>
                      <a:r>
                        <a:rPr lang="ko-KR" altLang="en-US" sz="1600" spc="-21">
                          <a:solidFill>
                            <a:srgbClr val="000000"/>
                          </a:solidFill>
                          <a:ea typeface="맑은 고딕"/>
                        </a:rPr>
                        <a:t>최저임금</a:t>
                      </a:r>
                    </a:p>
                    <a:p>
                      <a:pPr marL="0" indent="0" algn="ctr" latinLnBrk="0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defRPr lang="ko-KR" altLang="en-US"/>
                      </a:pPr>
                      <a:r>
                        <a:rPr lang="en-US" altLang="ko-KR" sz="1600" spc="-21">
                          <a:solidFill>
                            <a:srgbClr val="000000"/>
                          </a:solidFill>
                          <a:latin typeface="맑은 고딕"/>
                        </a:rPr>
                        <a:t>110%</a:t>
                      </a:r>
                      <a:r>
                        <a:rPr lang="ko-KR" altLang="en-US" sz="1600" spc="-21">
                          <a:solidFill>
                            <a:srgbClr val="000000"/>
                          </a:solidFill>
                          <a:ea typeface="맑은 고딕"/>
                        </a:rPr>
                        <a:t>이상 지급</a:t>
                      </a:r>
                      <a:endParaRPr lang="ko-KR" altLang="en-US" sz="1600" spc="-21">
                        <a:solidFill>
                          <a:srgbClr val="000000"/>
                        </a:solidFill>
                      </a:endParaRPr>
                    </a:p>
                  </a:txBody>
                  <a:tcPr marL="64770" marR="64770" marT="17907" marB="17907" anchor="ctr">
                    <a:lnL w="32385" cap="flat" cmpd="sng" algn="ctr">
                      <a:solidFill>
                        <a:srgbClr val="FF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2385" cap="flat" cmpd="sng" algn="ctr">
                      <a:solidFill>
                        <a:srgbClr val="FF0000"/>
                      </a:solidFill>
                      <a:prstDash val="solid"/>
                      <a:round/>
                    </a:lnT>
                    <a:lnB w="32385" cap="flat" cmpd="sng" algn="ctr">
                      <a:solidFill>
                        <a:srgbClr val="FF0000"/>
                      </a:solidFill>
                      <a:prstDash val="solid"/>
                      <a:round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latinLnBrk="0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defRPr lang="ko-KR" altLang="en-US"/>
                      </a:pPr>
                      <a:r>
                        <a:rPr lang="ko-KR" altLang="en-US" sz="1600" spc="-133">
                          <a:solidFill>
                            <a:srgbClr val="000000"/>
                          </a:solidFill>
                          <a:ea typeface="맑은 고딕"/>
                        </a:rPr>
                        <a:t>시간선택제 신규고용 지원</a:t>
                      </a:r>
                      <a:r>
                        <a:rPr lang="ko-KR" altLang="en-US" sz="1600" spc="-101">
                          <a:solidFill>
                            <a:srgbClr val="000000"/>
                          </a:solidFill>
                          <a:latin typeface="맑은 고딕"/>
                        </a:rPr>
                        <a:t> </a:t>
                      </a:r>
                      <a:endParaRPr lang="ko-KR" altLang="en-US" sz="1600" spc="-101">
                        <a:solidFill>
                          <a:srgbClr val="000000"/>
                        </a:solidFill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2385" cap="flat" cmpd="sng" algn="ctr">
                      <a:solidFill>
                        <a:srgbClr val="FF0000"/>
                      </a:solidFill>
                      <a:prstDash val="solid"/>
                      <a:round/>
                    </a:lnR>
                    <a:lnT w="32385" cap="flat" cmpd="sng" algn="ctr">
                      <a:solidFill>
                        <a:srgbClr val="FF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>
                        <a:defRPr lang="ko-KR" altLang="en-US"/>
                      </a:pPr>
                      <a:endParaRPr lang="ko-KR" altLang="en-US"/>
                    </a:p>
                  </a:txBody>
                  <a:tcPr/>
                </a:tc>
                <a:tc rowSpan="8">
                  <a:txBody>
                    <a:bodyPr/>
                    <a:lstStyle/>
                    <a:p>
                      <a:pPr marL="0" indent="0" algn="ctr" latinLnBrk="0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defRPr lang="ko-KR" altLang="en-US"/>
                      </a:pPr>
                      <a:r>
                        <a:rPr lang="ko-KR" altLang="en-US" sz="2000" b="1" spc="5" dirty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rPr>
                        <a:t>최저임금 </a:t>
                      </a:r>
                    </a:p>
                    <a:p>
                      <a:pPr marL="0" indent="0" algn="ctr" latinLnBrk="0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defRPr lang="ko-KR" altLang="en-US"/>
                      </a:pPr>
                      <a:r>
                        <a:rPr lang="ko-KR" altLang="en-US" sz="2000" b="1" spc="5" dirty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rPr>
                        <a:t>이상 지급</a:t>
                      </a:r>
                    </a:p>
                    <a:p>
                      <a:pPr marL="0" indent="0" algn="ctr" latinLnBrk="0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defRPr lang="ko-KR" altLang="en-US"/>
                      </a:pPr>
                      <a:endParaRPr lang="en-US" altLang="ko-KR" sz="2000" b="1" spc="5" dirty="0">
                        <a:solidFill>
                          <a:schemeClr val="tx1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marL="64770" marR="64770" marT="17907" marB="17907" anchor="ctr">
                    <a:lnL w="32385" cap="flat" cmpd="sng" algn="ctr">
                      <a:solidFill>
                        <a:srgbClr val="FF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2385" cap="flat" cmpd="sng" algn="ctr">
                      <a:solidFill>
                        <a:srgbClr val="FF0000"/>
                      </a:solidFill>
                      <a:prstDash val="solid"/>
                      <a:round/>
                    </a:lnT>
                    <a:lnB w="32385" cap="flat" cmpd="sng" algn="ctr">
                      <a:solidFill>
                        <a:srgbClr val="FF0000"/>
                      </a:solidFill>
                      <a:prstDash val="solid"/>
                      <a:round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8">
                  <a:txBody>
                    <a:bodyPr/>
                    <a:lstStyle/>
                    <a:p>
                      <a:pPr marL="0" indent="0" algn="ctr" latinLnBrk="0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defRPr lang="ko-KR" altLang="en-US"/>
                      </a:pPr>
                      <a:r>
                        <a:rPr lang="ko-KR" altLang="en-US" sz="2000" b="1" spc="5" dirty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rPr>
                        <a:t>모든</a:t>
                      </a:r>
                    </a:p>
                    <a:p>
                      <a:pPr marL="0" indent="0" algn="ctr" latinLnBrk="0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defRPr lang="ko-KR" altLang="en-US"/>
                      </a:pPr>
                      <a:r>
                        <a:rPr lang="ko-KR" altLang="en-US" sz="2000" b="1" spc="5" dirty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rPr>
                        <a:t>고용장려금</a:t>
                      </a:r>
                    </a:p>
                    <a:p>
                      <a:pPr marL="0" indent="0" algn="ctr" latinLnBrk="0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defRPr lang="ko-KR" altLang="en-US"/>
                      </a:pPr>
                      <a:r>
                        <a:rPr lang="ko-KR" altLang="en-US" sz="2000" b="1" spc="5" dirty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rPr>
                        <a:t> 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2385" cap="flat" cmpd="sng" algn="ctr">
                      <a:solidFill>
                        <a:srgbClr val="FF0000"/>
                      </a:solidFill>
                      <a:prstDash val="solid"/>
                      <a:round/>
                    </a:lnR>
                    <a:lnT w="32385" cap="flat" cmpd="sng" algn="ctr">
                      <a:solidFill>
                        <a:srgbClr val="FF0000"/>
                      </a:solidFill>
                      <a:prstDash val="solid"/>
                      <a:round/>
                    </a:lnT>
                    <a:lnB w="32385" cap="flat" cmpd="sng" algn="ctr">
                      <a:solidFill>
                        <a:srgbClr val="FF0000"/>
                      </a:solidFill>
                      <a:prstDash val="solid"/>
                      <a:round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427298">
                <a:tc vMerge="1">
                  <a:txBody>
                    <a:bodyPr/>
                    <a:lstStyle/>
                    <a:p>
                      <a:pPr latinLnBrk="1">
                        <a:defRPr lang="ko-KR" altLang="en-US"/>
                      </a:pPr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ctr" latinLnBrk="0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defRPr lang="ko-KR" altLang="en-US"/>
                      </a:pPr>
                      <a:r>
                        <a:rPr lang="ko-KR" altLang="en-US" sz="1600" spc="5">
                          <a:solidFill>
                            <a:srgbClr val="000000"/>
                          </a:solidFill>
                          <a:ea typeface="맑은 고딕"/>
                        </a:rPr>
                        <a:t>고용촉진장려금</a:t>
                      </a:r>
                      <a:endParaRPr lang="ko-KR" altLang="en-US" sz="1600" spc="5">
                        <a:solidFill>
                          <a:srgbClr val="000000"/>
                        </a:solidFill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2385" cap="flat" cmpd="sng" algn="ctr">
                      <a:solidFill>
                        <a:srgbClr val="FF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>
                        <a:defRPr lang="ko-KR" altLang="en-US"/>
                      </a:pPr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>
                        <a:defRPr lang="ko-KR" altLang="en-US"/>
                      </a:pPr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>
                        <a:defRPr lang="ko-KR" altLang="en-US"/>
                      </a:pPr>
                      <a:endParaRPr lang="ko-KR" altLang="en-US"/>
                    </a:p>
                  </a:txBody>
                  <a:tcPr/>
                </a:tc>
              </a:tr>
              <a:tr h="427298">
                <a:tc vMerge="1">
                  <a:txBody>
                    <a:bodyPr/>
                    <a:lstStyle/>
                    <a:p>
                      <a:pPr latinLnBrk="1">
                        <a:defRPr lang="ko-KR" altLang="en-US"/>
                      </a:pPr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ctr" latinLnBrk="0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defRPr lang="ko-KR" altLang="en-US"/>
                      </a:pPr>
                      <a:r>
                        <a:rPr lang="ko-KR" altLang="en-US" sz="1600" spc="5">
                          <a:solidFill>
                            <a:srgbClr val="000000"/>
                          </a:solidFill>
                          <a:ea typeface="맑은 고딕"/>
                        </a:rPr>
                        <a:t>신중년 적합직무</a:t>
                      </a:r>
                      <a:endParaRPr lang="ko-KR" altLang="en-US" sz="1600" spc="5">
                        <a:solidFill>
                          <a:srgbClr val="000000"/>
                        </a:solidFill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2385" cap="flat" cmpd="sng" algn="ctr">
                      <a:solidFill>
                        <a:srgbClr val="FF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>
                        <a:defRPr lang="ko-KR" altLang="en-US"/>
                      </a:pPr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>
                        <a:defRPr lang="ko-KR" altLang="en-US"/>
                      </a:pPr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>
                        <a:defRPr lang="ko-KR" altLang="en-US"/>
                      </a:pPr>
                      <a:endParaRPr lang="ko-KR" altLang="en-US"/>
                    </a:p>
                  </a:txBody>
                  <a:tcPr/>
                </a:tc>
              </a:tr>
              <a:tr h="427298">
                <a:tc vMerge="1">
                  <a:txBody>
                    <a:bodyPr/>
                    <a:lstStyle/>
                    <a:p>
                      <a:pPr latinLnBrk="1">
                        <a:defRPr lang="ko-KR" altLang="en-US"/>
                      </a:pPr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ctr" latinLnBrk="0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defRPr lang="ko-KR" altLang="en-US"/>
                      </a:pPr>
                      <a:r>
                        <a:rPr lang="ko-KR" altLang="en-US" sz="1600" spc="5">
                          <a:solidFill>
                            <a:srgbClr val="000000"/>
                          </a:solidFill>
                          <a:ea typeface="맑은 고딕"/>
                        </a:rPr>
                        <a:t>국내복귀기업 지원 </a:t>
                      </a:r>
                      <a:endParaRPr lang="ko-KR" altLang="en-US" sz="1600" spc="5">
                        <a:solidFill>
                          <a:srgbClr val="000000"/>
                        </a:solidFill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2385" cap="flat" cmpd="sng" algn="ctr">
                      <a:solidFill>
                        <a:srgbClr val="FF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>
                        <a:defRPr lang="ko-KR" altLang="en-US"/>
                      </a:pPr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>
                        <a:defRPr lang="ko-KR" altLang="en-US"/>
                      </a:pPr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>
                        <a:defRPr lang="ko-KR" altLang="en-US"/>
                      </a:pPr>
                      <a:endParaRPr lang="ko-KR" altLang="en-US"/>
                    </a:p>
                  </a:txBody>
                  <a:tcPr/>
                </a:tc>
              </a:tr>
              <a:tr h="427298">
                <a:tc vMerge="1">
                  <a:txBody>
                    <a:bodyPr/>
                    <a:lstStyle/>
                    <a:p>
                      <a:pPr latinLnBrk="1">
                        <a:defRPr lang="ko-KR" altLang="en-US"/>
                      </a:pPr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ctr" latinLnBrk="0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defRPr lang="ko-KR" altLang="en-US"/>
                      </a:pPr>
                      <a:r>
                        <a:rPr lang="ko-KR" altLang="en-US" sz="1600" spc="5">
                          <a:solidFill>
                            <a:srgbClr val="000000"/>
                          </a:solidFill>
                          <a:ea typeface="맑은 고딕"/>
                        </a:rPr>
                        <a:t>정규직 전환지원</a:t>
                      </a:r>
                      <a:endParaRPr lang="ko-KR" altLang="en-US" sz="1600" spc="5">
                        <a:solidFill>
                          <a:srgbClr val="000000"/>
                        </a:solidFill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2385" cap="flat" cmpd="sng" algn="ctr">
                      <a:solidFill>
                        <a:srgbClr val="FF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2385" cap="flat" cmpd="sng" algn="ctr">
                      <a:solidFill>
                        <a:srgbClr val="FF0000"/>
                      </a:solidFill>
                      <a:prstDash val="solid"/>
                      <a:round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>
                        <a:defRPr lang="ko-KR" altLang="en-US"/>
                      </a:pPr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>
                        <a:defRPr lang="ko-KR" altLang="en-US"/>
                      </a:pPr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>
                        <a:defRPr lang="ko-KR" altLang="en-US"/>
                      </a:pPr>
                      <a:endParaRPr lang="ko-KR" altLang="en-US"/>
                    </a:p>
                  </a:txBody>
                  <a:tcPr/>
                </a:tc>
              </a:tr>
              <a:tr h="512032">
                <a:tc rowSpan="3">
                  <a:txBody>
                    <a:bodyPr/>
                    <a:lstStyle/>
                    <a:p>
                      <a:pPr marL="0" indent="0" algn="ctr" latinLnBrk="0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defRPr lang="ko-KR" altLang="en-US"/>
                      </a:pPr>
                      <a:r>
                        <a:rPr lang="ko-KR" altLang="en-US" sz="1600" spc="-21">
                          <a:solidFill>
                            <a:srgbClr val="000000"/>
                          </a:solidFill>
                          <a:ea typeface="맑은 고딕"/>
                        </a:rPr>
                        <a:t>최저임금</a:t>
                      </a:r>
                    </a:p>
                    <a:p>
                      <a:pPr marL="0" indent="0" algn="ctr" latinLnBrk="0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defRPr lang="ko-KR" altLang="en-US"/>
                      </a:pPr>
                      <a:r>
                        <a:rPr lang="ko-KR" altLang="en-US" sz="1600" spc="-21">
                          <a:solidFill>
                            <a:srgbClr val="000000"/>
                          </a:solidFill>
                          <a:ea typeface="맑은 고딕"/>
                        </a:rPr>
                        <a:t>이상 지급</a:t>
                      </a:r>
                      <a:endParaRPr lang="ko-KR" altLang="en-US" sz="1600" spc="-21">
                        <a:solidFill>
                          <a:srgbClr val="000000"/>
                        </a:solidFill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2385" cap="flat" cmpd="sng" algn="ctr">
                      <a:solidFill>
                        <a:srgbClr val="FF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latinLnBrk="0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defRPr lang="ko-KR" altLang="en-US"/>
                      </a:pPr>
                      <a:r>
                        <a:rPr lang="ko-KR" altLang="en-US" sz="1600" spc="5">
                          <a:solidFill>
                            <a:srgbClr val="000000"/>
                          </a:solidFill>
                          <a:ea typeface="맑은 고딕"/>
                        </a:rPr>
                        <a:t>청년추가고용장려금</a:t>
                      </a:r>
                      <a:endParaRPr lang="ko-KR" altLang="en-US" sz="1600" spc="5">
                        <a:solidFill>
                          <a:srgbClr val="000000"/>
                        </a:solidFill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2385" cap="flat" cmpd="sng" algn="ctr">
                      <a:solidFill>
                        <a:srgbClr val="FF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>
                        <a:defRPr lang="ko-KR" altLang="en-US"/>
                      </a:pPr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>
                        <a:defRPr lang="ko-KR" altLang="en-US"/>
                      </a:pPr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>
                        <a:defRPr lang="ko-KR" altLang="en-US"/>
                      </a:pPr>
                      <a:endParaRPr lang="ko-KR" altLang="en-US"/>
                    </a:p>
                  </a:txBody>
                  <a:tcPr/>
                </a:tc>
              </a:tr>
              <a:tr h="427298">
                <a:tc vMerge="1">
                  <a:txBody>
                    <a:bodyPr/>
                    <a:lstStyle/>
                    <a:p>
                      <a:pPr latinLnBrk="1">
                        <a:defRPr lang="ko-KR" altLang="en-US"/>
                      </a:pPr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ctr" latinLnBrk="0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defRPr lang="ko-KR" altLang="en-US"/>
                      </a:pPr>
                      <a:r>
                        <a:rPr lang="ko-KR" altLang="en-US" sz="1600" spc="5" dirty="0">
                          <a:solidFill>
                            <a:srgbClr val="000000"/>
                          </a:solidFill>
                          <a:ea typeface="맑은 고딕"/>
                        </a:rPr>
                        <a:t>일자리 함께하기 </a:t>
                      </a:r>
                      <a:endParaRPr lang="ko-KR" altLang="en-US" sz="1600" spc="5" dirty="0">
                        <a:solidFill>
                          <a:srgbClr val="000000"/>
                        </a:solidFill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>
                        <a:defRPr lang="ko-KR" altLang="en-US"/>
                      </a:pPr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>
                        <a:defRPr lang="ko-KR" altLang="en-US"/>
                      </a:pPr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>
                        <a:defRPr lang="ko-KR" altLang="en-US"/>
                      </a:pPr>
                      <a:endParaRPr lang="ko-KR" altLang="en-US"/>
                    </a:p>
                  </a:txBody>
                  <a:tcPr/>
                </a:tc>
              </a:tr>
              <a:tr h="427298">
                <a:tc vMerge="1">
                  <a:txBody>
                    <a:bodyPr/>
                    <a:lstStyle/>
                    <a:p>
                      <a:pPr latinLnBrk="1">
                        <a:defRPr lang="ko-KR" altLang="en-US"/>
                      </a:pPr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50190" indent="-250190" algn="ctr" latinLnBrk="0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defRPr lang="ko-KR" altLang="en-US"/>
                      </a:pPr>
                      <a:r>
                        <a:rPr lang="ko-KR" altLang="en-US" sz="1600" spc="5">
                          <a:solidFill>
                            <a:srgbClr val="000000"/>
                          </a:solidFill>
                          <a:ea typeface="맑은 고딕"/>
                        </a:rPr>
                        <a:t>기타 고용장려금</a:t>
                      </a:r>
                      <a:endParaRPr lang="ko-KR" altLang="en-US" sz="1600" spc="5">
                        <a:solidFill>
                          <a:srgbClr val="000000"/>
                        </a:solidFill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>
                        <a:defRPr lang="ko-KR" altLang="en-US"/>
                      </a:pPr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>
                        <a:defRPr lang="ko-KR" altLang="en-US"/>
                      </a:pPr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>
                        <a:defRPr lang="ko-KR" altLang="en-US"/>
                      </a:pPr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1" name="Picture 5" descr="05-1"/>
          <p:cNvPicPr>
            <a:picLocks noChangeAspect="1" noChangeArrowheads="1"/>
          </p:cNvPicPr>
          <p:nvPr/>
        </p:nvPicPr>
        <p:blipFill rotWithShape="1">
          <a:blip r:embed="rId2" cstate="print"/>
          <a:srcRect/>
          <a:stretch>
            <a:fillRect/>
          </a:stretch>
        </p:blipFill>
        <p:spPr>
          <a:xfrm>
            <a:off x="4573592" y="3573468"/>
            <a:ext cx="927102" cy="927102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직사각형 1"/>
          <p:cNvSpPr>
            <a:spLocks noGrp="1"/>
          </p:cNvSpPr>
          <p:nvPr/>
        </p:nvSpPr>
        <p:spPr>
          <a:xfrm>
            <a:off x="230204" y="260648"/>
            <a:ext cx="8302236" cy="720080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  <p:txBody>
          <a:bodyPr vert="horz" wrap="square" lIns="91446" tIns="45723" rIns="91446" bIns="45723" anchor="ctr">
            <a:noAutofit/>
          </a:bodyPr>
          <a:lstStyle/>
          <a:p>
            <a:pPr lvl="0" algn="ctr"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 sz="3000" dirty="0" smtClean="0">
                <a:solidFill>
                  <a:schemeClr val="accent2"/>
                </a:solidFill>
                <a:latin typeface="HY헤드라인M"/>
                <a:ea typeface="HY헤드라인M"/>
              </a:rPr>
              <a:t>고용장려금 지원 사업의 종류</a:t>
            </a:r>
            <a:endParaRPr lang="ko-KR" altLang="en-US" sz="3000" dirty="0">
              <a:solidFill>
                <a:schemeClr val="accent2"/>
              </a:solidFill>
              <a:latin typeface="HY헤드라인M"/>
              <a:ea typeface="HY헤드라인M"/>
            </a:endParaRPr>
          </a:p>
        </p:txBody>
      </p:sp>
      <p:grpSp>
        <p:nvGrpSpPr>
          <p:cNvPr id="2" name="Group 411"/>
          <p:cNvGrpSpPr>
            <a:grpSpLocks/>
          </p:cNvGrpSpPr>
          <p:nvPr/>
        </p:nvGrpSpPr>
        <p:grpSpPr bwMode="auto">
          <a:xfrm>
            <a:off x="754063" y="1557338"/>
            <a:ext cx="7683500" cy="4425950"/>
            <a:chOff x="475" y="981"/>
            <a:chExt cx="4840" cy="2788"/>
          </a:xfrm>
        </p:grpSpPr>
        <p:grpSp>
          <p:nvGrpSpPr>
            <p:cNvPr id="3" name="Group 406"/>
            <p:cNvGrpSpPr>
              <a:grpSpLocks/>
            </p:cNvGrpSpPr>
            <p:nvPr/>
          </p:nvGrpSpPr>
          <p:grpSpPr bwMode="auto">
            <a:xfrm>
              <a:off x="475" y="981"/>
              <a:ext cx="2291" cy="1180"/>
              <a:chOff x="480" y="1008"/>
              <a:chExt cx="2291" cy="1180"/>
            </a:xfrm>
          </p:grpSpPr>
          <p:sp>
            <p:nvSpPr>
              <p:cNvPr id="28" name="AutoShape 361"/>
              <p:cNvSpPr>
                <a:spLocks noChangeArrowheads="1"/>
              </p:cNvSpPr>
              <p:nvPr/>
            </p:nvSpPr>
            <p:spPr bwMode="auto">
              <a:xfrm>
                <a:off x="480" y="1009"/>
                <a:ext cx="2291" cy="1179"/>
              </a:xfrm>
              <a:prstGeom prst="roundRect">
                <a:avLst>
                  <a:gd name="adj" fmla="val 8708"/>
                </a:avLst>
              </a:prstGeom>
              <a:noFill/>
              <a:ln w="19050" cap="rnd" algn="ctr">
                <a:solidFill>
                  <a:schemeClr val="bg1"/>
                </a:solidFill>
                <a:prstDash val="sysDot"/>
                <a:round/>
                <a:headEnd/>
                <a:tailEnd/>
              </a:ln>
              <a:effectLst/>
            </p:spPr>
            <p:txBody>
              <a:bodyPr wrap="none"/>
              <a:lstStyle/>
              <a:p>
                <a:endParaRPr lang="ko-KR" altLang="en-US"/>
              </a:p>
            </p:txBody>
          </p:sp>
          <p:sp>
            <p:nvSpPr>
              <p:cNvPr id="29" name="AutoShape 359"/>
              <p:cNvSpPr>
                <a:spLocks noChangeArrowheads="1"/>
              </p:cNvSpPr>
              <p:nvPr/>
            </p:nvSpPr>
            <p:spPr bwMode="auto">
              <a:xfrm>
                <a:off x="480" y="1008"/>
                <a:ext cx="2291" cy="1179"/>
              </a:xfrm>
              <a:prstGeom prst="roundRect">
                <a:avLst>
                  <a:gd name="adj" fmla="val 8708"/>
                </a:avLst>
              </a:prstGeom>
              <a:gradFill rotWithShape="1">
                <a:gsLst>
                  <a:gs pos="0">
                    <a:srgbClr val="BACBCE">
                      <a:gamma/>
                      <a:tint val="0"/>
                      <a:invGamma/>
                    </a:srgbClr>
                  </a:gs>
                  <a:gs pos="100000">
                    <a:srgbClr val="BACBCE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  <a:scene3d>
                <a:camera prst="legacyObliqueBottom"/>
                <a:lightRig rig="legacyFlat3" dir="b"/>
              </a:scene3d>
              <a:sp3d extrusionH="277800" prstMaterial="legacyMatte">
                <a:bevelT w="13500" h="13500" prst="angle"/>
                <a:bevelB w="13500" h="13500" prst="angle"/>
                <a:extrusionClr>
                  <a:srgbClr val="BACBCE"/>
                </a:extrusionClr>
              </a:sp3d>
            </p:spPr>
            <p:txBody>
              <a:bodyPr wrap="none">
                <a:flatTx/>
              </a:bodyPr>
              <a:lstStyle/>
              <a:p>
                <a:endParaRPr lang="ko-KR" altLang="en-US"/>
              </a:p>
            </p:txBody>
          </p:sp>
          <p:sp>
            <p:nvSpPr>
              <p:cNvPr id="30" name="AutoShape 360"/>
              <p:cNvSpPr>
                <a:spLocks noChangeArrowheads="1"/>
              </p:cNvSpPr>
              <p:nvPr/>
            </p:nvSpPr>
            <p:spPr bwMode="auto">
              <a:xfrm>
                <a:off x="524" y="1054"/>
                <a:ext cx="2178" cy="271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479BB9">
                      <a:gamma/>
                      <a:shade val="46275"/>
                      <a:invGamma/>
                    </a:srgbClr>
                  </a:gs>
                  <a:gs pos="100000">
                    <a:srgbClr val="479BB9">
                      <a:alpha val="64999"/>
                    </a:srgbClr>
                  </a:gs>
                </a:gsLst>
                <a:lin ang="5400000" scaled="1"/>
              </a:gradFill>
              <a:ln w="19050" algn="ctr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 wrap="none"/>
              <a:lstStyle/>
              <a:p>
                <a:endParaRPr lang="ko-KR" altLang="en-US"/>
              </a:p>
            </p:txBody>
          </p:sp>
          <p:sp>
            <p:nvSpPr>
              <p:cNvPr id="32" name="WordArt 365"/>
              <p:cNvSpPr>
                <a:spLocks noChangeArrowheads="1" noChangeShapeType="1" noTextEdit="1"/>
              </p:cNvSpPr>
              <p:nvPr/>
            </p:nvSpPr>
            <p:spPr bwMode="auto">
              <a:xfrm>
                <a:off x="1091" y="1121"/>
                <a:ext cx="997" cy="136"/>
              </a:xfrm>
              <a:prstGeom prst="rect">
                <a:avLst/>
              </a:prstGeom>
            </p:spPr>
            <p:txBody>
              <a:bodyPr wrap="none" fromWordArt="1">
                <a:prstTxWarp prst="textPlain">
                  <a:avLst>
                    <a:gd name="adj" fmla="val 50000"/>
                  </a:avLst>
                </a:prstTxWarp>
              </a:bodyPr>
              <a:lstStyle/>
              <a:p>
                <a:r>
                  <a:rPr lang="ko-KR" altLang="en-US" sz="1400" kern="10" spc="-70" dirty="0" smtClean="0">
                    <a:ln w="9525">
                      <a:noFill/>
                      <a:round/>
                      <a:headEnd/>
                      <a:tailEnd/>
                    </a:ln>
                    <a:latin typeface="HY헤드라인M" pitchFamily="18" charset="-127"/>
                    <a:ea typeface="HY헤드라인M" pitchFamily="18" charset="-127"/>
                  </a:rPr>
                  <a:t>고용창출장려금</a:t>
                </a:r>
                <a:endParaRPr lang="ko-KR" altLang="en-US" sz="1400" kern="10" spc="-70" dirty="0">
                  <a:ln w="9525">
                    <a:noFill/>
                    <a:round/>
                    <a:headEnd/>
                    <a:tailEnd/>
                  </a:ln>
                  <a:latin typeface="HY헤드라인M" pitchFamily="18" charset="-127"/>
                  <a:ea typeface="HY헤드라인M" pitchFamily="18" charset="-127"/>
                </a:endParaRPr>
              </a:p>
            </p:txBody>
          </p:sp>
        </p:grpSp>
        <p:grpSp>
          <p:nvGrpSpPr>
            <p:cNvPr id="4" name="Group 407"/>
            <p:cNvGrpSpPr>
              <a:grpSpLocks/>
            </p:cNvGrpSpPr>
            <p:nvPr/>
          </p:nvGrpSpPr>
          <p:grpSpPr bwMode="auto">
            <a:xfrm>
              <a:off x="3024" y="981"/>
              <a:ext cx="2291" cy="1179"/>
              <a:chOff x="3016" y="981"/>
              <a:chExt cx="2291" cy="1179"/>
            </a:xfrm>
          </p:grpSpPr>
          <p:sp>
            <p:nvSpPr>
              <p:cNvPr id="23" name="AutoShape 369"/>
              <p:cNvSpPr>
                <a:spLocks noChangeArrowheads="1"/>
              </p:cNvSpPr>
              <p:nvPr/>
            </p:nvSpPr>
            <p:spPr bwMode="auto">
              <a:xfrm>
                <a:off x="3016" y="981"/>
                <a:ext cx="2291" cy="1179"/>
              </a:xfrm>
              <a:prstGeom prst="roundRect">
                <a:avLst>
                  <a:gd name="adj" fmla="val 8708"/>
                </a:avLst>
              </a:prstGeom>
              <a:noFill/>
              <a:ln w="19050" cap="rnd" algn="ctr">
                <a:solidFill>
                  <a:schemeClr val="bg1"/>
                </a:solidFill>
                <a:prstDash val="sysDot"/>
                <a:round/>
                <a:headEnd/>
                <a:tailEnd/>
              </a:ln>
              <a:effectLst/>
            </p:spPr>
            <p:txBody>
              <a:bodyPr wrap="none"/>
              <a:lstStyle/>
              <a:p>
                <a:endParaRPr lang="ko-KR" altLang="en-US"/>
              </a:p>
            </p:txBody>
          </p:sp>
          <p:sp>
            <p:nvSpPr>
              <p:cNvPr id="24" name="AutoShape 367"/>
              <p:cNvSpPr>
                <a:spLocks noChangeArrowheads="1"/>
              </p:cNvSpPr>
              <p:nvPr/>
            </p:nvSpPr>
            <p:spPr bwMode="auto">
              <a:xfrm>
                <a:off x="3016" y="981"/>
                <a:ext cx="2291" cy="1179"/>
              </a:xfrm>
              <a:prstGeom prst="roundRect">
                <a:avLst>
                  <a:gd name="adj" fmla="val 8708"/>
                </a:avLst>
              </a:prstGeom>
              <a:gradFill rotWithShape="1">
                <a:gsLst>
                  <a:gs pos="0">
                    <a:srgbClr val="B9CFCC">
                      <a:gamma/>
                      <a:tint val="0"/>
                      <a:invGamma/>
                    </a:srgbClr>
                  </a:gs>
                  <a:gs pos="100000">
                    <a:srgbClr val="B9CFCC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  <a:scene3d>
                <a:camera prst="legacyObliqueBottom"/>
                <a:lightRig rig="legacyFlat3" dir="b"/>
              </a:scene3d>
              <a:sp3d extrusionH="277800" prstMaterial="legacyMatte">
                <a:bevelT w="13500" h="13500" prst="angle"/>
                <a:bevelB w="13500" h="13500" prst="angle"/>
                <a:extrusionClr>
                  <a:srgbClr val="B9CFCC"/>
                </a:extrusionClr>
              </a:sp3d>
            </p:spPr>
            <p:txBody>
              <a:bodyPr wrap="none">
                <a:flatTx/>
              </a:bodyPr>
              <a:lstStyle/>
              <a:p>
                <a:endParaRPr lang="ko-KR" altLang="en-US"/>
              </a:p>
            </p:txBody>
          </p:sp>
          <p:sp>
            <p:nvSpPr>
              <p:cNvPr id="25" name="AutoShape 368"/>
              <p:cNvSpPr>
                <a:spLocks noChangeArrowheads="1"/>
              </p:cNvSpPr>
              <p:nvPr/>
            </p:nvSpPr>
            <p:spPr bwMode="auto">
              <a:xfrm>
                <a:off x="3062" y="1027"/>
                <a:ext cx="2200" cy="271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47B9A3">
                      <a:gamma/>
                      <a:shade val="46275"/>
                      <a:invGamma/>
                    </a:srgbClr>
                  </a:gs>
                  <a:gs pos="100000">
                    <a:srgbClr val="47B9A3">
                      <a:alpha val="64999"/>
                    </a:srgbClr>
                  </a:gs>
                </a:gsLst>
                <a:lin ang="5400000" scaled="1"/>
              </a:gradFill>
              <a:ln w="19050" algn="ctr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 wrap="none"/>
              <a:lstStyle/>
              <a:p>
                <a:endParaRPr lang="ko-KR" altLang="en-US"/>
              </a:p>
            </p:txBody>
          </p:sp>
          <p:sp>
            <p:nvSpPr>
              <p:cNvPr id="27" name="WordArt 373"/>
              <p:cNvSpPr>
                <a:spLocks noChangeArrowheads="1" noChangeShapeType="1" noTextEdit="1"/>
              </p:cNvSpPr>
              <p:nvPr/>
            </p:nvSpPr>
            <p:spPr bwMode="auto">
              <a:xfrm>
                <a:off x="3719" y="1094"/>
                <a:ext cx="997" cy="136"/>
              </a:xfrm>
              <a:prstGeom prst="rect">
                <a:avLst/>
              </a:prstGeom>
            </p:spPr>
            <p:txBody>
              <a:bodyPr wrap="none" fromWordArt="1">
                <a:prstTxWarp prst="textPlain">
                  <a:avLst>
                    <a:gd name="adj" fmla="val 50000"/>
                  </a:avLst>
                </a:prstTxWarp>
              </a:bodyPr>
              <a:lstStyle/>
              <a:p>
                <a:r>
                  <a:rPr lang="ko-KR" altLang="en-US" sz="1400" kern="10" spc="-70" dirty="0" smtClean="0">
                    <a:ln w="9525">
                      <a:noFill/>
                      <a:round/>
                      <a:headEnd/>
                      <a:tailEnd/>
                    </a:ln>
                    <a:latin typeface="HY헤드라인M" pitchFamily="18" charset="-127"/>
                    <a:ea typeface="HY헤드라인M" pitchFamily="18" charset="-127"/>
                  </a:rPr>
                  <a:t>고용안정장려금</a:t>
                </a:r>
                <a:endParaRPr lang="ko-KR" altLang="en-US" sz="1400" kern="10" spc="-70" dirty="0">
                  <a:ln w="9525">
                    <a:noFill/>
                    <a:round/>
                    <a:headEnd/>
                    <a:tailEnd/>
                  </a:ln>
                  <a:latin typeface="HY헤드라인M" pitchFamily="18" charset="-127"/>
                  <a:ea typeface="HY헤드라인M" pitchFamily="18" charset="-127"/>
                </a:endParaRPr>
              </a:p>
            </p:txBody>
          </p:sp>
        </p:grpSp>
        <p:grpSp>
          <p:nvGrpSpPr>
            <p:cNvPr id="5" name="Group 408"/>
            <p:cNvGrpSpPr>
              <a:grpSpLocks/>
            </p:cNvGrpSpPr>
            <p:nvPr/>
          </p:nvGrpSpPr>
          <p:grpSpPr bwMode="auto">
            <a:xfrm>
              <a:off x="475" y="2400"/>
              <a:ext cx="2296" cy="1369"/>
              <a:chOff x="475" y="2400"/>
              <a:chExt cx="2296" cy="1369"/>
            </a:xfrm>
          </p:grpSpPr>
          <p:sp>
            <p:nvSpPr>
              <p:cNvPr id="18" name="AutoShape 377"/>
              <p:cNvSpPr>
                <a:spLocks noChangeArrowheads="1"/>
              </p:cNvSpPr>
              <p:nvPr/>
            </p:nvSpPr>
            <p:spPr bwMode="auto">
              <a:xfrm>
                <a:off x="475" y="2409"/>
                <a:ext cx="2291" cy="1360"/>
              </a:xfrm>
              <a:prstGeom prst="roundRect">
                <a:avLst>
                  <a:gd name="adj" fmla="val 8708"/>
                </a:avLst>
              </a:prstGeom>
              <a:noFill/>
              <a:ln w="19050" cap="rnd" algn="ctr">
                <a:solidFill>
                  <a:schemeClr val="bg1"/>
                </a:solidFill>
                <a:prstDash val="sysDot"/>
                <a:round/>
                <a:headEnd/>
                <a:tailEnd/>
              </a:ln>
              <a:effectLst/>
            </p:spPr>
            <p:txBody>
              <a:bodyPr wrap="none"/>
              <a:lstStyle/>
              <a:p>
                <a:endParaRPr lang="ko-KR" altLang="en-US"/>
              </a:p>
            </p:txBody>
          </p:sp>
          <p:sp>
            <p:nvSpPr>
              <p:cNvPr id="19" name="AutoShape 375"/>
              <p:cNvSpPr>
                <a:spLocks noChangeArrowheads="1"/>
              </p:cNvSpPr>
              <p:nvPr/>
            </p:nvSpPr>
            <p:spPr bwMode="auto">
              <a:xfrm>
                <a:off x="480" y="2400"/>
                <a:ext cx="2291" cy="1360"/>
              </a:xfrm>
              <a:prstGeom prst="roundRect">
                <a:avLst>
                  <a:gd name="adj" fmla="val 8708"/>
                </a:avLst>
              </a:prstGeom>
              <a:gradFill rotWithShape="1">
                <a:gsLst>
                  <a:gs pos="0">
                    <a:srgbClr val="A5B3BF">
                      <a:gamma/>
                      <a:tint val="0"/>
                      <a:invGamma/>
                    </a:srgbClr>
                  </a:gs>
                  <a:gs pos="100000">
                    <a:srgbClr val="A5B3BF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  <a:scene3d>
                <a:camera prst="legacyObliqueBottom"/>
                <a:lightRig rig="legacyFlat3" dir="b"/>
              </a:scene3d>
              <a:sp3d extrusionH="277800" prstMaterial="legacyMatte">
                <a:bevelT w="13500" h="13500" prst="angle"/>
                <a:bevelB w="13500" h="13500" prst="angle"/>
                <a:extrusionClr>
                  <a:srgbClr val="A5B3BF"/>
                </a:extrusionClr>
              </a:sp3d>
            </p:spPr>
            <p:txBody>
              <a:bodyPr wrap="none">
                <a:flatTx/>
              </a:bodyPr>
              <a:lstStyle/>
              <a:p>
                <a:endParaRPr lang="ko-KR" altLang="en-US"/>
              </a:p>
            </p:txBody>
          </p:sp>
          <p:sp>
            <p:nvSpPr>
              <p:cNvPr id="20" name="AutoShape 376"/>
              <p:cNvSpPr>
                <a:spLocks noChangeArrowheads="1"/>
              </p:cNvSpPr>
              <p:nvPr/>
            </p:nvSpPr>
            <p:spPr bwMode="auto">
              <a:xfrm>
                <a:off x="520" y="2455"/>
                <a:ext cx="2178" cy="271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3B74A7">
                      <a:gamma/>
                      <a:shade val="46275"/>
                      <a:invGamma/>
                    </a:srgbClr>
                  </a:gs>
                  <a:gs pos="100000">
                    <a:srgbClr val="3B74A7">
                      <a:alpha val="64999"/>
                    </a:srgbClr>
                  </a:gs>
                </a:gsLst>
                <a:lin ang="5400000" scaled="1"/>
              </a:gradFill>
              <a:ln w="19050" algn="ctr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 wrap="none"/>
              <a:lstStyle/>
              <a:p>
                <a:endParaRPr lang="ko-KR" altLang="en-US"/>
              </a:p>
            </p:txBody>
          </p:sp>
          <p:sp>
            <p:nvSpPr>
              <p:cNvPr id="22" name="WordArt 381"/>
              <p:cNvSpPr>
                <a:spLocks noChangeArrowheads="1" noChangeShapeType="1" noTextEdit="1"/>
              </p:cNvSpPr>
              <p:nvPr/>
            </p:nvSpPr>
            <p:spPr bwMode="auto">
              <a:xfrm>
                <a:off x="1087" y="2523"/>
                <a:ext cx="997" cy="136"/>
              </a:xfrm>
              <a:prstGeom prst="rect">
                <a:avLst/>
              </a:prstGeom>
            </p:spPr>
            <p:txBody>
              <a:bodyPr wrap="none" fromWordArt="1">
                <a:prstTxWarp prst="textPlain">
                  <a:avLst>
                    <a:gd name="adj" fmla="val 50000"/>
                  </a:avLst>
                </a:prstTxWarp>
              </a:bodyPr>
              <a:lstStyle/>
              <a:p>
                <a:r>
                  <a:rPr lang="ko-KR" altLang="en-US" sz="1400" kern="10" spc="-70" dirty="0" smtClean="0">
                    <a:ln w="9525">
                      <a:noFill/>
                      <a:round/>
                      <a:headEnd/>
                      <a:tailEnd/>
                    </a:ln>
                    <a:latin typeface="HY헤드라인M" pitchFamily="18" charset="-127"/>
                    <a:ea typeface="HY헤드라인M" pitchFamily="18" charset="-127"/>
                  </a:rPr>
                  <a:t>고용유지지원금</a:t>
                </a:r>
                <a:endParaRPr lang="ko-KR" altLang="en-US" sz="1400" kern="10" spc="-70" dirty="0">
                  <a:ln w="9525">
                    <a:noFill/>
                    <a:round/>
                    <a:headEnd/>
                    <a:tailEnd/>
                  </a:ln>
                  <a:latin typeface="Arial Black"/>
                </a:endParaRPr>
              </a:p>
            </p:txBody>
          </p:sp>
        </p:grpSp>
        <p:grpSp>
          <p:nvGrpSpPr>
            <p:cNvPr id="6" name="Group 409"/>
            <p:cNvGrpSpPr>
              <a:grpSpLocks/>
            </p:cNvGrpSpPr>
            <p:nvPr/>
          </p:nvGrpSpPr>
          <p:grpSpPr bwMode="auto">
            <a:xfrm>
              <a:off x="3016" y="2398"/>
              <a:ext cx="2299" cy="1371"/>
              <a:chOff x="3016" y="2352"/>
              <a:chExt cx="2299" cy="1371"/>
            </a:xfrm>
          </p:grpSpPr>
          <p:sp>
            <p:nvSpPr>
              <p:cNvPr id="13" name="AutoShape 385"/>
              <p:cNvSpPr>
                <a:spLocks noChangeArrowheads="1"/>
              </p:cNvSpPr>
              <p:nvPr/>
            </p:nvSpPr>
            <p:spPr bwMode="auto">
              <a:xfrm>
                <a:off x="3016" y="2363"/>
                <a:ext cx="2291" cy="1360"/>
              </a:xfrm>
              <a:prstGeom prst="roundRect">
                <a:avLst>
                  <a:gd name="adj" fmla="val 8708"/>
                </a:avLst>
              </a:prstGeom>
              <a:noFill/>
              <a:ln w="19050" cap="rnd" algn="ctr">
                <a:solidFill>
                  <a:schemeClr val="bg1"/>
                </a:solidFill>
                <a:prstDash val="sysDot"/>
                <a:round/>
                <a:headEnd/>
                <a:tailEnd/>
              </a:ln>
              <a:effectLst/>
            </p:spPr>
            <p:txBody>
              <a:bodyPr wrap="none"/>
              <a:lstStyle/>
              <a:p>
                <a:endParaRPr lang="ko-KR" altLang="en-US"/>
              </a:p>
            </p:txBody>
          </p:sp>
          <p:sp>
            <p:nvSpPr>
              <p:cNvPr id="14" name="AutoShape 383"/>
              <p:cNvSpPr>
                <a:spLocks noChangeArrowheads="1"/>
              </p:cNvSpPr>
              <p:nvPr/>
            </p:nvSpPr>
            <p:spPr bwMode="auto">
              <a:xfrm>
                <a:off x="3024" y="2352"/>
                <a:ext cx="2291" cy="1360"/>
              </a:xfrm>
              <a:prstGeom prst="roundRect">
                <a:avLst>
                  <a:gd name="adj" fmla="val 8708"/>
                </a:avLst>
              </a:prstGeom>
              <a:gradFill rotWithShape="1">
                <a:gsLst>
                  <a:gs pos="0">
                    <a:srgbClr val="BBA7C1">
                      <a:gamma/>
                      <a:tint val="0"/>
                      <a:invGamma/>
                    </a:srgbClr>
                  </a:gs>
                  <a:gs pos="100000">
                    <a:srgbClr val="BBA7C1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  <a:scene3d>
                <a:camera prst="legacyObliqueBottom"/>
                <a:lightRig rig="legacyFlat3" dir="b"/>
              </a:scene3d>
              <a:sp3d extrusionH="277800" prstMaterial="legacyMatte">
                <a:bevelT w="13500" h="13500" prst="angle"/>
                <a:bevelB w="13500" h="13500" prst="angle"/>
                <a:extrusionClr>
                  <a:srgbClr val="BBA7C1"/>
                </a:extrusionClr>
              </a:sp3d>
            </p:spPr>
            <p:txBody>
              <a:bodyPr wrap="none">
                <a:flatTx/>
              </a:bodyPr>
              <a:lstStyle/>
              <a:p>
                <a:endParaRPr lang="ko-KR" altLang="en-US"/>
              </a:p>
            </p:txBody>
          </p:sp>
          <p:sp>
            <p:nvSpPr>
              <p:cNvPr id="15" name="AutoShape 384"/>
              <p:cNvSpPr>
                <a:spLocks noChangeArrowheads="1"/>
              </p:cNvSpPr>
              <p:nvPr/>
            </p:nvSpPr>
            <p:spPr bwMode="auto">
              <a:xfrm>
                <a:off x="3072" y="2400"/>
                <a:ext cx="2200" cy="271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684B93">
                      <a:gamma/>
                      <a:shade val="46275"/>
                      <a:invGamma/>
                    </a:srgbClr>
                  </a:gs>
                  <a:gs pos="100000">
                    <a:srgbClr val="684B93">
                      <a:alpha val="64999"/>
                    </a:srgbClr>
                  </a:gs>
                </a:gsLst>
                <a:lin ang="5400000" scaled="1"/>
              </a:gradFill>
              <a:ln w="19050" algn="ctr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 wrap="none"/>
              <a:lstStyle/>
              <a:p>
                <a:endParaRPr lang="ko-KR" altLang="en-US"/>
              </a:p>
            </p:txBody>
          </p:sp>
          <p:sp>
            <p:nvSpPr>
              <p:cNvPr id="17" name="WordArt 389"/>
              <p:cNvSpPr>
                <a:spLocks noChangeArrowheads="1" noChangeShapeType="1" noTextEdit="1"/>
              </p:cNvSpPr>
              <p:nvPr/>
            </p:nvSpPr>
            <p:spPr bwMode="auto">
              <a:xfrm>
                <a:off x="3696" y="2477"/>
                <a:ext cx="998" cy="133"/>
              </a:xfrm>
              <a:prstGeom prst="rect">
                <a:avLst/>
              </a:prstGeom>
            </p:spPr>
            <p:txBody>
              <a:bodyPr wrap="none" fromWordArt="1">
                <a:prstTxWarp prst="textPlain">
                  <a:avLst>
                    <a:gd name="adj" fmla="val 50000"/>
                  </a:avLst>
                </a:prstTxWarp>
              </a:bodyPr>
              <a:lstStyle/>
              <a:p>
                <a:r>
                  <a:rPr lang="ko-KR" altLang="en-US" sz="1400" kern="10" spc="-70" dirty="0" smtClean="0">
                    <a:ln w="9525">
                      <a:noFill/>
                      <a:round/>
                      <a:headEnd/>
                      <a:tailEnd/>
                    </a:ln>
                    <a:latin typeface="HY헤드라인M" pitchFamily="18" charset="-127"/>
                    <a:ea typeface="HY헤드라인M" pitchFamily="18" charset="-127"/>
                  </a:rPr>
                  <a:t>청</a:t>
                </a:r>
                <a:r>
                  <a:rPr lang="en-US" altLang="ko-KR" sz="1400" kern="10" spc="-70" dirty="0" smtClean="0">
                    <a:ln w="9525">
                      <a:noFill/>
                      <a:round/>
                      <a:headEnd/>
                      <a:tailEnd/>
                    </a:ln>
                    <a:latin typeface="HY헤드라인M" pitchFamily="18" charset="-127"/>
                    <a:ea typeface="HY헤드라인M" pitchFamily="18" charset="-127"/>
                  </a:rPr>
                  <a:t>.</a:t>
                </a:r>
                <a:r>
                  <a:rPr lang="ko-KR" altLang="en-US" sz="1400" kern="10" spc="-70" dirty="0" smtClean="0">
                    <a:ln w="9525">
                      <a:noFill/>
                      <a:round/>
                      <a:headEnd/>
                      <a:tailEnd/>
                    </a:ln>
                    <a:latin typeface="HY헤드라인M" pitchFamily="18" charset="-127"/>
                    <a:ea typeface="HY헤드라인M" pitchFamily="18" charset="-127"/>
                  </a:rPr>
                  <a:t>장년</a:t>
                </a:r>
                <a:r>
                  <a:rPr lang="en-US" altLang="ko-KR" sz="1400" kern="10" spc="-70" dirty="0" smtClean="0">
                    <a:ln w="9525">
                      <a:noFill/>
                      <a:round/>
                      <a:headEnd/>
                      <a:tailEnd/>
                    </a:ln>
                    <a:latin typeface="HY헤드라인M" pitchFamily="18" charset="-127"/>
                    <a:ea typeface="HY헤드라인M" pitchFamily="18" charset="-127"/>
                  </a:rPr>
                  <a:t> </a:t>
                </a:r>
                <a:r>
                  <a:rPr lang="ko-KR" altLang="en-US" sz="1400" kern="10" spc="-70" dirty="0" smtClean="0">
                    <a:ln w="9525">
                      <a:noFill/>
                      <a:round/>
                      <a:headEnd/>
                      <a:tailEnd/>
                    </a:ln>
                    <a:latin typeface="HY헤드라인M" pitchFamily="18" charset="-127"/>
                    <a:ea typeface="HY헤드라인M" pitchFamily="18" charset="-127"/>
                  </a:rPr>
                  <a:t>고용장려금</a:t>
                </a:r>
                <a:endParaRPr lang="ko-KR" altLang="en-US" sz="1400" kern="10" spc="-70" dirty="0">
                  <a:ln w="9525">
                    <a:noFill/>
                    <a:round/>
                    <a:headEnd/>
                    <a:tailEnd/>
                  </a:ln>
                  <a:latin typeface="HY헤드라인M" pitchFamily="18" charset="-127"/>
                  <a:ea typeface="HY헤드라인M" pitchFamily="18" charset="-127"/>
                </a:endParaRPr>
              </a:p>
            </p:txBody>
          </p:sp>
        </p:grpSp>
        <p:grpSp>
          <p:nvGrpSpPr>
            <p:cNvPr id="7" name="Group 410"/>
            <p:cNvGrpSpPr>
              <a:grpSpLocks/>
            </p:cNvGrpSpPr>
            <p:nvPr/>
          </p:nvGrpSpPr>
          <p:grpSpPr bwMode="auto">
            <a:xfrm>
              <a:off x="2291" y="1797"/>
              <a:ext cx="1179" cy="1360"/>
              <a:chOff x="2291" y="1797"/>
              <a:chExt cx="1179" cy="1360"/>
            </a:xfrm>
          </p:grpSpPr>
          <p:sp>
            <p:nvSpPr>
              <p:cNvPr id="9" name="Oval 391"/>
              <p:cNvSpPr>
                <a:spLocks noChangeArrowheads="1"/>
              </p:cNvSpPr>
              <p:nvPr/>
            </p:nvSpPr>
            <p:spPr bwMode="auto">
              <a:xfrm>
                <a:off x="2305" y="2777"/>
                <a:ext cx="1143" cy="380"/>
              </a:xfrm>
              <a:prstGeom prst="ellipse">
                <a:avLst/>
              </a:prstGeom>
              <a:gradFill rotWithShape="1">
                <a:gsLst>
                  <a:gs pos="0">
                    <a:schemeClr val="tx1">
                      <a:alpha val="50000"/>
                    </a:schemeClr>
                  </a:gs>
                  <a:gs pos="100000">
                    <a:schemeClr val="tx1">
                      <a:gamma/>
                      <a:tint val="57647"/>
                      <a:invGamma/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wrap="none"/>
              <a:lstStyle/>
              <a:p>
                <a:endParaRPr lang="ko-KR" altLang="en-US"/>
              </a:p>
            </p:txBody>
          </p:sp>
          <p:sp>
            <p:nvSpPr>
              <p:cNvPr id="10" name="Oval 392"/>
              <p:cNvSpPr>
                <a:spLocks noChangeArrowheads="1"/>
              </p:cNvSpPr>
              <p:nvPr/>
            </p:nvSpPr>
            <p:spPr bwMode="auto">
              <a:xfrm>
                <a:off x="2291" y="1797"/>
                <a:ext cx="1179" cy="1186"/>
              </a:xfrm>
              <a:prstGeom prst="ellipse">
                <a:avLst/>
              </a:prstGeom>
              <a:gradFill rotWithShape="1">
                <a:gsLst>
                  <a:gs pos="0">
                    <a:srgbClr val="5075C0">
                      <a:gamma/>
                      <a:tint val="27451"/>
                      <a:invGamma/>
                    </a:srgbClr>
                  </a:gs>
                  <a:gs pos="100000">
                    <a:srgbClr val="5075C0"/>
                  </a:gs>
                </a:gsLst>
                <a:path path="shape">
                  <a:fillToRect l="50000" t="50000" r="50000" b="50000"/>
                </a:path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wrap="none"/>
              <a:lstStyle/>
              <a:p>
                <a:endParaRPr lang="ko-KR" altLang="ko-KR">
                  <a:solidFill>
                    <a:schemeClr val="tx1"/>
                  </a:solidFill>
                </a:endParaRPr>
              </a:p>
            </p:txBody>
          </p:sp>
          <p:sp>
            <p:nvSpPr>
              <p:cNvPr id="11" name="Oval 393"/>
              <p:cNvSpPr>
                <a:spLocks noChangeArrowheads="1"/>
              </p:cNvSpPr>
              <p:nvPr/>
            </p:nvSpPr>
            <p:spPr bwMode="auto">
              <a:xfrm>
                <a:off x="2688" y="1824"/>
                <a:ext cx="314" cy="317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chemeClr val="tx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wrap="none"/>
              <a:lstStyle/>
              <a:p>
                <a:endParaRPr lang="ko-KR" altLang="ko-KR">
                  <a:solidFill>
                    <a:schemeClr val="tx1"/>
                  </a:solidFill>
                </a:endParaRPr>
              </a:p>
            </p:txBody>
          </p:sp>
          <p:sp>
            <p:nvSpPr>
              <p:cNvPr id="12" name="WordArt 395"/>
              <p:cNvSpPr>
                <a:spLocks noChangeArrowheads="1" noChangeShapeType="1" noTextEdit="1"/>
              </p:cNvSpPr>
              <p:nvPr/>
            </p:nvSpPr>
            <p:spPr bwMode="auto">
              <a:xfrm>
                <a:off x="2400" y="2256"/>
                <a:ext cx="960" cy="384"/>
              </a:xfrm>
              <a:prstGeom prst="rect">
                <a:avLst/>
              </a:prstGeom>
            </p:spPr>
            <p:txBody>
              <a:bodyPr wrap="none" fromWordArt="1">
                <a:prstTxWarp prst="textPlain">
                  <a:avLst>
                    <a:gd name="adj" fmla="val 50000"/>
                  </a:avLst>
                </a:prstTxWarp>
              </a:bodyPr>
              <a:lstStyle/>
              <a:p>
                <a:r>
                  <a:rPr lang="ko-KR" altLang="en-US" sz="1400" b="1" kern="10" spc="-70" dirty="0" smtClean="0">
                    <a:ln w="9525">
                      <a:noFill/>
                      <a:round/>
                      <a:headEnd/>
                      <a:tailEnd/>
                    </a:ln>
                    <a:solidFill>
                      <a:srgbClr val="2D3069"/>
                    </a:solidFill>
                    <a:latin typeface="Arial Black"/>
                  </a:rPr>
                  <a:t>분야별 지원제도</a:t>
                </a:r>
                <a:endParaRPr lang="ko-KR" altLang="en-US" sz="1400" b="1" kern="10" spc="-70" dirty="0">
                  <a:ln w="9525">
                    <a:noFill/>
                    <a:round/>
                    <a:headEnd/>
                    <a:tailEnd/>
                  </a:ln>
                  <a:solidFill>
                    <a:srgbClr val="2D3069"/>
                  </a:solidFill>
                  <a:latin typeface="Arial Black"/>
                </a:endParaRPr>
              </a:p>
            </p:txBody>
          </p:sp>
        </p:grpSp>
      </p:grpSp>
      <p:sp>
        <p:nvSpPr>
          <p:cNvPr id="31" name="TextBox 30"/>
          <p:cNvSpPr txBox="1"/>
          <p:nvPr/>
        </p:nvSpPr>
        <p:spPr>
          <a:xfrm>
            <a:off x="899592" y="2132856"/>
            <a:ext cx="3092608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 lang="ko-KR" altLang="en-US"/>
            </a:pPr>
            <a:r>
              <a:rPr lang="ko-KR" altLang="en-US" sz="120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근로자를 신규로 고용하는 사업주 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지원</a:t>
            </a:r>
            <a:endParaRPr lang="en-US" altLang="ko-KR" sz="12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lvl="0" algn="just">
              <a:defRPr lang="ko-KR" altLang="en-US"/>
            </a:pPr>
            <a:r>
              <a:rPr lang="en-US" altLang="ko-KR" sz="1200" b="1" dirty="0" smtClean="0">
                <a:solidFill>
                  <a:srgbClr val="A20804"/>
                </a:solidFill>
                <a:latin typeface="맑은 고딕" pitchFamily="50" charset="-127"/>
                <a:ea typeface="맑은 고딕" pitchFamily="50" charset="-127"/>
              </a:rPr>
              <a:t>    》</a:t>
            </a:r>
            <a:r>
              <a:rPr lang="ko-KR" altLang="en-US" sz="1200" b="1" dirty="0" smtClean="0">
                <a:solidFill>
                  <a:srgbClr val="A20804"/>
                </a:solidFill>
                <a:latin typeface="맑은 고딕" pitchFamily="50" charset="-127"/>
                <a:ea typeface="맑은 고딕" pitchFamily="50" charset="-127"/>
              </a:rPr>
              <a:t>일자리 함께하기 지원</a:t>
            </a:r>
            <a:endParaRPr lang="en-US" altLang="ko-KR" sz="1200" b="1" dirty="0" smtClean="0">
              <a:solidFill>
                <a:srgbClr val="A20804"/>
              </a:solidFill>
              <a:latin typeface="맑은 고딕" pitchFamily="50" charset="-127"/>
              <a:ea typeface="맑은 고딕" pitchFamily="50" charset="-127"/>
            </a:endParaRPr>
          </a:p>
          <a:p>
            <a:pPr lvl="0" algn="just">
              <a:defRPr lang="ko-KR" altLang="en-US"/>
            </a:pPr>
            <a:r>
              <a:rPr lang="ko-KR" altLang="en-US" sz="1200" b="1" dirty="0" smtClean="0">
                <a:solidFill>
                  <a:srgbClr val="A20804"/>
                </a:solidFill>
                <a:latin typeface="맑은 고딕" pitchFamily="50" charset="-127"/>
                <a:ea typeface="맑은 고딕" pitchFamily="50" charset="-127"/>
              </a:rPr>
              <a:t>    </a:t>
            </a:r>
            <a:r>
              <a:rPr lang="en-US" altLang="ko-KR" sz="1200" b="1" dirty="0" smtClean="0">
                <a:solidFill>
                  <a:srgbClr val="A20804"/>
                </a:solidFill>
                <a:latin typeface="맑은 고딕" pitchFamily="50" charset="-127"/>
                <a:ea typeface="맑은 고딕" pitchFamily="50" charset="-127"/>
              </a:rPr>
              <a:t>》</a:t>
            </a:r>
            <a:r>
              <a:rPr lang="ko-KR" altLang="en-US" sz="1200" b="1" dirty="0" err="1" smtClean="0">
                <a:solidFill>
                  <a:srgbClr val="A20804"/>
                </a:solidFill>
                <a:latin typeface="맑은 고딕" pitchFamily="50" charset="-127"/>
                <a:ea typeface="맑은 고딕" pitchFamily="50" charset="-127"/>
              </a:rPr>
              <a:t>시간선택제</a:t>
            </a:r>
            <a:r>
              <a:rPr lang="ko-KR" altLang="en-US" sz="1200" b="1" dirty="0" smtClean="0">
                <a:solidFill>
                  <a:srgbClr val="A20804"/>
                </a:solidFill>
                <a:latin typeface="맑은 고딕" pitchFamily="50" charset="-127"/>
                <a:ea typeface="맑은 고딕" pitchFamily="50" charset="-127"/>
              </a:rPr>
              <a:t> 신규고용 지원</a:t>
            </a:r>
            <a:endParaRPr lang="en-US" altLang="ko-KR" sz="1200" b="1" dirty="0" smtClean="0">
              <a:solidFill>
                <a:srgbClr val="A20804"/>
              </a:solidFill>
              <a:latin typeface="맑은 고딕" pitchFamily="50" charset="-127"/>
              <a:ea typeface="맑은 고딕" pitchFamily="50" charset="-127"/>
            </a:endParaRPr>
          </a:p>
          <a:p>
            <a:pPr lvl="0" algn="just">
              <a:defRPr lang="ko-KR" altLang="en-US"/>
            </a:pPr>
            <a:r>
              <a:rPr lang="ko-KR" altLang="en-US" sz="1200" b="1" dirty="0" smtClean="0">
                <a:solidFill>
                  <a:srgbClr val="A20804"/>
                </a:solidFill>
                <a:latin typeface="맑은 고딕" pitchFamily="50" charset="-127"/>
                <a:ea typeface="맑은 고딕" pitchFamily="50" charset="-127"/>
              </a:rPr>
              <a:t>    </a:t>
            </a:r>
            <a:r>
              <a:rPr lang="en-US" altLang="ko-KR" sz="1200" b="1" dirty="0" smtClean="0">
                <a:solidFill>
                  <a:srgbClr val="A20804"/>
                </a:solidFill>
                <a:latin typeface="맑은 고딕" pitchFamily="50" charset="-127"/>
                <a:ea typeface="맑은 고딕" pitchFamily="50" charset="-127"/>
              </a:rPr>
              <a:t>》</a:t>
            </a:r>
            <a:r>
              <a:rPr lang="ko-KR" altLang="en-US" sz="1200" b="1" dirty="0" smtClean="0">
                <a:solidFill>
                  <a:srgbClr val="A20804"/>
                </a:solidFill>
                <a:latin typeface="맑은 고딕" pitchFamily="50" charset="-127"/>
                <a:ea typeface="맑은 고딕" pitchFamily="50" charset="-127"/>
              </a:rPr>
              <a:t>국내복귀기업지원</a:t>
            </a:r>
            <a:endParaRPr lang="en-US" altLang="ko-KR" sz="1200" b="1" dirty="0" smtClean="0">
              <a:solidFill>
                <a:srgbClr val="A20804"/>
              </a:solidFill>
              <a:latin typeface="맑은 고딕" pitchFamily="50" charset="-127"/>
              <a:ea typeface="맑은 고딕" pitchFamily="50" charset="-127"/>
            </a:endParaRPr>
          </a:p>
          <a:p>
            <a:pPr lvl="0" algn="just">
              <a:defRPr lang="ko-KR" altLang="en-US"/>
            </a:pPr>
            <a:r>
              <a:rPr lang="ko-KR" altLang="en-US" sz="1200" b="1" dirty="0" smtClean="0">
                <a:solidFill>
                  <a:srgbClr val="A20804"/>
                </a:solidFill>
                <a:latin typeface="맑은 고딕" pitchFamily="50" charset="-127"/>
                <a:ea typeface="맑은 고딕" pitchFamily="50" charset="-127"/>
              </a:rPr>
              <a:t>    </a:t>
            </a:r>
            <a:r>
              <a:rPr lang="en-US" altLang="ko-KR" sz="1200" b="1" dirty="0" smtClean="0">
                <a:solidFill>
                  <a:srgbClr val="A20804"/>
                </a:solidFill>
                <a:latin typeface="맑은 고딕" pitchFamily="50" charset="-127"/>
                <a:ea typeface="맑은 고딕" pitchFamily="50" charset="-127"/>
              </a:rPr>
              <a:t>》</a:t>
            </a:r>
            <a:r>
              <a:rPr lang="ko-KR" altLang="en-US" sz="1200" b="1" dirty="0" err="1" smtClean="0">
                <a:solidFill>
                  <a:srgbClr val="A20804"/>
                </a:solidFill>
                <a:latin typeface="맑은 고딕" pitchFamily="50" charset="-127"/>
                <a:ea typeface="맑은 고딕" pitchFamily="50" charset="-127"/>
              </a:rPr>
              <a:t>신중년</a:t>
            </a:r>
            <a:r>
              <a:rPr lang="ko-KR" altLang="en-US" sz="1200" b="1" dirty="0" smtClean="0">
                <a:solidFill>
                  <a:srgbClr val="A20804"/>
                </a:solidFill>
                <a:latin typeface="맑은 고딕" pitchFamily="50" charset="-127"/>
                <a:ea typeface="맑은 고딕" pitchFamily="50" charset="-127"/>
              </a:rPr>
              <a:t> 적합직무 고용 지원</a:t>
            </a:r>
            <a:endParaRPr lang="en-US" altLang="ko-KR" sz="1200" b="1" dirty="0" smtClean="0">
              <a:solidFill>
                <a:srgbClr val="A20804"/>
              </a:solidFill>
              <a:latin typeface="맑은 고딕" pitchFamily="50" charset="-127"/>
              <a:ea typeface="맑은 고딕" pitchFamily="50" charset="-127"/>
            </a:endParaRPr>
          </a:p>
          <a:p>
            <a:pPr lvl="0" algn="just">
              <a:defRPr lang="ko-KR" altLang="en-US"/>
            </a:pPr>
            <a:r>
              <a:rPr lang="ko-KR" altLang="en-US" sz="1200" dirty="0" smtClean="0">
                <a:solidFill>
                  <a:srgbClr val="A41902"/>
                </a:solidFill>
                <a:latin typeface="맑은 고딕" pitchFamily="50" charset="-127"/>
                <a:ea typeface="맑은 고딕" pitchFamily="50" charset="-127"/>
              </a:rPr>
              <a:t>    </a:t>
            </a: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》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고용촉진장려금</a:t>
            </a:r>
            <a:endParaRPr lang="en-US" altLang="ko-KR" sz="12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lvl="0" algn="just">
              <a:defRPr lang="ko-KR" altLang="en-US"/>
            </a:pPr>
            <a:r>
              <a:rPr lang="en-US" altLang="ko-KR" sz="1200" dirty="0" smtClean="0">
                <a:solidFill>
                  <a:schemeClr val="tx1"/>
                </a:solidFill>
                <a:latin typeface="+mn-lt"/>
                <a:ea typeface="HY헤드라인M"/>
              </a:rPr>
              <a:t> </a:t>
            </a:r>
            <a:endParaRPr lang="ko-KR" altLang="en-US" sz="1200" dirty="0">
              <a:solidFill>
                <a:schemeClr val="tx1"/>
              </a:solidFill>
              <a:latin typeface="+mn-lt"/>
              <a:ea typeface="HY헤드라인M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5148064" y="2132856"/>
            <a:ext cx="327636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defRPr lang="ko-KR" altLang="en-US"/>
            </a:pP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재직</a:t>
            </a:r>
            <a:r>
              <a:rPr lang="ko-KR" altLang="en-US" sz="12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근로자의 일자리 질을 높인 사업주 지원</a:t>
            </a:r>
            <a:endParaRPr lang="en-US" altLang="ko-KR" sz="12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lvl="0" algn="just">
              <a:defRPr lang="ko-KR" altLang="en-US"/>
            </a:pP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en-US" altLang="ko-KR" sz="1200" b="1" dirty="0" smtClean="0">
                <a:solidFill>
                  <a:srgbClr val="A20804"/>
                </a:solidFill>
                <a:latin typeface="맑은 고딕" pitchFamily="50" charset="-127"/>
                <a:ea typeface="맑은 고딕" pitchFamily="50" charset="-127"/>
              </a:rPr>
              <a:t>》</a:t>
            </a:r>
            <a:r>
              <a:rPr lang="ko-KR" altLang="en-US" sz="1200" b="1" dirty="0" smtClean="0">
                <a:solidFill>
                  <a:srgbClr val="A20804"/>
                </a:solidFill>
                <a:latin typeface="맑은 고딕" pitchFamily="50" charset="-127"/>
                <a:ea typeface="맑은 고딕" pitchFamily="50" charset="-127"/>
              </a:rPr>
              <a:t>정규직 전환 지원</a:t>
            </a:r>
          </a:p>
          <a:p>
            <a:pPr lvl="0" algn="just">
              <a:defRPr lang="ko-KR" altLang="en-US"/>
            </a:pPr>
            <a:r>
              <a:rPr lang="en-US" altLang="ko-KR" sz="1200" b="1" dirty="0" smtClean="0">
                <a:solidFill>
                  <a:srgbClr val="A20804"/>
                </a:solidFill>
                <a:latin typeface="맑은 고딕" pitchFamily="50" charset="-127"/>
                <a:ea typeface="맑은 고딕" pitchFamily="50" charset="-127"/>
              </a:rPr>
              <a:t>  》</a:t>
            </a:r>
            <a:r>
              <a:rPr lang="ko-KR" altLang="en-US" sz="1200" b="1" dirty="0" smtClean="0">
                <a:solidFill>
                  <a:srgbClr val="A20804"/>
                </a:solidFill>
                <a:latin typeface="맑은 고딕" pitchFamily="50" charset="-127"/>
                <a:ea typeface="맑은 고딕" pitchFamily="50" charset="-127"/>
              </a:rPr>
              <a:t>일·가정양립 환경개선 지원</a:t>
            </a:r>
          </a:p>
          <a:p>
            <a:pPr lvl="0" algn="just">
              <a:defRPr lang="ko-KR" altLang="en-US"/>
            </a:pP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》</a:t>
            </a:r>
            <a:r>
              <a:rPr lang="ko-KR" altLang="en-US" sz="1200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시간선택제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전환 지원</a:t>
            </a:r>
          </a:p>
          <a:p>
            <a:pPr lvl="0" algn="just">
              <a:defRPr lang="ko-KR" altLang="en-US"/>
            </a:pP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》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출산육아기 고용안정장려금 지원</a:t>
            </a:r>
            <a:endParaRPr lang="ko-KR" altLang="en-US" sz="1200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6" name="직사각형 35"/>
          <p:cNvSpPr/>
          <p:nvPr/>
        </p:nvSpPr>
        <p:spPr>
          <a:xfrm>
            <a:off x="935596" y="4473116"/>
            <a:ext cx="30963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defRPr lang="ko-KR" altLang="en-US"/>
            </a:pP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어렵지만 고용을 유지하는 사업주 지원</a:t>
            </a:r>
          </a:p>
          <a:p>
            <a:pPr lvl="0" algn="just">
              <a:defRPr lang="ko-KR" altLang="en-US"/>
            </a:pP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 》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고용유지지원</a:t>
            </a:r>
          </a:p>
          <a:p>
            <a:pPr lvl="0" algn="just">
              <a:defRPr lang="ko-KR" altLang="en-US"/>
            </a:pP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 》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무급휴업·휴직 고용유지 지원</a:t>
            </a:r>
            <a:endParaRPr lang="ko-KR" altLang="en-US" sz="1200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5148064" y="4437112"/>
            <a:ext cx="316835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defRPr lang="ko-KR" altLang="en-US"/>
            </a:pP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그 외 청</a:t>
            </a: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.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장년의 고용촉진 및 고용안정을 </a:t>
            </a:r>
            <a:endParaRPr lang="en-US" altLang="ko-KR" sz="12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lvl="0" algn="just">
              <a:defRPr lang="ko-KR" altLang="en-US"/>
            </a:pP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도모하는 사업주 지원</a:t>
            </a:r>
            <a:endParaRPr lang="en-US" altLang="ko-KR" sz="12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lvl="0" algn="just">
              <a:defRPr lang="ko-KR" altLang="en-US"/>
            </a:pP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 》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청년추가고용 장려금</a:t>
            </a:r>
            <a:endParaRPr lang="en-US" altLang="ko-KR" sz="12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lvl="0" algn="just">
              <a:defRPr lang="ko-KR" altLang="en-US"/>
            </a:pP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 》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지역고용촉진 지원금</a:t>
            </a:r>
          </a:p>
          <a:p>
            <a:pPr lvl="0" algn="just">
              <a:defRPr lang="ko-KR" altLang="en-US"/>
            </a:pP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 》60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세 이상 고령자고용 지원금</a:t>
            </a:r>
            <a:endParaRPr lang="en-US" altLang="ko-KR" sz="12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lvl="0" algn="just">
              <a:defRPr lang="ko-KR" altLang="en-US"/>
            </a:pP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 》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장년 근로시간단축지원금</a:t>
            </a:r>
            <a:endParaRPr lang="en-US" altLang="ko-KR" sz="12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lvl="0" algn="just">
              <a:defRPr lang="ko-KR" altLang="en-US"/>
            </a:pPr>
            <a:endParaRPr lang="ko-KR" altLang="en-US" sz="1200" dirty="0">
              <a:solidFill>
                <a:schemeClr val="tx1"/>
              </a:solidFill>
              <a:latin typeface="+mn-lt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0" y="-387424"/>
            <a:ext cx="9144000" cy="6857999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 altLang="en-US">
                <a:latin typeface="HY수평선B"/>
                <a:ea typeface="HY수평선B"/>
                <a:cs typeface="+mn-cs"/>
              </a:defRPr>
            </a:pPr>
            <a:endParaRPr lang="ko-KR" altLang="en-US" sz="1662">
              <a:latin typeface="HY수평선B"/>
              <a:ea typeface="HY수평선B"/>
              <a:cs typeface="+mn-cs"/>
            </a:endParaRPr>
          </a:p>
        </p:txBody>
      </p:sp>
      <p:sp>
        <p:nvSpPr>
          <p:cNvPr id="8" name="모서리가 둥근 직사각형 7"/>
          <p:cNvSpPr/>
          <p:nvPr/>
        </p:nvSpPr>
        <p:spPr>
          <a:xfrm rot="1205920">
            <a:off x="-380012" y="76272"/>
            <a:ext cx="2259943" cy="1250181"/>
          </a:xfrm>
          <a:prstGeom prst="roundRect">
            <a:avLst>
              <a:gd name="adj" fmla="val 9315"/>
            </a:avLst>
          </a:prstGeom>
          <a:solidFill>
            <a:srgbClr val="E9EA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 altLang="en-US">
                <a:latin typeface="HY수평선B"/>
                <a:ea typeface="HY수평선B"/>
                <a:cs typeface="+mn-cs"/>
              </a:defRPr>
            </a:pPr>
            <a:endParaRPr lang="ko-KR" altLang="en-US" sz="1662">
              <a:latin typeface="HY수평선B"/>
              <a:ea typeface="HY수평선B"/>
              <a:cs typeface="+mn-cs"/>
            </a:endParaRPr>
          </a:p>
        </p:txBody>
      </p:sp>
      <p:sp>
        <p:nvSpPr>
          <p:cNvPr id="4" name="모서리가 둥근 직사각형 3"/>
          <p:cNvSpPr/>
          <p:nvPr/>
        </p:nvSpPr>
        <p:spPr>
          <a:xfrm rot="900000">
            <a:off x="-289887" y="-88569"/>
            <a:ext cx="2259943" cy="1250181"/>
          </a:xfrm>
          <a:prstGeom prst="roundRect">
            <a:avLst>
              <a:gd name="adj" fmla="val 9315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 altLang="en-US">
                <a:latin typeface="HY수평선B"/>
                <a:ea typeface="HY수평선B"/>
                <a:cs typeface="+mn-cs"/>
              </a:defRPr>
            </a:pPr>
            <a:endParaRPr lang="ko-KR" altLang="en-US" sz="1662">
              <a:latin typeface="HY수평선B"/>
              <a:ea typeface="HY수평선B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26472" y="371429"/>
            <a:ext cx="1495550" cy="518118"/>
          </a:xfrm>
          <a:prstGeom prst="rect">
            <a:avLst/>
          </a:prstGeom>
          <a:noFill/>
        </p:spPr>
        <p:txBody>
          <a:bodyPr wrap="square" anchor="ctr">
            <a:noAutofit/>
          </a:bodyPr>
          <a:lstStyle/>
          <a:p>
            <a:pPr algn="ctr">
              <a:spcBef>
                <a:spcPct val="2000"/>
              </a:spcBef>
              <a:defRPr lang="ko-KR" altLang="en-US">
                <a:latin typeface="HY수평선B"/>
                <a:ea typeface="HY수평선B"/>
                <a:cs typeface="+mn-cs"/>
              </a:defRPr>
            </a:pPr>
            <a:endParaRPr lang="ko-KR" altLang="en-US" sz="4400" b="1" spc="-270" dirty="0">
              <a:gradFill>
                <a:gsLst>
                  <a:gs pos="0">
                    <a:srgbClr val="0070C0"/>
                  </a:gs>
                  <a:gs pos="100000">
                    <a:srgbClr val="0070C0"/>
                  </a:gs>
                </a:gsLst>
                <a:lin ang="5400000" scaled="0"/>
              </a:gradFill>
              <a:latin typeface="HY수평선B"/>
              <a:ea typeface="HY수평선B"/>
              <a:cs typeface="+mn-cs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979712" y="2492896"/>
            <a:ext cx="4786346" cy="1224136"/>
          </a:xfrm>
          <a:prstGeom prst="rect">
            <a:avLst/>
          </a:prstGeom>
          <a:noFill/>
        </p:spPr>
        <p:txBody>
          <a:bodyPr vert="horz" wrap="square" lIns="91440" tIns="45720" rIns="91440" bIns="45720" anchor="t">
            <a:noAutofit/>
          </a:bodyPr>
          <a:lstStyle/>
          <a:p>
            <a:pPr algn="ctr">
              <a:spcBef>
                <a:spcPct val="2000"/>
              </a:spcBef>
              <a:defRPr lang="ko-KR" altLang="en-US">
                <a:latin typeface="HY수평선B"/>
                <a:ea typeface="HY수평선B"/>
                <a:cs typeface="+mn-cs"/>
              </a:defRPr>
            </a:pPr>
            <a:r>
              <a:rPr lang="ko-KR" altLang="en-US" sz="4800" b="1" spc="110" dirty="0" smtClean="0">
                <a:solidFill>
                  <a:schemeClr val="bg1"/>
                </a:solidFill>
                <a:latin typeface="HY수평선B"/>
                <a:ea typeface="HY수평선B"/>
                <a:cs typeface="+mn-cs"/>
              </a:rPr>
              <a:t>고용창출장려금</a:t>
            </a:r>
            <a:endParaRPr lang="ko-KR" altLang="en-US" sz="4800" b="1" spc="110" dirty="0">
              <a:solidFill>
                <a:schemeClr val="bg1"/>
              </a:solidFill>
              <a:latin typeface="HY수평선B"/>
              <a:ea typeface="HY수평선B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6">
            <a:extLst>
              <a:ext uri="{FF2B5EF4-FFF2-40B4-BE49-F238E27FC236}">
                <a16:creationId xmlns:a16="http://schemas.microsoft.com/office/drawing/2014/main" xmlns="" id="{C1B6516C-DBD9-4E87-B6FA-8687ED9AFD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512" y="332656"/>
            <a:ext cx="8786292" cy="400110"/>
          </a:xfrm>
        </p:spPr>
        <p:txBody>
          <a:bodyPr/>
          <a:lstStyle/>
          <a:p>
            <a:pPr algn="ctr"/>
            <a:r>
              <a:rPr lang="ko-KR" altLang="en-US" sz="2000" i="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사업개요 및 지원절차</a:t>
            </a:r>
            <a:endParaRPr lang="ko-KR" altLang="en-US" sz="2000" i="0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3" name="그림 2" descr="noname01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99592" y="1052736"/>
            <a:ext cx="7056784" cy="154817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그림 3" descr="noname02.bmp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35596" y="2744924"/>
            <a:ext cx="7020780" cy="399644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3345460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6">
            <a:extLst>
              <a:ext uri="{FF2B5EF4-FFF2-40B4-BE49-F238E27FC236}">
                <a16:creationId xmlns:a16="http://schemas.microsoft.com/office/drawing/2014/main" xmlns="" id="{C1B6516C-DBD9-4E87-B6FA-8687ED9AFD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512" y="332656"/>
            <a:ext cx="8786292" cy="400110"/>
          </a:xfrm>
        </p:spPr>
        <p:txBody>
          <a:bodyPr/>
          <a:lstStyle/>
          <a:p>
            <a:pPr algn="ctr"/>
            <a:r>
              <a:rPr lang="ko-KR" altLang="en-US" sz="2000" i="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지원제외 근로자</a:t>
            </a:r>
            <a:endParaRPr lang="ko-KR" altLang="en-US" sz="2000" i="0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3" name="그림 2" descr="noname01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1016732"/>
            <a:ext cx="4068452" cy="5544616"/>
          </a:xfrm>
          <a:prstGeom prst="rect">
            <a:avLst/>
          </a:prstGeom>
        </p:spPr>
      </p:pic>
      <p:pic>
        <p:nvPicPr>
          <p:cNvPr id="4" name="그림 3" descr="noname02.bmp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1016732"/>
            <a:ext cx="4284476" cy="5544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45460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모서리가 둥근 직사각형 37"/>
          <p:cNvSpPr/>
          <p:nvPr/>
        </p:nvSpPr>
        <p:spPr>
          <a:xfrm>
            <a:off x="360000" y="2211241"/>
            <a:ext cx="8496944" cy="4422115"/>
          </a:xfrm>
          <a:prstGeom prst="roundRect">
            <a:avLst>
              <a:gd name="adj" fmla="val 3439"/>
            </a:avLst>
          </a:prstGeom>
          <a:solidFill>
            <a:schemeClr val="bg1"/>
          </a:solidFill>
          <a:ln w="127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Autofit/>
          </a:bodyPr>
          <a:lstStyle/>
          <a:p>
            <a:pPr algn="ctr">
              <a:defRPr lang="ko-KR" altLang="en-US">
                <a:latin typeface="+mn-lt"/>
                <a:ea typeface="+mn-ea"/>
                <a:cs typeface="+mn-cs"/>
              </a:defRPr>
            </a:pPr>
            <a:endParaRPr lang="ko-KR" altLang="en-US">
              <a:solidFill>
                <a:prstClr val="white"/>
              </a:solidFill>
              <a:cs typeface="+mj-cs"/>
            </a:endParaRPr>
          </a:p>
        </p:txBody>
      </p:sp>
      <p:graphicFrame>
        <p:nvGraphicFramePr>
          <p:cNvPr id="11" name="개체 10" hidden="1"/>
          <p:cNvGraphicFramePr>
            <a:graphicFrameLocks noChangeAspect="1"/>
          </p:cNvGraphicFramePr>
          <p:nvPr/>
        </p:nvGraphicFramePr>
        <p:xfrm>
          <a:off x="1" y="1"/>
          <a:ext cx="158751" cy="158750"/>
        </p:xfrm>
        <a:graphic>
          <a:graphicData uri="http://schemas.openxmlformats.org/presentationml/2006/ole">
            <p:oleObj spid="_x0000_s113666" name="think-cell Slide" r:id="rId4" imgW="360" imgH="360" progId="">
              <p:embed/>
            </p:oleObj>
          </a:graphicData>
        </a:graphic>
      </p:graphicFrame>
      <p:sp>
        <p:nvSpPr>
          <p:cNvPr id="572428" name="Rectangle 12"/>
          <p:cNvSpPr>
            <a:spLocks noChangeArrowheads="1"/>
          </p:cNvSpPr>
          <p:nvPr/>
        </p:nvSpPr>
        <p:spPr>
          <a:xfrm>
            <a:off x="467544" y="2673641"/>
            <a:ext cx="8316924" cy="1323439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square" lIns="91440" tIns="45720" rIns="91440" bIns="45720" anchor="ctr" anchorCtr="0">
            <a:spAutoFit/>
          </a:bodyPr>
          <a:lstStyle/>
          <a:p>
            <a:pPr>
              <a:spcBef>
                <a:spcPct val="0"/>
              </a:spcBef>
              <a:spcAft>
                <a:spcPct val="0"/>
              </a:spcAft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 sz="1600" b="1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일자리 함께하기 제도 중 하나를 새로 도입하거나 확대 시행</a:t>
            </a:r>
            <a:r>
              <a:rPr lang="en-US" altLang="ko-KR" sz="1600" b="1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,</a:t>
            </a:r>
            <a:r>
              <a:rPr lang="ko-KR" altLang="en-US" sz="1600" b="1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 근로자수가 증가하여야 함</a:t>
            </a:r>
            <a:endParaRPr lang="en-US" altLang="ko-KR" sz="1600" b="1" dirty="0" smtClean="0">
              <a:solidFill>
                <a:srgbClr val="002060"/>
              </a:solidFill>
              <a:latin typeface="맑은 고딕" pitchFamily="50" charset="-127"/>
              <a:ea typeface="맑은 고딕" pitchFamily="50" charset="-127"/>
              <a:cs typeface="+mj-cs"/>
            </a:endParaRPr>
          </a:p>
          <a:p>
            <a:pPr algn="l">
              <a:spcBef>
                <a:spcPct val="0"/>
              </a:spcBef>
              <a:spcAft>
                <a:spcPct val="0"/>
              </a:spcAft>
              <a:defRPr lang="ko-KR" altLang="en-US">
                <a:latin typeface="+mn-lt"/>
                <a:ea typeface="+mn-ea"/>
                <a:cs typeface="+mn-cs"/>
              </a:defRPr>
            </a:pPr>
            <a:r>
              <a:rPr lang="en-US" altLang="ko-KR" sz="1600" b="1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      </a:t>
            </a:r>
            <a:r>
              <a:rPr lang="ko-KR" altLang="en-US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사업계획서 승인일로 </a:t>
            </a:r>
            <a:r>
              <a:rPr lang="ko-KR" altLang="en-US" sz="1600" dirty="0" err="1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부터</a:t>
            </a:r>
            <a:r>
              <a:rPr lang="ko-KR" altLang="en-US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6</a:t>
            </a:r>
            <a:r>
              <a:rPr lang="ko-KR" altLang="en-US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개월 이내 제도 도입</a:t>
            </a:r>
            <a:r>
              <a:rPr lang="en-US" altLang="ko-KR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(6</a:t>
            </a:r>
            <a:r>
              <a:rPr lang="ko-KR" altLang="en-US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개월 이내 </a:t>
            </a:r>
            <a:r>
              <a:rPr lang="en-US" altLang="ko-KR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ko-KR" altLang="en-US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회 연장 가능</a:t>
            </a:r>
            <a:r>
              <a:rPr lang="en-US" altLang="ko-KR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>
              <a:spcBef>
                <a:spcPct val="0"/>
              </a:spcBef>
              <a:spcAft>
                <a:spcPct val="0"/>
              </a:spcAft>
              <a:defRPr lang="ko-KR" altLang="en-US">
                <a:latin typeface="+mn-lt"/>
                <a:ea typeface="+mn-ea"/>
                <a:cs typeface="+mn-cs"/>
              </a:defRPr>
            </a:pPr>
            <a:r>
              <a:rPr lang="en-US" altLang="ko-KR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     </a:t>
            </a:r>
            <a:r>
              <a:rPr lang="ko-KR" altLang="en-US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근로기준법 개정</a:t>
            </a:r>
            <a:r>
              <a:rPr lang="en-US" altLang="ko-KR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법률 </a:t>
            </a:r>
            <a:r>
              <a:rPr lang="en-US" altLang="ko-KR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15513</a:t>
            </a:r>
            <a:r>
              <a:rPr lang="ko-KR" altLang="en-US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호</a:t>
            </a:r>
            <a:r>
              <a:rPr lang="en-US" altLang="ko-KR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ko-KR" altLang="en-US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에 따른 근로시간 단축 기업 및 조기 단축기업의 지원</a:t>
            </a:r>
            <a:endParaRPr lang="en-US" altLang="ko-KR" sz="1600" dirty="0" smtClean="0">
              <a:solidFill>
                <a:srgbClr val="002060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l">
              <a:spcBef>
                <a:spcPct val="0"/>
              </a:spcBef>
              <a:spcAft>
                <a:spcPct val="0"/>
              </a:spcAft>
              <a:defRPr lang="ko-KR" altLang="en-US">
                <a:latin typeface="+mn-lt"/>
                <a:ea typeface="+mn-ea"/>
                <a:cs typeface="+mn-cs"/>
              </a:defRPr>
            </a:pPr>
            <a:r>
              <a:rPr lang="en-US" altLang="ko-KR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        </a:t>
            </a:r>
            <a:r>
              <a:rPr lang="ko-KR" altLang="en-US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▲ </a:t>
            </a:r>
            <a:r>
              <a:rPr lang="en-US" altLang="ko-KR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50~300</a:t>
            </a:r>
            <a:r>
              <a:rPr lang="ko-KR" altLang="en-US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인 미만 </a:t>
            </a:r>
            <a:r>
              <a:rPr lang="en-US" altLang="ko-KR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 2020. 1. 1.   </a:t>
            </a:r>
            <a:r>
              <a:rPr lang="ko-KR" altLang="en-US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▲ </a:t>
            </a:r>
            <a:r>
              <a:rPr lang="en-US" altLang="ko-KR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5~50</a:t>
            </a:r>
            <a:r>
              <a:rPr lang="ko-KR" altLang="en-US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인 미만 </a:t>
            </a:r>
            <a:r>
              <a:rPr lang="en-US" altLang="ko-KR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2021. 7. 1.</a:t>
            </a:r>
            <a:r>
              <a:rPr lang="ko-KR" altLang="en-US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     </a:t>
            </a:r>
            <a:endParaRPr lang="en-US" altLang="ko-KR" sz="1600" dirty="0" smtClean="0">
              <a:solidFill>
                <a:srgbClr val="002060"/>
              </a:solidFill>
              <a:latin typeface="맑은 고딕" pitchFamily="50" charset="-127"/>
              <a:ea typeface="맑은 고딕" pitchFamily="50" charset="-127"/>
              <a:cs typeface="+mj-cs"/>
            </a:endParaRPr>
          </a:p>
          <a:p>
            <a:pPr>
              <a:spcBef>
                <a:spcPct val="0"/>
              </a:spcBef>
              <a:spcAft>
                <a:spcPct val="0"/>
              </a:spcAft>
              <a:defRPr lang="ko-KR" altLang="en-US">
                <a:latin typeface="+mn-lt"/>
                <a:ea typeface="+mn-ea"/>
                <a:cs typeface="+mn-cs"/>
              </a:defRPr>
            </a:pPr>
            <a:r>
              <a:rPr lang="en-US" altLang="ko-KR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      </a:t>
            </a:r>
            <a:endParaRPr lang="ko-KR" altLang="en-US" sz="1600" dirty="0">
              <a:solidFill>
                <a:srgbClr val="002060"/>
              </a:solidFill>
              <a:latin typeface="맑은 고딕" pitchFamily="50" charset="-127"/>
              <a:ea typeface="맑은 고딕" pitchFamily="50" charset="-127"/>
              <a:cs typeface="+mj-cs"/>
            </a:endParaRPr>
          </a:p>
        </p:txBody>
      </p:sp>
      <p:sp>
        <p:nvSpPr>
          <p:cNvPr id="64" name="Rectangle 12"/>
          <p:cNvSpPr>
            <a:spLocks noChangeArrowheads="1"/>
          </p:cNvSpPr>
          <p:nvPr/>
        </p:nvSpPr>
        <p:spPr>
          <a:xfrm>
            <a:off x="1655676" y="4692625"/>
            <a:ext cx="7201495" cy="338554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square" lIns="91440" tIns="45720" rIns="91440" bIns="45720" anchor="ctr" anchorCtr="0">
            <a:spAutoFit/>
          </a:bodyPr>
          <a:lstStyle/>
          <a:p>
            <a:pPr>
              <a:spcBef>
                <a:spcPct val="0"/>
              </a:spcBef>
              <a:spcAft>
                <a:spcPct val="0"/>
              </a:spcAft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 sz="1600" dirty="0" smtClean="0">
                <a:solidFill>
                  <a:srgbClr val="002060"/>
                </a:solidFill>
                <a:cs typeface="+mj-cs"/>
              </a:rPr>
              <a:t>      </a:t>
            </a:r>
            <a:endParaRPr lang="en-US" altLang="ko-KR" sz="1600" dirty="0">
              <a:solidFill>
                <a:srgbClr val="002060"/>
              </a:solidFill>
              <a:cs typeface="+mj-cs"/>
            </a:endParaRPr>
          </a:p>
        </p:txBody>
      </p:sp>
      <p:sp>
        <p:nvSpPr>
          <p:cNvPr id="69" name="양쪽 모서리가 둥근 사각형 68"/>
          <p:cNvSpPr/>
          <p:nvPr/>
        </p:nvSpPr>
        <p:spPr>
          <a:xfrm>
            <a:off x="406399" y="2238773"/>
            <a:ext cx="8416800" cy="216024"/>
          </a:xfrm>
          <a:prstGeom prst="round2SameRect">
            <a:avLst>
              <a:gd name="adj1" fmla="val 16667"/>
              <a:gd name="adj2" fmla="val 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 altLang="en-US">
                <a:latin typeface="+mn-lt"/>
                <a:ea typeface="+mn-ea"/>
                <a:cs typeface="+mn-cs"/>
              </a:defRPr>
            </a:pPr>
            <a:endParaRPr lang="ko-KR" altLang="en-US">
              <a:solidFill>
                <a:prstClr val="white"/>
              </a:solidFill>
              <a:cs typeface="+mj-cs"/>
            </a:endParaRPr>
          </a:p>
        </p:txBody>
      </p:sp>
      <p:grpSp>
        <p:nvGrpSpPr>
          <p:cNvPr id="2" name="그룹 14"/>
          <p:cNvGrpSpPr/>
          <p:nvPr/>
        </p:nvGrpSpPr>
        <p:grpSpPr>
          <a:xfrm>
            <a:off x="3249886" y="2060846"/>
            <a:ext cx="2720429" cy="400110"/>
            <a:chOff x="2424460" y="1403249"/>
            <a:chExt cx="4144714" cy="609588"/>
          </a:xfrm>
        </p:grpSpPr>
        <p:sp>
          <p:nvSpPr>
            <p:cNvPr id="42" name="평행 사변형 41"/>
            <p:cNvSpPr/>
            <p:nvPr/>
          </p:nvSpPr>
          <p:spPr>
            <a:xfrm flipH="1">
              <a:off x="5789786" y="1422301"/>
              <a:ext cx="779388" cy="206499"/>
            </a:xfrm>
            <a:prstGeom prst="parallelogram">
              <a:avLst>
                <a:gd name="adj" fmla="val 25000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43" name="평행 사변형 42"/>
            <p:cNvSpPr/>
            <p:nvPr/>
          </p:nvSpPr>
          <p:spPr>
            <a:xfrm>
              <a:off x="2424460" y="1422301"/>
              <a:ext cx="779388" cy="206499"/>
            </a:xfrm>
            <a:prstGeom prst="parallelogram">
              <a:avLst>
                <a:gd name="adj" fmla="val 25000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44" name="사다리꼴 43"/>
            <p:cNvSpPr/>
            <p:nvPr/>
          </p:nvSpPr>
          <p:spPr>
            <a:xfrm rot="10800000">
              <a:off x="2483767" y="1418058"/>
              <a:ext cx="4032448" cy="548224"/>
            </a:xfrm>
            <a:prstGeom prst="trapezoid">
              <a:avLst>
                <a:gd name="adj" fmla="val 32349"/>
              </a:avLst>
            </a:prstGeom>
            <a:gradFill>
              <a:gsLst>
                <a:gs pos="49000">
                  <a:srgbClr val="007FC1"/>
                </a:gs>
                <a:gs pos="52000">
                  <a:srgbClr val="0564B3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Autofit/>
            </a:bodyPr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3009205" y="1403249"/>
              <a:ext cx="2952329" cy="60958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defRPr lang="ko-KR" altLang="en-US">
                  <a:cs typeface="+mj-cs"/>
                </a:defRPr>
              </a:pPr>
              <a:r>
                <a:rPr lang="ko-KR" altLang="en-US" sz="2000" dirty="0" smtClean="0">
                  <a:solidFill>
                    <a:prstClr val="white"/>
                  </a:solidFill>
                  <a:effectLst>
                    <a:outerShdw blurRad="38100" dist="38100" dir="2700000" algn="tl" rotWithShape="0">
                      <a:srgbClr val="000000">
                        <a:alpha val="40000"/>
                      </a:srgbClr>
                    </a:outerShdw>
                  </a:effectLst>
                  <a:cs typeface="+mj-cs"/>
                </a:rPr>
                <a:t>사업개요</a:t>
              </a:r>
              <a:endParaRPr lang="ko-KR" altLang="en-US" sz="2000" dirty="0">
                <a:solidFill>
                  <a:prstClr val="white"/>
                </a:solidFill>
                <a:effectLst>
                  <a:outerShdw blurRad="38100" dist="38100" dir="2700000" algn="tl" rotWithShape="0">
                    <a:srgbClr val="000000">
                      <a:alpha val="40000"/>
                    </a:srgbClr>
                  </a:outerShdw>
                </a:effectLst>
                <a:cs typeface="+mj-cs"/>
              </a:endParaRPr>
            </a:p>
          </p:txBody>
        </p:sp>
      </p:grpSp>
      <p:pic>
        <p:nvPicPr>
          <p:cNvPr id="572429" name="그림 17" descr="1.png"/>
          <p:cNvPicPr>
            <a:picLocks noChangeAspect="1"/>
          </p:cNvPicPr>
          <p:nvPr/>
        </p:nvPicPr>
        <p:blipFill rotWithShape="1">
          <a:blip r:embed="rId5" cstate="print"/>
          <a:stretch>
            <a:fillRect/>
          </a:stretch>
        </p:blipFill>
        <p:spPr>
          <a:xfrm>
            <a:off x="179512" y="0"/>
            <a:ext cx="895447" cy="1124744"/>
          </a:xfrm>
          <a:prstGeom prst="rect">
            <a:avLst/>
          </a:prstGeom>
        </p:spPr>
      </p:pic>
      <p:graphicFrame>
        <p:nvGraphicFramePr>
          <p:cNvPr id="572430" name="개체 10" hidden="1"/>
          <p:cNvGraphicFramePr>
            <a:graphicFrameLocks noChangeAspect="1"/>
          </p:cNvGraphicFramePr>
          <p:nvPr/>
        </p:nvGraphicFramePr>
        <p:xfrm>
          <a:off x="1" y="1"/>
          <a:ext cx="158751" cy="158750"/>
        </p:xfrm>
        <a:graphic>
          <a:graphicData uri="http://schemas.openxmlformats.org/presentationml/2006/ole">
            <p:oleObj spid="_x0000_s113667" name="think-cell Slide" r:id="rId6" imgW="360" imgH="360" progId="">
              <p:embed/>
            </p:oleObj>
          </a:graphicData>
        </a:graphic>
      </p:graphicFrame>
      <p:grpSp>
        <p:nvGrpSpPr>
          <p:cNvPr id="3" name="그룹 87"/>
          <p:cNvGrpSpPr/>
          <p:nvPr/>
        </p:nvGrpSpPr>
        <p:grpSpPr>
          <a:xfrm>
            <a:off x="323528" y="1412709"/>
            <a:ext cx="8280920" cy="422590"/>
            <a:chOff x="323528" y="1441284"/>
            <a:chExt cx="8280920" cy="422590"/>
          </a:xfrm>
        </p:grpSpPr>
        <p:cxnSp>
          <p:nvCxnSpPr>
            <p:cNvPr id="78" name="직선 연결선 69"/>
            <p:cNvCxnSpPr/>
            <p:nvPr/>
          </p:nvCxnSpPr>
          <p:spPr>
            <a:xfrm>
              <a:off x="395536" y="1863874"/>
              <a:ext cx="8208912" cy="0"/>
            </a:xfrm>
            <a:prstGeom prst="line">
              <a:avLst/>
            </a:prstGeom>
            <a:ln w="12700">
              <a:gradFill>
                <a:gsLst>
                  <a:gs pos="0">
                    <a:schemeClr val="accent6">
                      <a:lumMod val="75000"/>
                    </a:schemeClr>
                  </a:gs>
                  <a:gs pos="50000">
                    <a:schemeClr val="accent6">
                      <a:lumMod val="75000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lin ang="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직사각형 26"/>
            <p:cNvSpPr/>
            <p:nvPr/>
          </p:nvSpPr>
          <p:spPr>
            <a:xfrm>
              <a:off x="1619672" y="1450876"/>
              <a:ext cx="6408712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l">
                <a:defRPr lang="ko-KR" altLang="en-US">
                  <a:cs typeface="+mj-cs"/>
                </a:defRPr>
              </a:pPr>
              <a:r>
                <a:rPr lang="ko-KR" altLang="en-US" sz="2000" dirty="0">
                  <a:solidFill>
                    <a:srgbClr val="002060"/>
                  </a:solidFill>
                  <a:cs typeface="+mj-cs"/>
                </a:rPr>
                <a:t>모든 </a:t>
              </a:r>
              <a:r>
                <a:rPr lang="ko-KR" altLang="en-US" sz="2000" dirty="0" smtClean="0">
                  <a:solidFill>
                    <a:srgbClr val="002060"/>
                  </a:solidFill>
                  <a:cs typeface="+mj-cs"/>
                </a:rPr>
                <a:t>사업주</a:t>
              </a:r>
              <a:r>
                <a:rPr lang="en-US" altLang="ko-KR" sz="2000" dirty="0" smtClean="0">
                  <a:solidFill>
                    <a:srgbClr val="002060"/>
                  </a:solidFill>
                  <a:cs typeface="+mj-cs"/>
                </a:rPr>
                <a:t>(</a:t>
              </a:r>
              <a:r>
                <a:rPr lang="ko-KR" altLang="en-US" sz="2000" dirty="0" smtClean="0">
                  <a:solidFill>
                    <a:srgbClr val="002060"/>
                  </a:solidFill>
                  <a:cs typeface="+mj-cs"/>
                </a:rPr>
                <a:t>주 근로시간단축은 </a:t>
              </a:r>
              <a:r>
                <a:rPr lang="en-US" altLang="ko-KR" sz="2000" dirty="0" smtClean="0">
                  <a:solidFill>
                    <a:srgbClr val="002060"/>
                  </a:solidFill>
                  <a:cs typeface="+mj-cs"/>
                </a:rPr>
                <a:t>5</a:t>
              </a:r>
              <a:r>
                <a:rPr lang="ko-KR" altLang="en-US" sz="2000" dirty="0" smtClean="0">
                  <a:solidFill>
                    <a:srgbClr val="002060"/>
                  </a:solidFill>
                  <a:cs typeface="+mj-cs"/>
                </a:rPr>
                <a:t>인 이상</a:t>
              </a:r>
              <a:r>
                <a:rPr lang="en-US" altLang="ko-KR" sz="2000" dirty="0" smtClean="0">
                  <a:solidFill>
                    <a:srgbClr val="002060"/>
                  </a:solidFill>
                  <a:cs typeface="+mj-cs"/>
                </a:rPr>
                <a:t>)</a:t>
              </a:r>
              <a:endParaRPr lang="ko-KR" altLang="en-US" sz="2000" dirty="0">
                <a:solidFill>
                  <a:srgbClr val="002060"/>
                </a:solidFill>
                <a:cs typeface="+mj-cs"/>
              </a:endParaRPr>
            </a:p>
          </p:txBody>
        </p:sp>
        <p:cxnSp>
          <p:nvCxnSpPr>
            <p:cNvPr id="572434" name="직선 연결선 69"/>
            <p:cNvCxnSpPr/>
            <p:nvPr/>
          </p:nvCxnSpPr>
          <p:spPr>
            <a:xfrm>
              <a:off x="395536" y="1441284"/>
              <a:ext cx="8208912" cy="0"/>
            </a:xfrm>
            <a:prstGeom prst="line">
              <a:avLst/>
            </a:prstGeom>
            <a:ln w="12700">
              <a:gradFill>
                <a:gsLst>
                  <a:gs pos="0">
                    <a:schemeClr val="accent6">
                      <a:lumMod val="75000"/>
                    </a:schemeClr>
                  </a:gs>
                  <a:gs pos="50000">
                    <a:schemeClr val="accent6">
                      <a:lumMod val="75000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lin ang="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72435" name="직사각형 72"/>
            <p:cNvSpPr/>
            <p:nvPr/>
          </p:nvSpPr>
          <p:spPr>
            <a:xfrm flipH="1">
              <a:off x="363731" y="1441351"/>
              <a:ext cx="1236431" cy="360040"/>
            </a:xfrm>
            <a:prstGeom prst="rect">
              <a:avLst/>
            </a:prstGeom>
            <a:solidFill>
              <a:srgbClr val="FCAF1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572436" name="직사각형 9"/>
            <p:cNvSpPr/>
            <p:nvPr/>
          </p:nvSpPr>
          <p:spPr>
            <a:xfrm>
              <a:off x="323528" y="1441351"/>
              <a:ext cx="1378594" cy="360040"/>
            </a:xfrm>
            <a:custGeom>
              <a:avLst/>
              <a:gdLst>
                <a:gd name="connsiteX0" fmla="*/ 179163 w 1691133"/>
                <a:gd name="connsiteY0" fmla="*/ 277749 h 576262"/>
                <a:gd name="connsiteX1" fmla="*/ 0 w 1691133"/>
                <a:gd name="connsiteY1" fmla="*/ 173835 h 576262"/>
                <a:gd name="connsiteX2" fmla="*/ 0 w 1691133"/>
                <a:gd name="connsiteY2" fmla="*/ 0 h 576262"/>
                <a:gd name="connsiteX3" fmla="*/ 1691133 w 1691133"/>
                <a:gd name="connsiteY3" fmla="*/ 0 h 576262"/>
                <a:gd name="connsiteX4" fmla="*/ 1691133 w 1691133"/>
                <a:gd name="connsiteY4" fmla="*/ 576262 h 576262"/>
                <a:gd name="connsiteX5" fmla="*/ 0 w 1691133"/>
                <a:gd name="connsiteY5" fmla="*/ 576262 h 576262"/>
                <a:gd name="connsiteX6" fmla="*/ 0 w 1691133"/>
                <a:gd name="connsiteY6" fmla="*/ 381664 h 576262"/>
                <a:gd name="connsiteX7" fmla="*/ 270603 w 1691133"/>
                <a:gd name="connsiteY7" fmla="*/ 369189 h 576262"/>
                <a:gd name="connsiteX0" fmla="*/ 0 w 1691133"/>
                <a:gd name="connsiteY0" fmla="*/ 173835 h 576262"/>
                <a:gd name="connsiteX1" fmla="*/ 0 w 1691133"/>
                <a:gd name="connsiteY1" fmla="*/ 0 h 576262"/>
                <a:gd name="connsiteX2" fmla="*/ 1691133 w 1691133"/>
                <a:gd name="connsiteY2" fmla="*/ 0 h 576262"/>
                <a:gd name="connsiteX3" fmla="*/ 1691133 w 1691133"/>
                <a:gd name="connsiteY3" fmla="*/ 576262 h 576262"/>
                <a:gd name="connsiteX4" fmla="*/ 0 w 1691133"/>
                <a:gd name="connsiteY4" fmla="*/ 576262 h 576262"/>
                <a:gd name="connsiteX5" fmla="*/ 0 w 1691133"/>
                <a:gd name="connsiteY5" fmla="*/ 381664 h 576262"/>
                <a:gd name="connsiteX6" fmla="*/ 270603 w 1691133"/>
                <a:gd name="connsiteY6" fmla="*/ 369189 h 576262"/>
                <a:gd name="connsiteX0" fmla="*/ 0 w 1691133"/>
                <a:gd name="connsiteY0" fmla="*/ 173835 h 576262"/>
                <a:gd name="connsiteX1" fmla="*/ 0 w 1691133"/>
                <a:gd name="connsiteY1" fmla="*/ 0 h 576262"/>
                <a:gd name="connsiteX2" fmla="*/ 1691133 w 1691133"/>
                <a:gd name="connsiteY2" fmla="*/ 0 h 576262"/>
                <a:gd name="connsiteX3" fmla="*/ 1691133 w 1691133"/>
                <a:gd name="connsiteY3" fmla="*/ 576262 h 576262"/>
                <a:gd name="connsiteX4" fmla="*/ 0 w 1691133"/>
                <a:gd name="connsiteY4" fmla="*/ 576262 h 576262"/>
                <a:gd name="connsiteX5" fmla="*/ 0 w 1691133"/>
                <a:gd name="connsiteY5" fmla="*/ 381664 h 576262"/>
                <a:gd name="connsiteX0" fmla="*/ 0 w 1691133"/>
                <a:gd name="connsiteY0" fmla="*/ 0 h 576262"/>
                <a:gd name="connsiteX1" fmla="*/ 1691133 w 1691133"/>
                <a:gd name="connsiteY1" fmla="*/ 0 h 576262"/>
                <a:gd name="connsiteX2" fmla="*/ 1691133 w 1691133"/>
                <a:gd name="connsiteY2" fmla="*/ 576262 h 576262"/>
                <a:gd name="connsiteX3" fmla="*/ 0 w 1691133"/>
                <a:gd name="connsiteY3" fmla="*/ 576262 h 576262"/>
                <a:gd name="connsiteX4" fmla="*/ 0 w 1691133"/>
                <a:gd name="connsiteY4" fmla="*/ 381664 h 576262"/>
                <a:gd name="connsiteX0" fmla="*/ 0 w 1691133"/>
                <a:gd name="connsiteY0" fmla="*/ 0 h 576262"/>
                <a:gd name="connsiteX1" fmla="*/ 1691133 w 1691133"/>
                <a:gd name="connsiteY1" fmla="*/ 0 h 576262"/>
                <a:gd name="connsiteX2" fmla="*/ 1691133 w 1691133"/>
                <a:gd name="connsiteY2" fmla="*/ 576262 h 576262"/>
                <a:gd name="connsiteX3" fmla="*/ 0 w 1691133"/>
                <a:gd name="connsiteY3" fmla="*/ 576262 h 5762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91133" h="576262">
                  <a:moveTo>
                    <a:pt x="0" y="0"/>
                  </a:moveTo>
                  <a:lnTo>
                    <a:pt x="1691133" y="0"/>
                  </a:lnTo>
                  <a:lnTo>
                    <a:pt x="1691133" y="576262"/>
                  </a:lnTo>
                  <a:lnTo>
                    <a:pt x="0" y="576262"/>
                  </a:lnTo>
                </a:path>
              </a:pathLst>
            </a:custGeom>
            <a:noFill/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cs typeface="+mj-cs"/>
                </a:defRPr>
              </a:pPr>
              <a:r>
                <a:rPr lang="ko-KR" altLang="en-US" sz="2000" b="1" dirty="0">
                  <a:solidFill>
                    <a:srgbClr val="EEECE1">
                      <a:lumMod val="10000"/>
                    </a:srgbClr>
                  </a:solidFill>
                  <a:cs typeface="+mj-cs"/>
                </a:rPr>
                <a:t>지원대상</a:t>
              </a:r>
            </a:p>
          </p:txBody>
        </p:sp>
      </p:grpSp>
      <p:sp>
        <p:nvSpPr>
          <p:cNvPr id="75" name="제목 74"/>
          <p:cNvSpPr>
            <a:spLocks noGrp="1"/>
          </p:cNvSpPr>
          <p:nvPr>
            <p:ph type="title" idx="4294967295"/>
          </p:nvPr>
        </p:nvSpPr>
        <p:spPr>
          <a:xfrm>
            <a:off x="270752" y="116395"/>
            <a:ext cx="5489379" cy="972344"/>
          </a:xfrm>
        </p:spPr>
        <p:txBody>
          <a:bodyPr>
            <a:noAutofit/>
          </a:bodyPr>
          <a:lstStyle/>
          <a:p>
            <a:pPr lvl="0">
              <a:defRPr lang="ko-KR" altLang="en-US"/>
            </a:pPr>
            <a:r>
              <a:rPr lang="ko-KR" altLang="en-US" sz="3600" spc="5" dirty="0" smtClean="0">
                <a:solidFill>
                  <a:schemeClr val="bg1"/>
                </a:solidFill>
                <a:latin typeface="HY헤드라인M"/>
                <a:ea typeface="HY헤드라인M"/>
              </a:rPr>
              <a:t> 1</a:t>
            </a:r>
            <a:r>
              <a:rPr lang="en-US" altLang="ko-KR" sz="3600" spc="5" dirty="0" smtClean="0">
                <a:solidFill>
                  <a:schemeClr val="tx1"/>
                </a:solidFill>
                <a:latin typeface="HY헤드라인M"/>
                <a:ea typeface="HY헤드라인M"/>
              </a:rPr>
              <a:t>   </a:t>
            </a:r>
            <a:r>
              <a:rPr lang="ko-KR" altLang="en-US" spc="5" dirty="0" err="1">
                <a:solidFill>
                  <a:schemeClr val="accent2"/>
                </a:solidFill>
                <a:latin typeface="HY헤드라인M"/>
                <a:ea typeface="HY헤드라인M"/>
              </a:rPr>
              <a:t>일자리함께하기</a:t>
            </a:r>
            <a:r>
              <a:rPr lang="ko-KR" altLang="en-US" spc="5" dirty="0">
                <a:solidFill>
                  <a:schemeClr val="accent2"/>
                </a:solidFill>
                <a:latin typeface="HY헤드라인M"/>
                <a:ea typeface="HY헤드라인M"/>
              </a:rPr>
              <a:t> 지원</a:t>
            </a:r>
          </a:p>
        </p:txBody>
      </p:sp>
      <p:sp>
        <p:nvSpPr>
          <p:cNvPr id="47" name="Freeform 52">
            <a:extLst>
              <a:ext uri="{FF2B5EF4-FFF2-40B4-BE49-F238E27FC236}">
                <a16:creationId xmlns:a16="http://schemas.microsoft.com/office/drawing/2014/main" xmlns="" id="{592F98B8-BFAA-4BF8-B9C7-5C67C899B731}"/>
              </a:ext>
            </a:extLst>
          </p:cNvPr>
          <p:cNvSpPr>
            <a:spLocks/>
          </p:cNvSpPr>
          <p:nvPr/>
        </p:nvSpPr>
        <p:spPr bwMode="auto">
          <a:xfrm>
            <a:off x="755576" y="2996952"/>
            <a:ext cx="146115" cy="167050"/>
          </a:xfrm>
          <a:custGeom>
            <a:avLst/>
            <a:gdLst>
              <a:gd name="T0" fmla="*/ 687 w 691"/>
              <a:gd name="T1" fmla="*/ 7 h 555"/>
              <a:gd name="T2" fmla="*/ 687 w 691"/>
              <a:gd name="T3" fmla="*/ 7 h 555"/>
              <a:gd name="T4" fmla="*/ 682 w 691"/>
              <a:gd name="T5" fmla="*/ 2 h 555"/>
              <a:gd name="T6" fmla="*/ 672 w 691"/>
              <a:gd name="T7" fmla="*/ 0 h 555"/>
              <a:gd name="T8" fmla="*/ 672 w 691"/>
              <a:gd name="T9" fmla="*/ 0 h 555"/>
              <a:gd name="T10" fmla="*/ 667 w 691"/>
              <a:gd name="T11" fmla="*/ 2 h 555"/>
              <a:gd name="T12" fmla="*/ 661 w 691"/>
              <a:gd name="T13" fmla="*/ 3 h 555"/>
              <a:gd name="T14" fmla="*/ 233 w 691"/>
              <a:gd name="T15" fmla="*/ 346 h 555"/>
              <a:gd name="T16" fmla="*/ 112 w 691"/>
              <a:gd name="T17" fmla="*/ 245 h 555"/>
              <a:gd name="T18" fmla="*/ 112 w 691"/>
              <a:gd name="T19" fmla="*/ 245 h 555"/>
              <a:gd name="T20" fmla="*/ 103 w 691"/>
              <a:gd name="T21" fmla="*/ 238 h 555"/>
              <a:gd name="T22" fmla="*/ 91 w 691"/>
              <a:gd name="T23" fmla="*/ 232 h 555"/>
              <a:gd name="T24" fmla="*/ 80 w 691"/>
              <a:gd name="T25" fmla="*/ 231 h 555"/>
              <a:gd name="T26" fmla="*/ 67 w 691"/>
              <a:gd name="T27" fmla="*/ 229 h 555"/>
              <a:gd name="T28" fmla="*/ 67 w 691"/>
              <a:gd name="T29" fmla="*/ 229 h 555"/>
              <a:gd name="T30" fmla="*/ 56 w 691"/>
              <a:gd name="T31" fmla="*/ 231 h 555"/>
              <a:gd name="T32" fmla="*/ 45 w 691"/>
              <a:gd name="T33" fmla="*/ 232 h 555"/>
              <a:gd name="T34" fmla="*/ 34 w 691"/>
              <a:gd name="T35" fmla="*/ 238 h 555"/>
              <a:gd name="T36" fmla="*/ 24 w 691"/>
              <a:gd name="T37" fmla="*/ 245 h 555"/>
              <a:gd name="T38" fmla="*/ 24 w 691"/>
              <a:gd name="T39" fmla="*/ 245 h 555"/>
              <a:gd name="T40" fmla="*/ 13 w 691"/>
              <a:gd name="T41" fmla="*/ 255 h 555"/>
              <a:gd name="T42" fmla="*/ 6 w 691"/>
              <a:gd name="T43" fmla="*/ 266 h 555"/>
              <a:gd name="T44" fmla="*/ 2 w 691"/>
              <a:gd name="T45" fmla="*/ 279 h 555"/>
              <a:gd name="T46" fmla="*/ 0 w 691"/>
              <a:gd name="T47" fmla="*/ 292 h 555"/>
              <a:gd name="T48" fmla="*/ 0 w 691"/>
              <a:gd name="T49" fmla="*/ 305 h 555"/>
              <a:gd name="T50" fmla="*/ 2 w 691"/>
              <a:gd name="T51" fmla="*/ 318 h 555"/>
              <a:gd name="T52" fmla="*/ 8 w 691"/>
              <a:gd name="T53" fmla="*/ 329 h 555"/>
              <a:gd name="T54" fmla="*/ 15 w 691"/>
              <a:gd name="T55" fmla="*/ 342 h 555"/>
              <a:gd name="T56" fmla="*/ 168 w 691"/>
              <a:gd name="T57" fmla="*/ 523 h 555"/>
              <a:gd name="T58" fmla="*/ 170 w 691"/>
              <a:gd name="T59" fmla="*/ 525 h 555"/>
              <a:gd name="T60" fmla="*/ 170 w 691"/>
              <a:gd name="T61" fmla="*/ 525 h 555"/>
              <a:gd name="T62" fmla="*/ 181 w 691"/>
              <a:gd name="T63" fmla="*/ 536 h 555"/>
              <a:gd name="T64" fmla="*/ 181 w 691"/>
              <a:gd name="T65" fmla="*/ 536 h 555"/>
              <a:gd name="T66" fmla="*/ 192 w 691"/>
              <a:gd name="T67" fmla="*/ 543 h 555"/>
              <a:gd name="T68" fmla="*/ 205 w 691"/>
              <a:gd name="T69" fmla="*/ 549 h 555"/>
              <a:gd name="T70" fmla="*/ 218 w 691"/>
              <a:gd name="T71" fmla="*/ 553 h 555"/>
              <a:gd name="T72" fmla="*/ 231 w 691"/>
              <a:gd name="T73" fmla="*/ 555 h 555"/>
              <a:gd name="T74" fmla="*/ 231 w 691"/>
              <a:gd name="T75" fmla="*/ 555 h 555"/>
              <a:gd name="T76" fmla="*/ 248 w 691"/>
              <a:gd name="T77" fmla="*/ 553 h 555"/>
              <a:gd name="T78" fmla="*/ 265 w 691"/>
              <a:gd name="T79" fmla="*/ 545 h 555"/>
              <a:gd name="T80" fmla="*/ 281 w 691"/>
              <a:gd name="T81" fmla="*/ 536 h 555"/>
              <a:gd name="T82" fmla="*/ 294 w 691"/>
              <a:gd name="T83" fmla="*/ 523 h 555"/>
              <a:gd name="T84" fmla="*/ 687 w 691"/>
              <a:gd name="T85" fmla="*/ 29 h 555"/>
              <a:gd name="T86" fmla="*/ 687 w 691"/>
              <a:gd name="T87" fmla="*/ 29 h 555"/>
              <a:gd name="T88" fmla="*/ 691 w 691"/>
              <a:gd name="T89" fmla="*/ 24 h 555"/>
              <a:gd name="T90" fmla="*/ 691 w 691"/>
              <a:gd name="T91" fmla="*/ 18 h 555"/>
              <a:gd name="T92" fmla="*/ 691 w 691"/>
              <a:gd name="T93" fmla="*/ 13 h 555"/>
              <a:gd name="T94" fmla="*/ 687 w 691"/>
              <a:gd name="T95" fmla="*/ 7 h 555"/>
              <a:gd name="T96" fmla="*/ 687 w 691"/>
              <a:gd name="T97" fmla="*/ 7 h 5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691" h="555">
                <a:moveTo>
                  <a:pt x="687" y="7"/>
                </a:moveTo>
                <a:lnTo>
                  <a:pt x="687" y="7"/>
                </a:lnTo>
                <a:lnTo>
                  <a:pt x="682" y="2"/>
                </a:lnTo>
                <a:lnTo>
                  <a:pt x="672" y="0"/>
                </a:lnTo>
                <a:lnTo>
                  <a:pt x="672" y="0"/>
                </a:lnTo>
                <a:lnTo>
                  <a:pt x="667" y="2"/>
                </a:lnTo>
                <a:lnTo>
                  <a:pt x="661" y="3"/>
                </a:lnTo>
                <a:lnTo>
                  <a:pt x="233" y="346"/>
                </a:lnTo>
                <a:lnTo>
                  <a:pt x="112" y="245"/>
                </a:lnTo>
                <a:lnTo>
                  <a:pt x="112" y="245"/>
                </a:lnTo>
                <a:lnTo>
                  <a:pt x="103" y="238"/>
                </a:lnTo>
                <a:lnTo>
                  <a:pt x="91" y="232"/>
                </a:lnTo>
                <a:lnTo>
                  <a:pt x="80" y="231"/>
                </a:lnTo>
                <a:lnTo>
                  <a:pt x="67" y="229"/>
                </a:lnTo>
                <a:lnTo>
                  <a:pt x="67" y="229"/>
                </a:lnTo>
                <a:lnTo>
                  <a:pt x="56" y="231"/>
                </a:lnTo>
                <a:lnTo>
                  <a:pt x="45" y="232"/>
                </a:lnTo>
                <a:lnTo>
                  <a:pt x="34" y="238"/>
                </a:lnTo>
                <a:lnTo>
                  <a:pt x="24" y="245"/>
                </a:lnTo>
                <a:lnTo>
                  <a:pt x="24" y="245"/>
                </a:lnTo>
                <a:lnTo>
                  <a:pt x="13" y="255"/>
                </a:lnTo>
                <a:lnTo>
                  <a:pt x="6" y="266"/>
                </a:lnTo>
                <a:lnTo>
                  <a:pt x="2" y="279"/>
                </a:lnTo>
                <a:lnTo>
                  <a:pt x="0" y="292"/>
                </a:lnTo>
                <a:lnTo>
                  <a:pt x="0" y="305"/>
                </a:lnTo>
                <a:lnTo>
                  <a:pt x="2" y="318"/>
                </a:lnTo>
                <a:lnTo>
                  <a:pt x="8" y="329"/>
                </a:lnTo>
                <a:lnTo>
                  <a:pt x="15" y="342"/>
                </a:lnTo>
                <a:lnTo>
                  <a:pt x="168" y="523"/>
                </a:lnTo>
                <a:lnTo>
                  <a:pt x="170" y="525"/>
                </a:lnTo>
                <a:lnTo>
                  <a:pt x="170" y="525"/>
                </a:lnTo>
                <a:lnTo>
                  <a:pt x="181" y="536"/>
                </a:lnTo>
                <a:lnTo>
                  <a:pt x="181" y="536"/>
                </a:lnTo>
                <a:lnTo>
                  <a:pt x="192" y="543"/>
                </a:lnTo>
                <a:lnTo>
                  <a:pt x="205" y="549"/>
                </a:lnTo>
                <a:lnTo>
                  <a:pt x="218" y="553"/>
                </a:lnTo>
                <a:lnTo>
                  <a:pt x="231" y="555"/>
                </a:lnTo>
                <a:lnTo>
                  <a:pt x="231" y="555"/>
                </a:lnTo>
                <a:lnTo>
                  <a:pt x="248" y="553"/>
                </a:lnTo>
                <a:lnTo>
                  <a:pt x="265" y="545"/>
                </a:lnTo>
                <a:lnTo>
                  <a:pt x="281" y="536"/>
                </a:lnTo>
                <a:lnTo>
                  <a:pt x="294" y="523"/>
                </a:lnTo>
                <a:lnTo>
                  <a:pt x="687" y="29"/>
                </a:lnTo>
                <a:lnTo>
                  <a:pt x="687" y="29"/>
                </a:lnTo>
                <a:lnTo>
                  <a:pt x="691" y="24"/>
                </a:lnTo>
                <a:lnTo>
                  <a:pt x="691" y="18"/>
                </a:lnTo>
                <a:lnTo>
                  <a:pt x="691" y="13"/>
                </a:lnTo>
                <a:lnTo>
                  <a:pt x="687" y="7"/>
                </a:lnTo>
                <a:lnTo>
                  <a:pt x="687" y="7"/>
                </a:lnTo>
                <a:close/>
              </a:path>
            </a:pathLst>
          </a:custGeom>
          <a:gradFill>
            <a:gsLst>
              <a:gs pos="0">
                <a:srgbClr val="FF3300"/>
              </a:gs>
              <a:gs pos="100000">
                <a:srgbClr val="FFC000"/>
              </a:gs>
            </a:gsLst>
            <a:path path="circle">
              <a:fillToRect t="100000" r="10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grpSp>
        <p:nvGrpSpPr>
          <p:cNvPr id="4" name="그룹 82"/>
          <p:cNvGrpSpPr/>
          <p:nvPr/>
        </p:nvGrpSpPr>
        <p:grpSpPr>
          <a:xfrm>
            <a:off x="683568" y="4041068"/>
            <a:ext cx="7704856" cy="2816932"/>
            <a:chOff x="369888" y="2474913"/>
            <a:chExt cx="6172671" cy="2570162"/>
          </a:xfrm>
        </p:grpSpPr>
        <p:pic>
          <p:nvPicPr>
            <p:cNvPr id="84" name="Picture 8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1016000" y="2703513"/>
              <a:ext cx="5132388" cy="1200150"/>
            </a:xfrm>
            <a:prstGeom prst="rect">
              <a:avLst/>
            </a:prstGeom>
            <a:noFill/>
            <a:ln w="25282" cmpd="sng">
              <a:noFill/>
              <a:miter lim="800000"/>
              <a:headEnd/>
              <a:tailEnd/>
            </a:ln>
            <a:effectLst/>
          </p:spPr>
        </p:pic>
        <p:grpSp>
          <p:nvGrpSpPr>
            <p:cNvPr id="5" name="Group 9"/>
            <p:cNvGrpSpPr>
              <a:grpSpLocks/>
            </p:cNvGrpSpPr>
            <p:nvPr/>
          </p:nvGrpSpPr>
          <p:grpSpPr bwMode="auto">
            <a:xfrm>
              <a:off x="2582863" y="3092450"/>
              <a:ext cx="360362" cy="1866900"/>
              <a:chOff x="1627" y="1948"/>
              <a:chExt cx="227" cy="1176"/>
            </a:xfrm>
          </p:grpSpPr>
          <p:sp>
            <p:nvSpPr>
              <p:cNvPr id="111" name="Freeform 10"/>
              <p:cNvSpPr>
                <a:spLocks noChangeArrowheads="1"/>
              </p:cNvSpPr>
              <p:nvPr/>
            </p:nvSpPr>
            <p:spPr bwMode="auto">
              <a:xfrm>
                <a:off x="1632" y="1948"/>
                <a:ext cx="222" cy="376"/>
              </a:xfrm>
              <a:custGeom>
                <a:avLst/>
                <a:gdLst/>
                <a:ahLst/>
                <a:cxnLst>
                  <a:cxn ang="0">
                    <a:pos x="222" y="0"/>
                  </a:cxn>
                  <a:cxn ang="0">
                    <a:pos x="0" y="376"/>
                  </a:cxn>
                </a:cxnLst>
                <a:rect l="0" t="0" r="r" b="b"/>
                <a:pathLst>
                  <a:path w="222" h="376">
                    <a:moveTo>
                      <a:pt x="222" y="0"/>
                    </a:moveTo>
                    <a:lnTo>
                      <a:pt x="0" y="376"/>
                    </a:lnTo>
                  </a:path>
                </a:pathLst>
              </a:custGeom>
              <a:noFill/>
              <a:ln w="6250" cmpd="sng">
                <a:solidFill>
                  <a:srgbClr val="404040"/>
                </a:solidFill>
                <a:prstDash val="dash"/>
                <a:round/>
                <a:headEnd/>
                <a:tailEnd/>
              </a:ln>
              <a:effectLst/>
            </p:spPr>
            <p:txBody>
              <a:bodyPr wrap="none"/>
              <a:lstStyle/>
              <a:p>
                <a:endParaRPr lang="ko-KR" altLang="en-US"/>
              </a:p>
            </p:txBody>
          </p:sp>
          <p:sp>
            <p:nvSpPr>
              <p:cNvPr id="112" name="Freeform 11"/>
              <p:cNvSpPr>
                <a:spLocks noChangeArrowheads="1"/>
              </p:cNvSpPr>
              <p:nvPr/>
            </p:nvSpPr>
            <p:spPr bwMode="auto">
              <a:xfrm>
                <a:off x="1627" y="2351"/>
                <a:ext cx="0" cy="77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773"/>
                  </a:cxn>
                </a:cxnLst>
                <a:rect l="0" t="0" r="r" b="b"/>
                <a:pathLst>
                  <a:path h="773">
                    <a:moveTo>
                      <a:pt x="0" y="0"/>
                    </a:moveTo>
                    <a:lnTo>
                      <a:pt x="0" y="773"/>
                    </a:lnTo>
                  </a:path>
                </a:pathLst>
              </a:custGeom>
              <a:noFill/>
              <a:ln w="6250" cmpd="sng">
                <a:solidFill>
                  <a:srgbClr val="404040"/>
                </a:solidFill>
                <a:prstDash val="dash"/>
                <a:round/>
                <a:headEnd/>
                <a:tailEnd/>
              </a:ln>
              <a:effectLst/>
            </p:spPr>
            <p:txBody>
              <a:bodyPr wrap="none"/>
              <a:lstStyle/>
              <a:p>
                <a:endParaRPr lang="ko-KR" altLang="en-US"/>
              </a:p>
            </p:txBody>
          </p:sp>
        </p:grpSp>
        <p:sp>
          <p:nvSpPr>
            <p:cNvPr id="86" name="Rectangle 12"/>
            <p:cNvSpPr>
              <a:spLocks noChangeArrowheads="1"/>
            </p:cNvSpPr>
            <p:nvPr/>
          </p:nvSpPr>
          <p:spPr bwMode="auto">
            <a:xfrm>
              <a:off x="369888" y="3795713"/>
              <a:ext cx="2241550" cy="1249362"/>
            </a:xfrm>
            <a:prstGeom prst="rect">
              <a:avLst/>
            </a:prstGeom>
            <a:noFill/>
            <a:ln w="25282" cmpd="sng">
              <a:noFill/>
              <a:miter lim="800000"/>
              <a:headEnd/>
              <a:tailEnd/>
            </a:ln>
            <a:effectLst/>
          </p:spPr>
          <p:txBody>
            <a:bodyPr lIns="89966" tIns="46769" rIns="89966" bIns="46769"/>
            <a:lstStyle/>
            <a:p>
              <a:pPr marL="88900" indent="-88900" defTabSz="898525">
                <a:buClr>
                  <a:srgbClr val="000000"/>
                </a:buClr>
                <a:buFont typeface="바탕" pitchFamily="18" charset="-127"/>
                <a:buChar char="•"/>
              </a:pPr>
              <a:r>
                <a:rPr lang="en-US" altLang="ko-KR" sz="1100" dirty="0">
                  <a:solidFill>
                    <a:srgbClr val="000000"/>
                  </a:solidFill>
                  <a:latin typeface="+mn-ea"/>
                  <a:sym typeface="Wingdings" pitchFamily="2" charset="2"/>
                </a:rPr>
                <a:t>1</a:t>
              </a:r>
              <a:r>
                <a:rPr lang="ko-KR" altLang="en-US" sz="1100" dirty="0" err="1">
                  <a:solidFill>
                    <a:srgbClr val="000000"/>
                  </a:solidFill>
                  <a:latin typeface="+mn-ea"/>
                  <a:sym typeface="Wingdings" pitchFamily="2" charset="2"/>
                </a:rPr>
                <a:t>년이상</a:t>
              </a:r>
              <a:r>
                <a:rPr lang="ko-KR" altLang="en-US" sz="1100" dirty="0">
                  <a:solidFill>
                    <a:srgbClr val="000000"/>
                  </a:solidFill>
                  <a:latin typeface="+mn-ea"/>
                  <a:sym typeface="Wingdings" pitchFamily="2" charset="2"/>
                </a:rPr>
                <a:t> 재직근로자에게 </a:t>
              </a:r>
              <a:r>
                <a:rPr lang="en-US" altLang="ko-KR" sz="1100" dirty="0">
                  <a:solidFill>
                    <a:srgbClr val="0000FF"/>
                  </a:solidFill>
                  <a:latin typeface="+mn-ea"/>
                  <a:sym typeface="Wingdings" pitchFamily="2" charset="2"/>
                </a:rPr>
                <a:t>30</a:t>
              </a:r>
              <a:r>
                <a:rPr lang="ko-KR" altLang="en-US" sz="1100" dirty="0" err="1">
                  <a:solidFill>
                    <a:srgbClr val="0000FF"/>
                  </a:solidFill>
                  <a:latin typeface="+mn-ea"/>
                  <a:sym typeface="Wingdings" pitchFamily="2" charset="2"/>
                </a:rPr>
                <a:t>일이상</a:t>
              </a:r>
              <a:r>
                <a:rPr lang="ko-KR" altLang="en-US" sz="1100" dirty="0">
                  <a:solidFill>
                    <a:srgbClr val="0000FF"/>
                  </a:solidFill>
                  <a:latin typeface="+mn-ea"/>
                  <a:sym typeface="Wingdings" pitchFamily="2" charset="2"/>
                </a:rPr>
                <a:t> 유급휴가</a:t>
              </a:r>
              <a:r>
                <a:rPr lang="ko-KR" altLang="en-US" sz="1100" dirty="0">
                  <a:solidFill>
                    <a:srgbClr val="000000"/>
                  </a:solidFill>
                  <a:latin typeface="+mn-ea"/>
                  <a:sym typeface="Wingdings" pitchFamily="2" charset="2"/>
                </a:rPr>
                <a:t> 부여 </a:t>
              </a:r>
              <a:r>
                <a:rPr lang="en-US" altLang="ko-KR" sz="1100" dirty="0">
                  <a:solidFill>
                    <a:srgbClr val="000000"/>
                  </a:solidFill>
                  <a:latin typeface="+mn-ea"/>
                  <a:sym typeface="Wingdings" pitchFamily="2" charset="2"/>
                </a:rPr>
                <a:t>(120</a:t>
              </a:r>
              <a:r>
                <a:rPr lang="ko-KR" altLang="en-US" sz="1100" dirty="0">
                  <a:solidFill>
                    <a:srgbClr val="000000"/>
                  </a:solidFill>
                  <a:latin typeface="+mn-ea"/>
                  <a:sym typeface="Wingdings" pitchFamily="2" charset="2"/>
                </a:rPr>
                <a:t>시간 이상 </a:t>
              </a:r>
              <a:r>
                <a:rPr lang="ko-KR" altLang="en-US" sz="1100" dirty="0">
                  <a:solidFill>
                    <a:srgbClr val="0000FF"/>
                  </a:solidFill>
                  <a:latin typeface="+mn-ea"/>
                  <a:sym typeface="Wingdings" pitchFamily="2" charset="2"/>
                </a:rPr>
                <a:t>훈련 병행</a:t>
              </a:r>
              <a:r>
                <a:rPr lang="en-US" altLang="ko-KR" sz="1100" dirty="0">
                  <a:solidFill>
                    <a:srgbClr val="000000"/>
                  </a:solidFill>
                  <a:latin typeface="+mn-ea"/>
                  <a:sym typeface="Wingdings" pitchFamily="2" charset="2"/>
                </a:rPr>
                <a:t>) </a:t>
              </a:r>
              <a:r>
                <a:rPr lang="ko-KR" altLang="en-US" sz="1100" dirty="0">
                  <a:solidFill>
                    <a:srgbClr val="000000"/>
                  </a:solidFill>
                  <a:latin typeface="+mn-ea"/>
                  <a:sym typeface="Wingdings" pitchFamily="2" charset="2"/>
                </a:rPr>
                <a:t>또는 </a:t>
              </a:r>
              <a:r>
                <a:rPr lang="en-US" altLang="ko-KR" sz="1100" dirty="0">
                  <a:solidFill>
                    <a:srgbClr val="000000"/>
                  </a:solidFill>
                  <a:latin typeface="+mn-ea"/>
                  <a:sym typeface="Wingdings" pitchFamily="2" charset="2"/>
                </a:rPr>
                <a:t>30</a:t>
              </a:r>
              <a:r>
                <a:rPr lang="ko-KR" altLang="en-US" sz="1100" dirty="0" err="1">
                  <a:solidFill>
                    <a:srgbClr val="000000"/>
                  </a:solidFill>
                  <a:latin typeface="+mn-ea"/>
                  <a:sym typeface="Wingdings" pitchFamily="2" charset="2"/>
                </a:rPr>
                <a:t>일이상</a:t>
              </a:r>
              <a:r>
                <a:rPr lang="ko-KR" altLang="en-US" sz="1100" dirty="0">
                  <a:solidFill>
                    <a:srgbClr val="000000"/>
                  </a:solidFill>
                  <a:latin typeface="+mn-ea"/>
                  <a:sym typeface="Wingdings" pitchFamily="2" charset="2"/>
                </a:rPr>
                <a:t> </a:t>
              </a:r>
              <a:r>
                <a:rPr lang="ko-KR" altLang="en-US" sz="1100" dirty="0">
                  <a:solidFill>
                    <a:srgbClr val="0000FF"/>
                  </a:solidFill>
                  <a:latin typeface="+mn-ea"/>
                  <a:sym typeface="Wingdings" pitchFamily="2" charset="2"/>
                </a:rPr>
                <a:t>안식휴가</a:t>
              </a:r>
              <a:r>
                <a:rPr lang="ko-KR" altLang="en-US" sz="1200" dirty="0">
                  <a:solidFill>
                    <a:srgbClr val="000000"/>
                  </a:solidFill>
                  <a:latin typeface="+mn-ea"/>
                  <a:sym typeface="Wingdings" pitchFamily="2" charset="2"/>
                </a:rPr>
                <a:t> </a:t>
              </a:r>
            </a:p>
            <a:p>
              <a:pPr marL="88900" indent="-88900" defTabSz="898525"/>
              <a:r>
                <a:rPr lang="ko-KR" altLang="en-US" sz="1100" dirty="0">
                  <a:solidFill>
                    <a:srgbClr val="000000"/>
                  </a:solidFill>
                  <a:latin typeface="+mn-ea"/>
                  <a:cs typeface="함초롬돋움" pitchFamily="18" charset="-127"/>
                  <a:sym typeface="Wingdings" pitchFamily="2" charset="2"/>
                </a:rPr>
                <a:t>  </a:t>
              </a:r>
              <a:r>
                <a:rPr lang="en-US" altLang="ko-KR" sz="1000" dirty="0">
                  <a:solidFill>
                    <a:srgbClr val="000000"/>
                  </a:solidFill>
                  <a:latin typeface="+mn-ea"/>
                  <a:sym typeface="Wingdings" pitchFamily="2" charset="2"/>
                </a:rPr>
                <a:t>※</a:t>
              </a:r>
              <a:r>
                <a:rPr lang="ko-KR" altLang="en-US" sz="1000" dirty="0">
                  <a:solidFill>
                    <a:srgbClr val="000000"/>
                  </a:solidFill>
                  <a:latin typeface="+mn-ea"/>
                  <a:sym typeface="Wingdings" pitchFamily="2" charset="2"/>
                </a:rPr>
                <a:t>연차유급휴가 제외</a:t>
              </a:r>
              <a:r>
                <a:rPr lang="en-US" altLang="ko-KR" sz="1000" dirty="0">
                  <a:solidFill>
                    <a:srgbClr val="000000"/>
                  </a:solidFill>
                  <a:latin typeface="+mn-ea"/>
                  <a:sym typeface="Wingdings" pitchFamily="2" charset="2"/>
                </a:rPr>
                <a:t>, </a:t>
              </a:r>
              <a:r>
                <a:rPr lang="ko-KR" altLang="en-US" sz="1000" dirty="0">
                  <a:solidFill>
                    <a:srgbClr val="000000"/>
                  </a:solidFill>
                  <a:latin typeface="+mn-ea"/>
                  <a:sym typeface="Wingdings" pitchFamily="2" charset="2"/>
                </a:rPr>
                <a:t>휴가기간 중 </a:t>
              </a:r>
            </a:p>
            <a:p>
              <a:pPr marL="88900" indent="-88900" defTabSz="898525"/>
              <a:r>
                <a:rPr lang="ko-KR" altLang="en-US" sz="1000" dirty="0">
                  <a:solidFill>
                    <a:srgbClr val="000000"/>
                  </a:solidFill>
                  <a:latin typeface="+mn-ea"/>
                  <a:sym typeface="Wingdings" pitchFamily="2" charset="2"/>
                </a:rPr>
                <a:t>     통상임금 이상 지급</a:t>
              </a:r>
            </a:p>
          </p:txBody>
        </p:sp>
        <p:grpSp>
          <p:nvGrpSpPr>
            <p:cNvPr id="6" name="Group 13"/>
            <p:cNvGrpSpPr>
              <a:grpSpLocks/>
            </p:cNvGrpSpPr>
            <p:nvPr/>
          </p:nvGrpSpPr>
          <p:grpSpPr bwMode="auto">
            <a:xfrm>
              <a:off x="4230688" y="3089275"/>
              <a:ext cx="354012" cy="1878013"/>
              <a:chOff x="2665" y="1946"/>
              <a:chExt cx="223" cy="1183"/>
            </a:xfrm>
          </p:grpSpPr>
          <p:sp>
            <p:nvSpPr>
              <p:cNvPr id="109" name="Freeform 14"/>
              <p:cNvSpPr>
                <a:spLocks noChangeArrowheads="1"/>
              </p:cNvSpPr>
              <p:nvPr/>
            </p:nvSpPr>
            <p:spPr bwMode="auto">
              <a:xfrm>
                <a:off x="2665" y="1946"/>
                <a:ext cx="221" cy="376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21" y="376"/>
                  </a:cxn>
                </a:cxnLst>
                <a:rect l="0" t="0" r="r" b="b"/>
                <a:pathLst>
                  <a:path w="221" h="376">
                    <a:moveTo>
                      <a:pt x="0" y="0"/>
                    </a:moveTo>
                    <a:lnTo>
                      <a:pt x="221" y="376"/>
                    </a:lnTo>
                  </a:path>
                </a:pathLst>
              </a:custGeom>
              <a:noFill/>
              <a:ln w="6250" cmpd="sng">
                <a:solidFill>
                  <a:srgbClr val="404040"/>
                </a:solidFill>
                <a:prstDash val="dash"/>
                <a:round/>
                <a:headEnd/>
                <a:tailEnd/>
              </a:ln>
              <a:effectLst/>
            </p:spPr>
            <p:txBody>
              <a:bodyPr wrap="none"/>
              <a:lstStyle/>
              <a:p>
                <a:endParaRPr lang="ko-KR" altLang="en-US"/>
              </a:p>
            </p:txBody>
          </p:sp>
          <p:sp>
            <p:nvSpPr>
              <p:cNvPr id="110" name="Freeform 15"/>
              <p:cNvSpPr>
                <a:spLocks noChangeArrowheads="1"/>
              </p:cNvSpPr>
              <p:nvPr/>
            </p:nvSpPr>
            <p:spPr bwMode="auto">
              <a:xfrm>
                <a:off x="2884" y="2358"/>
                <a:ext cx="4" cy="77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" y="771"/>
                  </a:cxn>
                </a:cxnLst>
                <a:rect l="0" t="0" r="r" b="b"/>
                <a:pathLst>
                  <a:path w="4" h="771">
                    <a:moveTo>
                      <a:pt x="0" y="0"/>
                    </a:moveTo>
                    <a:lnTo>
                      <a:pt x="4" y="771"/>
                    </a:lnTo>
                  </a:path>
                </a:pathLst>
              </a:custGeom>
              <a:noFill/>
              <a:ln w="6250" cmpd="sng">
                <a:solidFill>
                  <a:srgbClr val="404040"/>
                </a:solidFill>
                <a:prstDash val="dash"/>
                <a:round/>
                <a:headEnd/>
                <a:tailEnd/>
              </a:ln>
              <a:effectLst/>
            </p:spPr>
            <p:txBody>
              <a:bodyPr wrap="none"/>
              <a:lstStyle/>
              <a:p>
                <a:endParaRPr lang="ko-KR" altLang="en-US"/>
              </a:p>
            </p:txBody>
          </p:sp>
        </p:grpSp>
        <p:grpSp>
          <p:nvGrpSpPr>
            <p:cNvPr id="7" name="Group 16"/>
            <p:cNvGrpSpPr>
              <a:grpSpLocks/>
            </p:cNvGrpSpPr>
            <p:nvPr/>
          </p:nvGrpSpPr>
          <p:grpSpPr bwMode="auto">
            <a:xfrm>
              <a:off x="1450975" y="2474913"/>
              <a:ext cx="985838" cy="1092200"/>
              <a:chOff x="914" y="1559"/>
              <a:chExt cx="621" cy="688"/>
            </a:xfrm>
          </p:grpSpPr>
          <p:grpSp>
            <p:nvGrpSpPr>
              <p:cNvPr id="8" name="Group 20"/>
              <p:cNvGrpSpPr>
                <a:grpSpLocks/>
              </p:cNvGrpSpPr>
              <p:nvPr/>
            </p:nvGrpSpPr>
            <p:grpSpPr bwMode="auto">
              <a:xfrm>
                <a:off x="914" y="1559"/>
                <a:ext cx="621" cy="688"/>
                <a:chOff x="914" y="1559"/>
                <a:chExt cx="621" cy="688"/>
              </a:xfrm>
            </p:grpSpPr>
            <p:pic>
              <p:nvPicPr>
                <p:cNvPr id="107" name="Picture 21"/>
                <p:cNvPicPr>
                  <a:picLocks noChangeAspect="1" noChangeArrowheads="1"/>
                </p:cNvPicPr>
                <p:nvPr/>
              </p:nvPicPr>
              <p:blipFill>
                <a:blip r:embed="rId8" cstate="print"/>
                <a:srcRect/>
                <a:stretch>
                  <a:fillRect/>
                </a:stretch>
              </p:blipFill>
              <p:spPr bwMode="auto">
                <a:xfrm>
                  <a:off x="914" y="1559"/>
                  <a:ext cx="621" cy="688"/>
                </a:xfrm>
                <a:prstGeom prst="rect">
                  <a:avLst/>
                </a:prstGeom>
                <a:noFill/>
                <a:ln w="25282" cmpd="sng">
                  <a:noFill/>
                  <a:miter lim="800000"/>
                  <a:headEnd/>
                  <a:tailEnd/>
                </a:ln>
                <a:effectLst/>
              </p:spPr>
            </p:pic>
            <p:sp>
              <p:nvSpPr>
                <p:cNvPr id="108" name="Rectangle 22"/>
                <p:cNvSpPr>
                  <a:spLocks noChangeArrowheads="1"/>
                </p:cNvSpPr>
                <p:nvPr/>
              </p:nvSpPr>
              <p:spPr bwMode="auto">
                <a:xfrm rot="10800000">
                  <a:off x="1038" y="1641"/>
                  <a:ext cx="375" cy="361"/>
                </a:xfrm>
                <a:prstGeom prst="rect">
                  <a:avLst/>
                </a:prstGeom>
                <a:noFill/>
                <a:ln w="25282" cmpd="sng">
                  <a:noFill/>
                  <a:miter lim="800000"/>
                  <a:headEnd/>
                  <a:tailEnd/>
                </a:ln>
                <a:effectLst/>
              </p:spPr>
              <p:txBody>
                <a:bodyPr wrap="none"/>
                <a:lstStyle/>
                <a:p>
                  <a:endParaRPr lang="ko-KR" altLang="en-US"/>
                </a:p>
              </p:txBody>
            </p:sp>
          </p:grpSp>
          <p:sp>
            <p:nvSpPr>
              <p:cNvPr id="106" name="Rectangle 23"/>
              <p:cNvSpPr>
                <a:spLocks noChangeArrowheads="1"/>
              </p:cNvSpPr>
              <p:nvPr/>
            </p:nvSpPr>
            <p:spPr bwMode="auto">
              <a:xfrm>
                <a:off x="986" y="1650"/>
                <a:ext cx="470" cy="339"/>
              </a:xfrm>
              <a:prstGeom prst="rect">
                <a:avLst/>
              </a:prstGeom>
              <a:noFill/>
              <a:ln w="25282" cmpd="sng">
                <a:noFill/>
                <a:miter lim="800000"/>
                <a:headEnd/>
                <a:tailEnd/>
              </a:ln>
              <a:effectLst/>
            </p:spPr>
            <p:txBody>
              <a:bodyPr lIns="89966" tIns="46769" rIns="89966" bIns="46769" anchor="ctr"/>
              <a:lstStyle/>
              <a:p>
                <a:pPr algn="ctr" defTabSz="898525">
                  <a:spcBef>
                    <a:spcPct val="31000"/>
                  </a:spcBef>
                </a:pPr>
                <a:r>
                  <a:rPr lang="ko-KR" altLang="en-US" sz="1400" dirty="0">
                    <a:solidFill>
                      <a:srgbClr val="FFFFFF"/>
                    </a:solidFill>
                    <a:latin typeface="HY헤드라인M" pitchFamily="18" charset="-127"/>
                    <a:ea typeface="HY헤드라인M" pitchFamily="18" charset="-127"/>
                    <a:sym typeface="Wingdings" pitchFamily="2" charset="2"/>
                  </a:rPr>
                  <a:t>일자리 순환제</a:t>
                </a:r>
              </a:p>
            </p:txBody>
          </p:sp>
        </p:grpSp>
        <p:grpSp>
          <p:nvGrpSpPr>
            <p:cNvPr id="9" name="Group 24"/>
            <p:cNvGrpSpPr>
              <a:grpSpLocks/>
            </p:cNvGrpSpPr>
            <p:nvPr/>
          </p:nvGrpSpPr>
          <p:grpSpPr bwMode="auto">
            <a:xfrm>
              <a:off x="3017838" y="2714625"/>
              <a:ext cx="1081087" cy="1171575"/>
              <a:chOff x="1901" y="1710"/>
              <a:chExt cx="681" cy="738"/>
            </a:xfrm>
          </p:grpSpPr>
          <p:grpSp>
            <p:nvGrpSpPr>
              <p:cNvPr id="10" name="Group 25"/>
              <p:cNvGrpSpPr>
                <a:grpSpLocks/>
              </p:cNvGrpSpPr>
              <p:nvPr/>
            </p:nvGrpSpPr>
            <p:grpSpPr bwMode="auto">
              <a:xfrm>
                <a:off x="1901" y="1710"/>
                <a:ext cx="681" cy="738"/>
                <a:chOff x="1901" y="1710"/>
                <a:chExt cx="681" cy="738"/>
              </a:xfrm>
            </p:grpSpPr>
            <p:pic>
              <p:nvPicPr>
                <p:cNvPr id="103" name="Picture 26"/>
                <p:cNvPicPr>
                  <a:picLocks noChangeAspect="1" noChangeArrowheads="1"/>
                </p:cNvPicPr>
                <p:nvPr/>
              </p:nvPicPr>
              <p:blipFill>
                <a:blip r:embed="rId9" cstate="print"/>
                <a:srcRect/>
                <a:stretch>
                  <a:fillRect/>
                </a:stretch>
              </p:blipFill>
              <p:spPr bwMode="auto">
                <a:xfrm>
                  <a:off x="1901" y="1710"/>
                  <a:ext cx="681" cy="738"/>
                </a:xfrm>
                <a:prstGeom prst="rect">
                  <a:avLst/>
                </a:prstGeom>
                <a:noFill/>
                <a:ln w="25282" cmpd="sng">
                  <a:noFill/>
                  <a:miter lim="800000"/>
                  <a:headEnd/>
                  <a:tailEnd/>
                </a:ln>
                <a:effectLst/>
              </p:spPr>
            </p:pic>
            <p:sp>
              <p:nvSpPr>
                <p:cNvPr id="104" name="Rectangle 27"/>
                <p:cNvSpPr>
                  <a:spLocks noChangeArrowheads="1"/>
                </p:cNvSpPr>
                <p:nvPr/>
              </p:nvSpPr>
              <p:spPr bwMode="auto">
                <a:xfrm rot="10800000">
                  <a:off x="2029" y="1798"/>
                  <a:ext cx="425" cy="393"/>
                </a:xfrm>
                <a:prstGeom prst="rect">
                  <a:avLst/>
                </a:prstGeom>
                <a:noFill/>
                <a:ln w="25282" cmpd="sng">
                  <a:noFill/>
                  <a:miter lim="800000"/>
                  <a:headEnd/>
                  <a:tailEnd/>
                </a:ln>
                <a:effectLst/>
              </p:spPr>
              <p:txBody>
                <a:bodyPr wrap="none"/>
                <a:lstStyle/>
                <a:p>
                  <a:endParaRPr lang="ko-KR" altLang="en-US"/>
                </a:p>
              </p:txBody>
            </p:sp>
          </p:grpSp>
          <p:sp>
            <p:nvSpPr>
              <p:cNvPr id="102" name="Rectangle 28"/>
              <p:cNvSpPr>
                <a:spLocks noChangeArrowheads="1"/>
              </p:cNvSpPr>
              <p:nvPr/>
            </p:nvSpPr>
            <p:spPr bwMode="auto">
              <a:xfrm>
                <a:off x="1975" y="1816"/>
                <a:ext cx="526" cy="366"/>
              </a:xfrm>
              <a:prstGeom prst="rect">
                <a:avLst/>
              </a:prstGeom>
              <a:noFill/>
              <a:ln w="25282" cmpd="sng">
                <a:noFill/>
                <a:miter lim="800000"/>
                <a:headEnd/>
                <a:tailEnd/>
              </a:ln>
              <a:effectLst/>
            </p:spPr>
            <p:txBody>
              <a:bodyPr lIns="89966" tIns="46769" rIns="89966" bIns="46769" anchor="ctr"/>
              <a:lstStyle/>
              <a:p>
                <a:pPr algn="ctr" defTabSz="898525">
                  <a:spcBef>
                    <a:spcPct val="31000"/>
                  </a:spcBef>
                </a:pPr>
                <a:r>
                  <a:rPr lang="ko-KR" altLang="en-US" sz="1600" dirty="0">
                    <a:solidFill>
                      <a:srgbClr val="FFFFFF"/>
                    </a:solidFill>
                    <a:latin typeface="HY헤드라인M" pitchFamily="18" charset="-127"/>
                    <a:ea typeface="HY헤드라인M" pitchFamily="18" charset="-127"/>
                    <a:sym typeface="Wingdings" pitchFamily="2" charset="2"/>
                  </a:rPr>
                  <a:t>교대제</a:t>
                </a:r>
              </a:p>
            </p:txBody>
          </p:sp>
        </p:grpSp>
        <p:grpSp>
          <p:nvGrpSpPr>
            <p:cNvPr id="12" name="Group 29"/>
            <p:cNvGrpSpPr>
              <a:grpSpLocks/>
            </p:cNvGrpSpPr>
            <p:nvPr/>
          </p:nvGrpSpPr>
          <p:grpSpPr bwMode="auto">
            <a:xfrm>
              <a:off x="4645025" y="2490788"/>
              <a:ext cx="1066800" cy="1184275"/>
              <a:chOff x="2926" y="1569"/>
              <a:chExt cx="672" cy="746"/>
            </a:xfrm>
          </p:grpSpPr>
          <p:grpSp>
            <p:nvGrpSpPr>
              <p:cNvPr id="13" name="Group 30"/>
              <p:cNvGrpSpPr>
                <a:grpSpLocks/>
              </p:cNvGrpSpPr>
              <p:nvPr/>
            </p:nvGrpSpPr>
            <p:grpSpPr bwMode="auto">
              <a:xfrm>
                <a:off x="2926" y="1569"/>
                <a:ext cx="672" cy="746"/>
                <a:chOff x="2926" y="1569"/>
                <a:chExt cx="672" cy="746"/>
              </a:xfrm>
            </p:grpSpPr>
            <p:pic>
              <p:nvPicPr>
                <p:cNvPr id="99" name="Picture 31"/>
                <p:cNvPicPr>
                  <a:picLocks noChangeAspect="1" noChangeArrowheads="1"/>
                </p:cNvPicPr>
                <p:nvPr/>
              </p:nvPicPr>
              <p:blipFill>
                <a:blip r:embed="rId10" cstate="print"/>
                <a:srcRect/>
                <a:stretch>
                  <a:fillRect/>
                </a:stretch>
              </p:blipFill>
              <p:spPr bwMode="auto">
                <a:xfrm>
                  <a:off x="2926" y="1569"/>
                  <a:ext cx="672" cy="746"/>
                </a:xfrm>
                <a:prstGeom prst="rect">
                  <a:avLst/>
                </a:prstGeom>
                <a:noFill/>
                <a:ln w="25282" cmpd="sng">
                  <a:noFill/>
                  <a:miter lim="800000"/>
                  <a:headEnd/>
                  <a:tailEnd/>
                </a:ln>
                <a:effectLst/>
              </p:spPr>
            </p:pic>
            <p:sp>
              <p:nvSpPr>
                <p:cNvPr id="100" name="Rectangle 32"/>
                <p:cNvSpPr>
                  <a:spLocks noChangeArrowheads="1"/>
                </p:cNvSpPr>
                <p:nvPr/>
              </p:nvSpPr>
              <p:spPr bwMode="auto">
                <a:xfrm rot="10800000">
                  <a:off x="3061" y="1658"/>
                  <a:ext cx="405" cy="392"/>
                </a:xfrm>
                <a:prstGeom prst="rect">
                  <a:avLst/>
                </a:prstGeom>
                <a:noFill/>
                <a:ln w="25282" cmpd="sng">
                  <a:noFill/>
                  <a:miter lim="800000"/>
                  <a:headEnd/>
                  <a:tailEnd/>
                </a:ln>
                <a:effectLst/>
              </p:spPr>
              <p:txBody>
                <a:bodyPr wrap="none"/>
                <a:lstStyle/>
                <a:p>
                  <a:endParaRPr lang="ko-KR" altLang="en-US"/>
                </a:p>
              </p:txBody>
            </p:sp>
          </p:grpSp>
          <p:sp>
            <p:nvSpPr>
              <p:cNvPr id="98" name="Rectangle 36"/>
              <p:cNvSpPr>
                <a:spLocks noChangeArrowheads="1"/>
              </p:cNvSpPr>
              <p:nvPr/>
            </p:nvSpPr>
            <p:spPr bwMode="auto">
              <a:xfrm>
                <a:off x="3003" y="1670"/>
                <a:ext cx="508" cy="366"/>
              </a:xfrm>
              <a:prstGeom prst="rect">
                <a:avLst/>
              </a:prstGeom>
              <a:noFill/>
              <a:ln w="25282" cmpd="sng">
                <a:noFill/>
                <a:miter lim="800000"/>
                <a:headEnd/>
                <a:tailEnd/>
              </a:ln>
              <a:effectLst/>
            </p:spPr>
            <p:txBody>
              <a:bodyPr lIns="89966" tIns="46769" rIns="89966" bIns="46769" anchor="ctr"/>
              <a:lstStyle/>
              <a:p>
                <a:pPr algn="ctr" defTabSz="898525"/>
                <a:r>
                  <a:rPr lang="ko-KR" altLang="en-US" sz="1300" dirty="0" smtClean="0">
                    <a:solidFill>
                      <a:srgbClr val="FFFFFF"/>
                    </a:solidFill>
                    <a:latin typeface="HY헤드라인M" pitchFamily="18" charset="-127"/>
                    <a:ea typeface="HY헤드라인M" pitchFamily="18" charset="-127"/>
                    <a:sym typeface="Wingdings" pitchFamily="2" charset="2"/>
                  </a:rPr>
                  <a:t>근로시간</a:t>
                </a:r>
                <a:endParaRPr lang="ko-KR" altLang="en-US" sz="1300" dirty="0">
                  <a:solidFill>
                    <a:srgbClr val="FFFFFF"/>
                  </a:solidFill>
                  <a:latin typeface="HY헤드라인M" pitchFamily="18" charset="-127"/>
                  <a:ea typeface="HY헤드라인M" pitchFamily="18" charset="-127"/>
                  <a:sym typeface="Wingdings" pitchFamily="2" charset="2"/>
                </a:endParaRPr>
              </a:p>
              <a:p>
                <a:pPr algn="ctr" defTabSz="898525"/>
                <a:r>
                  <a:rPr lang="ko-KR" altLang="en-US" sz="1300" dirty="0" err="1">
                    <a:solidFill>
                      <a:srgbClr val="FFFFFF"/>
                    </a:solidFill>
                    <a:latin typeface="HY헤드라인M" pitchFamily="18" charset="-127"/>
                    <a:ea typeface="HY헤드라인M" pitchFamily="18" charset="-127"/>
                    <a:sym typeface="Wingdings" pitchFamily="2" charset="2"/>
                  </a:rPr>
                  <a:t>단축제</a:t>
                </a:r>
                <a:endParaRPr lang="ko-KR" altLang="en-US" sz="1300" dirty="0">
                  <a:solidFill>
                    <a:srgbClr val="FFFFFF"/>
                  </a:solidFill>
                  <a:latin typeface="HY헤드라인M" pitchFamily="18" charset="-127"/>
                  <a:ea typeface="HY헤드라인M" pitchFamily="18" charset="-127"/>
                  <a:sym typeface="Wingdings" pitchFamily="2" charset="2"/>
                </a:endParaRPr>
              </a:p>
            </p:txBody>
          </p:sp>
        </p:grpSp>
        <p:sp>
          <p:nvSpPr>
            <p:cNvPr id="95" name="Rectangle 37"/>
            <p:cNvSpPr>
              <a:spLocks noChangeArrowheads="1"/>
            </p:cNvSpPr>
            <p:nvPr/>
          </p:nvSpPr>
          <p:spPr bwMode="auto">
            <a:xfrm>
              <a:off x="2654300" y="3975100"/>
              <a:ext cx="1866900" cy="869950"/>
            </a:xfrm>
            <a:prstGeom prst="rect">
              <a:avLst/>
            </a:prstGeom>
            <a:noFill/>
            <a:ln w="25282" cmpd="sng">
              <a:noFill/>
              <a:miter lim="800000"/>
              <a:headEnd/>
              <a:tailEnd/>
            </a:ln>
            <a:effectLst/>
          </p:spPr>
          <p:txBody>
            <a:bodyPr lIns="89966" tIns="46769" rIns="89966" bIns="46769"/>
            <a:lstStyle/>
            <a:p>
              <a:pPr marL="88900" indent="-88900" defTabSz="898525">
                <a:buClr>
                  <a:srgbClr val="000000"/>
                </a:buClr>
                <a:buFont typeface="바탕" pitchFamily="18" charset="-127"/>
                <a:buChar char="•"/>
              </a:pPr>
              <a:r>
                <a:rPr lang="ko-KR" altLang="en-US" sz="1100" dirty="0">
                  <a:solidFill>
                    <a:srgbClr val="000000"/>
                  </a:solidFill>
                  <a:latin typeface="+mn-ea"/>
                  <a:sym typeface="Wingdings" pitchFamily="2" charset="2"/>
                </a:rPr>
                <a:t>교대제를 </a:t>
              </a:r>
              <a:r>
                <a:rPr lang="ko-KR" altLang="en-US" sz="1100" dirty="0">
                  <a:solidFill>
                    <a:srgbClr val="0000FF"/>
                  </a:solidFill>
                  <a:latin typeface="+mn-ea"/>
                  <a:sym typeface="Wingdings" pitchFamily="2" charset="2"/>
                </a:rPr>
                <a:t>새로이 실시</a:t>
              </a:r>
            </a:p>
            <a:p>
              <a:pPr marL="88900" indent="-88900" defTabSz="898525"/>
              <a:r>
                <a:rPr lang="ko-KR" altLang="en-US" sz="1100" dirty="0">
                  <a:solidFill>
                    <a:srgbClr val="0000FF"/>
                  </a:solidFill>
                  <a:latin typeface="+mn-ea"/>
                  <a:sym typeface="Wingdings" pitchFamily="2" charset="2"/>
                </a:rPr>
                <a:t>  </a:t>
              </a:r>
              <a:r>
                <a:rPr lang="ko-KR" altLang="en-US" sz="1100" dirty="0" smtClean="0">
                  <a:solidFill>
                    <a:srgbClr val="000000"/>
                  </a:solidFill>
                  <a:latin typeface="+mn-ea"/>
                  <a:sym typeface="Wingdings" pitchFamily="2" charset="2"/>
                </a:rPr>
                <a:t>하거나 조를 늘려 실시</a:t>
              </a:r>
              <a:r>
                <a:rPr lang="en-US" altLang="ko-KR" sz="1100" dirty="0" smtClean="0">
                  <a:solidFill>
                    <a:srgbClr val="000000"/>
                  </a:solidFill>
                  <a:latin typeface="+mn-ea"/>
                  <a:sym typeface="Wingdings" pitchFamily="2" charset="2"/>
                </a:rPr>
                <a:t>(</a:t>
              </a:r>
              <a:r>
                <a:rPr lang="en-US" altLang="ko-KR" sz="1100" dirty="0">
                  <a:solidFill>
                    <a:srgbClr val="000000"/>
                  </a:solidFill>
                  <a:latin typeface="+mn-ea"/>
                  <a:sym typeface="Wingdings" pitchFamily="2" charset="2"/>
                </a:rPr>
                <a:t>4</a:t>
              </a:r>
              <a:r>
                <a:rPr lang="ko-KR" altLang="en-US" sz="1100" dirty="0" smtClean="0">
                  <a:solidFill>
                    <a:srgbClr val="000000"/>
                  </a:solidFill>
                  <a:latin typeface="+mn-ea"/>
                  <a:sym typeface="Wingdings" pitchFamily="2" charset="2"/>
                </a:rPr>
                <a:t>조 이하</a:t>
              </a:r>
              <a:r>
                <a:rPr lang="en-US" altLang="ko-KR" sz="1100" dirty="0">
                  <a:solidFill>
                    <a:srgbClr val="000000"/>
                  </a:solidFill>
                  <a:latin typeface="+mn-ea"/>
                  <a:sym typeface="Wingdings" pitchFamily="2" charset="2"/>
                </a:rPr>
                <a:t>)</a:t>
              </a:r>
            </a:p>
          </p:txBody>
        </p:sp>
        <p:sp>
          <p:nvSpPr>
            <p:cNvPr id="96" name="Rectangle 38"/>
            <p:cNvSpPr>
              <a:spLocks noChangeArrowheads="1"/>
            </p:cNvSpPr>
            <p:nvPr/>
          </p:nvSpPr>
          <p:spPr bwMode="auto">
            <a:xfrm>
              <a:off x="4844203" y="3848323"/>
              <a:ext cx="1698356" cy="835657"/>
            </a:xfrm>
            <a:prstGeom prst="rect">
              <a:avLst/>
            </a:prstGeom>
            <a:noFill/>
            <a:ln w="25282" cmpd="sng">
              <a:noFill/>
              <a:miter lim="800000"/>
              <a:headEnd/>
              <a:tailEnd/>
            </a:ln>
            <a:effectLst/>
          </p:spPr>
          <p:txBody>
            <a:bodyPr lIns="89966" tIns="46769" rIns="89966" bIns="46769"/>
            <a:lstStyle/>
            <a:p>
              <a:pPr marL="88900" indent="-88900" defTabSz="898525">
                <a:buClr>
                  <a:srgbClr val="000000"/>
                </a:buClr>
                <a:buFont typeface="바탕" pitchFamily="18" charset="-127"/>
                <a:buChar char="•"/>
              </a:pPr>
              <a:r>
                <a:rPr lang="ko-KR" altLang="en-US" sz="1100" dirty="0" smtClean="0">
                  <a:solidFill>
                    <a:srgbClr val="0000FF"/>
                  </a:solidFill>
                  <a:latin typeface="+mn-ea"/>
                  <a:sym typeface="Wingdings" pitchFamily="2" charset="2"/>
                </a:rPr>
                <a:t>주 평균초과근로시간</a:t>
              </a:r>
              <a:r>
                <a:rPr lang="ko-KR" altLang="en-US" sz="1100" dirty="0" smtClean="0">
                  <a:solidFill>
                    <a:srgbClr val="000000"/>
                  </a:solidFill>
                  <a:latin typeface="+mn-ea"/>
                  <a:sym typeface="Wingdings" pitchFamily="2" charset="2"/>
                </a:rPr>
                <a:t>을 </a:t>
              </a:r>
              <a:r>
                <a:rPr lang="en-US" altLang="ko-KR" sz="1100" dirty="0" smtClean="0">
                  <a:solidFill>
                    <a:srgbClr val="0000FF"/>
                  </a:solidFill>
                  <a:latin typeface="+mn-ea"/>
                  <a:sym typeface="Wingdings" pitchFamily="2" charset="2"/>
                </a:rPr>
                <a:t>2</a:t>
              </a:r>
              <a:r>
                <a:rPr lang="ko-KR" altLang="en-US" sz="1100" dirty="0">
                  <a:solidFill>
                    <a:srgbClr val="0000FF"/>
                  </a:solidFill>
                  <a:latin typeface="+mn-ea"/>
                  <a:sym typeface="Wingdings" pitchFamily="2" charset="2"/>
                </a:rPr>
                <a:t>시간이상 </a:t>
              </a:r>
              <a:r>
                <a:rPr lang="ko-KR" altLang="en-US" sz="1100" dirty="0" smtClean="0">
                  <a:solidFill>
                    <a:srgbClr val="0000FF"/>
                  </a:solidFill>
                  <a:latin typeface="+mn-ea"/>
                  <a:sym typeface="Wingdings" pitchFamily="2" charset="2"/>
                </a:rPr>
                <a:t>단축</a:t>
              </a:r>
              <a:endParaRPr lang="en-US" altLang="ko-KR" sz="1100" dirty="0" smtClean="0">
                <a:solidFill>
                  <a:srgbClr val="0000FF"/>
                </a:solidFill>
                <a:latin typeface="+mn-ea"/>
                <a:sym typeface="Wingdings" pitchFamily="2" charset="2"/>
              </a:endParaRPr>
            </a:p>
            <a:p>
              <a:pPr marL="88900" indent="-88900" defTabSz="898525">
                <a:buClr>
                  <a:srgbClr val="000000"/>
                </a:buClr>
                <a:buFont typeface="바탕" pitchFamily="18" charset="-127"/>
                <a:buChar char="•"/>
              </a:pPr>
              <a:r>
                <a:rPr lang="en-US" altLang="ko-KR" sz="1100" b="1" dirty="0" smtClean="0">
                  <a:solidFill>
                    <a:srgbClr val="0000FF"/>
                  </a:solidFill>
                  <a:latin typeface="+mn-ea"/>
                  <a:sym typeface="Wingdings" pitchFamily="2" charset="2"/>
                </a:rPr>
                <a:t> </a:t>
              </a:r>
              <a:r>
                <a:rPr lang="ko-KR" altLang="en-US" sz="1100" b="1" dirty="0" smtClean="0">
                  <a:solidFill>
                    <a:srgbClr val="0000FF"/>
                  </a:solidFill>
                  <a:latin typeface="+mn-ea"/>
                  <a:sym typeface="Wingdings" pitchFamily="2" charset="2"/>
                </a:rPr>
                <a:t>근로기준법 개정에 따라 </a:t>
              </a:r>
              <a:endParaRPr lang="en-US" altLang="ko-KR" sz="1100" b="1" dirty="0" smtClean="0">
                <a:solidFill>
                  <a:srgbClr val="0000FF"/>
                </a:solidFill>
                <a:latin typeface="+mn-ea"/>
                <a:sym typeface="Wingdings" pitchFamily="2" charset="2"/>
              </a:endParaRPr>
            </a:p>
            <a:p>
              <a:pPr marL="88900" indent="-88900" defTabSz="898525">
                <a:buClr>
                  <a:srgbClr val="000000"/>
                </a:buClr>
              </a:pPr>
              <a:r>
                <a:rPr lang="ko-KR" altLang="en-US" sz="1100" b="1" dirty="0" smtClean="0">
                  <a:solidFill>
                    <a:srgbClr val="0000FF"/>
                  </a:solidFill>
                  <a:latin typeface="+mn-ea"/>
                  <a:sym typeface="Wingdings" pitchFamily="2" charset="2"/>
                </a:rPr>
                <a:t>주 근로시간을 단축 </a:t>
              </a:r>
              <a:endParaRPr lang="ko-KR" altLang="en-US" sz="1100" b="1" dirty="0">
                <a:solidFill>
                  <a:srgbClr val="0000FF"/>
                </a:solidFill>
                <a:latin typeface="+mn-ea"/>
                <a:sym typeface="Wingdings" pitchFamily="2" charset="2"/>
              </a:endParaRPr>
            </a:p>
          </p:txBody>
        </p:sp>
      </p:grpSp>
      <p:sp>
        <p:nvSpPr>
          <p:cNvPr id="113" name="Freeform 52">
            <a:extLst>
              <a:ext uri="{FF2B5EF4-FFF2-40B4-BE49-F238E27FC236}">
                <a16:creationId xmlns:a16="http://schemas.microsoft.com/office/drawing/2014/main" xmlns="" id="{592F98B8-BFAA-4BF8-B9C7-5C67C899B731}"/>
              </a:ext>
            </a:extLst>
          </p:cNvPr>
          <p:cNvSpPr>
            <a:spLocks/>
          </p:cNvSpPr>
          <p:nvPr/>
        </p:nvSpPr>
        <p:spPr bwMode="auto">
          <a:xfrm>
            <a:off x="755576" y="3284984"/>
            <a:ext cx="146115" cy="167050"/>
          </a:xfrm>
          <a:custGeom>
            <a:avLst/>
            <a:gdLst>
              <a:gd name="T0" fmla="*/ 687 w 691"/>
              <a:gd name="T1" fmla="*/ 7 h 555"/>
              <a:gd name="T2" fmla="*/ 687 w 691"/>
              <a:gd name="T3" fmla="*/ 7 h 555"/>
              <a:gd name="T4" fmla="*/ 682 w 691"/>
              <a:gd name="T5" fmla="*/ 2 h 555"/>
              <a:gd name="T6" fmla="*/ 672 w 691"/>
              <a:gd name="T7" fmla="*/ 0 h 555"/>
              <a:gd name="T8" fmla="*/ 672 w 691"/>
              <a:gd name="T9" fmla="*/ 0 h 555"/>
              <a:gd name="T10" fmla="*/ 667 w 691"/>
              <a:gd name="T11" fmla="*/ 2 h 555"/>
              <a:gd name="T12" fmla="*/ 661 w 691"/>
              <a:gd name="T13" fmla="*/ 3 h 555"/>
              <a:gd name="T14" fmla="*/ 233 w 691"/>
              <a:gd name="T15" fmla="*/ 346 h 555"/>
              <a:gd name="T16" fmla="*/ 112 w 691"/>
              <a:gd name="T17" fmla="*/ 245 h 555"/>
              <a:gd name="T18" fmla="*/ 112 w 691"/>
              <a:gd name="T19" fmla="*/ 245 h 555"/>
              <a:gd name="T20" fmla="*/ 103 w 691"/>
              <a:gd name="T21" fmla="*/ 238 h 555"/>
              <a:gd name="T22" fmla="*/ 91 w 691"/>
              <a:gd name="T23" fmla="*/ 232 h 555"/>
              <a:gd name="T24" fmla="*/ 80 w 691"/>
              <a:gd name="T25" fmla="*/ 231 h 555"/>
              <a:gd name="T26" fmla="*/ 67 w 691"/>
              <a:gd name="T27" fmla="*/ 229 h 555"/>
              <a:gd name="T28" fmla="*/ 67 w 691"/>
              <a:gd name="T29" fmla="*/ 229 h 555"/>
              <a:gd name="T30" fmla="*/ 56 w 691"/>
              <a:gd name="T31" fmla="*/ 231 h 555"/>
              <a:gd name="T32" fmla="*/ 45 w 691"/>
              <a:gd name="T33" fmla="*/ 232 h 555"/>
              <a:gd name="T34" fmla="*/ 34 w 691"/>
              <a:gd name="T35" fmla="*/ 238 h 555"/>
              <a:gd name="T36" fmla="*/ 24 w 691"/>
              <a:gd name="T37" fmla="*/ 245 h 555"/>
              <a:gd name="T38" fmla="*/ 24 w 691"/>
              <a:gd name="T39" fmla="*/ 245 h 555"/>
              <a:gd name="T40" fmla="*/ 13 w 691"/>
              <a:gd name="T41" fmla="*/ 255 h 555"/>
              <a:gd name="T42" fmla="*/ 6 w 691"/>
              <a:gd name="T43" fmla="*/ 266 h 555"/>
              <a:gd name="T44" fmla="*/ 2 w 691"/>
              <a:gd name="T45" fmla="*/ 279 h 555"/>
              <a:gd name="T46" fmla="*/ 0 w 691"/>
              <a:gd name="T47" fmla="*/ 292 h 555"/>
              <a:gd name="T48" fmla="*/ 0 w 691"/>
              <a:gd name="T49" fmla="*/ 305 h 555"/>
              <a:gd name="T50" fmla="*/ 2 w 691"/>
              <a:gd name="T51" fmla="*/ 318 h 555"/>
              <a:gd name="T52" fmla="*/ 8 w 691"/>
              <a:gd name="T53" fmla="*/ 329 h 555"/>
              <a:gd name="T54" fmla="*/ 15 w 691"/>
              <a:gd name="T55" fmla="*/ 342 h 555"/>
              <a:gd name="T56" fmla="*/ 168 w 691"/>
              <a:gd name="T57" fmla="*/ 523 h 555"/>
              <a:gd name="T58" fmla="*/ 170 w 691"/>
              <a:gd name="T59" fmla="*/ 525 h 555"/>
              <a:gd name="T60" fmla="*/ 170 w 691"/>
              <a:gd name="T61" fmla="*/ 525 h 555"/>
              <a:gd name="T62" fmla="*/ 181 w 691"/>
              <a:gd name="T63" fmla="*/ 536 h 555"/>
              <a:gd name="T64" fmla="*/ 181 w 691"/>
              <a:gd name="T65" fmla="*/ 536 h 555"/>
              <a:gd name="T66" fmla="*/ 192 w 691"/>
              <a:gd name="T67" fmla="*/ 543 h 555"/>
              <a:gd name="T68" fmla="*/ 205 w 691"/>
              <a:gd name="T69" fmla="*/ 549 h 555"/>
              <a:gd name="T70" fmla="*/ 218 w 691"/>
              <a:gd name="T71" fmla="*/ 553 h 555"/>
              <a:gd name="T72" fmla="*/ 231 w 691"/>
              <a:gd name="T73" fmla="*/ 555 h 555"/>
              <a:gd name="T74" fmla="*/ 231 w 691"/>
              <a:gd name="T75" fmla="*/ 555 h 555"/>
              <a:gd name="T76" fmla="*/ 248 w 691"/>
              <a:gd name="T77" fmla="*/ 553 h 555"/>
              <a:gd name="T78" fmla="*/ 265 w 691"/>
              <a:gd name="T79" fmla="*/ 545 h 555"/>
              <a:gd name="T80" fmla="*/ 281 w 691"/>
              <a:gd name="T81" fmla="*/ 536 h 555"/>
              <a:gd name="T82" fmla="*/ 294 w 691"/>
              <a:gd name="T83" fmla="*/ 523 h 555"/>
              <a:gd name="T84" fmla="*/ 687 w 691"/>
              <a:gd name="T85" fmla="*/ 29 h 555"/>
              <a:gd name="T86" fmla="*/ 687 w 691"/>
              <a:gd name="T87" fmla="*/ 29 h 555"/>
              <a:gd name="T88" fmla="*/ 691 w 691"/>
              <a:gd name="T89" fmla="*/ 24 h 555"/>
              <a:gd name="T90" fmla="*/ 691 w 691"/>
              <a:gd name="T91" fmla="*/ 18 h 555"/>
              <a:gd name="T92" fmla="*/ 691 w 691"/>
              <a:gd name="T93" fmla="*/ 13 h 555"/>
              <a:gd name="T94" fmla="*/ 687 w 691"/>
              <a:gd name="T95" fmla="*/ 7 h 555"/>
              <a:gd name="T96" fmla="*/ 687 w 691"/>
              <a:gd name="T97" fmla="*/ 7 h 5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691" h="555">
                <a:moveTo>
                  <a:pt x="687" y="7"/>
                </a:moveTo>
                <a:lnTo>
                  <a:pt x="687" y="7"/>
                </a:lnTo>
                <a:lnTo>
                  <a:pt x="682" y="2"/>
                </a:lnTo>
                <a:lnTo>
                  <a:pt x="672" y="0"/>
                </a:lnTo>
                <a:lnTo>
                  <a:pt x="672" y="0"/>
                </a:lnTo>
                <a:lnTo>
                  <a:pt x="667" y="2"/>
                </a:lnTo>
                <a:lnTo>
                  <a:pt x="661" y="3"/>
                </a:lnTo>
                <a:lnTo>
                  <a:pt x="233" y="346"/>
                </a:lnTo>
                <a:lnTo>
                  <a:pt x="112" y="245"/>
                </a:lnTo>
                <a:lnTo>
                  <a:pt x="112" y="245"/>
                </a:lnTo>
                <a:lnTo>
                  <a:pt x="103" y="238"/>
                </a:lnTo>
                <a:lnTo>
                  <a:pt x="91" y="232"/>
                </a:lnTo>
                <a:lnTo>
                  <a:pt x="80" y="231"/>
                </a:lnTo>
                <a:lnTo>
                  <a:pt x="67" y="229"/>
                </a:lnTo>
                <a:lnTo>
                  <a:pt x="67" y="229"/>
                </a:lnTo>
                <a:lnTo>
                  <a:pt x="56" y="231"/>
                </a:lnTo>
                <a:lnTo>
                  <a:pt x="45" y="232"/>
                </a:lnTo>
                <a:lnTo>
                  <a:pt x="34" y="238"/>
                </a:lnTo>
                <a:lnTo>
                  <a:pt x="24" y="245"/>
                </a:lnTo>
                <a:lnTo>
                  <a:pt x="24" y="245"/>
                </a:lnTo>
                <a:lnTo>
                  <a:pt x="13" y="255"/>
                </a:lnTo>
                <a:lnTo>
                  <a:pt x="6" y="266"/>
                </a:lnTo>
                <a:lnTo>
                  <a:pt x="2" y="279"/>
                </a:lnTo>
                <a:lnTo>
                  <a:pt x="0" y="292"/>
                </a:lnTo>
                <a:lnTo>
                  <a:pt x="0" y="305"/>
                </a:lnTo>
                <a:lnTo>
                  <a:pt x="2" y="318"/>
                </a:lnTo>
                <a:lnTo>
                  <a:pt x="8" y="329"/>
                </a:lnTo>
                <a:lnTo>
                  <a:pt x="15" y="342"/>
                </a:lnTo>
                <a:lnTo>
                  <a:pt x="168" y="523"/>
                </a:lnTo>
                <a:lnTo>
                  <a:pt x="170" y="525"/>
                </a:lnTo>
                <a:lnTo>
                  <a:pt x="170" y="525"/>
                </a:lnTo>
                <a:lnTo>
                  <a:pt x="181" y="536"/>
                </a:lnTo>
                <a:lnTo>
                  <a:pt x="181" y="536"/>
                </a:lnTo>
                <a:lnTo>
                  <a:pt x="192" y="543"/>
                </a:lnTo>
                <a:lnTo>
                  <a:pt x="205" y="549"/>
                </a:lnTo>
                <a:lnTo>
                  <a:pt x="218" y="553"/>
                </a:lnTo>
                <a:lnTo>
                  <a:pt x="231" y="555"/>
                </a:lnTo>
                <a:lnTo>
                  <a:pt x="231" y="555"/>
                </a:lnTo>
                <a:lnTo>
                  <a:pt x="248" y="553"/>
                </a:lnTo>
                <a:lnTo>
                  <a:pt x="265" y="545"/>
                </a:lnTo>
                <a:lnTo>
                  <a:pt x="281" y="536"/>
                </a:lnTo>
                <a:lnTo>
                  <a:pt x="294" y="523"/>
                </a:lnTo>
                <a:lnTo>
                  <a:pt x="687" y="29"/>
                </a:lnTo>
                <a:lnTo>
                  <a:pt x="687" y="29"/>
                </a:lnTo>
                <a:lnTo>
                  <a:pt x="691" y="24"/>
                </a:lnTo>
                <a:lnTo>
                  <a:pt x="691" y="18"/>
                </a:lnTo>
                <a:lnTo>
                  <a:pt x="691" y="13"/>
                </a:lnTo>
                <a:lnTo>
                  <a:pt x="687" y="7"/>
                </a:lnTo>
                <a:lnTo>
                  <a:pt x="687" y="7"/>
                </a:lnTo>
                <a:close/>
              </a:path>
            </a:pathLst>
          </a:custGeom>
          <a:gradFill>
            <a:gsLst>
              <a:gs pos="0">
                <a:srgbClr val="FF3300"/>
              </a:gs>
              <a:gs pos="100000">
                <a:srgbClr val="FFC000"/>
              </a:gs>
            </a:gsLst>
            <a:path path="circle">
              <a:fillToRect t="100000" r="10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42753" y="482876"/>
            <a:ext cx="8496944" cy="3234156"/>
          </a:xfrm>
          <a:prstGeom prst="roundRect">
            <a:avLst>
              <a:gd name="adj" fmla="val 3439"/>
            </a:avLst>
          </a:prstGeom>
          <a:solidFill>
            <a:schemeClr val="bg1"/>
          </a:solidFill>
          <a:ln w="127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Autofit/>
          </a:bodyPr>
          <a:lstStyle/>
          <a:p>
            <a:pPr algn="ctr">
              <a:defRPr lang="ko-KR" altLang="en-US">
                <a:latin typeface="+mn-lt"/>
                <a:ea typeface="+mn-ea"/>
                <a:cs typeface="+mn-cs"/>
              </a:defRPr>
            </a:pPr>
            <a:endParaRPr lang="ko-KR" altLang="en-US">
              <a:solidFill>
                <a:prstClr val="white"/>
              </a:solidFill>
              <a:cs typeface="+mj-cs"/>
            </a:endParaRPr>
          </a:p>
        </p:txBody>
      </p:sp>
      <p:sp>
        <p:nvSpPr>
          <p:cNvPr id="3" name="양쪽 모서리가 둥근 사각형 2"/>
          <p:cNvSpPr/>
          <p:nvPr/>
        </p:nvSpPr>
        <p:spPr>
          <a:xfrm>
            <a:off x="287524" y="512676"/>
            <a:ext cx="8416800" cy="233823"/>
          </a:xfrm>
          <a:prstGeom prst="round2SameRect">
            <a:avLst>
              <a:gd name="adj1" fmla="val 16667"/>
              <a:gd name="adj2" fmla="val 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 altLang="en-US">
                <a:latin typeface="+mn-lt"/>
                <a:ea typeface="+mn-ea"/>
                <a:cs typeface="+mn-cs"/>
              </a:defRPr>
            </a:pPr>
            <a:endParaRPr lang="ko-KR" altLang="en-US">
              <a:solidFill>
                <a:prstClr val="white"/>
              </a:solidFill>
              <a:cs typeface="+mj-cs"/>
            </a:endParaRPr>
          </a:p>
        </p:txBody>
      </p:sp>
      <p:grpSp>
        <p:nvGrpSpPr>
          <p:cNvPr id="4" name="그룹 14"/>
          <p:cNvGrpSpPr/>
          <p:nvPr/>
        </p:nvGrpSpPr>
        <p:grpSpPr>
          <a:xfrm>
            <a:off x="3131011" y="320090"/>
            <a:ext cx="2720429" cy="433076"/>
            <a:chOff x="2424460" y="1403249"/>
            <a:chExt cx="4144714" cy="609588"/>
          </a:xfrm>
        </p:grpSpPr>
        <p:sp>
          <p:nvSpPr>
            <p:cNvPr id="5" name="평행 사변형 4"/>
            <p:cNvSpPr/>
            <p:nvPr/>
          </p:nvSpPr>
          <p:spPr>
            <a:xfrm flipH="1">
              <a:off x="5789786" y="1422301"/>
              <a:ext cx="779388" cy="206499"/>
            </a:xfrm>
            <a:prstGeom prst="parallelogram">
              <a:avLst>
                <a:gd name="adj" fmla="val 25000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6" name="평행 사변형 5"/>
            <p:cNvSpPr/>
            <p:nvPr/>
          </p:nvSpPr>
          <p:spPr>
            <a:xfrm>
              <a:off x="2424460" y="1422301"/>
              <a:ext cx="779388" cy="206499"/>
            </a:xfrm>
            <a:prstGeom prst="parallelogram">
              <a:avLst>
                <a:gd name="adj" fmla="val 25000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7" name="사다리꼴 6"/>
            <p:cNvSpPr/>
            <p:nvPr/>
          </p:nvSpPr>
          <p:spPr>
            <a:xfrm rot="10800000">
              <a:off x="2483767" y="1418058"/>
              <a:ext cx="4032448" cy="548224"/>
            </a:xfrm>
            <a:prstGeom prst="trapezoid">
              <a:avLst>
                <a:gd name="adj" fmla="val 32349"/>
              </a:avLst>
            </a:prstGeom>
            <a:gradFill>
              <a:gsLst>
                <a:gs pos="49000">
                  <a:srgbClr val="007FC1"/>
                </a:gs>
                <a:gs pos="52000">
                  <a:srgbClr val="0564B3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Autofit/>
            </a:bodyPr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3009205" y="1403249"/>
              <a:ext cx="2952329" cy="60958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defRPr lang="ko-KR" altLang="en-US">
                  <a:cs typeface="+mj-cs"/>
                </a:defRPr>
              </a:pPr>
              <a:r>
                <a:rPr lang="ko-KR" altLang="en-US" sz="2000">
                  <a:solidFill>
                    <a:prstClr val="white"/>
                  </a:solidFill>
                  <a:effectLst>
                    <a:outerShdw blurRad="38100" dist="38100" dir="2700000" algn="tl" rotWithShape="0">
                      <a:srgbClr val="000000">
                        <a:alpha val="40000"/>
                      </a:srgbClr>
                    </a:outerShdw>
                  </a:effectLst>
                  <a:cs typeface="+mj-cs"/>
                </a:rPr>
                <a:t>지원요건</a:t>
              </a:r>
            </a:p>
          </p:txBody>
        </p:sp>
      </p:grp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25C8683D-65A8-4622-AEDC-B225BEFFE713}"/>
              </a:ext>
            </a:extLst>
          </p:cNvPr>
          <p:cNvSpPr txBox="1"/>
          <p:nvPr/>
        </p:nvSpPr>
        <p:spPr>
          <a:xfrm>
            <a:off x="494781" y="827419"/>
            <a:ext cx="8181675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 algn="l">
              <a:spcAft>
                <a:spcPts val="800"/>
              </a:spcAft>
              <a:buFont typeface="+mj-ea"/>
              <a:buAutoNum type="circleNumDbPlain"/>
            </a:pPr>
            <a:r>
              <a:rPr lang="ko-KR" altLang="en-US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취업규칙 및 단체협약 등을 제</a:t>
            </a:r>
            <a:r>
              <a:rPr lang="en-US" altLang="ko-KR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개정한 후 제도 도입</a:t>
            </a:r>
            <a:endParaRPr lang="en-US" altLang="ko-KR" sz="1400" b="1" kern="0" dirty="0" smtClean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맑은 고딕" pitchFamily="50" charset="-127"/>
              <a:ea typeface="맑은 고딕" pitchFamily="50" charset="-127"/>
            </a:endParaRPr>
          </a:p>
          <a:p>
            <a:pPr marL="266700" indent="-266700" algn="l">
              <a:spcAft>
                <a:spcPts val="800"/>
              </a:spcAft>
              <a:buFont typeface="+mj-ea"/>
              <a:buAutoNum type="circleNumDbPlain"/>
            </a:pPr>
            <a:r>
              <a:rPr lang="ko-KR" altLang="en-US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제도 도입 전 주 평균 근로시간 </a:t>
            </a:r>
            <a:r>
              <a:rPr lang="en-US" altLang="ko-KR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52</a:t>
            </a:r>
            <a:r>
              <a:rPr lang="ko-KR" altLang="en-US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시간을 초과하던 기업이 근로시간을 단축하여 매 </a:t>
            </a:r>
            <a:r>
              <a:rPr lang="en-US" altLang="ko-KR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3</a:t>
            </a:r>
            <a:r>
              <a:rPr lang="ko-KR" altLang="en-US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개월간 개정 법정근로시간 한도 이하로 유지되어야 함</a:t>
            </a:r>
            <a:endParaRPr lang="en-US" altLang="ko-KR" sz="1400" b="1" kern="0" dirty="0" smtClean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맑은 고딕" pitchFamily="50" charset="-127"/>
              <a:ea typeface="맑은 고딕" pitchFamily="50" charset="-127"/>
            </a:endParaRPr>
          </a:p>
          <a:p>
            <a:pPr marL="266700" indent="-266700" algn="l">
              <a:spcAft>
                <a:spcPts val="800"/>
              </a:spcAft>
              <a:buFont typeface="+mj-ea"/>
              <a:buAutoNum type="circleNumDbPlain"/>
            </a:pPr>
            <a:r>
              <a:rPr lang="ko-KR" altLang="en-US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전자적 방식에 의한 근태관리 필수</a:t>
            </a:r>
            <a:r>
              <a:rPr lang="en-US" altLang="ko-KR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제도 도입 전 근로시간 관리는 수기 관리 방식도 인정</a:t>
            </a:r>
            <a:r>
              <a:rPr lang="en-US" altLang="ko-KR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marL="266700" indent="-266700" algn="l">
              <a:spcAft>
                <a:spcPts val="800"/>
              </a:spcAft>
              <a:buFont typeface="+mj-ea"/>
              <a:buAutoNum type="circleNumDbPlain"/>
            </a:pPr>
            <a:r>
              <a:rPr lang="ko-KR" altLang="en-US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예외적으로 </a:t>
            </a:r>
            <a:r>
              <a:rPr lang="ko-KR" altLang="en-US" sz="1400" b="1" kern="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노선버스 업종</a:t>
            </a:r>
            <a:r>
              <a:rPr lang="ko-KR" altLang="en-US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에 한해 고용한 날로 부터 정년까지의 기간이 </a:t>
            </a:r>
            <a:r>
              <a:rPr lang="en-US" altLang="ko-KR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2</a:t>
            </a:r>
            <a:r>
              <a:rPr lang="ko-KR" altLang="en-US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년 미만인 경우 및 정년퇴직자를 </a:t>
            </a:r>
            <a:r>
              <a:rPr lang="ko-KR" altLang="en-US" sz="1400" b="1" kern="0" dirty="0" err="1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촉탁직</a:t>
            </a:r>
            <a:r>
              <a:rPr lang="ko-KR" altLang="en-US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 근로자로 </a:t>
            </a:r>
            <a:r>
              <a:rPr lang="en-US" altLang="ko-KR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ko-KR" altLang="en-US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년 이상 근로계약을 체결한 경우는 지원 가능</a:t>
            </a:r>
            <a:endParaRPr lang="en-US" altLang="ko-KR" sz="1400" b="1" kern="0" dirty="0" smtClean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맑은 고딕" pitchFamily="50" charset="-127"/>
              <a:ea typeface="맑은 고딕" pitchFamily="50" charset="-127"/>
            </a:endParaRPr>
          </a:p>
          <a:p>
            <a:pPr marL="266700" indent="-266700" algn="l">
              <a:spcAft>
                <a:spcPts val="800"/>
              </a:spcAft>
              <a:buFont typeface="+mj-ea"/>
              <a:buAutoNum type="circleNumDbPlain"/>
            </a:pPr>
            <a:r>
              <a:rPr lang="ko-KR" altLang="en-US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주 근로시간 단축</a:t>
            </a:r>
            <a:r>
              <a:rPr lang="en-US" altLang="ko-KR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요건심사방식</a:t>
            </a:r>
            <a:r>
              <a:rPr lang="en-US" altLang="ko-KR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) – </a:t>
            </a:r>
            <a:r>
              <a:rPr lang="ko-KR" altLang="en-US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증가근로자 </a:t>
            </a:r>
            <a:r>
              <a:rPr lang="en-US" altLang="ko-KR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ko-KR" altLang="en-US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인당 임금보전 근로자 </a:t>
            </a:r>
            <a:r>
              <a:rPr lang="en-US" altLang="ko-KR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10</a:t>
            </a:r>
            <a:r>
              <a:rPr lang="ko-KR" altLang="en-US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명</a:t>
            </a:r>
            <a:r>
              <a:rPr lang="en-US" altLang="ko-KR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노선버스 </a:t>
            </a:r>
            <a:r>
              <a:rPr lang="en-US" altLang="ko-KR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20</a:t>
            </a:r>
            <a:r>
              <a:rPr lang="ko-KR" altLang="en-US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명</a:t>
            </a:r>
            <a:r>
              <a:rPr lang="en-US" altLang="ko-KR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) </a:t>
            </a:r>
            <a:r>
              <a:rPr lang="ko-KR" altLang="en-US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지원</a:t>
            </a:r>
            <a:endParaRPr lang="en-US" altLang="ko-KR" sz="1400" b="1" kern="0" dirty="0" smtClean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맑은 고딕" pitchFamily="50" charset="-127"/>
              <a:ea typeface="맑은 고딕" pitchFamily="50" charset="-127"/>
            </a:endParaRPr>
          </a:p>
          <a:p>
            <a:pPr marL="266700" indent="-266700" algn="l">
              <a:spcAft>
                <a:spcPts val="800"/>
              </a:spcAft>
              <a:buFont typeface="+mj-ea"/>
              <a:buAutoNum type="circleNumDbPlain"/>
            </a:pPr>
            <a:r>
              <a:rPr lang="ko-KR" altLang="en-US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재직 </a:t>
            </a:r>
            <a:r>
              <a:rPr lang="ko-KR" altLang="en-US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피</a:t>
            </a:r>
            <a:r>
              <a:rPr lang="ko-KR" altLang="en-US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보</a:t>
            </a:r>
            <a:r>
              <a:rPr lang="ko-KR" altLang="en-US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험자 </a:t>
            </a:r>
            <a:r>
              <a:rPr lang="ko-KR" altLang="en-US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전체의 주당 단축 근로시간의 합을 기준으로 </a:t>
            </a:r>
            <a:r>
              <a:rPr lang="en-US" altLang="ko-KR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15</a:t>
            </a:r>
            <a:r>
              <a:rPr lang="ko-KR" altLang="en-US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시간 당 </a:t>
            </a:r>
            <a:r>
              <a:rPr lang="en-US" altLang="ko-KR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ko-KR" altLang="en-US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명 한도로 지원</a:t>
            </a:r>
            <a:endParaRPr lang="en-US" altLang="ko-KR" sz="1400" b="1" kern="0" dirty="0" smtClean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맑은 고딕" pitchFamily="50" charset="-127"/>
              <a:ea typeface="맑은 고딕" pitchFamily="50" charset="-127"/>
            </a:endParaRPr>
          </a:p>
          <a:p>
            <a:pPr marL="266700" indent="-266700">
              <a:spcAft>
                <a:spcPts val="800"/>
              </a:spcAft>
              <a:buFont typeface="+mj-ea"/>
              <a:buAutoNum type="circleNumDbPlain"/>
            </a:pPr>
            <a:endParaRPr lang="en-US" altLang="ko-KR" sz="1400" b="1" kern="0" dirty="0" smtClean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+mn-ea"/>
            </a:endParaRPr>
          </a:p>
          <a:p>
            <a:pPr marL="266700" indent="-266700">
              <a:spcAft>
                <a:spcPts val="800"/>
              </a:spcAft>
              <a:buFont typeface="+mj-ea"/>
              <a:buAutoNum type="circleNumDbPlain"/>
            </a:pPr>
            <a:endParaRPr lang="en-US" altLang="ko-KR" sz="1400" b="1" kern="0" dirty="0" smtClean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+mn-ea"/>
            </a:endParaRPr>
          </a:p>
          <a:p>
            <a:pPr marL="266700" indent="-266700">
              <a:spcAft>
                <a:spcPts val="800"/>
              </a:spcAft>
              <a:buFont typeface="+mj-ea"/>
              <a:buAutoNum type="circleNumDbPlain"/>
            </a:pPr>
            <a:endParaRPr lang="en-US" altLang="ko-KR" sz="1400" b="1" kern="0" dirty="0" smtClean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+mn-ea"/>
            </a:endParaRPr>
          </a:p>
          <a:p>
            <a:pPr marL="266700" indent="-266700">
              <a:spcAft>
                <a:spcPts val="800"/>
              </a:spcAft>
              <a:buFont typeface="+mj-ea"/>
              <a:buAutoNum type="circleNumDbPlain"/>
            </a:pPr>
            <a:endParaRPr lang="en-US" altLang="ko-KR" sz="1400" b="1" kern="0" dirty="0" smtClean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+mn-ea"/>
            </a:endParaRPr>
          </a:p>
        </p:txBody>
      </p:sp>
      <p:pic>
        <p:nvPicPr>
          <p:cNvPr id="22" name="그림 21">
            <a:extLst>
              <a:ext uri="{FF2B5EF4-FFF2-40B4-BE49-F238E27FC236}">
                <a16:creationId xmlns="" xmlns:a16="http://schemas.microsoft.com/office/drawing/2014/main" id="{A44E2F63-9E8D-44D7-A185-F92BC8C487D4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15155" y="5638043"/>
            <a:ext cx="785559" cy="939284"/>
          </a:xfrm>
          <a:prstGeom prst="rect">
            <a:avLst/>
          </a:prstGeom>
        </p:spPr>
      </p:pic>
      <p:pic>
        <p:nvPicPr>
          <p:cNvPr id="23" name="그림 22">
            <a:extLst>
              <a:ext uri="{FF2B5EF4-FFF2-40B4-BE49-F238E27FC236}">
                <a16:creationId xmlns="" xmlns:a16="http://schemas.microsoft.com/office/drawing/2014/main" id="{00647952-7FF2-4191-888D-F710F47CE54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4530693" y="5598397"/>
            <a:ext cx="783176" cy="90136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모서리가 둥근 직사각형 2"/>
          <p:cNvSpPr/>
          <p:nvPr/>
        </p:nvSpPr>
        <p:spPr>
          <a:xfrm>
            <a:off x="170745" y="336616"/>
            <a:ext cx="8496944" cy="6332744"/>
          </a:xfrm>
          <a:prstGeom prst="roundRect">
            <a:avLst>
              <a:gd name="adj" fmla="val 3439"/>
            </a:avLst>
          </a:prstGeom>
          <a:solidFill>
            <a:schemeClr val="bg1"/>
          </a:solidFill>
          <a:ln w="127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Autofit/>
          </a:bodyPr>
          <a:lstStyle/>
          <a:p>
            <a:pPr algn="ctr">
              <a:defRPr lang="ko-KR" altLang="en-US">
                <a:latin typeface="+mn-lt"/>
                <a:ea typeface="+mn-ea"/>
                <a:cs typeface="+mn-cs"/>
              </a:defRPr>
            </a:pPr>
            <a:endParaRPr lang="ko-KR" altLang="en-US">
              <a:solidFill>
                <a:prstClr val="white"/>
              </a:solidFill>
              <a:cs typeface="+mj-cs"/>
            </a:endParaRPr>
          </a:p>
        </p:txBody>
      </p:sp>
      <p:sp>
        <p:nvSpPr>
          <p:cNvPr id="4" name="양쪽 모서리가 둥근 사각형 3"/>
          <p:cNvSpPr/>
          <p:nvPr/>
        </p:nvSpPr>
        <p:spPr>
          <a:xfrm>
            <a:off x="215516" y="368660"/>
            <a:ext cx="8416800" cy="251422"/>
          </a:xfrm>
          <a:prstGeom prst="round2SameRect">
            <a:avLst>
              <a:gd name="adj1" fmla="val 16667"/>
              <a:gd name="adj2" fmla="val 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 altLang="en-US">
                <a:latin typeface="+mn-lt"/>
                <a:ea typeface="+mn-ea"/>
                <a:cs typeface="+mn-cs"/>
              </a:defRPr>
            </a:pPr>
            <a:endParaRPr lang="ko-KR" altLang="en-US">
              <a:solidFill>
                <a:prstClr val="white"/>
              </a:solidFill>
              <a:cs typeface="+mj-cs"/>
            </a:endParaRPr>
          </a:p>
        </p:txBody>
      </p:sp>
      <p:sp>
        <p:nvSpPr>
          <p:cNvPr id="7" name="평행 사변형 6"/>
          <p:cNvSpPr/>
          <p:nvPr/>
        </p:nvSpPr>
        <p:spPr>
          <a:xfrm flipH="1">
            <a:off x="5267872" y="176133"/>
            <a:ext cx="511560" cy="157748"/>
          </a:xfrm>
          <a:prstGeom prst="parallelogram">
            <a:avLst>
              <a:gd name="adj" fmla="val 2500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 altLang="en-US">
                <a:latin typeface="+mn-lt"/>
                <a:ea typeface="+mn-ea"/>
                <a:cs typeface="+mn-cs"/>
              </a:defRPr>
            </a:pPr>
            <a:endParaRPr lang="ko-KR" altLang="en-US">
              <a:solidFill>
                <a:prstClr val="white"/>
              </a:solidFill>
              <a:cs typeface="+mj-cs"/>
            </a:endParaRPr>
          </a:p>
        </p:txBody>
      </p:sp>
      <p:sp>
        <p:nvSpPr>
          <p:cNvPr id="8" name="평행 사변형 7"/>
          <p:cNvSpPr/>
          <p:nvPr/>
        </p:nvSpPr>
        <p:spPr>
          <a:xfrm>
            <a:off x="3059003" y="176133"/>
            <a:ext cx="511560" cy="157748"/>
          </a:xfrm>
          <a:prstGeom prst="parallelogram">
            <a:avLst>
              <a:gd name="adj" fmla="val 2500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 altLang="en-US">
                <a:latin typeface="+mn-lt"/>
                <a:ea typeface="+mn-ea"/>
                <a:cs typeface="+mn-cs"/>
              </a:defRPr>
            </a:pPr>
            <a:endParaRPr lang="ko-KR" altLang="en-US">
              <a:solidFill>
                <a:prstClr val="white"/>
              </a:solidFill>
              <a:cs typeface="+mj-cs"/>
            </a:endParaRPr>
          </a:p>
        </p:txBody>
      </p:sp>
      <p:sp>
        <p:nvSpPr>
          <p:cNvPr id="9" name="사다리꼴 8"/>
          <p:cNvSpPr/>
          <p:nvPr/>
        </p:nvSpPr>
        <p:spPr>
          <a:xfrm rot="10800000">
            <a:off x="3097930" y="172892"/>
            <a:ext cx="2646742" cy="418796"/>
          </a:xfrm>
          <a:prstGeom prst="trapezoid">
            <a:avLst>
              <a:gd name="adj" fmla="val 32349"/>
            </a:avLst>
          </a:prstGeom>
          <a:gradFill>
            <a:gsLst>
              <a:gs pos="49000">
                <a:srgbClr val="007FC1"/>
              </a:gs>
              <a:gs pos="52000">
                <a:srgbClr val="0564B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Autofit/>
          </a:bodyPr>
          <a:lstStyle/>
          <a:p>
            <a:pPr algn="ctr">
              <a:defRPr lang="ko-KR" altLang="en-US">
                <a:latin typeface="+mn-lt"/>
                <a:ea typeface="+mn-ea"/>
                <a:cs typeface="+mn-cs"/>
              </a:defRPr>
            </a:pPr>
            <a:endParaRPr lang="ko-KR" altLang="en-US">
              <a:solidFill>
                <a:prstClr val="white"/>
              </a:solidFill>
              <a:cs typeface="+mj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442807" y="161579"/>
            <a:ext cx="1937794" cy="4041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lang="ko-KR" altLang="en-US">
                <a:cs typeface="+mj-cs"/>
              </a:defRPr>
            </a:pPr>
            <a:r>
              <a:rPr lang="ko-KR" altLang="en-US" sz="2000" dirty="0" smtClean="0">
                <a:solidFill>
                  <a:prstClr val="white"/>
                </a:solidFill>
                <a:effectLst>
                  <a:outerShdw blurRad="38100" dist="38100" dir="2700000" algn="tl" rotWithShape="0">
                    <a:srgbClr val="000000">
                      <a:alpha val="40000"/>
                    </a:srgbClr>
                  </a:outerShdw>
                </a:effectLst>
                <a:cs typeface="+mj-cs"/>
              </a:rPr>
              <a:t>지원내용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 rotWithShape="0">
                  <a:srgbClr val="000000">
                    <a:alpha val="40000"/>
                  </a:srgbClr>
                </a:outerShdw>
              </a:effectLst>
              <a:cs typeface="+mj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25C8683D-65A8-4622-AEDC-B225BEFFE713}"/>
              </a:ext>
            </a:extLst>
          </p:cNvPr>
          <p:cNvSpPr txBox="1"/>
          <p:nvPr/>
        </p:nvSpPr>
        <p:spPr>
          <a:xfrm>
            <a:off x="791580" y="2852936"/>
            <a:ext cx="7740860" cy="310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 algn="l">
              <a:spcAft>
                <a:spcPts val="800"/>
              </a:spcAft>
            </a:pPr>
            <a:r>
              <a:rPr lang="ko-KR" altLang="en-US" sz="1400" b="1" kern="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기존 일자리 함께하기</a:t>
            </a:r>
            <a:r>
              <a:rPr lang="en-US" altLang="ko-KR" sz="1400" b="1" kern="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400" b="1" kern="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공모방식</a:t>
            </a:r>
            <a:r>
              <a:rPr lang="en-US" altLang="ko-KR" sz="1400" b="1" kern="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lang="en-US" altLang="ko-KR" sz="1400" b="1" kern="0" dirty="0" smtClean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11" name="표 10"/>
          <p:cNvGraphicFramePr>
            <a:graphicFrameLocks noGrp="1"/>
          </p:cNvGraphicFramePr>
          <p:nvPr/>
        </p:nvGraphicFramePr>
        <p:xfrm>
          <a:off x="791580" y="3284984"/>
          <a:ext cx="6804756" cy="2433828"/>
        </p:xfrm>
        <a:graphic>
          <a:graphicData uri="http://schemas.openxmlformats.org/drawingml/2006/table">
            <a:tbl>
              <a:tblPr/>
              <a:tblGrid>
                <a:gridCol w="1659717"/>
                <a:gridCol w="1715013"/>
                <a:gridCol w="1715013"/>
                <a:gridCol w="1715013"/>
              </a:tblGrid>
              <a:tr h="225222">
                <a:tc rowSpan="2"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-30" dirty="0">
                          <a:solidFill>
                            <a:srgbClr val="FFFF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구 분</a:t>
                      </a:r>
                    </a:p>
                  </a:txBody>
                  <a:tcPr marL="64770" marR="64770" marT="17907" marB="17907" anchor="ctr">
                    <a:lnL>
                      <a:noFill/>
                    </a:lnL>
                    <a:lnR w="1079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-30" dirty="0">
                          <a:solidFill>
                            <a:srgbClr val="FFFF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증가근로자 인건비</a:t>
                      </a:r>
                      <a:r>
                        <a:rPr lang="en-US" altLang="ko-KR" sz="1100" b="1" kern="0" spc="-30" dirty="0">
                          <a:solidFill>
                            <a:srgbClr val="FFFF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(1</a:t>
                      </a:r>
                      <a:r>
                        <a:rPr lang="ko-KR" altLang="en-US" sz="1100" b="1" kern="0" spc="-30" dirty="0">
                          <a:solidFill>
                            <a:srgbClr val="FFFF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명</a:t>
                      </a:r>
                      <a:r>
                        <a:rPr lang="en-US" altLang="ko-KR" sz="1100" b="1" kern="0" spc="-30" dirty="0">
                          <a:solidFill>
                            <a:srgbClr val="FFFF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lang="ko-KR" altLang="en-US" sz="1100" b="1" kern="0" spc="-30" dirty="0">
                        <a:solidFill>
                          <a:srgbClr val="FFFFFF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4770" marR="64770" marT="17907" marB="17907" anchor="ctr">
                    <a:lnL w="1079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-30">
                          <a:solidFill>
                            <a:srgbClr val="FFFF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임금보전</a:t>
                      </a:r>
                      <a:r>
                        <a:rPr lang="en-US" altLang="ko-KR" sz="1100" b="1" kern="0" spc="-30">
                          <a:solidFill>
                            <a:srgbClr val="FFFF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(1</a:t>
                      </a:r>
                      <a:r>
                        <a:rPr lang="ko-KR" altLang="en-US" sz="1100" b="1" kern="0" spc="-30">
                          <a:solidFill>
                            <a:srgbClr val="FFFF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명</a:t>
                      </a:r>
                      <a:r>
                        <a:rPr lang="en-US" altLang="ko-KR" sz="1100" b="1" kern="0" spc="-30">
                          <a:solidFill>
                            <a:srgbClr val="FFFF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lang="ko-KR" altLang="en-US" sz="1100" b="1" kern="0" spc="-30">
                        <a:solidFill>
                          <a:srgbClr val="FFFFFF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4770" marR="64770" marT="17907" marB="17907" anchor="ctr">
                    <a:lnL w="1079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225222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-30" dirty="0">
                          <a:solidFill>
                            <a:srgbClr val="FFFF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</a:t>
                      </a:r>
                      <a:r>
                        <a:rPr lang="ko-KR" altLang="en-US" sz="1100" b="1" kern="0" spc="-30" dirty="0">
                          <a:solidFill>
                            <a:srgbClr val="FFFF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명 당</a:t>
                      </a:r>
                      <a:r>
                        <a:rPr lang="en-US" altLang="ko-KR" sz="1100" b="1" kern="0" spc="-30" dirty="0">
                          <a:solidFill>
                            <a:srgbClr val="FFFF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1</a:t>
                      </a:r>
                      <a:r>
                        <a:rPr lang="ko-KR" altLang="en-US" sz="1100" b="1" kern="0" spc="-30" dirty="0">
                          <a:solidFill>
                            <a:srgbClr val="FFFF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개월</a:t>
                      </a:r>
                      <a:r>
                        <a:rPr lang="en-US" altLang="ko-KR" sz="1100" b="1" kern="0" spc="-30" dirty="0">
                          <a:solidFill>
                            <a:srgbClr val="FFFF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1100" b="1" kern="0" spc="-30" dirty="0">
                          <a:solidFill>
                            <a:srgbClr val="FFFF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최대금액</a:t>
                      </a:r>
                    </a:p>
                  </a:txBody>
                  <a:tcPr marL="64770" marR="64770" marT="17907" marB="17907" anchor="ctr">
                    <a:lnL w="1079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079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84966">
                <a:tc row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3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비제조업</a:t>
                      </a:r>
                      <a:endParaRPr lang="ko-KR" altLang="en-US" sz="1100" kern="0" spc="-3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4770" marR="64770" marT="43180" marB="43180" anchor="ctr">
                    <a:lnL>
                      <a:noFill/>
                    </a:lnL>
                    <a:lnR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4000" marR="31750" indent="-11176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97790" algn="l"/>
                          <a:tab pos="508000" algn="l"/>
                          <a:tab pos="1016000" algn="l"/>
                          <a:tab pos="1524000" algn="l"/>
                          <a:tab pos="2032000" algn="l"/>
                          <a:tab pos="2540000" algn="l"/>
                          <a:tab pos="3048000" algn="l"/>
                          <a:tab pos="3556000" algn="l"/>
                          <a:tab pos="4064000" algn="l"/>
                          <a:tab pos="4572000" algn="l"/>
                          <a:tab pos="5080000" algn="l"/>
                          <a:tab pos="5588000" algn="l"/>
                          <a:tab pos="6096000" algn="l"/>
                          <a:tab pos="6604000" algn="l"/>
                          <a:tab pos="7112000" algn="l"/>
                          <a:tab pos="7620000" algn="l"/>
                          <a:tab pos="8128000" algn="l"/>
                          <a:tab pos="8636000" algn="l"/>
                          <a:tab pos="9144000" algn="l"/>
                          <a:tab pos="9652000" algn="l"/>
                          <a:tab pos="10160000" algn="l"/>
                          <a:tab pos="10668000" algn="l"/>
                          <a:tab pos="11176000" algn="l"/>
                          <a:tab pos="11684000" algn="l"/>
                          <a:tab pos="12192000" algn="l"/>
                          <a:tab pos="12700000" algn="l"/>
                          <a:tab pos="13208000" algn="l"/>
                          <a:tab pos="13716000" algn="l"/>
                          <a:tab pos="14224000" algn="l"/>
                          <a:tab pos="14732000" algn="l"/>
                          <a:tab pos="15240000" algn="l"/>
                          <a:tab pos="15748000" algn="l"/>
                        </a:tabLst>
                      </a:pPr>
                      <a:r>
                        <a:rPr lang="ko-KR" altLang="en-US" sz="1100" kern="0" spc="-10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우선지원대상기업 </a:t>
                      </a:r>
                    </a:p>
                  </a:txBody>
                  <a:tcPr marL="64770" marR="64770" marT="43180" marB="43180" anchor="ctr">
                    <a:lnL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4000" marR="31750" indent="-11176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97790" algn="l"/>
                          <a:tab pos="508000" algn="l"/>
                          <a:tab pos="1016000" algn="l"/>
                          <a:tab pos="1524000" algn="l"/>
                          <a:tab pos="2032000" algn="l"/>
                          <a:tab pos="2540000" algn="l"/>
                          <a:tab pos="3048000" algn="l"/>
                          <a:tab pos="3556000" algn="l"/>
                          <a:tab pos="4064000" algn="l"/>
                          <a:tab pos="4572000" algn="l"/>
                          <a:tab pos="5080000" algn="l"/>
                          <a:tab pos="5588000" algn="l"/>
                          <a:tab pos="6096000" algn="l"/>
                          <a:tab pos="6604000" algn="l"/>
                          <a:tab pos="7112000" algn="l"/>
                          <a:tab pos="7620000" algn="l"/>
                          <a:tab pos="8128000" algn="l"/>
                          <a:tab pos="8636000" algn="l"/>
                          <a:tab pos="9144000" algn="l"/>
                          <a:tab pos="9652000" algn="l"/>
                          <a:tab pos="10160000" algn="l"/>
                          <a:tab pos="10668000" algn="l"/>
                          <a:tab pos="11176000" algn="l"/>
                          <a:tab pos="11684000" algn="l"/>
                          <a:tab pos="12192000" algn="l"/>
                          <a:tab pos="12700000" algn="l"/>
                          <a:tab pos="13208000" algn="l"/>
                          <a:tab pos="13716000" algn="l"/>
                          <a:tab pos="14224000" algn="l"/>
                          <a:tab pos="14732000" algn="l"/>
                          <a:tab pos="15240000" algn="l"/>
                          <a:tab pos="15748000" algn="l"/>
                        </a:tabLst>
                      </a:pPr>
                      <a:r>
                        <a:rPr lang="en-US" altLang="ko-KR" sz="1100" kern="0" spc="-10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80</a:t>
                      </a:r>
                      <a:r>
                        <a:rPr lang="ko-KR" altLang="en-US" sz="1100" kern="0" spc="-10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만원</a:t>
                      </a:r>
                      <a:r>
                        <a:rPr lang="en-US" altLang="ko-KR" sz="1100" kern="0" spc="-10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1</a:t>
                      </a:r>
                      <a:r>
                        <a:rPr lang="ko-KR" altLang="en-US" sz="1100" kern="0" spc="-10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년</a:t>
                      </a:r>
                    </a:p>
                  </a:txBody>
                  <a:tcPr marL="64770" marR="64770" marT="43180" marB="43180" anchor="ctr">
                    <a:lnL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4000" marR="31750" indent="-11176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97790" algn="l"/>
                          <a:tab pos="508000" algn="l"/>
                          <a:tab pos="1016000" algn="l"/>
                          <a:tab pos="1524000" algn="l"/>
                          <a:tab pos="2032000" algn="l"/>
                          <a:tab pos="2540000" algn="l"/>
                          <a:tab pos="3048000" algn="l"/>
                          <a:tab pos="3556000" algn="l"/>
                          <a:tab pos="4064000" algn="l"/>
                          <a:tab pos="4572000" algn="l"/>
                          <a:tab pos="5080000" algn="l"/>
                          <a:tab pos="5588000" algn="l"/>
                          <a:tab pos="6096000" algn="l"/>
                          <a:tab pos="6604000" algn="l"/>
                          <a:tab pos="7112000" algn="l"/>
                          <a:tab pos="7620000" algn="l"/>
                          <a:tab pos="8128000" algn="l"/>
                          <a:tab pos="8636000" algn="l"/>
                          <a:tab pos="9144000" algn="l"/>
                          <a:tab pos="9652000" algn="l"/>
                          <a:tab pos="10160000" algn="l"/>
                          <a:tab pos="10668000" algn="l"/>
                          <a:tab pos="11176000" algn="l"/>
                          <a:tab pos="11684000" algn="l"/>
                          <a:tab pos="12192000" algn="l"/>
                          <a:tab pos="12700000" algn="l"/>
                          <a:tab pos="13208000" algn="l"/>
                          <a:tab pos="13716000" algn="l"/>
                          <a:tab pos="14224000" algn="l"/>
                          <a:tab pos="14732000" algn="l"/>
                          <a:tab pos="15240000" algn="l"/>
                          <a:tab pos="15748000" algn="l"/>
                        </a:tabLst>
                      </a:pPr>
                      <a:r>
                        <a:rPr lang="en-US" altLang="ko-KR" sz="1100" kern="0" spc="-10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40</a:t>
                      </a:r>
                      <a:r>
                        <a:rPr lang="ko-KR" altLang="en-US" sz="1100" kern="0" spc="-10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만원</a:t>
                      </a:r>
                      <a:r>
                        <a:rPr lang="en-US" altLang="ko-KR" sz="1100" kern="0" spc="-10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1</a:t>
                      </a:r>
                      <a:r>
                        <a:rPr lang="ko-KR" altLang="en-US" sz="1100" kern="0" spc="-10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년</a:t>
                      </a:r>
                    </a:p>
                  </a:txBody>
                  <a:tcPr marL="64770" marR="64770" marT="43180" marB="43180" anchor="ctr">
                    <a:lnL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496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54000" marR="31750" indent="-11176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97790" algn="l"/>
                          <a:tab pos="508000" algn="l"/>
                          <a:tab pos="1016000" algn="l"/>
                          <a:tab pos="1524000" algn="l"/>
                          <a:tab pos="2032000" algn="l"/>
                          <a:tab pos="2540000" algn="l"/>
                          <a:tab pos="3048000" algn="l"/>
                          <a:tab pos="3556000" algn="l"/>
                          <a:tab pos="4064000" algn="l"/>
                          <a:tab pos="4572000" algn="l"/>
                          <a:tab pos="5080000" algn="l"/>
                          <a:tab pos="5588000" algn="l"/>
                          <a:tab pos="6096000" algn="l"/>
                          <a:tab pos="6604000" algn="l"/>
                          <a:tab pos="7112000" algn="l"/>
                          <a:tab pos="7620000" algn="l"/>
                          <a:tab pos="8128000" algn="l"/>
                          <a:tab pos="8636000" algn="l"/>
                          <a:tab pos="9144000" algn="l"/>
                          <a:tab pos="9652000" algn="l"/>
                          <a:tab pos="10160000" algn="l"/>
                          <a:tab pos="10668000" algn="l"/>
                          <a:tab pos="11176000" algn="l"/>
                          <a:tab pos="11684000" algn="l"/>
                          <a:tab pos="12192000" algn="l"/>
                          <a:tab pos="12700000" algn="l"/>
                          <a:tab pos="13208000" algn="l"/>
                          <a:tab pos="13716000" algn="l"/>
                          <a:tab pos="14224000" algn="l"/>
                          <a:tab pos="14732000" algn="l"/>
                          <a:tab pos="15240000" algn="l"/>
                          <a:tab pos="15748000" algn="l"/>
                        </a:tabLst>
                      </a:pPr>
                      <a:r>
                        <a:rPr lang="ko-KR" altLang="en-US" sz="1100" kern="0" spc="-10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중견기업</a:t>
                      </a:r>
                    </a:p>
                  </a:txBody>
                  <a:tcPr marL="64770" marR="64770" marT="43180" marB="43180" anchor="ctr">
                    <a:lnL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4000" marR="31750" indent="-11176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97790" algn="l"/>
                          <a:tab pos="508000" algn="l"/>
                          <a:tab pos="1016000" algn="l"/>
                          <a:tab pos="1524000" algn="l"/>
                          <a:tab pos="2032000" algn="l"/>
                          <a:tab pos="2540000" algn="l"/>
                          <a:tab pos="3048000" algn="l"/>
                          <a:tab pos="3556000" algn="l"/>
                          <a:tab pos="4064000" algn="l"/>
                          <a:tab pos="4572000" algn="l"/>
                          <a:tab pos="5080000" algn="l"/>
                          <a:tab pos="5588000" algn="l"/>
                          <a:tab pos="6096000" algn="l"/>
                          <a:tab pos="6604000" algn="l"/>
                          <a:tab pos="7112000" algn="l"/>
                          <a:tab pos="7620000" algn="l"/>
                          <a:tab pos="8128000" algn="l"/>
                          <a:tab pos="8636000" algn="l"/>
                          <a:tab pos="9144000" algn="l"/>
                          <a:tab pos="9652000" algn="l"/>
                          <a:tab pos="10160000" algn="l"/>
                          <a:tab pos="10668000" algn="l"/>
                          <a:tab pos="11176000" algn="l"/>
                          <a:tab pos="11684000" algn="l"/>
                          <a:tab pos="12192000" algn="l"/>
                          <a:tab pos="12700000" algn="l"/>
                          <a:tab pos="13208000" algn="l"/>
                          <a:tab pos="13716000" algn="l"/>
                          <a:tab pos="14224000" algn="l"/>
                          <a:tab pos="14732000" algn="l"/>
                          <a:tab pos="15240000" algn="l"/>
                          <a:tab pos="15748000" algn="l"/>
                        </a:tabLst>
                      </a:pPr>
                      <a:r>
                        <a:rPr lang="en-US" altLang="ko-KR" sz="1100" kern="0" spc="-10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40</a:t>
                      </a:r>
                      <a:r>
                        <a:rPr lang="ko-KR" altLang="en-US" sz="1100" kern="0" spc="-10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만원</a:t>
                      </a:r>
                      <a:r>
                        <a:rPr lang="en-US" altLang="ko-KR" sz="1100" kern="0" spc="-10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1</a:t>
                      </a:r>
                      <a:r>
                        <a:rPr lang="ko-KR" altLang="en-US" sz="1100" kern="0" spc="-10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년</a:t>
                      </a:r>
                    </a:p>
                  </a:txBody>
                  <a:tcPr marL="64770" marR="64770" marT="43180" marB="43180" anchor="ctr">
                    <a:lnL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4000" marR="31750" indent="-11176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97790" algn="l"/>
                          <a:tab pos="508000" algn="l"/>
                          <a:tab pos="1016000" algn="l"/>
                          <a:tab pos="1524000" algn="l"/>
                          <a:tab pos="2032000" algn="l"/>
                          <a:tab pos="2540000" algn="l"/>
                          <a:tab pos="3048000" algn="l"/>
                          <a:tab pos="3556000" algn="l"/>
                          <a:tab pos="4064000" algn="l"/>
                          <a:tab pos="4572000" algn="l"/>
                          <a:tab pos="5080000" algn="l"/>
                          <a:tab pos="5588000" algn="l"/>
                          <a:tab pos="6096000" algn="l"/>
                          <a:tab pos="6604000" algn="l"/>
                          <a:tab pos="7112000" algn="l"/>
                          <a:tab pos="7620000" algn="l"/>
                          <a:tab pos="8128000" algn="l"/>
                          <a:tab pos="8636000" algn="l"/>
                          <a:tab pos="9144000" algn="l"/>
                          <a:tab pos="9652000" algn="l"/>
                          <a:tab pos="10160000" algn="l"/>
                          <a:tab pos="10668000" algn="l"/>
                          <a:tab pos="11176000" algn="l"/>
                          <a:tab pos="11684000" algn="l"/>
                          <a:tab pos="12192000" algn="l"/>
                          <a:tab pos="12700000" algn="l"/>
                          <a:tab pos="13208000" algn="l"/>
                          <a:tab pos="13716000" algn="l"/>
                          <a:tab pos="14224000" algn="l"/>
                          <a:tab pos="14732000" algn="l"/>
                          <a:tab pos="15240000" algn="l"/>
                          <a:tab pos="15748000" algn="l"/>
                        </a:tabLst>
                      </a:pPr>
                      <a:r>
                        <a:rPr lang="en-US" altLang="ko-KR" sz="1100" kern="0" spc="-10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40</a:t>
                      </a:r>
                      <a:r>
                        <a:rPr lang="ko-KR" altLang="en-US" sz="1100" kern="0" spc="-10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만원</a:t>
                      </a:r>
                      <a:r>
                        <a:rPr lang="en-US" altLang="ko-KR" sz="1100" kern="0" spc="-10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1</a:t>
                      </a:r>
                      <a:r>
                        <a:rPr lang="ko-KR" altLang="en-US" sz="1100" kern="0" spc="-10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년</a:t>
                      </a:r>
                    </a:p>
                  </a:txBody>
                  <a:tcPr marL="64770" marR="64770" marT="43180" marB="43180" anchor="ctr">
                    <a:lnL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496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54000" marR="31750" indent="-11176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97790" algn="l"/>
                          <a:tab pos="508000" algn="l"/>
                          <a:tab pos="1016000" algn="l"/>
                          <a:tab pos="1524000" algn="l"/>
                          <a:tab pos="2032000" algn="l"/>
                          <a:tab pos="2540000" algn="l"/>
                          <a:tab pos="3048000" algn="l"/>
                          <a:tab pos="3556000" algn="l"/>
                          <a:tab pos="4064000" algn="l"/>
                          <a:tab pos="4572000" algn="l"/>
                          <a:tab pos="5080000" algn="l"/>
                          <a:tab pos="5588000" algn="l"/>
                          <a:tab pos="6096000" algn="l"/>
                          <a:tab pos="6604000" algn="l"/>
                          <a:tab pos="7112000" algn="l"/>
                          <a:tab pos="7620000" algn="l"/>
                          <a:tab pos="8128000" algn="l"/>
                          <a:tab pos="8636000" algn="l"/>
                          <a:tab pos="9144000" algn="l"/>
                          <a:tab pos="9652000" algn="l"/>
                          <a:tab pos="10160000" algn="l"/>
                          <a:tab pos="10668000" algn="l"/>
                          <a:tab pos="11176000" algn="l"/>
                          <a:tab pos="11684000" algn="l"/>
                          <a:tab pos="12192000" algn="l"/>
                          <a:tab pos="12700000" algn="l"/>
                          <a:tab pos="13208000" algn="l"/>
                          <a:tab pos="13716000" algn="l"/>
                          <a:tab pos="14224000" algn="l"/>
                          <a:tab pos="14732000" algn="l"/>
                          <a:tab pos="15240000" algn="l"/>
                          <a:tab pos="15748000" algn="l"/>
                        </a:tabLst>
                      </a:pPr>
                      <a:r>
                        <a:rPr lang="ko-KR" altLang="en-US" sz="1100" kern="0" spc="-10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대규모기업</a:t>
                      </a:r>
                    </a:p>
                  </a:txBody>
                  <a:tcPr marL="64770" marR="64770" marT="43180" marB="43180" anchor="ctr">
                    <a:lnL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4000" marR="31750" indent="-11176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97790" algn="l"/>
                          <a:tab pos="508000" algn="l"/>
                          <a:tab pos="1016000" algn="l"/>
                          <a:tab pos="1524000" algn="l"/>
                          <a:tab pos="2032000" algn="l"/>
                          <a:tab pos="2540000" algn="l"/>
                          <a:tab pos="3048000" algn="l"/>
                          <a:tab pos="3556000" algn="l"/>
                          <a:tab pos="4064000" algn="l"/>
                          <a:tab pos="4572000" algn="l"/>
                          <a:tab pos="5080000" algn="l"/>
                          <a:tab pos="5588000" algn="l"/>
                          <a:tab pos="6096000" algn="l"/>
                          <a:tab pos="6604000" algn="l"/>
                          <a:tab pos="7112000" algn="l"/>
                          <a:tab pos="7620000" algn="l"/>
                          <a:tab pos="8128000" algn="l"/>
                          <a:tab pos="8636000" algn="l"/>
                          <a:tab pos="9144000" algn="l"/>
                          <a:tab pos="9652000" algn="l"/>
                          <a:tab pos="10160000" algn="l"/>
                          <a:tab pos="10668000" algn="l"/>
                          <a:tab pos="11176000" algn="l"/>
                          <a:tab pos="11684000" algn="l"/>
                          <a:tab pos="12192000" algn="l"/>
                          <a:tab pos="12700000" algn="l"/>
                          <a:tab pos="13208000" algn="l"/>
                          <a:tab pos="13716000" algn="l"/>
                          <a:tab pos="14224000" algn="l"/>
                          <a:tab pos="14732000" algn="l"/>
                          <a:tab pos="15240000" algn="l"/>
                          <a:tab pos="15748000" algn="l"/>
                        </a:tabLst>
                      </a:pPr>
                      <a:r>
                        <a:rPr lang="en-US" altLang="ko-KR" sz="1100" kern="0" spc="-10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40</a:t>
                      </a:r>
                      <a:r>
                        <a:rPr lang="ko-KR" altLang="en-US" sz="1100" kern="0" spc="-10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만원</a:t>
                      </a:r>
                      <a:r>
                        <a:rPr lang="en-US" altLang="ko-KR" sz="1100" kern="0" spc="-10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1</a:t>
                      </a:r>
                      <a:r>
                        <a:rPr lang="ko-KR" altLang="en-US" sz="1100" kern="0" spc="-10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년</a:t>
                      </a:r>
                    </a:p>
                  </a:txBody>
                  <a:tcPr marL="64770" marR="64770" marT="43180" marB="43180" anchor="ctr">
                    <a:lnL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4000" marR="31750" indent="-11176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97790" algn="l"/>
                          <a:tab pos="508000" algn="l"/>
                          <a:tab pos="1016000" algn="l"/>
                          <a:tab pos="1524000" algn="l"/>
                          <a:tab pos="2032000" algn="l"/>
                          <a:tab pos="2540000" algn="l"/>
                          <a:tab pos="3048000" algn="l"/>
                          <a:tab pos="3556000" algn="l"/>
                          <a:tab pos="4064000" algn="l"/>
                          <a:tab pos="4572000" algn="l"/>
                          <a:tab pos="5080000" algn="l"/>
                          <a:tab pos="5588000" algn="l"/>
                          <a:tab pos="6096000" algn="l"/>
                          <a:tab pos="6604000" algn="l"/>
                          <a:tab pos="7112000" algn="l"/>
                          <a:tab pos="7620000" algn="l"/>
                          <a:tab pos="8128000" algn="l"/>
                          <a:tab pos="8636000" algn="l"/>
                          <a:tab pos="9144000" algn="l"/>
                          <a:tab pos="9652000" algn="l"/>
                          <a:tab pos="10160000" algn="l"/>
                          <a:tab pos="10668000" algn="l"/>
                          <a:tab pos="11176000" algn="l"/>
                          <a:tab pos="11684000" algn="l"/>
                          <a:tab pos="12192000" algn="l"/>
                          <a:tab pos="12700000" algn="l"/>
                          <a:tab pos="13208000" algn="l"/>
                          <a:tab pos="13716000" algn="l"/>
                          <a:tab pos="14224000" algn="l"/>
                          <a:tab pos="14732000" algn="l"/>
                          <a:tab pos="15240000" algn="l"/>
                          <a:tab pos="15748000" algn="l"/>
                        </a:tabLst>
                      </a:pPr>
                      <a:r>
                        <a:rPr lang="en-US" sz="1100" kern="0" spc="-10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-</a:t>
                      </a:r>
                    </a:p>
                  </a:txBody>
                  <a:tcPr marL="64770" marR="64770" marT="43180" marB="43180" anchor="ctr">
                    <a:lnL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4966">
                <a:tc row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3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제조업</a:t>
                      </a:r>
                      <a:endParaRPr lang="ko-KR" altLang="en-US" sz="1100" kern="0" spc="-3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4770" marR="64770" marT="43180" marB="43180" anchor="ctr">
                    <a:lnL>
                      <a:noFill/>
                    </a:lnL>
                    <a:lnR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4000" marR="31750" indent="-11176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97790" algn="l"/>
                          <a:tab pos="508000" algn="l"/>
                          <a:tab pos="1016000" algn="l"/>
                          <a:tab pos="1524000" algn="l"/>
                          <a:tab pos="2032000" algn="l"/>
                          <a:tab pos="2540000" algn="l"/>
                          <a:tab pos="3048000" algn="l"/>
                          <a:tab pos="3556000" algn="l"/>
                          <a:tab pos="4064000" algn="l"/>
                          <a:tab pos="4572000" algn="l"/>
                          <a:tab pos="5080000" algn="l"/>
                          <a:tab pos="5588000" algn="l"/>
                          <a:tab pos="6096000" algn="l"/>
                          <a:tab pos="6604000" algn="l"/>
                          <a:tab pos="7112000" algn="l"/>
                          <a:tab pos="7620000" algn="l"/>
                          <a:tab pos="8128000" algn="l"/>
                          <a:tab pos="8636000" algn="l"/>
                          <a:tab pos="9144000" algn="l"/>
                          <a:tab pos="9652000" algn="l"/>
                          <a:tab pos="10160000" algn="l"/>
                          <a:tab pos="10668000" algn="l"/>
                          <a:tab pos="11176000" algn="l"/>
                          <a:tab pos="11684000" algn="l"/>
                          <a:tab pos="12192000" algn="l"/>
                          <a:tab pos="12700000" algn="l"/>
                          <a:tab pos="13208000" algn="l"/>
                          <a:tab pos="13716000" algn="l"/>
                          <a:tab pos="14224000" algn="l"/>
                          <a:tab pos="14732000" algn="l"/>
                          <a:tab pos="15240000" algn="l"/>
                          <a:tab pos="15748000" algn="l"/>
                        </a:tabLst>
                      </a:pPr>
                      <a:r>
                        <a:rPr lang="ko-KR" altLang="en-US" sz="1100" kern="0" spc="-10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우선지원대상기업 </a:t>
                      </a:r>
                    </a:p>
                  </a:txBody>
                  <a:tcPr marL="64770" marR="64770" marT="43180" marB="43180" anchor="ctr">
                    <a:lnL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4000" marR="31750" indent="-11176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97790" algn="l"/>
                          <a:tab pos="508000" algn="l"/>
                          <a:tab pos="1016000" algn="l"/>
                          <a:tab pos="1524000" algn="l"/>
                          <a:tab pos="2032000" algn="l"/>
                          <a:tab pos="2540000" algn="l"/>
                          <a:tab pos="3048000" algn="l"/>
                          <a:tab pos="3556000" algn="l"/>
                          <a:tab pos="4064000" algn="l"/>
                          <a:tab pos="4572000" algn="l"/>
                          <a:tab pos="5080000" algn="l"/>
                          <a:tab pos="5588000" algn="l"/>
                          <a:tab pos="6096000" algn="l"/>
                          <a:tab pos="6604000" algn="l"/>
                          <a:tab pos="7112000" algn="l"/>
                          <a:tab pos="7620000" algn="l"/>
                          <a:tab pos="8128000" algn="l"/>
                          <a:tab pos="8636000" algn="l"/>
                          <a:tab pos="9144000" algn="l"/>
                          <a:tab pos="9652000" algn="l"/>
                          <a:tab pos="10160000" algn="l"/>
                          <a:tab pos="10668000" algn="l"/>
                          <a:tab pos="11176000" algn="l"/>
                          <a:tab pos="11684000" algn="l"/>
                          <a:tab pos="12192000" algn="l"/>
                          <a:tab pos="12700000" algn="l"/>
                          <a:tab pos="13208000" algn="l"/>
                          <a:tab pos="13716000" algn="l"/>
                          <a:tab pos="14224000" algn="l"/>
                          <a:tab pos="14732000" algn="l"/>
                          <a:tab pos="15240000" algn="l"/>
                          <a:tab pos="15748000" algn="l"/>
                        </a:tabLst>
                      </a:pPr>
                      <a:r>
                        <a:rPr lang="en-US" altLang="ko-KR" sz="1100" kern="0" spc="-10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80</a:t>
                      </a:r>
                      <a:r>
                        <a:rPr lang="ko-KR" altLang="en-US" sz="1100" kern="0" spc="-10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만원</a:t>
                      </a:r>
                      <a:r>
                        <a:rPr lang="en-US" altLang="ko-KR" sz="1100" kern="0" spc="-10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2</a:t>
                      </a:r>
                      <a:r>
                        <a:rPr lang="ko-KR" altLang="en-US" sz="1100" kern="0" spc="-10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년</a:t>
                      </a:r>
                    </a:p>
                  </a:txBody>
                  <a:tcPr marL="64770" marR="64770" marT="43180" marB="43180" anchor="ctr">
                    <a:lnL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4000" marR="31750" indent="-11176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97790" algn="l"/>
                          <a:tab pos="508000" algn="l"/>
                          <a:tab pos="1016000" algn="l"/>
                          <a:tab pos="1524000" algn="l"/>
                          <a:tab pos="2032000" algn="l"/>
                          <a:tab pos="2540000" algn="l"/>
                          <a:tab pos="3048000" algn="l"/>
                          <a:tab pos="3556000" algn="l"/>
                          <a:tab pos="4064000" algn="l"/>
                          <a:tab pos="4572000" algn="l"/>
                          <a:tab pos="5080000" algn="l"/>
                          <a:tab pos="5588000" algn="l"/>
                          <a:tab pos="6096000" algn="l"/>
                          <a:tab pos="6604000" algn="l"/>
                          <a:tab pos="7112000" algn="l"/>
                          <a:tab pos="7620000" algn="l"/>
                          <a:tab pos="8128000" algn="l"/>
                          <a:tab pos="8636000" algn="l"/>
                          <a:tab pos="9144000" algn="l"/>
                          <a:tab pos="9652000" algn="l"/>
                          <a:tab pos="10160000" algn="l"/>
                          <a:tab pos="10668000" algn="l"/>
                          <a:tab pos="11176000" algn="l"/>
                          <a:tab pos="11684000" algn="l"/>
                          <a:tab pos="12192000" algn="l"/>
                          <a:tab pos="12700000" algn="l"/>
                          <a:tab pos="13208000" algn="l"/>
                          <a:tab pos="13716000" algn="l"/>
                          <a:tab pos="14224000" algn="l"/>
                          <a:tab pos="14732000" algn="l"/>
                          <a:tab pos="15240000" algn="l"/>
                          <a:tab pos="15748000" algn="l"/>
                        </a:tabLst>
                      </a:pPr>
                      <a:r>
                        <a:rPr lang="en-US" altLang="ko-KR" sz="1100" kern="0" spc="-10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40</a:t>
                      </a:r>
                      <a:r>
                        <a:rPr lang="ko-KR" altLang="en-US" sz="1100" kern="0" spc="-10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만원</a:t>
                      </a:r>
                      <a:r>
                        <a:rPr lang="en-US" altLang="ko-KR" sz="1100" kern="0" spc="-10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2</a:t>
                      </a:r>
                      <a:r>
                        <a:rPr lang="ko-KR" altLang="en-US" sz="1100" kern="0" spc="-10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년</a:t>
                      </a:r>
                    </a:p>
                  </a:txBody>
                  <a:tcPr marL="64770" marR="64770" marT="43180" marB="43180" anchor="ctr">
                    <a:lnL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496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54000" marR="31750" indent="-11176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97790" algn="l"/>
                          <a:tab pos="508000" algn="l"/>
                          <a:tab pos="1016000" algn="l"/>
                          <a:tab pos="1524000" algn="l"/>
                          <a:tab pos="2032000" algn="l"/>
                          <a:tab pos="2540000" algn="l"/>
                          <a:tab pos="3048000" algn="l"/>
                          <a:tab pos="3556000" algn="l"/>
                          <a:tab pos="4064000" algn="l"/>
                          <a:tab pos="4572000" algn="l"/>
                          <a:tab pos="5080000" algn="l"/>
                          <a:tab pos="5588000" algn="l"/>
                          <a:tab pos="6096000" algn="l"/>
                          <a:tab pos="6604000" algn="l"/>
                          <a:tab pos="7112000" algn="l"/>
                          <a:tab pos="7620000" algn="l"/>
                          <a:tab pos="8128000" algn="l"/>
                          <a:tab pos="8636000" algn="l"/>
                          <a:tab pos="9144000" algn="l"/>
                          <a:tab pos="9652000" algn="l"/>
                          <a:tab pos="10160000" algn="l"/>
                          <a:tab pos="10668000" algn="l"/>
                          <a:tab pos="11176000" algn="l"/>
                          <a:tab pos="11684000" algn="l"/>
                          <a:tab pos="12192000" algn="l"/>
                          <a:tab pos="12700000" algn="l"/>
                          <a:tab pos="13208000" algn="l"/>
                          <a:tab pos="13716000" algn="l"/>
                          <a:tab pos="14224000" algn="l"/>
                          <a:tab pos="14732000" algn="l"/>
                          <a:tab pos="15240000" algn="l"/>
                          <a:tab pos="15748000" algn="l"/>
                        </a:tabLst>
                      </a:pPr>
                      <a:r>
                        <a:rPr lang="ko-KR" altLang="en-US" sz="1100" kern="0" spc="-10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중견기업</a:t>
                      </a:r>
                    </a:p>
                  </a:txBody>
                  <a:tcPr marL="64770" marR="64770" marT="43180" marB="43180" anchor="ctr">
                    <a:lnL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4000" marR="31750" indent="-11176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97790" algn="l"/>
                          <a:tab pos="508000" algn="l"/>
                          <a:tab pos="1016000" algn="l"/>
                          <a:tab pos="1524000" algn="l"/>
                          <a:tab pos="2032000" algn="l"/>
                          <a:tab pos="2540000" algn="l"/>
                          <a:tab pos="3048000" algn="l"/>
                          <a:tab pos="3556000" algn="l"/>
                          <a:tab pos="4064000" algn="l"/>
                          <a:tab pos="4572000" algn="l"/>
                          <a:tab pos="5080000" algn="l"/>
                          <a:tab pos="5588000" algn="l"/>
                          <a:tab pos="6096000" algn="l"/>
                          <a:tab pos="6604000" algn="l"/>
                          <a:tab pos="7112000" algn="l"/>
                          <a:tab pos="7620000" algn="l"/>
                          <a:tab pos="8128000" algn="l"/>
                          <a:tab pos="8636000" algn="l"/>
                          <a:tab pos="9144000" algn="l"/>
                          <a:tab pos="9652000" algn="l"/>
                          <a:tab pos="10160000" algn="l"/>
                          <a:tab pos="10668000" algn="l"/>
                          <a:tab pos="11176000" algn="l"/>
                          <a:tab pos="11684000" algn="l"/>
                          <a:tab pos="12192000" algn="l"/>
                          <a:tab pos="12700000" algn="l"/>
                          <a:tab pos="13208000" algn="l"/>
                          <a:tab pos="13716000" algn="l"/>
                          <a:tab pos="14224000" algn="l"/>
                          <a:tab pos="14732000" algn="l"/>
                          <a:tab pos="15240000" algn="l"/>
                          <a:tab pos="15748000" algn="l"/>
                        </a:tabLst>
                      </a:pPr>
                      <a:r>
                        <a:rPr lang="en-US" altLang="ko-KR" sz="1100" kern="0" spc="-10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40</a:t>
                      </a:r>
                      <a:r>
                        <a:rPr lang="ko-KR" altLang="en-US" sz="1100" kern="0" spc="-10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만원</a:t>
                      </a:r>
                      <a:r>
                        <a:rPr lang="en-US" altLang="ko-KR" sz="1100" kern="0" spc="-10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2</a:t>
                      </a:r>
                      <a:r>
                        <a:rPr lang="ko-KR" altLang="en-US" sz="1100" kern="0" spc="-10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년</a:t>
                      </a:r>
                    </a:p>
                  </a:txBody>
                  <a:tcPr marL="64770" marR="64770" marT="43180" marB="43180" anchor="ctr">
                    <a:lnL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4000" marR="31750" indent="-11176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97790" algn="l"/>
                          <a:tab pos="508000" algn="l"/>
                          <a:tab pos="1016000" algn="l"/>
                          <a:tab pos="1524000" algn="l"/>
                          <a:tab pos="2032000" algn="l"/>
                          <a:tab pos="2540000" algn="l"/>
                          <a:tab pos="3048000" algn="l"/>
                          <a:tab pos="3556000" algn="l"/>
                          <a:tab pos="4064000" algn="l"/>
                          <a:tab pos="4572000" algn="l"/>
                          <a:tab pos="5080000" algn="l"/>
                          <a:tab pos="5588000" algn="l"/>
                          <a:tab pos="6096000" algn="l"/>
                          <a:tab pos="6604000" algn="l"/>
                          <a:tab pos="7112000" algn="l"/>
                          <a:tab pos="7620000" algn="l"/>
                          <a:tab pos="8128000" algn="l"/>
                          <a:tab pos="8636000" algn="l"/>
                          <a:tab pos="9144000" algn="l"/>
                          <a:tab pos="9652000" algn="l"/>
                          <a:tab pos="10160000" algn="l"/>
                          <a:tab pos="10668000" algn="l"/>
                          <a:tab pos="11176000" algn="l"/>
                          <a:tab pos="11684000" algn="l"/>
                          <a:tab pos="12192000" algn="l"/>
                          <a:tab pos="12700000" algn="l"/>
                          <a:tab pos="13208000" algn="l"/>
                          <a:tab pos="13716000" algn="l"/>
                          <a:tab pos="14224000" algn="l"/>
                          <a:tab pos="14732000" algn="l"/>
                          <a:tab pos="15240000" algn="l"/>
                          <a:tab pos="15748000" algn="l"/>
                        </a:tabLst>
                      </a:pPr>
                      <a:r>
                        <a:rPr lang="en-US" altLang="ko-KR" sz="1100" kern="0" spc="-10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40</a:t>
                      </a:r>
                      <a:r>
                        <a:rPr lang="ko-KR" altLang="en-US" sz="1100" kern="0" spc="-10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만원</a:t>
                      </a:r>
                      <a:r>
                        <a:rPr lang="en-US" altLang="ko-KR" sz="1100" kern="0" spc="-10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1</a:t>
                      </a:r>
                      <a:r>
                        <a:rPr lang="ko-KR" altLang="en-US" sz="1100" kern="0" spc="-10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년</a:t>
                      </a:r>
                    </a:p>
                  </a:txBody>
                  <a:tcPr marL="64770" marR="64770" marT="43180" marB="43180" anchor="ctr">
                    <a:lnL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496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54000" marR="31750" indent="-11176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97790" algn="l"/>
                          <a:tab pos="508000" algn="l"/>
                          <a:tab pos="1016000" algn="l"/>
                          <a:tab pos="1524000" algn="l"/>
                          <a:tab pos="2032000" algn="l"/>
                          <a:tab pos="2540000" algn="l"/>
                          <a:tab pos="3048000" algn="l"/>
                          <a:tab pos="3556000" algn="l"/>
                          <a:tab pos="4064000" algn="l"/>
                          <a:tab pos="4572000" algn="l"/>
                          <a:tab pos="5080000" algn="l"/>
                          <a:tab pos="5588000" algn="l"/>
                          <a:tab pos="6096000" algn="l"/>
                          <a:tab pos="6604000" algn="l"/>
                          <a:tab pos="7112000" algn="l"/>
                          <a:tab pos="7620000" algn="l"/>
                          <a:tab pos="8128000" algn="l"/>
                          <a:tab pos="8636000" algn="l"/>
                          <a:tab pos="9144000" algn="l"/>
                          <a:tab pos="9652000" algn="l"/>
                          <a:tab pos="10160000" algn="l"/>
                          <a:tab pos="10668000" algn="l"/>
                          <a:tab pos="11176000" algn="l"/>
                          <a:tab pos="11684000" algn="l"/>
                          <a:tab pos="12192000" algn="l"/>
                          <a:tab pos="12700000" algn="l"/>
                          <a:tab pos="13208000" algn="l"/>
                          <a:tab pos="13716000" algn="l"/>
                          <a:tab pos="14224000" algn="l"/>
                          <a:tab pos="14732000" algn="l"/>
                          <a:tab pos="15240000" algn="l"/>
                          <a:tab pos="15748000" algn="l"/>
                        </a:tabLst>
                      </a:pPr>
                      <a:r>
                        <a:rPr lang="ko-KR" altLang="en-US" sz="1100" kern="0" spc="-10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대규모기업</a:t>
                      </a:r>
                    </a:p>
                  </a:txBody>
                  <a:tcPr marL="64770" marR="64770" marT="43180" marB="43180" anchor="ctr">
                    <a:lnL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4000" marR="31750" indent="-11176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97790" algn="l"/>
                          <a:tab pos="508000" algn="l"/>
                          <a:tab pos="1016000" algn="l"/>
                          <a:tab pos="1524000" algn="l"/>
                          <a:tab pos="2032000" algn="l"/>
                          <a:tab pos="2540000" algn="l"/>
                          <a:tab pos="3048000" algn="l"/>
                          <a:tab pos="3556000" algn="l"/>
                          <a:tab pos="4064000" algn="l"/>
                          <a:tab pos="4572000" algn="l"/>
                          <a:tab pos="5080000" algn="l"/>
                          <a:tab pos="5588000" algn="l"/>
                          <a:tab pos="6096000" algn="l"/>
                          <a:tab pos="6604000" algn="l"/>
                          <a:tab pos="7112000" algn="l"/>
                          <a:tab pos="7620000" algn="l"/>
                          <a:tab pos="8128000" algn="l"/>
                          <a:tab pos="8636000" algn="l"/>
                          <a:tab pos="9144000" algn="l"/>
                          <a:tab pos="9652000" algn="l"/>
                          <a:tab pos="10160000" algn="l"/>
                          <a:tab pos="10668000" algn="l"/>
                          <a:tab pos="11176000" algn="l"/>
                          <a:tab pos="11684000" algn="l"/>
                          <a:tab pos="12192000" algn="l"/>
                          <a:tab pos="12700000" algn="l"/>
                          <a:tab pos="13208000" algn="l"/>
                          <a:tab pos="13716000" algn="l"/>
                          <a:tab pos="14224000" algn="l"/>
                          <a:tab pos="14732000" algn="l"/>
                          <a:tab pos="15240000" algn="l"/>
                          <a:tab pos="15748000" algn="l"/>
                        </a:tabLst>
                      </a:pPr>
                      <a:r>
                        <a:rPr lang="en-US" altLang="ko-KR" sz="1100" kern="0" spc="-10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40</a:t>
                      </a:r>
                      <a:r>
                        <a:rPr lang="ko-KR" altLang="en-US" sz="1100" kern="0" spc="-10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만원</a:t>
                      </a:r>
                      <a:r>
                        <a:rPr lang="en-US" altLang="ko-KR" sz="1100" kern="0" spc="-10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1</a:t>
                      </a:r>
                      <a:r>
                        <a:rPr lang="ko-KR" altLang="en-US" sz="1100" kern="0" spc="-10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년</a:t>
                      </a:r>
                    </a:p>
                  </a:txBody>
                  <a:tcPr marL="64770" marR="64770" marT="43180" marB="43180" anchor="ctr">
                    <a:lnL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4000" marR="31750" indent="-11176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97790" algn="l"/>
                          <a:tab pos="508000" algn="l"/>
                          <a:tab pos="1016000" algn="l"/>
                          <a:tab pos="1524000" algn="l"/>
                          <a:tab pos="2032000" algn="l"/>
                          <a:tab pos="2540000" algn="l"/>
                          <a:tab pos="3048000" algn="l"/>
                          <a:tab pos="3556000" algn="l"/>
                          <a:tab pos="4064000" algn="l"/>
                          <a:tab pos="4572000" algn="l"/>
                          <a:tab pos="5080000" algn="l"/>
                          <a:tab pos="5588000" algn="l"/>
                          <a:tab pos="6096000" algn="l"/>
                          <a:tab pos="6604000" algn="l"/>
                          <a:tab pos="7112000" algn="l"/>
                          <a:tab pos="7620000" algn="l"/>
                          <a:tab pos="8128000" algn="l"/>
                          <a:tab pos="8636000" algn="l"/>
                          <a:tab pos="9144000" algn="l"/>
                          <a:tab pos="9652000" algn="l"/>
                          <a:tab pos="10160000" algn="l"/>
                          <a:tab pos="10668000" algn="l"/>
                          <a:tab pos="11176000" algn="l"/>
                          <a:tab pos="11684000" algn="l"/>
                          <a:tab pos="12192000" algn="l"/>
                          <a:tab pos="12700000" algn="l"/>
                          <a:tab pos="13208000" algn="l"/>
                          <a:tab pos="13716000" algn="l"/>
                          <a:tab pos="14224000" algn="l"/>
                          <a:tab pos="14732000" algn="l"/>
                          <a:tab pos="15240000" algn="l"/>
                          <a:tab pos="15748000" algn="l"/>
                        </a:tabLst>
                      </a:pPr>
                      <a:r>
                        <a:rPr lang="en-US" sz="1100" kern="0" spc="-10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-</a:t>
                      </a:r>
                    </a:p>
                  </a:txBody>
                  <a:tcPr marL="64770" marR="64770" marT="43180" marB="43180" anchor="ctr">
                    <a:lnL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25C8683D-65A8-4622-AEDC-B225BEFFE713}"/>
              </a:ext>
            </a:extLst>
          </p:cNvPr>
          <p:cNvSpPr txBox="1"/>
          <p:nvPr/>
        </p:nvSpPr>
        <p:spPr>
          <a:xfrm>
            <a:off x="359532" y="836712"/>
            <a:ext cx="8280920" cy="15799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 algn="l">
              <a:spcAft>
                <a:spcPts val="800"/>
              </a:spcAft>
              <a:buFont typeface="+mj-ea"/>
              <a:buAutoNum type="circleNumDbPlain"/>
            </a:pPr>
            <a:r>
              <a:rPr lang="ko-KR" altLang="en-US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신규채용 인건비 지원 </a:t>
            </a:r>
            <a:r>
              <a:rPr lang="en-US" altLang="ko-KR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– </a:t>
            </a:r>
            <a:r>
              <a:rPr lang="ko-KR" altLang="en-US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지원한도 없음</a:t>
            </a:r>
            <a:endParaRPr lang="en-US" altLang="ko-KR" sz="1400" b="1" kern="0" dirty="0" smtClean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맑은 고딕" pitchFamily="50" charset="-127"/>
              <a:ea typeface="맑은 고딕" pitchFamily="50" charset="-127"/>
            </a:endParaRPr>
          </a:p>
          <a:p>
            <a:pPr marL="266700" indent="-266700" algn="l">
              <a:spcAft>
                <a:spcPts val="800"/>
              </a:spcAft>
              <a:buFont typeface="+mj-ea"/>
              <a:buAutoNum type="circleNumDbPlain"/>
            </a:pPr>
            <a:r>
              <a:rPr lang="ko-KR" altLang="en-US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임금감소액 보전 지원 </a:t>
            </a:r>
            <a:r>
              <a:rPr lang="en-US" altLang="ko-KR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– </a:t>
            </a:r>
            <a:r>
              <a:rPr lang="ko-KR" altLang="en-US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증가근로자 </a:t>
            </a:r>
            <a:r>
              <a:rPr lang="en-US" altLang="ko-KR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ko-KR" altLang="en-US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인당 임금보전 근로자 </a:t>
            </a:r>
            <a:r>
              <a:rPr lang="en-US" altLang="ko-KR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10</a:t>
            </a:r>
            <a:r>
              <a:rPr lang="ko-KR" altLang="en-US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명</a:t>
            </a:r>
            <a:r>
              <a:rPr lang="en-US" altLang="ko-KR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노선버스 </a:t>
            </a:r>
            <a:r>
              <a:rPr lang="en-US" altLang="ko-KR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20</a:t>
            </a:r>
            <a:r>
              <a:rPr lang="ko-KR" altLang="en-US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명</a:t>
            </a:r>
            <a:r>
              <a:rPr lang="en-US" altLang="ko-KR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ko-KR" altLang="en-US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 지원</a:t>
            </a:r>
            <a:endParaRPr lang="en-US" altLang="ko-KR" sz="1400" b="1" kern="0" dirty="0" smtClean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맑은 고딕" pitchFamily="50" charset="-127"/>
              <a:ea typeface="맑은 고딕" pitchFamily="50" charset="-127"/>
            </a:endParaRPr>
          </a:p>
          <a:p>
            <a:pPr marL="266700" indent="-266700" algn="l">
              <a:spcAft>
                <a:spcPts val="800"/>
              </a:spcAft>
              <a:buFont typeface="+mj-ea"/>
              <a:buAutoNum type="circleNumDbPlain"/>
            </a:pPr>
            <a:r>
              <a:rPr lang="ko-KR" altLang="en-US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설비투자비 융자 </a:t>
            </a:r>
            <a:r>
              <a:rPr lang="en-US" altLang="ko-KR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– </a:t>
            </a:r>
            <a:r>
              <a:rPr lang="ko-KR" altLang="en-US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지원 대상시설 등을 설치 개선 교체하는데 필요한 자금 중 사업주가 투자한 </a:t>
            </a:r>
            <a:endParaRPr lang="en-US" altLang="ko-KR" sz="1400" b="1" kern="0" dirty="0" smtClean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맑은 고딕" pitchFamily="50" charset="-127"/>
              <a:ea typeface="맑은 고딕" pitchFamily="50" charset="-127"/>
            </a:endParaRPr>
          </a:p>
          <a:p>
            <a:pPr marL="266700" indent="-266700" algn="l">
              <a:spcAft>
                <a:spcPts val="800"/>
              </a:spcAft>
            </a:pPr>
            <a:r>
              <a:rPr lang="en-US" altLang="ko-KR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                              </a:t>
            </a:r>
            <a:r>
              <a:rPr lang="ko-KR" altLang="en-US" sz="1400" b="1" kern="0" dirty="0" err="1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총금액의</a:t>
            </a:r>
            <a:r>
              <a:rPr lang="ko-KR" altLang="en-US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2/3 </a:t>
            </a:r>
            <a:r>
              <a:rPr lang="ko-KR" altLang="en-US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이내로 함</a:t>
            </a:r>
            <a:r>
              <a:rPr lang="en-US" altLang="ko-KR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융자한도 </a:t>
            </a:r>
            <a:r>
              <a:rPr lang="en-US" altLang="ko-KR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50</a:t>
            </a:r>
            <a:r>
              <a:rPr lang="ko-KR" altLang="en-US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억</a:t>
            </a:r>
            <a:r>
              <a:rPr lang="en-US" altLang="ko-KR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, 3</a:t>
            </a:r>
            <a:r>
              <a:rPr lang="ko-KR" altLang="en-US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년 거치 </a:t>
            </a:r>
            <a:r>
              <a:rPr lang="en-US" altLang="ko-KR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5</a:t>
            </a:r>
            <a:r>
              <a:rPr lang="ko-KR" altLang="en-US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년 균등 상황</a:t>
            </a:r>
            <a:r>
              <a:rPr lang="en-US" altLang="ko-KR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연 </a:t>
            </a:r>
            <a:r>
              <a:rPr lang="en-US" altLang="ko-KR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1~2%)</a:t>
            </a:r>
          </a:p>
          <a:p>
            <a:pPr marL="266700" indent="-266700" algn="l">
              <a:spcAft>
                <a:spcPts val="800"/>
              </a:spcAft>
            </a:pPr>
            <a:r>
              <a:rPr lang="en-US" altLang="ko-KR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                               * </a:t>
            </a:r>
            <a:r>
              <a:rPr lang="ko-KR" altLang="en-US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토지매입비와</a:t>
            </a:r>
            <a:r>
              <a:rPr lang="en-US" altLang="ko-KR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임차보증금 중 월세 제외</a:t>
            </a:r>
            <a:endParaRPr lang="en-US" altLang="ko-KR" sz="1400" b="1" kern="0" dirty="0" smtClean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개체 10" hidden="1"/>
          <p:cNvGraphicFramePr>
            <a:graphicFrameLocks noChangeAspect="1"/>
          </p:cNvGraphicFramePr>
          <p:nvPr/>
        </p:nvGraphicFramePr>
        <p:xfrm>
          <a:off x="1" y="1"/>
          <a:ext cx="158751" cy="158750"/>
        </p:xfrm>
        <a:graphic>
          <a:graphicData uri="http://schemas.openxmlformats.org/presentationml/2006/ole">
            <p:oleObj spid="_x0000_s114690" name="think-cell Slide" r:id="rId4" imgW="360" imgH="360" progId="">
              <p:embed/>
            </p:oleObj>
          </a:graphicData>
        </a:graphic>
      </p:graphicFrame>
      <p:graphicFrame>
        <p:nvGraphicFramePr>
          <p:cNvPr id="572430" name="개체 10" hidden="1"/>
          <p:cNvGraphicFramePr>
            <a:graphicFrameLocks noChangeAspect="1"/>
          </p:cNvGraphicFramePr>
          <p:nvPr/>
        </p:nvGraphicFramePr>
        <p:xfrm>
          <a:off x="1" y="1"/>
          <a:ext cx="158751" cy="158750"/>
        </p:xfrm>
        <a:graphic>
          <a:graphicData uri="http://schemas.openxmlformats.org/presentationml/2006/ole">
            <p:oleObj spid="_x0000_s114691" name="think-cell Slide" r:id="rId5" imgW="360" imgH="360" progId="">
              <p:embed/>
            </p:oleObj>
          </a:graphicData>
        </a:graphic>
      </p:graphicFrame>
      <p:sp>
        <p:nvSpPr>
          <p:cNvPr id="108" name="모서리가 둥근 직사각형 107"/>
          <p:cNvSpPr/>
          <p:nvPr/>
        </p:nvSpPr>
        <p:spPr>
          <a:xfrm>
            <a:off x="287524" y="363677"/>
            <a:ext cx="8496944" cy="6341687"/>
          </a:xfrm>
          <a:prstGeom prst="roundRect">
            <a:avLst>
              <a:gd name="adj" fmla="val 3439"/>
            </a:avLst>
          </a:prstGeom>
          <a:solidFill>
            <a:schemeClr val="bg1"/>
          </a:solidFill>
          <a:ln w="127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Autofit/>
          </a:bodyPr>
          <a:lstStyle/>
          <a:p>
            <a:pPr algn="ctr">
              <a:defRPr lang="ko-KR" altLang="en-US">
                <a:latin typeface="+mn-lt"/>
                <a:ea typeface="+mn-ea"/>
                <a:cs typeface="+mn-cs"/>
              </a:defRPr>
            </a:pPr>
            <a:endParaRPr lang="ko-KR" altLang="en-US">
              <a:solidFill>
                <a:prstClr val="white"/>
              </a:solidFill>
              <a:cs typeface="+mj-cs"/>
            </a:endParaRPr>
          </a:p>
        </p:txBody>
      </p:sp>
      <p:sp>
        <p:nvSpPr>
          <p:cNvPr id="109" name="양쪽 모서리가 둥근 사각형 108"/>
          <p:cNvSpPr/>
          <p:nvPr/>
        </p:nvSpPr>
        <p:spPr>
          <a:xfrm>
            <a:off x="332295" y="395721"/>
            <a:ext cx="8416800" cy="251422"/>
          </a:xfrm>
          <a:prstGeom prst="round2SameRect">
            <a:avLst>
              <a:gd name="adj1" fmla="val 16667"/>
              <a:gd name="adj2" fmla="val 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 altLang="en-US">
                <a:latin typeface="+mn-lt"/>
                <a:ea typeface="+mn-ea"/>
                <a:cs typeface="+mn-cs"/>
              </a:defRPr>
            </a:pPr>
            <a:endParaRPr lang="ko-KR" altLang="en-US">
              <a:solidFill>
                <a:prstClr val="white"/>
              </a:solidFill>
              <a:cs typeface="+mj-cs"/>
            </a:endParaRPr>
          </a:p>
        </p:txBody>
      </p:sp>
      <p:grpSp>
        <p:nvGrpSpPr>
          <p:cNvPr id="2" name="그룹 14"/>
          <p:cNvGrpSpPr/>
          <p:nvPr/>
        </p:nvGrpSpPr>
        <p:grpSpPr>
          <a:xfrm>
            <a:off x="3175782" y="188640"/>
            <a:ext cx="2720429" cy="430109"/>
            <a:chOff x="2424460" y="1403249"/>
            <a:chExt cx="4144714" cy="563033"/>
          </a:xfrm>
        </p:grpSpPr>
        <p:sp>
          <p:nvSpPr>
            <p:cNvPr id="112" name="평행 사변형 111"/>
            <p:cNvSpPr/>
            <p:nvPr/>
          </p:nvSpPr>
          <p:spPr>
            <a:xfrm flipH="1">
              <a:off x="5789786" y="1422301"/>
              <a:ext cx="779388" cy="206499"/>
            </a:xfrm>
            <a:prstGeom prst="parallelogram">
              <a:avLst>
                <a:gd name="adj" fmla="val 25000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113" name="평행 사변형 112"/>
            <p:cNvSpPr/>
            <p:nvPr/>
          </p:nvSpPr>
          <p:spPr>
            <a:xfrm>
              <a:off x="2424460" y="1422301"/>
              <a:ext cx="779388" cy="206499"/>
            </a:xfrm>
            <a:prstGeom prst="parallelogram">
              <a:avLst>
                <a:gd name="adj" fmla="val 25000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114" name="사다리꼴 113"/>
            <p:cNvSpPr/>
            <p:nvPr/>
          </p:nvSpPr>
          <p:spPr>
            <a:xfrm rot="10800000">
              <a:off x="2483767" y="1418058"/>
              <a:ext cx="4032448" cy="548224"/>
            </a:xfrm>
            <a:prstGeom prst="trapezoid">
              <a:avLst>
                <a:gd name="adj" fmla="val 32349"/>
              </a:avLst>
            </a:prstGeom>
            <a:gradFill>
              <a:gsLst>
                <a:gs pos="49000">
                  <a:srgbClr val="007FC1"/>
                </a:gs>
                <a:gs pos="52000">
                  <a:srgbClr val="0564B3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Autofit/>
            </a:bodyPr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115" name="TextBox 114"/>
            <p:cNvSpPr txBox="1"/>
            <p:nvPr/>
          </p:nvSpPr>
          <p:spPr>
            <a:xfrm>
              <a:off x="3009205" y="1403249"/>
              <a:ext cx="2952329" cy="52905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defRPr lang="ko-KR" altLang="en-US">
                  <a:cs typeface="+mj-cs"/>
                </a:defRPr>
              </a:pPr>
              <a:r>
                <a:rPr lang="ko-KR" altLang="en-US" sz="2000" dirty="0" smtClean="0">
                  <a:solidFill>
                    <a:prstClr val="white"/>
                  </a:solidFill>
                  <a:effectLst>
                    <a:outerShdw blurRad="38100" dist="38100" dir="2700000" algn="tl" rotWithShape="0">
                      <a:srgbClr val="000000">
                        <a:alpha val="40000"/>
                      </a:srgbClr>
                    </a:outerShdw>
                  </a:effectLst>
                  <a:cs typeface="+mj-cs"/>
                </a:rPr>
                <a:t>지원내용</a:t>
              </a:r>
              <a:endParaRPr lang="ko-KR" altLang="en-US" sz="2000" dirty="0">
                <a:solidFill>
                  <a:prstClr val="white"/>
                </a:solidFill>
                <a:effectLst>
                  <a:outerShdw blurRad="38100" dist="38100" dir="2700000" algn="tl" rotWithShape="0">
                    <a:srgbClr val="000000">
                      <a:alpha val="40000"/>
                    </a:srgbClr>
                  </a:outerShdw>
                </a:effectLst>
                <a:cs typeface="+mj-cs"/>
              </a:endParaRPr>
            </a:p>
          </p:txBody>
        </p:sp>
      </p:grpSp>
      <p:sp>
        <p:nvSpPr>
          <p:cNvPr id="118" name="TextBox 117">
            <a:extLst>
              <a:ext uri="{FF2B5EF4-FFF2-40B4-BE49-F238E27FC236}">
                <a16:creationId xmlns="" xmlns:a16="http://schemas.microsoft.com/office/drawing/2014/main" id="{25C8683D-65A8-4622-AEDC-B225BEFFE713}"/>
              </a:ext>
            </a:extLst>
          </p:cNvPr>
          <p:cNvSpPr txBox="1"/>
          <p:nvPr/>
        </p:nvSpPr>
        <p:spPr>
          <a:xfrm>
            <a:off x="719572" y="800708"/>
            <a:ext cx="7200800" cy="310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 algn="l">
              <a:spcAft>
                <a:spcPts val="800"/>
              </a:spcAft>
            </a:pPr>
            <a:r>
              <a:rPr lang="ko-KR" altLang="en-US" sz="1400" b="1" kern="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주 근로시간단축</a:t>
            </a:r>
            <a:r>
              <a:rPr lang="en-US" altLang="ko-KR" sz="1400" b="1" kern="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400" b="1" kern="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요건심사방식</a:t>
            </a:r>
            <a:r>
              <a:rPr lang="en-US" altLang="ko-KR" sz="1400" b="1" kern="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) </a:t>
            </a:r>
            <a:r>
              <a:rPr lang="ko-KR" altLang="en-US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 </a:t>
            </a:r>
            <a:endParaRPr lang="en-US" altLang="ko-KR" sz="1400" b="1" kern="0" dirty="0" smtClean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127" name="표 126"/>
          <p:cNvGraphicFramePr>
            <a:graphicFrameLocks noGrp="1"/>
          </p:cNvGraphicFramePr>
          <p:nvPr/>
        </p:nvGraphicFramePr>
        <p:xfrm>
          <a:off x="719572" y="1196753"/>
          <a:ext cx="7632847" cy="1823974"/>
        </p:xfrm>
        <a:graphic>
          <a:graphicData uri="http://schemas.openxmlformats.org/drawingml/2006/table">
            <a:tbl>
              <a:tblPr/>
              <a:tblGrid>
                <a:gridCol w="1337406"/>
                <a:gridCol w="1830946"/>
                <a:gridCol w="1332460"/>
                <a:gridCol w="1943699"/>
                <a:gridCol w="1188336"/>
              </a:tblGrid>
              <a:tr h="153403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-30" dirty="0" smtClean="0">
                          <a:solidFill>
                            <a:srgbClr val="FFFF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법정근로시간 단축기업</a:t>
                      </a:r>
                      <a:endParaRPr lang="ko-KR" altLang="en-US" sz="1000" b="1" kern="0" spc="-30" dirty="0">
                        <a:solidFill>
                          <a:srgbClr val="FFFFFF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1079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-30" dirty="0">
                          <a:solidFill>
                            <a:srgbClr val="FFFFFF"/>
                          </a:solidFill>
                          <a:latin typeface="+mn-ea"/>
                          <a:ea typeface="+mn-ea"/>
                        </a:rPr>
                        <a:t>증가근로자 인건비</a:t>
                      </a:r>
                    </a:p>
                  </a:txBody>
                  <a:tcPr marL="64770" marR="64770" marT="17907" marB="17907" anchor="ctr">
                    <a:lnL w="1079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-30" dirty="0">
                          <a:solidFill>
                            <a:srgbClr val="FFFFFF"/>
                          </a:solidFill>
                          <a:latin typeface="+mn-ea"/>
                          <a:ea typeface="+mn-ea"/>
                        </a:rPr>
                        <a:t>임금보전</a:t>
                      </a:r>
                    </a:p>
                  </a:txBody>
                  <a:tcPr marL="64770" marR="64770" marT="17907" marB="17907" anchor="ctr">
                    <a:lnL w="1079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5098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1" kern="0" spc="-30" dirty="0">
                          <a:solidFill>
                            <a:srgbClr val="FFFF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</a:t>
                      </a:r>
                      <a:r>
                        <a:rPr lang="ko-KR" altLang="en-US" sz="900" b="1" kern="0" spc="-30" dirty="0">
                          <a:solidFill>
                            <a:srgbClr val="FFFF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명당</a:t>
                      </a:r>
                      <a:r>
                        <a:rPr lang="en-US" altLang="ko-KR" sz="900" b="1" kern="0" spc="-30" dirty="0">
                          <a:solidFill>
                            <a:srgbClr val="FFFF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1</a:t>
                      </a:r>
                      <a:r>
                        <a:rPr lang="ko-KR" altLang="en-US" sz="900" b="1" kern="0" spc="-30" dirty="0">
                          <a:solidFill>
                            <a:srgbClr val="FFFF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개월</a:t>
                      </a:r>
                      <a:r>
                        <a:rPr lang="en-US" altLang="ko-KR" sz="900" b="1" kern="0" spc="-30" dirty="0">
                          <a:solidFill>
                            <a:srgbClr val="FFFF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900" b="1" kern="0" spc="-30" dirty="0">
                          <a:solidFill>
                            <a:srgbClr val="FFFF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최대금액</a:t>
                      </a:r>
                      <a:r>
                        <a:rPr lang="en-US" altLang="ko-KR" sz="900" b="1" kern="0" spc="-30" dirty="0">
                          <a:solidFill>
                            <a:srgbClr val="FFFF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900" b="1" kern="0" spc="-30" dirty="0">
                          <a:solidFill>
                            <a:srgbClr val="FFFF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최대지원기간</a:t>
                      </a:r>
                    </a:p>
                  </a:txBody>
                  <a:tcPr marL="64770" marR="64770" marT="17907" marB="17907" anchor="ctr">
                    <a:lnL w="1079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079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9906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3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500</a:t>
                      </a:r>
                      <a:r>
                        <a:rPr lang="ko-KR" altLang="en-US" sz="900" kern="0" spc="-3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인 초과</a:t>
                      </a:r>
                    </a:p>
                  </a:txBody>
                  <a:tcPr marL="64770" marR="64770" marT="43180" marB="43180" anchor="ctr">
                    <a:lnL>
                      <a:noFill/>
                    </a:lnL>
                    <a:lnR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3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60</a:t>
                      </a:r>
                      <a:r>
                        <a:rPr lang="ko-KR" altLang="en-US" sz="900" kern="0" spc="-3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만원</a:t>
                      </a:r>
                      <a:r>
                        <a:rPr lang="en-US" altLang="ko-KR" sz="900" kern="0" spc="-3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en-US" altLang="ko-KR" sz="900" kern="0" spc="-3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2</a:t>
                      </a:r>
                      <a:r>
                        <a:rPr lang="ko-KR" altLang="en-US" sz="900" kern="0" spc="-3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년</a:t>
                      </a:r>
                      <a:endParaRPr lang="ko-KR" altLang="en-US" sz="900" kern="0" spc="-3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4770" marR="64770" marT="43180" marB="43180" anchor="ctr">
                    <a:lnL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-3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-</a:t>
                      </a:r>
                    </a:p>
                  </a:txBody>
                  <a:tcPr marL="64770" marR="64770" marT="43180" marB="43180" anchor="ctr">
                    <a:lnL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16174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3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300</a:t>
                      </a:r>
                      <a:r>
                        <a:rPr lang="ko-KR" altLang="en-US" sz="900" kern="0" spc="-3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인</a:t>
                      </a:r>
                      <a:r>
                        <a:rPr lang="en-US" altLang="ko-KR" sz="900" kern="0" spc="-3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~500</a:t>
                      </a:r>
                      <a:r>
                        <a:rPr lang="ko-KR" altLang="en-US" sz="900" kern="0" spc="-3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인</a:t>
                      </a:r>
                    </a:p>
                  </a:txBody>
                  <a:tcPr marL="64770" marR="64770" marT="43180" marB="43180" anchor="ctr">
                    <a:lnL>
                      <a:noFill/>
                    </a:lnL>
                    <a:lnR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3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제조업</a:t>
                      </a:r>
                    </a:p>
                  </a:txBody>
                  <a:tcPr marL="64770" marR="64770" marT="43180" marB="43180" anchor="ctr">
                    <a:lnL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3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80</a:t>
                      </a:r>
                      <a:r>
                        <a:rPr lang="ko-KR" altLang="en-US" sz="900" kern="0" spc="-3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만원</a:t>
                      </a:r>
                      <a:r>
                        <a:rPr lang="en-US" altLang="ko-KR" sz="900" kern="0" spc="-3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2</a:t>
                      </a:r>
                      <a:r>
                        <a:rPr lang="ko-KR" altLang="en-US" sz="900" kern="0" spc="-3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년</a:t>
                      </a:r>
                    </a:p>
                  </a:txBody>
                  <a:tcPr marL="64770" marR="64770" marT="43180" marB="43180" anchor="ctr">
                    <a:lnL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3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제조업 및 특례제외업종</a:t>
                      </a:r>
                    </a:p>
                  </a:txBody>
                  <a:tcPr marL="64770" marR="64770" marT="43180" marB="43180" anchor="ctr">
                    <a:lnL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3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40</a:t>
                      </a:r>
                      <a:r>
                        <a:rPr lang="ko-KR" altLang="en-US" sz="900" kern="0" spc="-3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만원</a:t>
                      </a:r>
                      <a:r>
                        <a:rPr lang="en-US" altLang="ko-KR" sz="900" kern="0" spc="-3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2</a:t>
                      </a:r>
                      <a:r>
                        <a:rPr lang="ko-KR" altLang="en-US" sz="900" kern="0" spc="-3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년</a:t>
                      </a:r>
                    </a:p>
                  </a:txBody>
                  <a:tcPr marL="64770" marR="64770" marT="43180" marB="43180" anchor="ctr">
                    <a:lnL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617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3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기타업종</a:t>
                      </a:r>
                    </a:p>
                  </a:txBody>
                  <a:tcPr marL="64770" marR="64770" marT="43180" marB="43180" anchor="ctr">
                    <a:lnL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3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60</a:t>
                      </a:r>
                      <a:r>
                        <a:rPr lang="ko-KR" altLang="en-US" sz="900" kern="0" spc="-3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만원</a:t>
                      </a:r>
                      <a:r>
                        <a:rPr lang="en-US" altLang="ko-KR" sz="900" kern="0" spc="-3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1</a:t>
                      </a:r>
                      <a:r>
                        <a:rPr lang="ko-KR" altLang="en-US" sz="900" kern="0" spc="-3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년</a:t>
                      </a:r>
                    </a:p>
                  </a:txBody>
                  <a:tcPr marL="64770" marR="64770" marT="43180" marB="43180" anchor="ctr">
                    <a:lnL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3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기타업종</a:t>
                      </a:r>
                    </a:p>
                  </a:txBody>
                  <a:tcPr marL="64770" marR="64770" marT="43180" marB="43180" anchor="ctr">
                    <a:lnL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3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40</a:t>
                      </a:r>
                      <a:r>
                        <a:rPr lang="ko-KR" altLang="en-US" sz="900" kern="0" spc="-3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만원</a:t>
                      </a:r>
                      <a:r>
                        <a:rPr lang="en-US" altLang="ko-KR" sz="900" kern="0" spc="-3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1</a:t>
                      </a:r>
                      <a:r>
                        <a:rPr lang="ko-KR" altLang="en-US" sz="900" kern="0" spc="-3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년</a:t>
                      </a:r>
                    </a:p>
                  </a:txBody>
                  <a:tcPr marL="64770" marR="64770" marT="43180" marB="43180" anchor="ctr">
                    <a:lnL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6174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3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300</a:t>
                      </a:r>
                      <a:r>
                        <a:rPr lang="ko-KR" altLang="en-US" sz="900" kern="0" spc="-3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인 미만 </a:t>
                      </a:r>
                    </a:p>
                  </a:txBody>
                  <a:tcPr marL="64770" marR="64770" marT="43180" marB="43180" anchor="ctr">
                    <a:lnL>
                      <a:noFill/>
                    </a:lnL>
                    <a:lnR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3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제조업</a:t>
                      </a:r>
                    </a:p>
                  </a:txBody>
                  <a:tcPr marL="64770" marR="64770" marT="43180" marB="43180" anchor="ctr">
                    <a:lnL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3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80</a:t>
                      </a:r>
                      <a:r>
                        <a:rPr lang="ko-KR" altLang="en-US" sz="900" kern="0" spc="-3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만원</a:t>
                      </a:r>
                      <a:r>
                        <a:rPr lang="en-US" altLang="ko-KR" sz="900" kern="0" spc="-3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2</a:t>
                      </a:r>
                      <a:r>
                        <a:rPr lang="ko-KR" altLang="en-US" sz="900" kern="0" spc="-3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년</a:t>
                      </a:r>
                    </a:p>
                  </a:txBody>
                  <a:tcPr marL="64770" marR="64770" marT="43180" marB="43180" anchor="ctr">
                    <a:lnL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3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제조업 및 </a:t>
                      </a:r>
                      <a:r>
                        <a:rPr lang="ko-KR" altLang="en-US" sz="900" kern="0" spc="-30" dirty="0" err="1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특례제외업중</a:t>
                      </a:r>
                      <a:endParaRPr lang="ko-KR" altLang="en-US" sz="900" kern="0" spc="-3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4770" marR="64770" marT="43180" marB="43180" anchor="ctr">
                    <a:lnL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3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40</a:t>
                      </a:r>
                      <a:r>
                        <a:rPr lang="ko-KR" altLang="en-US" sz="900" kern="0" spc="-3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만원</a:t>
                      </a:r>
                      <a:r>
                        <a:rPr lang="en-US" altLang="ko-KR" sz="900" kern="0" spc="-3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2</a:t>
                      </a:r>
                      <a:r>
                        <a:rPr lang="ko-KR" altLang="en-US" sz="900" kern="0" spc="-3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년</a:t>
                      </a:r>
                    </a:p>
                  </a:txBody>
                  <a:tcPr marL="64770" marR="64770" marT="43180" marB="43180" anchor="ctr">
                    <a:lnL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617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3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기타업종</a:t>
                      </a:r>
                    </a:p>
                  </a:txBody>
                  <a:tcPr marL="64770" marR="64770" marT="43180" marB="43180" anchor="ctr">
                    <a:lnL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3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80</a:t>
                      </a:r>
                      <a:r>
                        <a:rPr lang="ko-KR" altLang="en-US" sz="900" kern="0" spc="-3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만원</a:t>
                      </a:r>
                      <a:r>
                        <a:rPr lang="en-US" altLang="ko-KR" sz="900" kern="0" spc="-3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1</a:t>
                      </a:r>
                      <a:r>
                        <a:rPr lang="ko-KR" altLang="en-US" sz="900" kern="0" spc="-3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년</a:t>
                      </a:r>
                    </a:p>
                  </a:txBody>
                  <a:tcPr marL="64770" marR="64770" marT="43180" marB="43180" anchor="ctr">
                    <a:lnL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3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기타업종</a:t>
                      </a:r>
                    </a:p>
                  </a:txBody>
                  <a:tcPr marL="64770" marR="64770" marT="43180" marB="43180" anchor="ctr">
                    <a:lnL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3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40</a:t>
                      </a:r>
                      <a:r>
                        <a:rPr lang="ko-KR" altLang="en-US" sz="900" kern="0" spc="-3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만원</a:t>
                      </a:r>
                      <a:r>
                        <a:rPr lang="en-US" altLang="ko-KR" sz="900" kern="0" spc="-3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1</a:t>
                      </a:r>
                      <a:r>
                        <a:rPr lang="ko-KR" altLang="en-US" sz="900" kern="0" spc="-3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년</a:t>
                      </a:r>
                    </a:p>
                  </a:txBody>
                  <a:tcPr marL="64770" marR="64770" marT="43180" marB="43180" anchor="ctr">
                    <a:lnL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602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aphicFrame>
        <p:nvGraphicFramePr>
          <p:cNvPr id="16" name="표 15"/>
          <p:cNvGraphicFramePr>
            <a:graphicFrameLocks noGrp="1"/>
          </p:cNvGraphicFramePr>
          <p:nvPr/>
        </p:nvGraphicFramePr>
        <p:xfrm>
          <a:off x="719572" y="3068960"/>
          <a:ext cx="7668852" cy="1263396"/>
        </p:xfrm>
        <a:graphic>
          <a:graphicData uri="http://schemas.openxmlformats.org/drawingml/2006/table">
            <a:tbl>
              <a:tblPr/>
              <a:tblGrid>
                <a:gridCol w="1332148"/>
                <a:gridCol w="1836204"/>
                <a:gridCol w="3173254"/>
                <a:gridCol w="1327246"/>
              </a:tblGrid>
              <a:tr h="142370">
                <a:tc rowSpan="2"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b="1" kern="0" spc="-30" dirty="0" smtClean="0">
                          <a:solidFill>
                            <a:srgbClr val="FFFF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조기단축기업</a:t>
                      </a:r>
                      <a:endParaRPr lang="ko-KR" altLang="en-US" sz="1050" b="1" kern="0" spc="-30" dirty="0">
                        <a:solidFill>
                          <a:srgbClr val="FFFFFF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1079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0804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-30" dirty="0">
                          <a:solidFill>
                            <a:srgbClr val="FFFFFF"/>
                          </a:solidFill>
                          <a:latin typeface="+mn-ea"/>
                          <a:ea typeface="+mn-ea"/>
                        </a:rPr>
                        <a:t>증가근로자 인건비</a:t>
                      </a:r>
                    </a:p>
                  </a:txBody>
                  <a:tcPr marL="64770" marR="64770" marT="17907" marB="17907" anchor="ctr">
                    <a:lnL w="1079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080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-30" dirty="0">
                          <a:solidFill>
                            <a:srgbClr val="FFFFFF"/>
                          </a:solidFill>
                          <a:latin typeface="+mn-ea"/>
                          <a:ea typeface="+mn-ea"/>
                        </a:rPr>
                        <a:t>임금보전</a:t>
                      </a:r>
                    </a:p>
                  </a:txBody>
                  <a:tcPr marL="64770" marR="64770" marT="17907" marB="17907" anchor="ctr">
                    <a:lnL w="1079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0804"/>
                    </a:solidFill>
                  </a:tcPr>
                </a:tc>
              </a:tr>
              <a:tr h="142370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1" kern="0" spc="-30" dirty="0">
                          <a:solidFill>
                            <a:srgbClr val="FFFF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</a:t>
                      </a:r>
                      <a:r>
                        <a:rPr lang="ko-KR" altLang="en-US" sz="900" b="1" kern="0" spc="-30" dirty="0">
                          <a:solidFill>
                            <a:srgbClr val="FFFF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명 당</a:t>
                      </a:r>
                      <a:r>
                        <a:rPr lang="en-US" altLang="ko-KR" sz="900" b="1" kern="0" spc="-30" dirty="0">
                          <a:solidFill>
                            <a:srgbClr val="FFFF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1</a:t>
                      </a:r>
                      <a:r>
                        <a:rPr lang="ko-KR" altLang="en-US" sz="900" b="1" kern="0" spc="-30" dirty="0">
                          <a:solidFill>
                            <a:srgbClr val="FFFF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개월</a:t>
                      </a:r>
                      <a:r>
                        <a:rPr lang="en-US" altLang="ko-KR" sz="900" b="1" kern="0" spc="-30" dirty="0">
                          <a:solidFill>
                            <a:srgbClr val="FFFF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900" b="1" kern="0" spc="-30" dirty="0">
                          <a:solidFill>
                            <a:srgbClr val="FFFF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최대금액</a:t>
                      </a:r>
                      <a:r>
                        <a:rPr lang="en-US" altLang="ko-KR" sz="900" b="1" kern="0" spc="-30" dirty="0">
                          <a:solidFill>
                            <a:srgbClr val="FFFF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900" b="1" kern="0" spc="-30" dirty="0">
                          <a:solidFill>
                            <a:srgbClr val="FFFF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최대지원기간</a:t>
                      </a:r>
                    </a:p>
                  </a:txBody>
                  <a:tcPr marL="64770" marR="64770" marT="17907" marB="17907" anchor="ctr">
                    <a:lnL w="1079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079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0804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17122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3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300</a:t>
                      </a:r>
                      <a:r>
                        <a:rPr lang="ko-KR" altLang="en-US" sz="900" kern="0" spc="-3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인 이상 특례제외업종</a:t>
                      </a:r>
                    </a:p>
                  </a:txBody>
                  <a:tcPr marL="64770" marR="64770" marT="43180" marB="43180" anchor="ctr">
                    <a:lnL>
                      <a:noFill/>
                    </a:lnL>
                    <a:lnR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3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법정시행일까지 </a:t>
                      </a:r>
                      <a:r>
                        <a:rPr lang="en-US" altLang="ko-KR" sz="900" kern="0" spc="-3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60</a:t>
                      </a:r>
                      <a:r>
                        <a:rPr lang="ko-KR" altLang="en-US" sz="900" kern="0" spc="-3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만원</a:t>
                      </a:r>
                      <a:r>
                        <a:rPr lang="en-US" altLang="ko-KR" sz="900" kern="0" spc="-3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/ </a:t>
                      </a:r>
                      <a:r>
                        <a:rPr lang="ko-KR" altLang="en-US" sz="900" kern="0" spc="-3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이후 </a:t>
                      </a:r>
                      <a:r>
                        <a:rPr lang="en-US" altLang="ko-KR" sz="900" kern="0" spc="-3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40</a:t>
                      </a:r>
                      <a:r>
                        <a:rPr lang="ko-KR" altLang="en-US" sz="900" kern="0" spc="-3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만원</a:t>
                      </a:r>
                      <a:r>
                        <a:rPr lang="en-US" altLang="ko-KR" sz="900" kern="0" spc="-3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2</a:t>
                      </a:r>
                      <a:r>
                        <a:rPr lang="ko-KR" altLang="en-US" sz="900" kern="0" spc="-3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년</a:t>
                      </a:r>
                    </a:p>
                  </a:txBody>
                  <a:tcPr marL="64770" marR="64770" marT="43180" marB="43180" anchor="ctr">
                    <a:lnL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3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40</a:t>
                      </a:r>
                      <a:r>
                        <a:rPr lang="ko-KR" altLang="en-US" sz="900" kern="0" spc="-3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만원</a:t>
                      </a:r>
                      <a:r>
                        <a:rPr lang="en-US" altLang="ko-KR" sz="900" kern="0" spc="-3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2</a:t>
                      </a:r>
                      <a:r>
                        <a:rPr lang="ko-KR" altLang="en-US" sz="900" kern="0" spc="-3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년 </a:t>
                      </a:r>
                    </a:p>
                  </a:txBody>
                  <a:tcPr marL="64770" marR="64770" marT="43180" marB="43180" anchor="ctr">
                    <a:lnL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7122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50" kern="0" spc="-3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300</a:t>
                      </a:r>
                      <a:r>
                        <a:rPr lang="ko-KR" altLang="en-US" sz="850" kern="0" spc="-3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인 미만 </a:t>
                      </a:r>
                    </a:p>
                  </a:txBody>
                  <a:tcPr marL="64770" marR="64770" marT="43180" marB="43180" anchor="ctr">
                    <a:lnL>
                      <a:noFill/>
                    </a:lnL>
                    <a:lnR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3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제조업 및 특례제외업종</a:t>
                      </a:r>
                    </a:p>
                  </a:txBody>
                  <a:tcPr marL="64770" marR="64770" marT="43180" marB="43180" anchor="ctr">
                    <a:lnL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3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법정시행일까지 </a:t>
                      </a:r>
                      <a:r>
                        <a:rPr lang="en-US" altLang="ko-KR" sz="900" kern="0" spc="-3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100</a:t>
                      </a:r>
                      <a:r>
                        <a:rPr lang="ko-KR" altLang="en-US" sz="900" kern="0" spc="-3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만원</a:t>
                      </a:r>
                      <a:r>
                        <a:rPr lang="en-US" altLang="ko-KR" sz="900" kern="0" spc="-3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/ </a:t>
                      </a:r>
                      <a:r>
                        <a:rPr lang="ko-KR" altLang="en-US" sz="900" kern="0" spc="-3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이후 </a:t>
                      </a:r>
                      <a:r>
                        <a:rPr lang="en-US" altLang="ko-KR" sz="900" kern="0" spc="-3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80</a:t>
                      </a:r>
                      <a:r>
                        <a:rPr lang="ko-KR" altLang="en-US" sz="900" kern="0" spc="-3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만원</a:t>
                      </a:r>
                      <a:r>
                        <a:rPr lang="en-US" altLang="ko-KR" sz="900" kern="0" spc="-3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3</a:t>
                      </a:r>
                      <a:r>
                        <a:rPr lang="ko-KR" altLang="en-US" sz="900" kern="0" spc="-3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년</a:t>
                      </a:r>
                    </a:p>
                  </a:txBody>
                  <a:tcPr marL="64770" marR="64770" marT="43180" marB="43180" anchor="ctr">
                    <a:lnL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3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40</a:t>
                      </a:r>
                      <a:r>
                        <a:rPr lang="ko-KR" altLang="en-US" sz="900" kern="0" spc="-3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만원</a:t>
                      </a:r>
                      <a:r>
                        <a:rPr lang="en-US" altLang="ko-KR" sz="900" kern="0" spc="-3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3</a:t>
                      </a:r>
                      <a:r>
                        <a:rPr lang="ko-KR" altLang="en-US" sz="900" kern="0" spc="-3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년</a:t>
                      </a:r>
                    </a:p>
                  </a:txBody>
                  <a:tcPr marL="64770" marR="64770" marT="43180" marB="43180" anchor="ctr">
                    <a:lnL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712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3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기타업종</a:t>
                      </a:r>
                    </a:p>
                  </a:txBody>
                  <a:tcPr marL="64770" marR="64770" marT="43180" marB="43180" anchor="ctr">
                    <a:lnL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3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법정시행일까지 </a:t>
                      </a:r>
                      <a:r>
                        <a:rPr lang="en-US" altLang="ko-KR" sz="900" kern="0" spc="-3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100</a:t>
                      </a:r>
                      <a:r>
                        <a:rPr lang="ko-KR" altLang="en-US" sz="900" kern="0" spc="-3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만원</a:t>
                      </a:r>
                      <a:r>
                        <a:rPr lang="en-US" altLang="ko-KR" sz="900" kern="0" spc="-3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/ </a:t>
                      </a:r>
                      <a:r>
                        <a:rPr lang="ko-KR" altLang="en-US" sz="900" kern="0" spc="-3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이후 </a:t>
                      </a:r>
                      <a:r>
                        <a:rPr lang="en-US" altLang="ko-KR" sz="900" kern="0" spc="-3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80</a:t>
                      </a:r>
                      <a:r>
                        <a:rPr lang="ko-KR" altLang="en-US" sz="900" kern="0" spc="-3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만원</a:t>
                      </a:r>
                      <a:r>
                        <a:rPr lang="en-US" altLang="ko-KR" sz="900" kern="0" spc="-3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3</a:t>
                      </a:r>
                      <a:r>
                        <a:rPr lang="ko-KR" altLang="en-US" sz="900" kern="0" spc="-3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년</a:t>
                      </a:r>
                    </a:p>
                  </a:txBody>
                  <a:tcPr marL="64770" marR="64770" marT="43180" marB="43180" anchor="ctr">
                    <a:lnL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3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40</a:t>
                      </a:r>
                      <a:r>
                        <a:rPr lang="ko-KR" altLang="en-US" sz="900" kern="0" spc="-3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만원</a:t>
                      </a:r>
                      <a:r>
                        <a:rPr lang="en-US" altLang="ko-KR" sz="900" kern="0" spc="-3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3</a:t>
                      </a:r>
                      <a:r>
                        <a:rPr lang="ko-KR" altLang="en-US" sz="900" kern="0" spc="-3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년</a:t>
                      </a:r>
                    </a:p>
                  </a:txBody>
                  <a:tcPr marL="64770" marR="64770" marT="43180" marB="43180" anchor="ctr">
                    <a:lnL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3824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aphicFrame>
        <p:nvGraphicFramePr>
          <p:cNvPr id="18" name="표 17"/>
          <p:cNvGraphicFramePr>
            <a:graphicFrameLocks noGrp="1"/>
          </p:cNvGraphicFramePr>
          <p:nvPr/>
        </p:nvGraphicFramePr>
        <p:xfrm>
          <a:off x="683568" y="4437112"/>
          <a:ext cx="7704854" cy="2098548"/>
        </p:xfrm>
        <a:graphic>
          <a:graphicData uri="http://schemas.openxmlformats.org/drawingml/2006/table">
            <a:tbl>
              <a:tblPr/>
              <a:tblGrid>
                <a:gridCol w="1302753"/>
                <a:gridCol w="1859145"/>
                <a:gridCol w="1410610"/>
                <a:gridCol w="3132346"/>
              </a:tblGrid>
              <a:tr h="183681">
                <a:tc rowSpan="2"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b="1" kern="0" spc="-30" dirty="0" smtClean="0">
                          <a:solidFill>
                            <a:srgbClr val="FFFF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노선버스</a:t>
                      </a:r>
                      <a:endParaRPr lang="ko-KR" altLang="en-US" sz="1050" b="1" kern="0" spc="-30" dirty="0">
                        <a:solidFill>
                          <a:srgbClr val="FFFFFF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1079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-30">
                          <a:solidFill>
                            <a:srgbClr val="FFFFFF"/>
                          </a:solidFill>
                          <a:latin typeface="+mn-ea"/>
                          <a:ea typeface="+mn-ea"/>
                        </a:rPr>
                        <a:t>법정근로시간 단축</a:t>
                      </a:r>
                    </a:p>
                  </a:txBody>
                  <a:tcPr marL="64770" marR="64770" marT="17907" marB="17907" anchor="ctr">
                    <a:lnL w="1079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1" kern="0" spc="-30" dirty="0">
                          <a:solidFill>
                            <a:srgbClr val="FFFFFF"/>
                          </a:solidFill>
                          <a:latin typeface="+mn-ea"/>
                          <a:ea typeface="+mn-ea"/>
                        </a:rPr>
                        <a:t>52</a:t>
                      </a:r>
                      <a:r>
                        <a:rPr lang="ko-KR" altLang="en-US" sz="900" b="1" kern="0" spc="-30" dirty="0">
                          <a:solidFill>
                            <a:srgbClr val="FFFFFF"/>
                          </a:solidFill>
                          <a:latin typeface="+mn-ea"/>
                          <a:ea typeface="+mn-ea"/>
                        </a:rPr>
                        <a:t>시간 조기단축</a:t>
                      </a:r>
                    </a:p>
                  </a:txBody>
                  <a:tcPr marL="64770" marR="64770" marT="17907" marB="17907" anchor="ctr">
                    <a:lnL w="1079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</a:tr>
              <a:tr h="183681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1" kern="0" spc="-30" dirty="0">
                          <a:solidFill>
                            <a:srgbClr val="FFFF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</a:t>
                      </a:r>
                      <a:r>
                        <a:rPr lang="ko-KR" altLang="en-US" sz="900" b="1" kern="0" spc="-30" dirty="0">
                          <a:solidFill>
                            <a:srgbClr val="FFFF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명 당</a:t>
                      </a:r>
                      <a:r>
                        <a:rPr lang="en-US" altLang="ko-KR" sz="900" b="1" kern="0" spc="-30" dirty="0">
                          <a:solidFill>
                            <a:srgbClr val="FFFF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1</a:t>
                      </a:r>
                      <a:r>
                        <a:rPr lang="ko-KR" altLang="en-US" sz="900" b="1" kern="0" spc="-30" dirty="0">
                          <a:solidFill>
                            <a:srgbClr val="FFFF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개월</a:t>
                      </a:r>
                      <a:r>
                        <a:rPr lang="en-US" altLang="ko-KR" sz="900" b="1" kern="0" spc="-30" dirty="0">
                          <a:solidFill>
                            <a:srgbClr val="FFFF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900" b="1" kern="0" spc="-30" dirty="0">
                          <a:solidFill>
                            <a:srgbClr val="FFFF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최대금액</a:t>
                      </a:r>
                      <a:r>
                        <a:rPr lang="en-US" altLang="ko-KR" sz="900" b="1" kern="0" spc="-30" dirty="0">
                          <a:solidFill>
                            <a:srgbClr val="FFFF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900" b="1" kern="0" spc="-30" dirty="0">
                          <a:solidFill>
                            <a:srgbClr val="FFFFFF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최대지원기간</a:t>
                      </a:r>
                    </a:p>
                  </a:txBody>
                  <a:tcPr marL="64770" marR="64770" marT="17907" marB="17907" anchor="ctr">
                    <a:lnL w="1079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079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38806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3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500</a:t>
                      </a:r>
                      <a:r>
                        <a:rPr lang="ko-KR" altLang="en-US" sz="900" kern="0" spc="-3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인 초과</a:t>
                      </a:r>
                    </a:p>
                  </a:txBody>
                  <a:tcPr marL="64770" marR="64770" marT="43180" marB="43180" anchor="ctr">
                    <a:lnL>
                      <a:noFill/>
                    </a:lnL>
                    <a:lnR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3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증가근로자 인건비</a:t>
                      </a:r>
                    </a:p>
                  </a:txBody>
                  <a:tcPr marL="64770" marR="64770" marT="43180" marB="43180" anchor="ctr">
                    <a:lnL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3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60</a:t>
                      </a:r>
                      <a:r>
                        <a:rPr lang="ko-KR" altLang="en-US" sz="900" kern="0" spc="-3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만원</a:t>
                      </a:r>
                      <a:r>
                        <a:rPr lang="en-US" altLang="ko-KR" sz="900" kern="0" spc="-3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1</a:t>
                      </a:r>
                      <a:r>
                        <a:rPr lang="ko-KR" altLang="en-US" sz="900" kern="0" spc="-3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년</a:t>
                      </a:r>
                    </a:p>
                  </a:txBody>
                  <a:tcPr marL="64770" marR="64770" marT="43180" marB="43180" anchor="ctr">
                    <a:lnL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3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법정시행일까지 </a:t>
                      </a:r>
                      <a:r>
                        <a:rPr lang="en-US" altLang="ko-KR" sz="900" kern="0" spc="-3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60</a:t>
                      </a:r>
                      <a:r>
                        <a:rPr lang="ko-KR" altLang="en-US" sz="900" kern="0" spc="-3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만원</a:t>
                      </a:r>
                      <a:r>
                        <a:rPr lang="en-US" altLang="ko-KR" sz="900" kern="0" spc="-3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/ </a:t>
                      </a:r>
                      <a:r>
                        <a:rPr lang="ko-KR" altLang="en-US" sz="900" kern="0" spc="-3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이후 </a:t>
                      </a:r>
                      <a:r>
                        <a:rPr lang="en-US" altLang="ko-KR" sz="900" kern="0" spc="-3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40</a:t>
                      </a:r>
                      <a:r>
                        <a:rPr lang="ko-KR" altLang="en-US" sz="900" kern="0" spc="-3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만원</a:t>
                      </a:r>
                      <a:r>
                        <a:rPr lang="en-US" altLang="ko-KR" sz="900" kern="0" spc="-3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2</a:t>
                      </a:r>
                      <a:r>
                        <a:rPr lang="ko-KR" altLang="en-US" sz="900" kern="0" spc="-3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년 </a:t>
                      </a:r>
                    </a:p>
                  </a:txBody>
                  <a:tcPr marL="64770" marR="64770" marT="43180" marB="43180" anchor="ctr">
                    <a:lnL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80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3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임금보전</a:t>
                      </a:r>
                    </a:p>
                  </a:txBody>
                  <a:tcPr marL="64770" marR="64770" marT="43180" marB="43180" anchor="ctr">
                    <a:lnL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3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40</a:t>
                      </a:r>
                      <a:r>
                        <a:rPr lang="ko-KR" altLang="en-US" sz="900" kern="0" spc="-3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만원</a:t>
                      </a:r>
                      <a:r>
                        <a:rPr lang="en-US" altLang="ko-KR" sz="900" kern="0" spc="-3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en-US" altLang="ko-KR" sz="900" kern="0" spc="-3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2</a:t>
                      </a:r>
                      <a:r>
                        <a:rPr lang="ko-KR" altLang="en-US" sz="900" kern="0" spc="-3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년</a:t>
                      </a:r>
                      <a:endParaRPr lang="ko-KR" altLang="en-US" sz="900" kern="0" spc="-30" dirty="0">
                        <a:solidFill>
                          <a:srgbClr val="000000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64770" marR="64770" marT="43180" marB="43180" anchor="ctr">
                    <a:lnL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3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40</a:t>
                      </a:r>
                      <a:r>
                        <a:rPr lang="ko-KR" altLang="en-US" sz="900" kern="0" spc="-3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만원</a:t>
                      </a:r>
                      <a:r>
                        <a:rPr lang="en-US" altLang="ko-KR" sz="900" kern="0" spc="-3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2</a:t>
                      </a:r>
                      <a:r>
                        <a:rPr lang="ko-KR" altLang="en-US" sz="900" kern="0" spc="-3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년</a:t>
                      </a:r>
                    </a:p>
                  </a:txBody>
                  <a:tcPr marL="64770" marR="64770" marT="43180" marB="43180" anchor="ctr">
                    <a:lnL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806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3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300</a:t>
                      </a:r>
                      <a:r>
                        <a:rPr lang="ko-KR" altLang="en-US" sz="900" kern="0" spc="-3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인</a:t>
                      </a:r>
                      <a:r>
                        <a:rPr lang="en-US" altLang="ko-KR" sz="900" kern="0" spc="-3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~500</a:t>
                      </a:r>
                      <a:r>
                        <a:rPr lang="ko-KR" altLang="en-US" sz="900" kern="0" spc="-3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인</a:t>
                      </a:r>
                    </a:p>
                  </a:txBody>
                  <a:tcPr marL="64770" marR="64770" marT="43180" marB="43180" anchor="ctr">
                    <a:lnL>
                      <a:noFill/>
                    </a:lnL>
                    <a:lnR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3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증가근로자 인건비</a:t>
                      </a:r>
                    </a:p>
                  </a:txBody>
                  <a:tcPr marL="64770" marR="64770" marT="43180" marB="43180" anchor="ctr">
                    <a:lnL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3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60</a:t>
                      </a:r>
                      <a:r>
                        <a:rPr lang="ko-KR" altLang="en-US" sz="900" kern="0" spc="-3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만원</a:t>
                      </a:r>
                      <a:r>
                        <a:rPr lang="en-US" altLang="ko-KR" sz="900" kern="0" spc="-3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1</a:t>
                      </a:r>
                      <a:r>
                        <a:rPr lang="ko-KR" altLang="en-US" sz="900" kern="0" spc="-3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년</a:t>
                      </a:r>
                    </a:p>
                  </a:txBody>
                  <a:tcPr marL="64770" marR="64770" marT="43180" marB="43180" anchor="ctr">
                    <a:lnL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3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법정시행일까지 </a:t>
                      </a:r>
                      <a:r>
                        <a:rPr lang="en-US" altLang="ko-KR" sz="900" kern="0" spc="-3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60</a:t>
                      </a:r>
                      <a:r>
                        <a:rPr lang="ko-KR" altLang="en-US" sz="900" kern="0" spc="-3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만원</a:t>
                      </a:r>
                      <a:r>
                        <a:rPr lang="en-US" altLang="ko-KR" sz="900" kern="0" spc="-3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/ </a:t>
                      </a:r>
                      <a:r>
                        <a:rPr lang="ko-KR" altLang="en-US" sz="900" kern="0" spc="-3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이후 </a:t>
                      </a:r>
                      <a:r>
                        <a:rPr lang="en-US" altLang="ko-KR" sz="900" kern="0" spc="-3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40</a:t>
                      </a:r>
                      <a:r>
                        <a:rPr lang="ko-KR" altLang="en-US" sz="900" kern="0" spc="-3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만원</a:t>
                      </a:r>
                      <a:r>
                        <a:rPr lang="en-US" altLang="ko-KR" sz="900" kern="0" spc="-3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2</a:t>
                      </a:r>
                      <a:r>
                        <a:rPr lang="ko-KR" altLang="en-US" sz="900" kern="0" spc="-3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년</a:t>
                      </a:r>
                    </a:p>
                  </a:txBody>
                  <a:tcPr marL="64770" marR="64770" marT="43180" marB="43180" anchor="ctr">
                    <a:lnL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80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3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임금보전</a:t>
                      </a:r>
                    </a:p>
                  </a:txBody>
                  <a:tcPr marL="64770" marR="64770" marT="43180" marB="43180" anchor="ctr">
                    <a:lnL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3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40</a:t>
                      </a:r>
                      <a:r>
                        <a:rPr lang="ko-KR" altLang="en-US" sz="900" kern="0" spc="-3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만원</a:t>
                      </a:r>
                      <a:r>
                        <a:rPr lang="en-US" altLang="ko-KR" sz="900" kern="0" spc="-3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2</a:t>
                      </a:r>
                      <a:r>
                        <a:rPr lang="ko-KR" altLang="en-US" sz="900" kern="0" spc="-3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년</a:t>
                      </a:r>
                    </a:p>
                  </a:txBody>
                  <a:tcPr marL="64770" marR="64770" marT="43180" marB="43180" anchor="ctr">
                    <a:lnL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3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40</a:t>
                      </a:r>
                      <a:r>
                        <a:rPr lang="ko-KR" altLang="en-US" sz="900" kern="0" spc="-3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만원</a:t>
                      </a:r>
                      <a:r>
                        <a:rPr lang="en-US" altLang="ko-KR" sz="900" kern="0" spc="-3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2</a:t>
                      </a:r>
                      <a:r>
                        <a:rPr lang="ko-KR" altLang="en-US" sz="900" kern="0" spc="-3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년</a:t>
                      </a:r>
                    </a:p>
                  </a:txBody>
                  <a:tcPr marL="64770" marR="64770" marT="43180" marB="43180" anchor="ctr">
                    <a:lnL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806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3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300</a:t>
                      </a:r>
                      <a:r>
                        <a:rPr lang="ko-KR" altLang="en-US" sz="900" kern="0" spc="-3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인 미만</a:t>
                      </a:r>
                    </a:p>
                  </a:txBody>
                  <a:tcPr marL="64770" marR="64770" marT="43180" marB="43180" anchor="ctr">
                    <a:lnL>
                      <a:noFill/>
                    </a:lnL>
                    <a:lnR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3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증가근로자 인건비</a:t>
                      </a:r>
                    </a:p>
                  </a:txBody>
                  <a:tcPr marL="64770" marR="64770" marT="43180" marB="43180" anchor="ctr">
                    <a:lnL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3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80</a:t>
                      </a:r>
                      <a:r>
                        <a:rPr lang="ko-KR" altLang="en-US" sz="900" kern="0" spc="-3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만원</a:t>
                      </a:r>
                      <a:r>
                        <a:rPr lang="en-US" altLang="ko-KR" sz="900" kern="0" spc="-3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1</a:t>
                      </a:r>
                      <a:r>
                        <a:rPr lang="ko-KR" altLang="en-US" sz="900" kern="0" spc="-3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년</a:t>
                      </a:r>
                    </a:p>
                  </a:txBody>
                  <a:tcPr marL="64770" marR="64770" marT="43180" marB="43180" anchor="ctr">
                    <a:lnL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3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법정시행일까지 </a:t>
                      </a:r>
                      <a:r>
                        <a:rPr lang="en-US" altLang="ko-KR" sz="900" kern="0" spc="-3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100</a:t>
                      </a:r>
                      <a:r>
                        <a:rPr lang="ko-KR" altLang="en-US" sz="900" kern="0" spc="-3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만원 </a:t>
                      </a:r>
                      <a:r>
                        <a:rPr lang="en-US" altLang="ko-KR" sz="900" kern="0" spc="-3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/ </a:t>
                      </a:r>
                      <a:r>
                        <a:rPr lang="ko-KR" altLang="en-US" sz="900" kern="0" spc="-3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이후 </a:t>
                      </a:r>
                      <a:r>
                        <a:rPr lang="en-US" altLang="ko-KR" sz="900" kern="0" spc="-3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80</a:t>
                      </a:r>
                      <a:r>
                        <a:rPr lang="ko-KR" altLang="en-US" sz="900" kern="0" spc="-3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만원</a:t>
                      </a:r>
                      <a:r>
                        <a:rPr lang="en-US" altLang="ko-KR" sz="900" kern="0" spc="-3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3</a:t>
                      </a:r>
                      <a:r>
                        <a:rPr lang="ko-KR" altLang="en-US" sz="900" kern="0" spc="-3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년</a:t>
                      </a:r>
                    </a:p>
                  </a:txBody>
                  <a:tcPr marL="64770" marR="64770" marT="43180" marB="43180" anchor="ctr">
                    <a:lnL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80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3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임금보전</a:t>
                      </a:r>
                    </a:p>
                  </a:txBody>
                  <a:tcPr marL="64770" marR="64770" marT="43180" marB="43180" anchor="ctr">
                    <a:lnL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3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40</a:t>
                      </a:r>
                      <a:r>
                        <a:rPr lang="ko-KR" altLang="en-US" sz="900" kern="0" spc="-3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만원</a:t>
                      </a:r>
                      <a:r>
                        <a:rPr lang="en-US" altLang="ko-KR" sz="900" kern="0" spc="-3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2</a:t>
                      </a:r>
                      <a:r>
                        <a:rPr lang="ko-KR" altLang="en-US" sz="900" kern="0" spc="-3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년</a:t>
                      </a:r>
                    </a:p>
                  </a:txBody>
                  <a:tcPr marL="64770" marR="64770" marT="43180" marB="43180" anchor="ctr">
                    <a:lnL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3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40</a:t>
                      </a:r>
                      <a:r>
                        <a:rPr lang="ko-KR" altLang="en-US" sz="900" kern="0" spc="-3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만원</a:t>
                      </a:r>
                      <a:r>
                        <a:rPr lang="en-US" altLang="ko-KR" sz="900" kern="0" spc="-3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3</a:t>
                      </a:r>
                      <a:r>
                        <a:rPr lang="ko-KR" altLang="en-US" sz="900" kern="0" spc="-30" dirty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년 </a:t>
                      </a:r>
                    </a:p>
                  </a:txBody>
                  <a:tcPr marL="64770" marR="64770" marT="43180" marB="43180" anchor="ctr">
                    <a:lnL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79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38245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모서리가 둥근 직사각형 45"/>
          <p:cNvSpPr/>
          <p:nvPr/>
        </p:nvSpPr>
        <p:spPr>
          <a:xfrm>
            <a:off x="361628" y="4427574"/>
            <a:ext cx="8496944" cy="2169778"/>
          </a:xfrm>
          <a:prstGeom prst="roundRect">
            <a:avLst>
              <a:gd name="adj" fmla="val 3439"/>
            </a:avLst>
          </a:prstGeom>
          <a:solidFill>
            <a:schemeClr val="bg1"/>
          </a:solidFill>
          <a:ln w="127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Autofit/>
          </a:bodyPr>
          <a:lstStyle/>
          <a:p>
            <a:pPr algn="ctr">
              <a:defRPr lang="ko-KR" altLang="en-US">
                <a:latin typeface="+mn-lt"/>
                <a:ea typeface="+mn-ea"/>
                <a:cs typeface="+mn-cs"/>
              </a:defRPr>
            </a:pPr>
            <a:endParaRPr lang="ko-KR" altLang="en-US">
              <a:solidFill>
                <a:prstClr val="white"/>
              </a:solidFill>
              <a:cs typeface="+mj-cs"/>
            </a:endParaRPr>
          </a:p>
        </p:txBody>
      </p:sp>
      <p:sp>
        <p:nvSpPr>
          <p:cNvPr id="70" name="양쪽 모서리가 둥근 사각형 69"/>
          <p:cNvSpPr/>
          <p:nvPr/>
        </p:nvSpPr>
        <p:spPr>
          <a:xfrm>
            <a:off x="406399" y="4452974"/>
            <a:ext cx="8416800" cy="216024"/>
          </a:xfrm>
          <a:prstGeom prst="round2SameRect">
            <a:avLst>
              <a:gd name="adj1" fmla="val 16667"/>
              <a:gd name="adj2" fmla="val 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 altLang="en-US">
                <a:latin typeface="+mn-lt"/>
                <a:ea typeface="+mn-ea"/>
                <a:cs typeface="+mn-cs"/>
              </a:defRPr>
            </a:pPr>
            <a:endParaRPr lang="ko-KR" altLang="en-US">
              <a:solidFill>
                <a:prstClr val="white"/>
              </a:solidFill>
              <a:cs typeface="+mj-cs"/>
            </a:endParaRPr>
          </a:p>
        </p:txBody>
      </p:sp>
      <p:sp>
        <p:nvSpPr>
          <p:cNvPr id="38" name="모서리가 둥근 직사각형 37"/>
          <p:cNvSpPr/>
          <p:nvPr/>
        </p:nvSpPr>
        <p:spPr>
          <a:xfrm>
            <a:off x="361628" y="2211241"/>
            <a:ext cx="8496944" cy="1880689"/>
          </a:xfrm>
          <a:prstGeom prst="roundRect">
            <a:avLst>
              <a:gd name="adj" fmla="val 3439"/>
            </a:avLst>
          </a:prstGeom>
          <a:solidFill>
            <a:schemeClr val="bg1"/>
          </a:solidFill>
          <a:ln w="127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Autofit/>
          </a:bodyPr>
          <a:lstStyle/>
          <a:p>
            <a:pPr algn="ctr">
              <a:defRPr lang="ko-KR" altLang="en-US">
                <a:latin typeface="+mn-lt"/>
                <a:ea typeface="+mn-ea"/>
                <a:cs typeface="+mn-cs"/>
              </a:defRPr>
            </a:pPr>
            <a:endParaRPr lang="ko-KR" altLang="en-US">
              <a:solidFill>
                <a:prstClr val="white"/>
              </a:solidFill>
              <a:cs typeface="+mj-cs"/>
            </a:endParaRPr>
          </a:p>
        </p:txBody>
      </p:sp>
      <p:graphicFrame>
        <p:nvGraphicFramePr>
          <p:cNvPr id="11" name="개체 10" hidden="1"/>
          <p:cNvGraphicFramePr>
            <a:graphicFrameLocks noChangeAspect="1"/>
          </p:cNvGraphicFramePr>
          <p:nvPr/>
        </p:nvGraphicFramePr>
        <p:xfrm>
          <a:off x="1" y="1"/>
          <a:ext cx="158751" cy="158750"/>
        </p:xfrm>
        <a:graphic>
          <a:graphicData uri="http://schemas.openxmlformats.org/presentationml/2006/ole">
            <p:oleObj spid="_x0000_s115714" name="think-cell Slide" r:id="rId4" imgW="360" imgH="360" progId="">
              <p:embed/>
            </p:oleObj>
          </a:graphicData>
        </a:graphic>
      </p:graphicFrame>
      <p:sp>
        <p:nvSpPr>
          <p:cNvPr id="572428" name="Rectangle 12"/>
          <p:cNvSpPr>
            <a:spLocks noChangeArrowheads="1"/>
          </p:cNvSpPr>
          <p:nvPr/>
        </p:nvSpPr>
        <p:spPr>
          <a:xfrm>
            <a:off x="1674746" y="2516505"/>
            <a:ext cx="7201495" cy="368223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square" lIns="91440" tIns="45720" rIns="91440" bIns="45720" anchor="ctr" anchorCtr="0">
            <a:spAutoFit/>
          </a:bodyPr>
          <a:lstStyle/>
          <a:p>
            <a:pPr algn="l">
              <a:spcBef>
                <a:spcPct val="0"/>
              </a:spcBef>
              <a:spcAft>
                <a:spcPct val="0"/>
              </a:spcAft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주 소정근로시간 15~30시간 이내 근로자 채용</a:t>
            </a:r>
          </a:p>
        </p:txBody>
      </p:sp>
      <p:grpSp>
        <p:nvGrpSpPr>
          <p:cNvPr id="2" name="그룹 14"/>
          <p:cNvGrpSpPr/>
          <p:nvPr/>
        </p:nvGrpSpPr>
        <p:grpSpPr>
          <a:xfrm>
            <a:off x="3249886" y="4283571"/>
            <a:ext cx="2720429" cy="400110"/>
            <a:chOff x="2424460" y="1403251"/>
            <a:chExt cx="4144714" cy="609588"/>
          </a:xfrm>
        </p:grpSpPr>
        <p:sp>
          <p:nvSpPr>
            <p:cNvPr id="48" name="평행 사변형 47"/>
            <p:cNvSpPr/>
            <p:nvPr/>
          </p:nvSpPr>
          <p:spPr>
            <a:xfrm flipH="1">
              <a:off x="5789786" y="1422301"/>
              <a:ext cx="779388" cy="206499"/>
            </a:xfrm>
            <a:prstGeom prst="parallelogram">
              <a:avLst>
                <a:gd name="adj" fmla="val 25000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49" name="평행 사변형 48"/>
            <p:cNvSpPr/>
            <p:nvPr/>
          </p:nvSpPr>
          <p:spPr>
            <a:xfrm>
              <a:off x="2424460" y="1422301"/>
              <a:ext cx="779388" cy="206499"/>
            </a:xfrm>
            <a:prstGeom prst="parallelogram">
              <a:avLst>
                <a:gd name="adj" fmla="val 25000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50" name="사다리꼴 49"/>
            <p:cNvSpPr/>
            <p:nvPr/>
          </p:nvSpPr>
          <p:spPr>
            <a:xfrm rot="10800000">
              <a:off x="2483767" y="1418058"/>
              <a:ext cx="4032448" cy="548224"/>
            </a:xfrm>
            <a:prstGeom prst="trapezoid">
              <a:avLst>
                <a:gd name="adj" fmla="val 32349"/>
              </a:avLst>
            </a:prstGeom>
            <a:gradFill>
              <a:gsLst>
                <a:gs pos="49000">
                  <a:srgbClr val="007FC1"/>
                </a:gs>
                <a:gs pos="52000">
                  <a:srgbClr val="0564B3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Autofit/>
            </a:bodyPr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3056656" y="1403248"/>
              <a:ext cx="2952329" cy="60958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defRPr lang="ko-KR" altLang="en-US">
                  <a:cs typeface="+mj-cs"/>
                </a:defRPr>
              </a:pPr>
              <a:r>
                <a:rPr lang="ko-KR" altLang="en-US" sz="2000">
                  <a:solidFill>
                    <a:prstClr val="white"/>
                  </a:solidFill>
                  <a:effectLst>
                    <a:outerShdw blurRad="38100" dist="38100" dir="2700000" algn="tl" rotWithShape="0">
                      <a:srgbClr val="000000">
                        <a:alpha val="40000"/>
                      </a:srgbClr>
                    </a:outerShdw>
                  </a:effectLst>
                  <a:cs typeface="+mj-cs"/>
                </a:rPr>
                <a:t>지원내용</a:t>
              </a:r>
            </a:p>
          </p:txBody>
        </p:sp>
      </p:grpSp>
      <p:grpSp>
        <p:nvGrpSpPr>
          <p:cNvPr id="3" name="그룹 53"/>
          <p:cNvGrpSpPr/>
          <p:nvPr/>
        </p:nvGrpSpPr>
        <p:grpSpPr>
          <a:xfrm>
            <a:off x="385233" y="2520042"/>
            <a:ext cx="1234439" cy="360040"/>
            <a:chOff x="368299" y="2780928"/>
            <a:chExt cx="1325217" cy="360040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52" name="직사각형 51"/>
            <p:cNvSpPr/>
            <p:nvPr/>
          </p:nvSpPr>
          <p:spPr>
            <a:xfrm>
              <a:off x="368299" y="2780928"/>
              <a:ext cx="865932" cy="36004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53" name="오각형 52"/>
            <p:cNvSpPr/>
            <p:nvPr/>
          </p:nvSpPr>
          <p:spPr>
            <a:xfrm>
              <a:off x="827584" y="2780928"/>
              <a:ext cx="865932" cy="360040"/>
            </a:xfrm>
            <a:prstGeom prst="homePlate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</p:grpSp>
      <p:grpSp>
        <p:nvGrpSpPr>
          <p:cNvPr id="4" name="그룹 54"/>
          <p:cNvGrpSpPr/>
          <p:nvPr/>
        </p:nvGrpSpPr>
        <p:grpSpPr>
          <a:xfrm>
            <a:off x="385233" y="2974727"/>
            <a:ext cx="1234439" cy="360040"/>
            <a:chOff x="368299" y="2780928"/>
            <a:chExt cx="1325217" cy="360040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56" name="직사각형 55"/>
            <p:cNvSpPr/>
            <p:nvPr/>
          </p:nvSpPr>
          <p:spPr>
            <a:xfrm>
              <a:off x="368299" y="2780928"/>
              <a:ext cx="865932" cy="36004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57" name="오각형 56"/>
            <p:cNvSpPr/>
            <p:nvPr/>
          </p:nvSpPr>
          <p:spPr>
            <a:xfrm>
              <a:off x="827584" y="2780928"/>
              <a:ext cx="865932" cy="360040"/>
            </a:xfrm>
            <a:prstGeom prst="homePlate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</p:grpSp>
      <p:sp>
        <p:nvSpPr>
          <p:cNvPr id="61" name="직사각형 60"/>
          <p:cNvSpPr/>
          <p:nvPr/>
        </p:nvSpPr>
        <p:spPr>
          <a:xfrm>
            <a:off x="578035" y="2515396"/>
            <a:ext cx="684980" cy="35924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>
                <a:solidFill>
                  <a:srgbClr val="002060"/>
                </a:solidFill>
                <a:cs typeface="+mj-cs"/>
              </a:rPr>
              <a:t>개 요</a:t>
            </a:r>
          </a:p>
        </p:txBody>
      </p:sp>
      <p:sp>
        <p:nvSpPr>
          <p:cNvPr id="62" name="직사각형 61"/>
          <p:cNvSpPr/>
          <p:nvPr/>
        </p:nvSpPr>
        <p:spPr>
          <a:xfrm>
            <a:off x="501091" y="2965435"/>
            <a:ext cx="73334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 lang="ko-KR" altLang="en-US">
                <a:latin typeface="+mn-lt"/>
                <a:ea typeface="+mn-ea"/>
                <a:cs typeface="+mn-cs"/>
              </a:defRPr>
            </a:pPr>
            <a:r>
              <a:rPr lang="en-US" altLang="ko-KR">
                <a:solidFill>
                  <a:prstClr val="black"/>
                </a:solidFill>
                <a:cs typeface="+mj-cs"/>
              </a:rPr>
              <a:t> </a:t>
            </a:r>
            <a:r>
              <a:rPr lang="ko-KR" altLang="en-US">
                <a:solidFill>
                  <a:prstClr val="black"/>
                </a:solidFill>
                <a:cs typeface="+mj-cs"/>
              </a:rPr>
              <a:t>내 용</a:t>
            </a:r>
          </a:p>
        </p:txBody>
      </p:sp>
      <p:sp>
        <p:nvSpPr>
          <p:cNvPr id="64" name="Rectangle 12"/>
          <p:cNvSpPr>
            <a:spLocks noChangeArrowheads="1"/>
          </p:cNvSpPr>
          <p:nvPr/>
        </p:nvSpPr>
        <p:spPr>
          <a:xfrm>
            <a:off x="1727684" y="2960948"/>
            <a:ext cx="7201495" cy="1077218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square" lIns="91440" tIns="45720" rIns="91440" bIns="45720" anchor="ctr" anchorCtr="0">
            <a:spAutoFit/>
          </a:bodyPr>
          <a:lstStyle/>
          <a:p>
            <a:pPr algn="l">
              <a:spcBef>
                <a:spcPct val="0"/>
              </a:spcBef>
              <a:spcAft>
                <a:spcPct val="0"/>
              </a:spcAft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 sz="1600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사업계획서 승인일로 </a:t>
            </a:r>
            <a:r>
              <a:rPr lang="ko-KR" altLang="en-US" sz="1600" dirty="0" err="1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부터</a:t>
            </a:r>
            <a:r>
              <a:rPr lang="ko-KR" altLang="en-US" sz="1600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 </a:t>
            </a:r>
            <a:r>
              <a:rPr lang="en-US" altLang="ko-KR" sz="1600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6</a:t>
            </a:r>
            <a:r>
              <a:rPr lang="ko-KR" altLang="en-US" sz="1600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개월</a:t>
            </a:r>
            <a:r>
              <a:rPr lang="ko-KR" altLang="en-US" sz="1600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 이내 사업실시</a:t>
            </a:r>
            <a:r>
              <a:rPr lang="en-US" altLang="ko-KR" sz="1600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(1</a:t>
            </a:r>
            <a:r>
              <a:rPr lang="ko-KR" altLang="en-US" sz="1600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회 연장가능</a:t>
            </a:r>
            <a:r>
              <a:rPr lang="en-US" altLang="ko-KR" sz="1600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)</a:t>
            </a:r>
          </a:p>
          <a:p>
            <a:pPr algn="l">
              <a:spcBef>
                <a:spcPct val="0"/>
              </a:spcBef>
              <a:spcAft>
                <a:spcPct val="0"/>
              </a:spcAft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전일제 근로자와 균등대우</a:t>
            </a:r>
            <a:r>
              <a:rPr lang="en-US" altLang="ko-KR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근로시간비례 원칙</a:t>
            </a:r>
            <a:r>
              <a:rPr lang="en-US" altLang="ko-KR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1600" dirty="0">
              <a:solidFill>
                <a:srgbClr val="002060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l">
              <a:spcBef>
                <a:spcPct val="0"/>
              </a:spcBef>
              <a:spcAft>
                <a:spcPct val="0"/>
              </a:spcAft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 sz="1600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기계적</a:t>
            </a:r>
            <a:r>
              <a:rPr lang="en-US" altLang="ko-KR" sz="1600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, </a:t>
            </a:r>
            <a:r>
              <a:rPr lang="ko-KR" altLang="en-US" sz="1600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전자적 방법으로 </a:t>
            </a:r>
            <a:r>
              <a:rPr lang="ko-KR" altLang="en-US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근태관리</a:t>
            </a:r>
            <a:r>
              <a:rPr lang="en-US" altLang="ko-KR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근태기록 </a:t>
            </a:r>
            <a:r>
              <a:rPr lang="en-US" altLang="ko-KR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5</a:t>
            </a:r>
            <a:r>
              <a:rPr lang="ko-KR" altLang="en-US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일 이상 누락</a:t>
            </a:r>
            <a:r>
              <a:rPr lang="en-US" altLang="ko-KR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, 20</a:t>
            </a:r>
            <a:r>
              <a:rPr lang="ko-KR" altLang="en-US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시간 이상 초과한 달의 </a:t>
            </a:r>
            <a:r>
              <a:rPr lang="ko-KR" altLang="en-US" sz="1600" dirty="0" err="1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회차는</a:t>
            </a:r>
            <a:r>
              <a:rPr lang="ko-KR" altLang="en-US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 미지급</a:t>
            </a:r>
            <a:r>
              <a:rPr lang="en-US" altLang="ko-KR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1600" dirty="0">
              <a:solidFill>
                <a:srgbClr val="00206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67" name="직선 연결선 66"/>
          <p:cNvCxnSpPr/>
          <p:nvPr/>
        </p:nvCxnSpPr>
        <p:spPr>
          <a:xfrm>
            <a:off x="1547664" y="2939802"/>
            <a:ext cx="7201049" cy="0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양쪽 모서리가 둥근 사각형 68"/>
          <p:cNvSpPr/>
          <p:nvPr/>
        </p:nvSpPr>
        <p:spPr>
          <a:xfrm>
            <a:off x="406399" y="2238773"/>
            <a:ext cx="8416800" cy="216024"/>
          </a:xfrm>
          <a:prstGeom prst="round2SameRect">
            <a:avLst>
              <a:gd name="adj1" fmla="val 16667"/>
              <a:gd name="adj2" fmla="val 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 altLang="en-US">
                <a:latin typeface="+mn-lt"/>
                <a:ea typeface="+mn-ea"/>
                <a:cs typeface="+mn-cs"/>
              </a:defRPr>
            </a:pPr>
            <a:endParaRPr lang="ko-KR" altLang="en-US">
              <a:solidFill>
                <a:prstClr val="white"/>
              </a:solidFill>
              <a:cs typeface="+mj-cs"/>
            </a:endParaRPr>
          </a:p>
        </p:txBody>
      </p:sp>
      <p:grpSp>
        <p:nvGrpSpPr>
          <p:cNvPr id="5" name="그룹 14"/>
          <p:cNvGrpSpPr/>
          <p:nvPr/>
        </p:nvGrpSpPr>
        <p:grpSpPr>
          <a:xfrm>
            <a:off x="3249886" y="2060846"/>
            <a:ext cx="2720429" cy="400110"/>
            <a:chOff x="2424460" y="1403249"/>
            <a:chExt cx="4144714" cy="609588"/>
          </a:xfrm>
        </p:grpSpPr>
        <p:sp>
          <p:nvSpPr>
            <p:cNvPr id="42" name="평행 사변형 41"/>
            <p:cNvSpPr/>
            <p:nvPr/>
          </p:nvSpPr>
          <p:spPr>
            <a:xfrm flipH="1">
              <a:off x="5789786" y="1422301"/>
              <a:ext cx="779388" cy="206499"/>
            </a:xfrm>
            <a:prstGeom prst="parallelogram">
              <a:avLst>
                <a:gd name="adj" fmla="val 25000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43" name="평행 사변형 42"/>
            <p:cNvSpPr/>
            <p:nvPr/>
          </p:nvSpPr>
          <p:spPr>
            <a:xfrm>
              <a:off x="2424460" y="1422301"/>
              <a:ext cx="779388" cy="206499"/>
            </a:xfrm>
            <a:prstGeom prst="parallelogram">
              <a:avLst>
                <a:gd name="adj" fmla="val 25000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44" name="사다리꼴 43"/>
            <p:cNvSpPr/>
            <p:nvPr/>
          </p:nvSpPr>
          <p:spPr>
            <a:xfrm rot="10800000">
              <a:off x="2483767" y="1418058"/>
              <a:ext cx="4032448" cy="548224"/>
            </a:xfrm>
            <a:prstGeom prst="trapezoid">
              <a:avLst>
                <a:gd name="adj" fmla="val 32349"/>
              </a:avLst>
            </a:prstGeom>
            <a:gradFill>
              <a:gsLst>
                <a:gs pos="49000">
                  <a:srgbClr val="007FC1"/>
                </a:gs>
                <a:gs pos="52000">
                  <a:srgbClr val="0564B3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Autofit/>
            </a:bodyPr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3009205" y="1403249"/>
              <a:ext cx="2952329" cy="60958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defRPr lang="ko-KR" altLang="en-US">
                  <a:cs typeface="+mj-cs"/>
                </a:defRPr>
              </a:pPr>
              <a:r>
                <a:rPr lang="ko-KR" altLang="en-US" sz="2000">
                  <a:solidFill>
                    <a:prstClr val="white"/>
                  </a:solidFill>
                  <a:effectLst>
                    <a:outerShdw blurRad="38100" dist="38100" dir="2700000" algn="tl" rotWithShape="0">
                      <a:srgbClr val="000000">
                        <a:alpha val="40000"/>
                      </a:srgbClr>
                    </a:outerShdw>
                  </a:effectLst>
                  <a:cs typeface="+mj-cs"/>
                </a:rPr>
                <a:t>지원요건</a:t>
              </a:r>
            </a:p>
          </p:txBody>
        </p:sp>
      </p:grpSp>
      <p:sp>
        <p:nvSpPr>
          <p:cNvPr id="71" name="Rectangle 12"/>
          <p:cNvSpPr>
            <a:spLocks noChangeArrowheads="1"/>
          </p:cNvSpPr>
          <p:nvPr/>
        </p:nvSpPr>
        <p:spPr>
          <a:xfrm>
            <a:off x="1674746" y="4721644"/>
            <a:ext cx="7201495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square" lIns="91440" tIns="45720" rIns="91440" bIns="45720" anchor="ctr" anchorCtr="0">
            <a:spAutoFit/>
          </a:bodyPr>
          <a:lstStyle/>
          <a:p>
            <a:pPr algn="l">
              <a:spcBef>
                <a:spcPct val="0"/>
              </a:spcBef>
              <a:spcAft>
                <a:spcPct val="0"/>
              </a:spcAft>
              <a:defRPr lang="ko-KR" altLang="en-US">
                <a:latin typeface="+mn-lt"/>
                <a:ea typeface="+mn-ea"/>
                <a:cs typeface="+mn-cs"/>
              </a:defRPr>
            </a:pPr>
            <a:r>
              <a:rPr lang="en-US" altLang="ko-KR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1</a:t>
            </a:r>
            <a:r>
              <a:rPr lang="ko-KR" altLang="en-US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년</a:t>
            </a:r>
            <a:r>
              <a:rPr lang="en-US" altLang="ko-KR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(</a:t>
            </a:r>
            <a:r>
              <a:rPr lang="ko-KR" altLang="en-US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3개월 단위로 신청</a:t>
            </a:r>
            <a:r>
              <a:rPr lang="en-US" altLang="ko-KR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)</a:t>
            </a:r>
          </a:p>
        </p:txBody>
      </p:sp>
      <p:grpSp>
        <p:nvGrpSpPr>
          <p:cNvPr id="6" name="그룹 71"/>
          <p:cNvGrpSpPr/>
          <p:nvPr/>
        </p:nvGrpSpPr>
        <p:grpSpPr>
          <a:xfrm>
            <a:off x="385233" y="4726290"/>
            <a:ext cx="1234439" cy="360040"/>
            <a:chOff x="368299" y="2780928"/>
            <a:chExt cx="1325217" cy="360040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73" name="직사각형 72"/>
            <p:cNvSpPr/>
            <p:nvPr/>
          </p:nvSpPr>
          <p:spPr>
            <a:xfrm>
              <a:off x="368299" y="2780928"/>
              <a:ext cx="865932" cy="36004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74" name="오각형 73"/>
            <p:cNvSpPr/>
            <p:nvPr/>
          </p:nvSpPr>
          <p:spPr>
            <a:xfrm>
              <a:off x="827584" y="2780928"/>
              <a:ext cx="865932" cy="360040"/>
            </a:xfrm>
            <a:prstGeom prst="homePlate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</p:grpSp>
      <p:grpSp>
        <p:nvGrpSpPr>
          <p:cNvPr id="7" name="그룹 74"/>
          <p:cNvGrpSpPr/>
          <p:nvPr/>
        </p:nvGrpSpPr>
        <p:grpSpPr>
          <a:xfrm>
            <a:off x="385233" y="5243458"/>
            <a:ext cx="1234439" cy="360040"/>
            <a:chOff x="368299" y="2780928"/>
            <a:chExt cx="1325217" cy="360040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76" name="직사각형 75"/>
            <p:cNvSpPr/>
            <p:nvPr/>
          </p:nvSpPr>
          <p:spPr>
            <a:xfrm>
              <a:off x="368299" y="2780928"/>
              <a:ext cx="865932" cy="36004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77" name="오각형 76"/>
            <p:cNvSpPr/>
            <p:nvPr/>
          </p:nvSpPr>
          <p:spPr>
            <a:xfrm>
              <a:off x="827584" y="2780928"/>
              <a:ext cx="865932" cy="360040"/>
            </a:xfrm>
            <a:prstGeom prst="homePlate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</p:grpSp>
      <p:grpSp>
        <p:nvGrpSpPr>
          <p:cNvPr id="8" name="그룹 77"/>
          <p:cNvGrpSpPr/>
          <p:nvPr/>
        </p:nvGrpSpPr>
        <p:grpSpPr>
          <a:xfrm>
            <a:off x="385233" y="5918527"/>
            <a:ext cx="1234439" cy="360040"/>
            <a:chOff x="368299" y="2780928"/>
            <a:chExt cx="1325217" cy="360040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79" name="직사각형 78"/>
            <p:cNvSpPr/>
            <p:nvPr/>
          </p:nvSpPr>
          <p:spPr>
            <a:xfrm>
              <a:off x="368299" y="2780928"/>
              <a:ext cx="865932" cy="36004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80" name="오각형 79"/>
            <p:cNvSpPr/>
            <p:nvPr/>
          </p:nvSpPr>
          <p:spPr>
            <a:xfrm>
              <a:off x="827584" y="2780928"/>
              <a:ext cx="865932" cy="360040"/>
            </a:xfrm>
            <a:prstGeom prst="homePlate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</p:grpSp>
      <p:sp>
        <p:nvSpPr>
          <p:cNvPr id="81" name="직사각형 80"/>
          <p:cNvSpPr/>
          <p:nvPr/>
        </p:nvSpPr>
        <p:spPr>
          <a:xfrm>
            <a:off x="578035" y="4721644"/>
            <a:ext cx="6849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>
                <a:solidFill>
                  <a:srgbClr val="002060"/>
                </a:solidFill>
                <a:cs typeface="+mj-cs"/>
              </a:rPr>
              <a:t>기 간</a:t>
            </a:r>
            <a:endParaRPr lang="ko-KR" altLang="en-US">
              <a:solidFill>
                <a:prstClr val="black"/>
              </a:solidFill>
              <a:cs typeface="+mj-cs"/>
            </a:endParaRPr>
          </a:p>
        </p:txBody>
      </p:sp>
      <p:sp>
        <p:nvSpPr>
          <p:cNvPr id="82" name="직사각형 81"/>
          <p:cNvSpPr/>
          <p:nvPr/>
        </p:nvSpPr>
        <p:spPr>
          <a:xfrm>
            <a:off x="578035" y="5238812"/>
            <a:ext cx="6849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>
                <a:solidFill>
                  <a:prstClr val="black"/>
                </a:solidFill>
                <a:cs typeface="+mj-cs"/>
              </a:rPr>
              <a:t>금 액</a:t>
            </a:r>
          </a:p>
        </p:txBody>
      </p:sp>
      <p:sp>
        <p:nvSpPr>
          <p:cNvPr id="83" name="직사각형 82"/>
          <p:cNvSpPr/>
          <p:nvPr/>
        </p:nvSpPr>
        <p:spPr>
          <a:xfrm>
            <a:off x="578035" y="5913881"/>
            <a:ext cx="6849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>
                <a:solidFill>
                  <a:prstClr val="black"/>
                </a:solidFill>
                <a:cs typeface="+mj-cs"/>
              </a:rPr>
              <a:t>기 타</a:t>
            </a:r>
          </a:p>
        </p:txBody>
      </p:sp>
      <p:sp>
        <p:nvSpPr>
          <p:cNvPr id="84" name="Rectangle 12"/>
          <p:cNvSpPr>
            <a:spLocks noChangeArrowheads="1"/>
          </p:cNvSpPr>
          <p:nvPr/>
        </p:nvSpPr>
        <p:spPr>
          <a:xfrm>
            <a:off x="1674746" y="5212080"/>
            <a:ext cx="7201495" cy="612234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square" lIns="91440" tIns="45720" rIns="91440" bIns="45720" anchor="ctr" anchorCtr="0">
            <a:spAutoFit/>
          </a:bodyPr>
          <a:lstStyle/>
          <a:p>
            <a:pPr algn="l">
              <a:spcBef>
                <a:spcPct val="0"/>
              </a:spcBef>
              <a:spcAft>
                <a:spcPct val="0"/>
              </a:spcAft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1</a:t>
            </a:r>
            <a:r>
              <a:rPr lang="ko-KR" altLang="en-US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개월 60</a:t>
            </a:r>
            <a:r>
              <a:rPr lang="ko-KR" altLang="en-US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만원</a:t>
            </a:r>
            <a:r>
              <a:rPr lang="en-US" altLang="ko-KR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dirty="0" err="1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간접노무비</a:t>
            </a:r>
            <a:r>
              <a:rPr lang="ko-KR" altLang="en-US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ko-KR" altLang="en-US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0만원</a:t>
            </a:r>
            <a:r>
              <a:rPr lang="en-US" altLang="ko-KR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우선지원</a:t>
            </a:r>
            <a:r>
              <a:rPr lang="en-US" altLang="ko-KR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중견기업만 해당</a:t>
            </a:r>
            <a:r>
              <a:rPr lang="en-US" altLang="ko-KR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en-US" altLang="ko-KR" sz="1600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/>
            </a:r>
            <a:br>
              <a:rPr lang="en-US" altLang="ko-KR" sz="1600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</a:br>
            <a:r>
              <a:rPr lang="en-US" altLang="ko-KR" sz="1600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   </a:t>
            </a:r>
            <a:r>
              <a:rPr lang="en-US" altLang="ko-KR" sz="1400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* </a:t>
            </a:r>
            <a:r>
              <a:rPr lang="ko-KR" altLang="en-US" sz="1400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지원금은 단위기간</a:t>
            </a:r>
            <a:r>
              <a:rPr lang="ko-KR" altLang="en-US" sz="14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(</a:t>
            </a:r>
            <a:r>
              <a:rPr lang="en-US" altLang="ko-KR" sz="14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3</a:t>
            </a:r>
            <a:r>
              <a:rPr lang="ko-KR" altLang="en-US" sz="14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개월</a:t>
            </a:r>
            <a:r>
              <a:rPr lang="ko-KR" altLang="en-US" sz="1400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)을 충족할 경우 지급, </a:t>
            </a:r>
            <a:r>
              <a:rPr lang="ko-KR" altLang="en-US" sz="1400" dirty="0" err="1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월할</a:t>
            </a:r>
            <a:r>
              <a:rPr lang="ko-KR" altLang="en-US" sz="14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 </a:t>
            </a:r>
            <a:r>
              <a:rPr lang="ko-KR" altLang="en-US" sz="1400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지급되지 않음</a:t>
            </a:r>
          </a:p>
        </p:txBody>
      </p:sp>
      <p:sp>
        <p:nvSpPr>
          <p:cNvPr id="85" name="Rectangle 12"/>
          <p:cNvSpPr>
            <a:spLocks noChangeArrowheads="1"/>
          </p:cNvSpPr>
          <p:nvPr/>
        </p:nvSpPr>
        <p:spPr>
          <a:xfrm>
            <a:off x="1674744" y="5907588"/>
            <a:ext cx="7073969" cy="646331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square" lIns="91440" tIns="45720" rIns="91440" bIns="45720" anchor="ctr" anchorCtr="0">
            <a:spAutoFit/>
          </a:bodyPr>
          <a:lstStyle/>
          <a:p>
            <a:pPr algn="l">
              <a:spcBef>
                <a:spcPct val="0"/>
              </a:spcBef>
              <a:spcAft>
                <a:spcPct val="0"/>
              </a:spcAft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사업주 지급 금액의 </a:t>
            </a:r>
            <a:r>
              <a:rPr lang="en-US" altLang="ko-KR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80% </a:t>
            </a:r>
            <a:r>
              <a:rPr lang="ko-KR" altLang="en-US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한도</a:t>
            </a:r>
            <a:endParaRPr lang="ko-KR" altLang="en-US" dirty="0">
              <a:solidFill>
                <a:srgbClr val="FF0000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l">
              <a:spcBef>
                <a:spcPct val="0"/>
              </a:spcBef>
              <a:spcAft>
                <a:spcPct val="0"/>
              </a:spcAft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 dirty="0" err="1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직전년도</a:t>
            </a:r>
            <a:r>
              <a:rPr lang="ko-KR" altLang="en-US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 말일 기준 피보험자수의 30%(10명 미만 3명, 1년 한도)</a:t>
            </a:r>
          </a:p>
        </p:txBody>
      </p:sp>
      <p:cxnSp>
        <p:nvCxnSpPr>
          <p:cNvPr id="86" name="직선 연결선 85"/>
          <p:cNvCxnSpPr/>
          <p:nvPr/>
        </p:nvCxnSpPr>
        <p:spPr>
          <a:xfrm>
            <a:off x="1547664" y="5146050"/>
            <a:ext cx="7201049" cy="0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직선 연결선 86"/>
          <p:cNvCxnSpPr/>
          <p:nvPr/>
        </p:nvCxnSpPr>
        <p:spPr>
          <a:xfrm>
            <a:off x="1547664" y="5843364"/>
            <a:ext cx="7201049" cy="0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72429" name="그림 17" descr="1.png"/>
          <p:cNvPicPr>
            <a:picLocks noChangeAspect="1"/>
          </p:cNvPicPr>
          <p:nvPr/>
        </p:nvPicPr>
        <p:blipFill rotWithShape="1">
          <a:blip r:embed="rId5" cstate="print"/>
          <a:stretch>
            <a:fillRect/>
          </a:stretch>
        </p:blipFill>
        <p:spPr>
          <a:xfrm>
            <a:off x="179512" y="0"/>
            <a:ext cx="895447" cy="1124744"/>
          </a:xfrm>
          <a:prstGeom prst="rect">
            <a:avLst/>
          </a:prstGeom>
        </p:spPr>
      </p:pic>
      <p:graphicFrame>
        <p:nvGraphicFramePr>
          <p:cNvPr id="572430" name="개체 10" hidden="1"/>
          <p:cNvGraphicFramePr>
            <a:graphicFrameLocks noChangeAspect="1"/>
          </p:cNvGraphicFramePr>
          <p:nvPr/>
        </p:nvGraphicFramePr>
        <p:xfrm>
          <a:off x="1" y="1"/>
          <a:ext cx="158751" cy="158750"/>
        </p:xfrm>
        <a:graphic>
          <a:graphicData uri="http://schemas.openxmlformats.org/presentationml/2006/ole">
            <p:oleObj spid="_x0000_s115715" name="think-cell Slide" r:id="rId6" imgW="360" imgH="360" progId="">
              <p:embed/>
            </p:oleObj>
          </a:graphicData>
        </a:graphic>
      </p:graphicFrame>
      <p:grpSp>
        <p:nvGrpSpPr>
          <p:cNvPr id="9" name="그룹 87"/>
          <p:cNvGrpSpPr/>
          <p:nvPr/>
        </p:nvGrpSpPr>
        <p:grpSpPr>
          <a:xfrm>
            <a:off x="291738" y="1412709"/>
            <a:ext cx="8312710" cy="422590"/>
            <a:chOff x="291738" y="1441284"/>
            <a:chExt cx="8312710" cy="422590"/>
          </a:xfrm>
        </p:grpSpPr>
        <p:cxnSp>
          <p:nvCxnSpPr>
            <p:cNvPr id="78" name="직선 연결선 69"/>
            <p:cNvCxnSpPr/>
            <p:nvPr/>
          </p:nvCxnSpPr>
          <p:spPr>
            <a:xfrm>
              <a:off x="395536" y="1863874"/>
              <a:ext cx="8208912" cy="0"/>
            </a:xfrm>
            <a:prstGeom prst="line">
              <a:avLst/>
            </a:prstGeom>
            <a:ln w="12700">
              <a:gradFill>
                <a:gsLst>
                  <a:gs pos="0">
                    <a:schemeClr val="accent6">
                      <a:lumMod val="75000"/>
                    </a:schemeClr>
                  </a:gs>
                  <a:gs pos="50000">
                    <a:schemeClr val="accent6">
                      <a:lumMod val="75000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lin ang="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직사각형 26"/>
            <p:cNvSpPr/>
            <p:nvPr/>
          </p:nvSpPr>
          <p:spPr>
            <a:xfrm>
              <a:off x="1619672" y="1450876"/>
              <a:ext cx="6408712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l">
                <a:defRPr lang="ko-KR" altLang="en-US">
                  <a:cs typeface="+mj-cs"/>
                </a:defRPr>
              </a:pPr>
              <a:r>
                <a:rPr lang="ko-KR" altLang="en-US" sz="2000" dirty="0">
                  <a:solidFill>
                    <a:srgbClr val="002060"/>
                  </a:solidFill>
                  <a:latin typeface="맑은 고딕" pitchFamily="50" charset="-127"/>
                  <a:ea typeface="맑은 고딕" pitchFamily="50" charset="-127"/>
                  <a:cs typeface="+mj-cs"/>
                </a:rPr>
                <a:t>모든 사업주 </a:t>
              </a:r>
            </a:p>
          </p:txBody>
        </p:sp>
        <p:cxnSp>
          <p:nvCxnSpPr>
            <p:cNvPr id="572434" name="직선 연결선 69"/>
            <p:cNvCxnSpPr/>
            <p:nvPr/>
          </p:nvCxnSpPr>
          <p:spPr>
            <a:xfrm>
              <a:off x="395536" y="1441284"/>
              <a:ext cx="8208912" cy="0"/>
            </a:xfrm>
            <a:prstGeom prst="line">
              <a:avLst/>
            </a:prstGeom>
            <a:ln w="12700">
              <a:gradFill>
                <a:gsLst>
                  <a:gs pos="0">
                    <a:schemeClr val="accent6">
                      <a:lumMod val="75000"/>
                    </a:schemeClr>
                  </a:gs>
                  <a:gs pos="50000">
                    <a:schemeClr val="accent6">
                      <a:lumMod val="75000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lin ang="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72435" name="직사각형 72"/>
            <p:cNvSpPr/>
            <p:nvPr/>
          </p:nvSpPr>
          <p:spPr>
            <a:xfrm flipH="1">
              <a:off x="363742" y="1441351"/>
              <a:ext cx="1236431" cy="360040"/>
            </a:xfrm>
            <a:prstGeom prst="rect">
              <a:avLst/>
            </a:prstGeom>
            <a:solidFill>
              <a:srgbClr val="FCAF1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572436" name="직사각형 9"/>
            <p:cNvSpPr/>
            <p:nvPr/>
          </p:nvSpPr>
          <p:spPr>
            <a:xfrm>
              <a:off x="291738" y="1483671"/>
              <a:ext cx="1378594" cy="347408"/>
            </a:xfrm>
            <a:custGeom>
              <a:avLst/>
              <a:gdLst>
                <a:gd name="connsiteX0" fmla="*/ 179163 w 1691133"/>
                <a:gd name="connsiteY0" fmla="*/ 277749 h 576262"/>
                <a:gd name="connsiteX1" fmla="*/ 0 w 1691133"/>
                <a:gd name="connsiteY1" fmla="*/ 173835 h 576262"/>
                <a:gd name="connsiteX2" fmla="*/ 0 w 1691133"/>
                <a:gd name="connsiteY2" fmla="*/ 0 h 576262"/>
                <a:gd name="connsiteX3" fmla="*/ 1691133 w 1691133"/>
                <a:gd name="connsiteY3" fmla="*/ 0 h 576262"/>
                <a:gd name="connsiteX4" fmla="*/ 1691133 w 1691133"/>
                <a:gd name="connsiteY4" fmla="*/ 576262 h 576262"/>
                <a:gd name="connsiteX5" fmla="*/ 0 w 1691133"/>
                <a:gd name="connsiteY5" fmla="*/ 576262 h 576262"/>
                <a:gd name="connsiteX6" fmla="*/ 0 w 1691133"/>
                <a:gd name="connsiteY6" fmla="*/ 381664 h 576262"/>
                <a:gd name="connsiteX7" fmla="*/ 270603 w 1691133"/>
                <a:gd name="connsiteY7" fmla="*/ 369189 h 576262"/>
                <a:gd name="connsiteX0" fmla="*/ 0 w 1691133"/>
                <a:gd name="connsiteY0" fmla="*/ 173835 h 576262"/>
                <a:gd name="connsiteX1" fmla="*/ 0 w 1691133"/>
                <a:gd name="connsiteY1" fmla="*/ 0 h 576262"/>
                <a:gd name="connsiteX2" fmla="*/ 1691133 w 1691133"/>
                <a:gd name="connsiteY2" fmla="*/ 0 h 576262"/>
                <a:gd name="connsiteX3" fmla="*/ 1691133 w 1691133"/>
                <a:gd name="connsiteY3" fmla="*/ 576262 h 576262"/>
                <a:gd name="connsiteX4" fmla="*/ 0 w 1691133"/>
                <a:gd name="connsiteY4" fmla="*/ 576262 h 576262"/>
                <a:gd name="connsiteX5" fmla="*/ 0 w 1691133"/>
                <a:gd name="connsiteY5" fmla="*/ 381664 h 576262"/>
                <a:gd name="connsiteX6" fmla="*/ 270603 w 1691133"/>
                <a:gd name="connsiteY6" fmla="*/ 369189 h 576262"/>
                <a:gd name="connsiteX0" fmla="*/ 0 w 1691133"/>
                <a:gd name="connsiteY0" fmla="*/ 173835 h 576262"/>
                <a:gd name="connsiteX1" fmla="*/ 0 w 1691133"/>
                <a:gd name="connsiteY1" fmla="*/ 0 h 576262"/>
                <a:gd name="connsiteX2" fmla="*/ 1691133 w 1691133"/>
                <a:gd name="connsiteY2" fmla="*/ 0 h 576262"/>
                <a:gd name="connsiteX3" fmla="*/ 1691133 w 1691133"/>
                <a:gd name="connsiteY3" fmla="*/ 576262 h 576262"/>
                <a:gd name="connsiteX4" fmla="*/ 0 w 1691133"/>
                <a:gd name="connsiteY4" fmla="*/ 576262 h 576262"/>
                <a:gd name="connsiteX5" fmla="*/ 0 w 1691133"/>
                <a:gd name="connsiteY5" fmla="*/ 381664 h 576262"/>
                <a:gd name="connsiteX0" fmla="*/ 0 w 1691133"/>
                <a:gd name="connsiteY0" fmla="*/ 0 h 576262"/>
                <a:gd name="connsiteX1" fmla="*/ 1691133 w 1691133"/>
                <a:gd name="connsiteY1" fmla="*/ 0 h 576262"/>
                <a:gd name="connsiteX2" fmla="*/ 1691133 w 1691133"/>
                <a:gd name="connsiteY2" fmla="*/ 576262 h 576262"/>
                <a:gd name="connsiteX3" fmla="*/ 0 w 1691133"/>
                <a:gd name="connsiteY3" fmla="*/ 576262 h 576262"/>
                <a:gd name="connsiteX4" fmla="*/ 0 w 1691133"/>
                <a:gd name="connsiteY4" fmla="*/ 381664 h 576262"/>
                <a:gd name="connsiteX0" fmla="*/ 0 w 1691133"/>
                <a:gd name="connsiteY0" fmla="*/ 0 h 576262"/>
                <a:gd name="connsiteX1" fmla="*/ 1691133 w 1691133"/>
                <a:gd name="connsiteY1" fmla="*/ 0 h 576262"/>
                <a:gd name="connsiteX2" fmla="*/ 1691133 w 1691133"/>
                <a:gd name="connsiteY2" fmla="*/ 576262 h 576262"/>
                <a:gd name="connsiteX3" fmla="*/ 0 w 1691133"/>
                <a:gd name="connsiteY3" fmla="*/ 576262 h 5762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91133" h="576262">
                  <a:moveTo>
                    <a:pt x="0" y="0"/>
                  </a:moveTo>
                  <a:lnTo>
                    <a:pt x="1691133" y="0"/>
                  </a:lnTo>
                  <a:lnTo>
                    <a:pt x="1691133" y="576262"/>
                  </a:lnTo>
                  <a:lnTo>
                    <a:pt x="0" y="576262"/>
                  </a:lnTo>
                </a:path>
              </a:pathLst>
            </a:custGeom>
            <a:noFill/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cs typeface="+mj-cs"/>
                </a:defRPr>
              </a:pPr>
              <a:r>
                <a:rPr lang="ko-KR" altLang="en-US" sz="2000" b="1" dirty="0">
                  <a:solidFill>
                    <a:srgbClr val="EEECE1">
                      <a:lumMod val="10000"/>
                    </a:srgbClr>
                  </a:solidFill>
                  <a:cs typeface="+mj-cs"/>
                </a:rPr>
                <a:t>지원대상</a:t>
              </a:r>
            </a:p>
          </p:txBody>
        </p:sp>
      </p:grpSp>
      <p:sp>
        <p:nvSpPr>
          <p:cNvPr id="75" name="제목 74"/>
          <p:cNvSpPr>
            <a:spLocks noGrp="1"/>
          </p:cNvSpPr>
          <p:nvPr>
            <p:ph type="title" idx="4294967295"/>
          </p:nvPr>
        </p:nvSpPr>
        <p:spPr>
          <a:xfrm>
            <a:off x="270753" y="116395"/>
            <a:ext cx="5561387" cy="972344"/>
          </a:xfrm>
        </p:spPr>
        <p:txBody>
          <a:bodyPr>
            <a:noAutofit/>
          </a:bodyPr>
          <a:lstStyle/>
          <a:p>
            <a:pPr lvl="0">
              <a:defRPr lang="ko-KR" altLang="en-US"/>
            </a:pPr>
            <a:r>
              <a:rPr lang="ko-KR" altLang="en-US" sz="3600" spc="5" dirty="0" smtClean="0">
                <a:solidFill>
                  <a:schemeClr val="bg1"/>
                </a:solidFill>
                <a:latin typeface="HY헤드라인M"/>
                <a:ea typeface="HY헤드라인M"/>
              </a:rPr>
              <a:t> </a:t>
            </a:r>
            <a:r>
              <a:rPr lang="ko-KR" altLang="en-US" spc="5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2</a:t>
            </a:r>
            <a:r>
              <a:rPr lang="en-US" altLang="ko-KR" spc="5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  </a:t>
            </a:r>
            <a:r>
              <a:rPr lang="ko-KR" altLang="en-US" spc="5" dirty="0" err="1">
                <a:solidFill>
                  <a:schemeClr val="accent2"/>
                </a:solidFill>
                <a:latin typeface="HY헤드라인M" pitchFamily="18" charset="-127"/>
                <a:ea typeface="HY헤드라인M" pitchFamily="18" charset="-127"/>
              </a:rPr>
              <a:t>시간선택제</a:t>
            </a:r>
            <a:r>
              <a:rPr lang="ko-KR" altLang="en-US" spc="5" dirty="0">
                <a:solidFill>
                  <a:schemeClr val="accent2"/>
                </a:solidFill>
                <a:latin typeface="HY헤드라인M" pitchFamily="18" charset="-127"/>
                <a:ea typeface="HY헤드라인M" pitchFamily="18" charset="-127"/>
              </a:rPr>
              <a:t> 고용 지원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모서리가 둥근 직사각형 45"/>
          <p:cNvSpPr/>
          <p:nvPr/>
        </p:nvSpPr>
        <p:spPr>
          <a:xfrm>
            <a:off x="361628" y="4427574"/>
            <a:ext cx="8496944" cy="2169778"/>
          </a:xfrm>
          <a:prstGeom prst="roundRect">
            <a:avLst>
              <a:gd name="adj" fmla="val 3439"/>
            </a:avLst>
          </a:prstGeom>
          <a:solidFill>
            <a:schemeClr val="bg1"/>
          </a:solidFill>
          <a:ln w="127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Autofit/>
          </a:bodyPr>
          <a:lstStyle/>
          <a:p>
            <a:pPr algn="ctr">
              <a:defRPr lang="ko-KR" altLang="en-US">
                <a:latin typeface="+mn-lt"/>
                <a:ea typeface="+mn-ea"/>
                <a:cs typeface="+mn-cs"/>
              </a:defRPr>
            </a:pPr>
            <a:endParaRPr lang="ko-KR" altLang="en-US">
              <a:solidFill>
                <a:prstClr val="white"/>
              </a:solidFill>
              <a:cs typeface="+mj-cs"/>
            </a:endParaRPr>
          </a:p>
        </p:txBody>
      </p:sp>
      <p:sp>
        <p:nvSpPr>
          <p:cNvPr id="70" name="양쪽 모서리가 둥근 사각형 69"/>
          <p:cNvSpPr/>
          <p:nvPr/>
        </p:nvSpPr>
        <p:spPr>
          <a:xfrm>
            <a:off x="406399" y="4452974"/>
            <a:ext cx="8416800" cy="216024"/>
          </a:xfrm>
          <a:prstGeom prst="round2SameRect">
            <a:avLst>
              <a:gd name="adj1" fmla="val 16667"/>
              <a:gd name="adj2" fmla="val 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 altLang="en-US">
                <a:latin typeface="+mn-lt"/>
                <a:ea typeface="+mn-ea"/>
                <a:cs typeface="+mn-cs"/>
              </a:defRPr>
            </a:pPr>
            <a:endParaRPr lang="ko-KR" altLang="en-US">
              <a:solidFill>
                <a:prstClr val="white"/>
              </a:solidFill>
              <a:cs typeface="+mj-cs"/>
            </a:endParaRPr>
          </a:p>
        </p:txBody>
      </p:sp>
      <p:sp>
        <p:nvSpPr>
          <p:cNvPr id="38" name="모서리가 둥근 직사각형 37"/>
          <p:cNvSpPr/>
          <p:nvPr/>
        </p:nvSpPr>
        <p:spPr>
          <a:xfrm>
            <a:off x="361628" y="2211241"/>
            <a:ext cx="8496944" cy="1880689"/>
          </a:xfrm>
          <a:prstGeom prst="roundRect">
            <a:avLst>
              <a:gd name="adj" fmla="val 3439"/>
            </a:avLst>
          </a:prstGeom>
          <a:solidFill>
            <a:schemeClr val="bg1"/>
          </a:solidFill>
          <a:ln w="127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Autofit/>
          </a:bodyPr>
          <a:lstStyle/>
          <a:p>
            <a:pPr algn="ctr">
              <a:defRPr lang="ko-KR" altLang="en-US">
                <a:latin typeface="+mn-lt"/>
                <a:ea typeface="+mn-ea"/>
                <a:cs typeface="+mn-cs"/>
              </a:defRPr>
            </a:pPr>
            <a:endParaRPr lang="ko-KR" altLang="en-US">
              <a:solidFill>
                <a:prstClr val="white"/>
              </a:solidFill>
              <a:cs typeface="+mj-cs"/>
            </a:endParaRPr>
          </a:p>
        </p:txBody>
      </p:sp>
      <p:graphicFrame>
        <p:nvGraphicFramePr>
          <p:cNvPr id="11" name="개체 10" hidden="1"/>
          <p:cNvGraphicFramePr>
            <a:graphicFrameLocks noChangeAspect="1"/>
          </p:cNvGraphicFramePr>
          <p:nvPr/>
        </p:nvGraphicFramePr>
        <p:xfrm>
          <a:off x="1" y="1"/>
          <a:ext cx="158751" cy="158750"/>
        </p:xfrm>
        <a:graphic>
          <a:graphicData uri="http://schemas.openxmlformats.org/presentationml/2006/ole">
            <p:oleObj spid="_x0000_s116738" name="think-cell Slide" r:id="rId4" imgW="360" imgH="360" progId="">
              <p:embed/>
            </p:oleObj>
          </a:graphicData>
        </a:graphic>
      </p:graphicFrame>
      <p:sp>
        <p:nvSpPr>
          <p:cNvPr id="572428" name="Rectangle 12"/>
          <p:cNvSpPr>
            <a:spLocks noChangeArrowheads="1"/>
          </p:cNvSpPr>
          <p:nvPr/>
        </p:nvSpPr>
        <p:spPr>
          <a:xfrm>
            <a:off x="1674747" y="2408229"/>
            <a:ext cx="6857694" cy="584775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square" lIns="91440" tIns="45720" rIns="91440" bIns="45720" anchor="ctr" anchorCtr="0">
            <a:spAutoFit/>
          </a:bodyPr>
          <a:lstStyle/>
          <a:p>
            <a:pPr algn="l">
              <a:spcBef>
                <a:spcPct val="0"/>
              </a:spcBef>
              <a:spcAft>
                <a:spcPct val="0"/>
              </a:spcAft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국내복귀기업 지정</a:t>
            </a:r>
            <a:r>
              <a:rPr lang="en-US" altLang="ko-KR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(</a:t>
            </a:r>
            <a:r>
              <a:rPr lang="ko-KR" altLang="en-US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산업통상자원부장관이 지정</a:t>
            </a:r>
            <a:r>
              <a:rPr lang="en-US" altLang="ko-KR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) </a:t>
            </a:r>
            <a:r>
              <a:rPr lang="ko-KR" altLang="en-US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후 </a:t>
            </a:r>
            <a:r>
              <a:rPr lang="en-US" altLang="ko-KR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3</a:t>
            </a:r>
            <a:r>
              <a:rPr lang="ko-KR" altLang="en-US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년 이내인 기업에서 근로자수가 증가한 경우</a:t>
            </a:r>
            <a:endParaRPr lang="ko-KR" altLang="en-US" sz="1600" dirty="0">
              <a:solidFill>
                <a:srgbClr val="002060"/>
              </a:solidFill>
              <a:latin typeface="맑은 고딕" pitchFamily="50" charset="-127"/>
              <a:ea typeface="맑은 고딕" pitchFamily="50" charset="-127"/>
              <a:cs typeface="+mj-cs"/>
            </a:endParaRPr>
          </a:p>
        </p:txBody>
      </p:sp>
      <p:grpSp>
        <p:nvGrpSpPr>
          <p:cNvPr id="2" name="그룹 14"/>
          <p:cNvGrpSpPr/>
          <p:nvPr/>
        </p:nvGrpSpPr>
        <p:grpSpPr>
          <a:xfrm>
            <a:off x="3249886" y="4283571"/>
            <a:ext cx="2720429" cy="400110"/>
            <a:chOff x="2424460" y="1403251"/>
            <a:chExt cx="4144714" cy="609588"/>
          </a:xfrm>
        </p:grpSpPr>
        <p:sp>
          <p:nvSpPr>
            <p:cNvPr id="48" name="평행 사변형 47"/>
            <p:cNvSpPr/>
            <p:nvPr/>
          </p:nvSpPr>
          <p:spPr>
            <a:xfrm flipH="1">
              <a:off x="5789786" y="1422301"/>
              <a:ext cx="779388" cy="206499"/>
            </a:xfrm>
            <a:prstGeom prst="parallelogram">
              <a:avLst>
                <a:gd name="adj" fmla="val 25000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49" name="평행 사변형 48"/>
            <p:cNvSpPr/>
            <p:nvPr/>
          </p:nvSpPr>
          <p:spPr>
            <a:xfrm>
              <a:off x="2424460" y="1422301"/>
              <a:ext cx="779388" cy="206499"/>
            </a:xfrm>
            <a:prstGeom prst="parallelogram">
              <a:avLst>
                <a:gd name="adj" fmla="val 25000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50" name="사다리꼴 49"/>
            <p:cNvSpPr/>
            <p:nvPr/>
          </p:nvSpPr>
          <p:spPr>
            <a:xfrm rot="10800000">
              <a:off x="2483767" y="1418058"/>
              <a:ext cx="4032448" cy="548224"/>
            </a:xfrm>
            <a:prstGeom prst="trapezoid">
              <a:avLst>
                <a:gd name="adj" fmla="val 32349"/>
              </a:avLst>
            </a:prstGeom>
            <a:gradFill>
              <a:gsLst>
                <a:gs pos="49000">
                  <a:srgbClr val="007FC1"/>
                </a:gs>
                <a:gs pos="52000">
                  <a:srgbClr val="0564B3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Autofit/>
            </a:bodyPr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3056656" y="1403251"/>
              <a:ext cx="2952329" cy="60958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defRPr lang="ko-KR" altLang="en-US">
                  <a:cs typeface="+mj-cs"/>
                </a:defRPr>
              </a:pPr>
              <a:r>
                <a:rPr lang="ko-KR" altLang="en-US" sz="2000">
                  <a:solidFill>
                    <a:prstClr val="white"/>
                  </a:solidFill>
                  <a:effectLst>
                    <a:outerShdw blurRad="38100" dist="38100" dir="2700000" algn="tl" rotWithShape="0">
                      <a:srgbClr val="000000">
                        <a:alpha val="40000"/>
                      </a:srgbClr>
                    </a:outerShdw>
                  </a:effectLst>
                  <a:cs typeface="+mj-cs"/>
                </a:rPr>
                <a:t>지원내용</a:t>
              </a:r>
            </a:p>
          </p:txBody>
        </p:sp>
      </p:grpSp>
      <p:grpSp>
        <p:nvGrpSpPr>
          <p:cNvPr id="3" name="그룹 53"/>
          <p:cNvGrpSpPr/>
          <p:nvPr/>
        </p:nvGrpSpPr>
        <p:grpSpPr>
          <a:xfrm>
            <a:off x="385233" y="2520042"/>
            <a:ext cx="1234439" cy="360040"/>
            <a:chOff x="368299" y="2780928"/>
            <a:chExt cx="1325217" cy="360040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52" name="직사각형 51"/>
            <p:cNvSpPr/>
            <p:nvPr/>
          </p:nvSpPr>
          <p:spPr>
            <a:xfrm>
              <a:off x="368299" y="2780928"/>
              <a:ext cx="865932" cy="36004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53" name="오각형 52"/>
            <p:cNvSpPr/>
            <p:nvPr/>
          </p:nvSpPr>
          <p:spPr>
            <a:xfrm>
              <a:off x="827584" y="2780928"/>
              <a:ext cx="865932" cy="360040"/>
            </a:xfrm>
            <a:prstGeom prst="homePlate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</p:grpSp>
      <p:grpSp>
        <p:nvGrpSpPr>
          <p:cNvPr id="4" name="그룹 54"/>
          <p:cNvGrpSpPr/>
          <p:nvPr/>
        </p:nvGrpSpPr>
        <p:grpSpPr>
          <a:xfrm>
            <a:off x="395536" y="3068960"/>
            <a:ext cx="1234439" cy="360040"/>
            <a:chOff x="368299" y="2780928"/>
            <a:chExt cx="1325217" cy="360040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56" name="직사각형 55"/>
            <p:cNvSpPr/>
            <p:nvPr/>
          </p:nvSpPr>
          <p:spPr>
            <a:xfrm>
              <a:off x="368299" y="2780928"/>
              <a:ext cx="865932" cy="36004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57" name="오각형 56"/>
            <p:cNvSpPr/>
            <p:nvPr/>
          </p:nvSpPr>
          <p:spPr>
            <a:xfrm>
              <a:off x="827584" y="2780928"/>
              <a:ext cx="865932" cy="360040"/>
            </a:xfrm>
            <a:prstGeom prst="homePlate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</p:grpSp>
      <p:sp>
        <p:nvSpPr>
          <p:cNvPr id="61" name="직사각형 60"/>
          <p:cNvSpPr/>
          <p:nvPr/>
        </p:nvSpPr>
        <p:spPr>
          <a:xfrm>
            <a:off x="578035" y="2515396"/>
            <a:ext cx="684980" cy="35924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>
                <a:solidFill>
                  <a:srgbClr val="002060"/>
                </a:solidFill>
                <a:cs typeface="+mj-cs"/>
              </a:rPr>
              <a:t>개 요</a:t>
            </a:r>
          </a:p>
        </p:txBody>
      </p:sp>
      <p:sp>
        <p:nvSpPr>
          <p:cNvPr id="62" name="직사각형 61"/>
          <p:cNvSpPr/>
          <p:nvPr/>
        </p:nvSpPr>
        <p:spPr>
          <a:xfrm>
            <a:off x="467544" y="3068960"/>
            <a:ext cx="73334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 lang="ko-KR" altLang="en-US">
                <a:latin typeface="+mn-lt"/>
                <a:ea typeface="+mn-ea"/>
                <a:cs typeface="+mn-cs"/>
              </a:defRPr>
            </a:pPr>
            <a:r>
              <a:rPr lang="en-US" altLang="ko-KR" dirty="0">
                <a:solidFill>
                  <a:prstClr val="black"/>
                </a:solidFill>
                <a:cs typeface="+mj-cs"/>
              </a:rPr>
              <a:t> </a:t>
            </a:r>
            <a:r>
              <a:rPr lang="ko-KR" altLang="en-US" dirty="0">
                <a:solidFill>
                  <a:prstClr val="black"/>
                </a:solidFill>
                <a:cs typeface="+mj-cs"/>
              </a:rPr>
              <a:t>내 용</a:t>
            </a:r>
          </a:p>
        </p:txBody>
      </p:sp>
      <p:sp>
        <p:nvSpPr>
          <p:cNvPr id="64" name="Rectangle 12"/>
          <p:cNvSpPr>
            <a:spLocks noChangeArrowheads="1"/>
          </p:cNvSpPr>
          <p:nvPr/>
        </p:nvSpPr>
        <p:spPr>
          <a:xfrm>
            <a:off x="1691680" y="3096523"/>
            <a:ext cx="7201496" cy="830997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square" lIns="91440" tIns="45720" rIns="91440" bIns="45720" anchor="ctr" anchorCtr="0">
            <a:spAutoFit/>
          </a:bodyPr>
          <a:lstStyle/>
          <a:p>
            <a:pPr algn="l">
              <a:spcBef>
                <a:spcPct val="0"/>
              </a:spcBef>
              <a:spcAft>
                <a:spcPct val="0"/>
              </a:spcAft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승인 </a:t>
            </a:r>
            <a:r>
              <a:rPr lang="ko-KR" altLang="en-US" sz="1600" dirty="0" err="1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통보일이</a:t>
            </a:r>
            <a:r>
              <a:rPr lang="ko-KR" altLang="en-US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 속한 다음달 </a:t>
            </a:r>
            <a:r>
              <a:rPr lang="ko-KR" altLang="en-US" sz="1600" dirty="0" err="1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부터</a:t>
            </a:r>
            <a:r>
              <a:rPr lang="ko-KR" altLang="en-US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60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r>
              <a:rPr lang="ko-KR" altLang="en-US" sz="160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개월이 경과된 이후 매 </a:t>
            </a:r>
            <a:r>
              <a:rPr lang="en-US" altLang="ko-KR" sz="160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r>
              <a:rPr lang="ko-KR" altLang="en-US" sz="160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개월 마다 </a:t>
            </a:r>
            <a:r>
              <a:rPr lang="ko-KR" altLang="en-US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그 기간의 월평균 피보험자 수가 사업 참여 신청을 한 날이 속한 달의 직전 </a:t>
            </a:r>
            <a:r>
              <a:rPr lang="en-US" altLang="ko-KR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r>
              <a:rPr lang="ko-KR" altLang="en-US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개월 간의 월평균 </a:t>
            </a:r>
            <a:r>
              <a:rPr lang="ko-KR" altLang="en-US" sz="1600" dirty="0" err="1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피보험자수를</a:t>
            </a:r>
            <a:r>
              <a:rPr lang="ko-KR" altLang="en-US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 초과하여야 함</a:t>
            </a:r>
            <a:endParaRPr lang="ko-KR" altLang="en-US" sz="1600" dirty="0">
              <a:solidFill>
                <a:srgbClr val="00206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67" name="직선 연결선 66"/>
          <p:cNvCxnSpPr/>
          <p:nvPr/>
        </p:nvCxnSpPr>
        <p:spPr>
          <a:xfrm>
            <a:off x="1547664" y="3032956"/>
            <a:ext cx="7201049" cy="0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양쪽 모서리가 둥근 사각형 68"/>
          <p:cNvSpPr/>
          <p:nvPr/>
        </p:nvSpPr>
        <p:spPr>
          <a:xfrm>
            <a:off x="406399" y="2238773"/>
            <a:ext cx="8416800" cy="216024"/>
          </a:xfrm>
          <a:prstGeom prst="round2SameRect">
            <a:avLst>
              <a:gd name="adj1" fmla="val 16667"/>
              <a:gd name="adj2" fmla="val 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 altLang="en-US">
                <a:latin typeface="+mn-lt"/>
                <a:ea typeface="+mn-ea"/>
                <a:cs typeface="+mn-cs"/>
              </a:defRPr>
            </a:pPr>
            <a:endParaRPr lang="ko-KR" altLang="en-US">
              <a:solidFill>
                <a:prstClr val="white"/>
              </a:solidFill>
              <a:cs typeface="+mj-cs"/>
            </a:endParaRPr>
          </a:p>
        </p:txBody>
      </p:sp>
      <p:grpSp>
        <p:nvGrpSpPr>
          <p:cNvPr id="5" name="그룹 14"/>
          <p:cNvGrpSpPr/>
          <p:nvPr/>
        </p:nvGrpSpPr>
        <p:grpSpPr>
          <a:xfrm>
            <a:off x="3249886" y="2060846"/>
            <a:ext cx="2720429" cy="400110"/>
            <a:chOff x="2424460" y="1403249"/>
            <a:chExt cx="4144714" cy="609588"/>
          </a:xfrm>
        </p:grpSpPr>
        <p:sp>
          <p:nvSpPr>
            <p:cNvPr id="42" name="평행 사변형 41"/>
            <p:cNvSpPr/>
            <p:nvPr/>
          </p:nvSpPr>
          <p:spPr>
            <a:xfrm flipH="1">
              <a:off x="5789786" y="1422301"/>
              <a:ext cx="779388" cy="206499"/>
            </a:xfrm>
            <a:prstGeom prst="parallelogram">
              <a:avLst>
                <a:gd name="adj" fmla="val 25000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43" name="평행 사변형 42"/>
            <p:cNvSpPr/>
            <p:nvPr/>
          </p:nvSpPr>
          <p:spPr>
            <a:xfrm>
              <a:off x="2424460" y="1422301"/>
              <a:ext cx="779388" cy="206499"/>
            </a:xfrm>
            <a:prstGeom prst="parallelogram">
              <a:avLst>
                <a:gd name="adj" fmla="val 25000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44" name="사다리꼴 43"/>
            <p:cNvSpPr/>
            <p:nvPr/>
          </p:nvSpPr>
          <p:spPr>
            <a:xfrm rot="10800000">
              <a:off x="2483767" y="1418058"/>
              <a:ext cx="4032448" cy="548224"/>
            </a:xfrm>
            <a:prstGeom prst="trapezoid">
              <a:avLst>
                <a:gd name="adj" fmla="val 32349"/>
              </a:avLst>
            </a:prstGeom>
            <a:gradFill>
              <a:gsLst>
                <a:gs pos="49000">
                  <a:srgbClr val="007FC1"/>
                </a:gs>
                <a:gs pos="52000">
                  <a:srgbClr val="0564B3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Autofit/>
            </a:bodyPr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3009205" y="1403249"/>
              <a:ext cx="2952329" cy="60958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defRPr lang="ko-KR" altLang="en-US">
                  <a:cs typeface="+mj-cs"/>
                </a:defRPr>
              </a:pPr>
              <a:r>
                <a:rPr lang="ko-KR" altLang="en-US" sz="2000">
                  <a:solidFill>
                    <a:prstClr val="white"/>
                  </a:solidFill>
                  <a:effectLst>
                    <a:outerShdw blurRad="38100" dist="38100" dir="2700000" algn="tl" rotWithShape="0">
                      <a:srgbClr val="000000">
                        <a:alpha val="40000"/>
                      </a:srgbClr>
                    </a:outerShdw>
                  </a:effectLst>
                  <a:cs typeface="+mj-cs"/>
                </a:rPr>
                <a:t>지원요건</a:t>
              </a:r>
            </a:p>
          </p:txBody>
        </p:sp>
      </p:grpSp>
      <p:sp>
        <p:nvSpPr>
          <p:cNvPr id="71" name="Rectangle 12"/>
          <p:cNvSpPr>
            <a:spLocks noChangeArrowheads="1"/>
          </p:cNvSpPr>
          <p:nvPr/>
        </p:nvSpPr>
        <p:spPr>
          <a:xfrm>
            <a:off x="1674746" y="4721644"/>
            <a:ext cx="7201495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square" lIns="91440" tIns="45720" rIns="91440" bIns="45720" anchor="ctr" anchorCtr="0">
            <a:spAutoFit/>
          </a:bodyPr>
          <a:lstStyle/>
          <a:p>
            <a:pPr algn="l">
              <a:spcBef>
                <a:spcPct val="0"/>
              </a:spcBef>
              <a:spcAft>
                <a:spcPct val="0"/>
              </a:spcAft>
              <a:defRPr lang="ko-KR" altLang="en-US">
                <a:latin typeface="+mn-lt"/>
                <a:ea typeface="+mn-ea"/>
                <a:cs typeface="+mn-cs"/>
              </a:defRPr>
            </a:pPr>
            <a:r>
              <a:rPr lang="en-US" altLang="ko-KR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2</a:t>
            </a:r>
            <a:r>
              <a:rPr lang="ko-KR" altLang="en-US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년</a:t>
            </a:r>
            <a:endParaRPr lang="ko-KR" altLang="en-US" sz="1600" dirty="0">
              <a:solidFill>
                <a:srgbClr val="002060"/>
              </a:solidFill>
              <a:latin typeface="맑은 고딕"/>
            </a:endParaRPr>
          </a:p>
        </p:txBody>
      </p:sp>
      <p:grpSp>
        <p:nvGrpSpPr>
          <p:cNvPr id="6" name="그룹 71"/>
          <p:cNvGrpSpPr/>
          <p:nvPr/>
        </p:nvGrpSpPr>
        <p:grpSpPr>
          <a:xfrm>
            <a:off x="385233" y="4726290"/>
            <a:ext cx="1234439" cy="360040"/>
            <a:chOff x="368299" y="2780928"/>
            <a:chExt cx="1325217" cy="360040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73" name="직사각형 72"/>
            <p:cNvSpPr/>
            <p:nvPr/>
          </p:nvSpPr>
          <p:spPr>
            <a:xfrm>
              <a:off x="368299" y="2780928"/>
              <a:ext cx="865932" cy="36004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74" name="오각형 73"/>
            <p:cNvSpPr/>
            <p:nvPr/>
          </p:nvSpPr>
          <p:spPr>
            <a:xfrm>
              <a:off x="827584" y="2780928"/>
              <a:ext cx="865932" cy="360040"/>
            </a:xfrm>
            <a:prstGeom prst="homePlate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</p:grpSp>
      <p:grpSp>
        <p:nvGrpSpPr>
          <p:cNvPr id="7" name="그룹 74"/>
          <p:cNvGrpSpPr/>
          <p:nvPr/>
        </p:nvGrpSpPr>
        <p:grpSpPr>
          <a:xfrm>
            <a:off x="385233" y="5243458"/>
            <a:ext cx="1234439" cy="360040"/>
            <a:chOff x="368299" y="2780928"/>
            <a:chExt cx="1325217" cy="360040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76" name="직사각형 75"/>
            <p:cNvSpPr/>
            <p:nvPr/>
          </p:nvSpPr>
          <p:spPr>
            <a:xfrm>
              <a:off x="368299" y="2780928"/>
              <a:ext cx="865932" cy="36004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77" name="오각형 76"/>
            <p:cNvSpPr/>
            <p:nvPr/>
          </p:nvSpPr>
          <p:spPr>
            <a:xfrm>
              <a:off x="827584" y="2780928"/>
              <a:ext cx="865932" cy="360040"/>
            </a:xfrm>
            <a:prstGeom prst="homePlate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</p:grpSp>
      <p:grpSp>
        <p:nvGrpSpPr>
          <p:cNvPr id="8" name="그룹 77"/>
          <p:cNvGrpSpPr/>
          <p:nvPr/>
        </p:nvGrpSpPr>
        <p:grpSpPr>
          <a:xfrm>
            <a:off x="385233" y="5918527"/>
            <a:ext cx="1234439" cy="360040"/>
            <a:chOff x="368299" y="2780928"/>
            <a:chExt cx="1325217" cy="360040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79" name="직사각형 78"/>
            <p:cNvSpPr/>
            <p:nvPr/>
          </p:nvSpPr>
          <p:spPr>
            <a:xfrm>
              <a:off x="368299" y="2780928"/>
              <a:ext cx="865932" cy="36004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80" name="오각형 79"/>
            <p:cNvSpPr/>
            <p:nvPr/>
          </p:nvSpPr>
          <p:spPr>
            <a:xfrm>
              <a:off x="827584" y="2780928"/>
              <a:ext cx="865932" cy="360040"/>
            </a:xfrm>
            <a:prstGeom prst="homePlate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</p:grpSp>
      <p:sp>
        <p:nvSpPr>
          <p:cNvPr id="81" name="직사각형 80"/>
          <p:cNvSpPr/>
          <p:nvPr/>
        </p:nvSpPr>
        <p:spPr>
          <a:xfrm>
            <a:off x="578035" y="4721644"/>
            <a:ext cx="6849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>
                <a:solidFill>
                  <a:srgbClr val="002060"/>
                </a:solidFill>
                <a:cs typeface="+mj-cs"/>
              </a:rPr>
              <a:t>기 간</a:t>
            </a:r>
            <a:endParaRPr lang="ko-KR" altLang="en-US">
              <a:solidFill>
                <a:prstClr val="black"/>
              </a:solidFill>
              <a:cs typeface="+mj-cs"/>
            </a:endParaRPr>
          </a:p>
        </p:txBody>
      </p:sp>
      <p:sp>
        <p:nvSpPr>
          <p:cNvPr id="82" name="직사각형 81"/>
          <p:cNvSpPr/>
          <p:nvPr/>
        </p:nvSpPr>
        <p:spPr>
          <a:xfrm>
            <a:off x="578035" y="5238812"/>
            <a:ext cx="6849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>
                <a:solidFill>
                  <a:prstClr val="black"/>
                </a:solidFill>
                <a:cs typeface="+mj-cs"/>
              </a:rPr>
              <a:t>금 액</a:t>
            </a:r>
          </a:p>
        </p:txBody>
      </p:sp>
      <p:sp>
        <p:nvSpPr>
          <p:cNvPr id="83" name="직사각형 82"/>
          <p:cNvSpPr/>
          <p:nvPr/>
        </p:nvSpPr>
        <p:spPr>
          <a:xfrm>
            <a:off x="578035" y="5913881"/>
            <a:ext cx="6849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>
                <a:solidFill>
                  <a:prstClr val="black"/>
                </a:solidFill>
                <a:cs typeface="+mj-cs"/>
              </a:rPr>
              <a:t>기 타</a:t>
            </a:r>
          </a:p>
        </p:txBody>
      </p:sp>
      <p:sp>
        <p:nvSpPr>
          <p:cNvPr id="84" name="Rectangle 12"/>
          <p:cNvSpPr>
            <a:spLocks noChangeArrowheads="1"/>
          </p:cNvSpPr>
          <p:nvPr/>
        </p:nvSpPr>
        <p:spPr>
          <a:xfrm>
            <a:off x="1674746" y="5210420"/>
            <a:ext cx="7201495" cy="615553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square" lIns="91440" tIns="45720" rIns="91440" bIns="45720" anchor="ctr" anchorCtr="0">
            <a:spAutoFit/>
          </a:bodyPr>
          <a:lstStyle/>
          <a:p>
            <a:pPr algn="l">
              <a:spcBef>
                <a:spcPct val="0"/>
              </a:spcBef>
              <a:spcAft>
                <a:spcPct val="0"/>
              </a:spcAft>
              <a:defRPr lang="ko-KR" altLang="en-US">
                <a:latin typeface="+mn-lt"/>
                <a:ea typeface="+mn-ea"/>
                <a:cs typeface="+mn-cs"/>
              </a:defRPr>
            </a:pPr>
            <a:r>
              <a:rPr lang="en-US" altLang="ko-KR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3</a:t>
            </a:r>
            <a:r>
              <a:rPr lang="ko-KR" altLang="en-US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개월 18</a:t>
            </a:r>
            <a:r>
              <a:rPr lang="en-US" altLang="ko-KR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0</a:t>
            </a:r>
            <a:r>
              <a:rPr lang="ko-KR" altLang="en-US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만원</a:t>
            </a:r>
            <a:r>
              <a:rPr lang="en-US" altLang="ko-KR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(</a:t>
            </a:r>
            <a:r>
              <a:rPr lang="ko-KR" altLang="en-US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연 </a:t>
            </a:r>
            <a:r>
              <a:rPr lang="ko-KR" altLang="en-US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72</a:t>
            </a:r>
            <a:r>
              <a:rPr lang="en-US" altLang="ko-KR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0</a:t>
            </a:r>
            <a:r>
              <a:rPr lang="ko-KR" altLang="en-US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만원, 중견기업은 </a:t>
            </a:r>
            <a:r>
              <a:rPr lang="en-US" altLang="ko-KR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r>
              <a:rPr lang="ko-KR" altLang="en-US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개월 </a:t>
            </a:r>
            <a:r>
              <a:rPr lang="en-US" altLang="ko-KR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90</a:t>
            </a:r>
            <a:r>
              <a:rPr lang="ko-KR" altLang="en-US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만원 연 </a:t>
            </a:r>
            <a:r>
              <a:rPr lang="ko-KR" altLang="en-US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360만원</a:t>
            </a:r>
            <a:r>
              <a:rPr lang="en-US" altLang="ko-KR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)</a:t>
            </a:r>
            <a:r>
              <a:rPr lang="en-US" altLang="ko-KR" sz="1600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/>
            </a:r>
            <a:br>
              <a:rPr lang="en-US" altLang="ko-KR" sz="1600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</a:br>
            <a:r>
              <a:rPr lang="en-US" altLang="ko-KR" sz="1600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  </a:t>
            </a:r>
            <a:r>
              <a:rPr lang="en-US" altLang="ko-KR" sz="14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* </a:t>
            </a:r>
            <a:r>
              <a:rPr lang="ko-KR" altLang="en-US" sz="1400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3개월 단위 신청 및 지급, </a:t>
            </a:r>
            <a:r>
              <a:rPr lang="ko-KR" altLang="en-US" sz="1400" dirty="0" err="1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월할</a:t>
            </a:r>
            <a:r>
              <a:rPr lang="ko-KR" altLang="en-US" sz="14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지급 안됨</a:t>
            </a:r>
          </a:p>
        </p:txBody>
      </p:sp>
      <p:sp>
        <p:nvSpPr>
          <p:cNvPr id="85" name="Rectangle 12"/>
          <p:cNvSpPr>
            <a:spLocks noChangeArrowheads="1"/>
          </p:cNvSpPr>
          <p:nvPr/>
        </p:nvSpPr>
        <p:spPr>
          <a:xfrm>
            <a:off x="1674744" y="5931099"/>
            <a:ext cx="7181732" cy="615553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square" lIns="91440" tIns="45720" rIns="91440" bIns="45720" anchor="ctr" anchorCtr="0">
            <a:spAutoFit/>
          </a:bodyPr>
          <a:lstStyle/>
          <a:p>
            <a:pPr algn="l">
              <a:spcBef>
                <a:spcPct val="0"/>
              </a:spcBef>
              <a:spcAft>
                <a:spcPct val="0"/>
              </a:spcAft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 sz="1700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사업주 지급 금액의 </a:t>
            </a:r>
            <a:r>
              <a:rPr lang="en-US" altLang="ko-KR" sz="1700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80% </a:t>
            </a:r>
            <a:r>
              <a:rPr lang="ko-KR" altLang="en-US" sz="1700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한도</a:t>
            </a:r>
          </a:p>
          <a:p>
            <a:pPr algn="l">
              <a:spcBef>
                <a:spcPct val="0"/>
              </a:spcBef>
              <a:spcAft>
                <a:spcPct val="0"/>
              </a:spcAft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 sz="1700" dirty="0" err="1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피보험자수</a:t>
            </a:r>
            <a:r>
              <a:rPr lang="ko-KR" altLang="en-US" sz="17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 관계없이 지원한도는 </a:t>
            </a:r>
            <a:r>
              <a:rPr lang="en-US" altLang="ko-KR" sz="17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100</a:t>
            </a:r>
            <a:r>
              <a:rPr lang="ko-KR" altLang="en-US" sz="17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명 </a:t>
            </a:r>
            <a:endParaRPr lang="ko-KR" altLang="en-US" sz="1700" dirty="0">
              <a:solidFill>
                <a:srgbClr val="00206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86" name="직선 연결선 85"/>
          <p:cNvCxnSpPr/>
          <p:nvPr/>
        </p:nvCxnSpPr>
        <p:spPr>
          <a:xfrm>
            <a:off x="1547664" y="5146050"/>
            <a:ext cx="7201049" cy="0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직선 연결선 86"/>
          <p:cNvCxnSpPr/>
          <p:nvPr/>
        </p:nvCxnSpPr>
        <p:spPr>
          <a:xfrm>
            <a:off x="1547664" y="5843364"/>
            <a:ext cx="7201049" cy="0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72429" name="그림 17" descr="1.png"/>
          <p:cNvPicPr>
            <a:picLocks noChangeAspect="1"/>
          </p:cNvPicPr>
          <p:nvPr/>
        </p:nvPicPr>
        <p:blipFill rotWithShape="1">
          <a:blip r:embed="rId5" cstate="print"/>
          <a:stretch>
            <a:fillRect/>
          </a:stretch>
        </p:blipFill>
        <p:spPr>
          <a:xfrm>
            <a:off x="179512" y="0"/>
            <a:ext cx="895447" cy="1124744"/>
          </a:xfrm>
          <a:prstGeom prst="rect">
            <a:avLst/>
          </a:prstGeom>
        </p:spPr>
      </p:pic>
      <p:graphicFrame>
        <p:nvGraphicFramePr>
          <p:cNvPr id="572430" name="개체 10" hidden="1"/>
          <p:cNvGraphicFramePr>
            <a:graphicFrameLocks noChangeAspect="1"/>
          </p:cNvGraphicFramePr>
          <p:nvPr/>
        </p:nvGraphicFramePr>
        <p:xfrm>
          <a:off x="1" y="1"/>
          <a:ext cx="158751" cy="158750"/>
        </p:xfrm>
        <a:graphic>
          <a:graphicData uri="http://schemas.openxmlformats.org/presentationml/2006/ole">
            <p:oleObj spid="_x0000_s116739" name="think-cell Slide" r:id="rId6" imgW="360" imgH="360" progId="">
              <p:embed/>
            </p:oleObj>
          </a:graphicData>
        </a:graphic>
      </p:graphicFrame>
      <p:grpSp>
        <p:nvGrpSpPr>
          <p:cNvPr id="9" name="그룹 87"/>
          <p:cNvGrpSpPr/>
          <p:nvPr/>
        </p:nvGrpSpPr>
        <p:grpSpPr>
          <a:xfrm>
            <a:off x="291738" y="1412709"/>
            <a:ext cx="8312710" cy="422590"/>
            <a:chOff x="291738" y="1441284"/>
            <a:chExt cx="8312710" cy="422590"/>
          </a:xfrm>
        </p:grpSpPr>
        <p:cxnSp>
          <p:nvCxnSpPr>
            <p:cNvPr id="78" name="직선 연결선 69"/>
            <p:cNvCxnSpPr/>
            <p:nvPr/>
          </p:nvCxnSpPr>
          <p:spPr>
            <a:xfrm>
              <a:off x="395536" y="1863874"/>
              <a:ext cx="8208912" cy="0"/>
            </a:xfrm>
            <a:prstGeom prst="line">
              <a:avLst/>
            </a:prstGeom>
            <a:ln w="12700">
              <a:gradFill>
                <a:gsLst>
                  <a:gs pos="0">
                    <a:schemeClr val="accent6">
                      <a:lumMod val="75000"/>
                    </a:schemeClr>
                  </a:gs>
                  <a:gs pos="50000">
                    <a:schemeClr val="accent6">
                      <a:lumMod val="75000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lin ang="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직사각형 26"/>
            <p:cNvSpPr/>
            <p:nvPr/>
          </p:nvSpPr>
          <p:spPr>
            <a:xfrm>
              <a:off x="1619672" y="1450876"/>
              <a:ext cx="6408712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l">
                <a:defRPr lang="ko-KR" altLang="en-US">
                  <a:cs typeface="+mj-cs"/>
                </a:defRPr>
              </a:pPr>
              <a:r>
                <a:rPr lang="ko-KR" altLang="en-US" sz="2000" dirty="0" smtClean="0">
                  <a:solidFill>
                    <a:srgbClr val="002060"/>
                  </a:solidFill>
                  <a:latin typeface="맑은 고딕" pitchFamily="50" charset="-127"/>
                  <a:ea typeface="맑은 고딕" pitchFamily="50" charset="-127"/>
                  <a:cs typeface="+mj-cs"/>
                </a:rPr>
                <a:t>우선지원 대상기업 및 중견기업 </a:t>
              </a:r>
              <a:endParaRPr lang="ko-KR" altLang="en-US" sz="2000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+mj-cs"/>
              </a:endParaRPr>
            </a:p>
          </p:txBody>
        </p:sp>
        <p:cxnSp>
          <p:nvCxnSpPr>
            <p:cNvPr id="572434" name="직선 연결선 69"/>
            <p:cNvCxnSpPr/>
            <p:nvPr/>
          </p:nvCxnSpPr>
          <p:spPr>
            <a:xfrm>
              <a:off x="395536" y="1441284"/>
              <a:ext cx="8208912" cy="0"/>
            </a:xfrm>
            <a:prstGeom prst="line">
              <a:avLst/>
            </a:prstGeom>
            <a:ln w="12700">
              <a:gradFill>
                <a:gsLst>
                  <a:gs pos="0">
                    <a:schemeClr val="accent6">
                      <a:lumMod val="75000"/>
                    </a:schemeClr>
                  </a:gs>
                  <a:gs pos="50000">
                    <a:schemeClr val="accent6">
                      <a:lumMod val="75000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lin ang="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72435" name="직사각형 72"/>
            <p:cNvSpPr/>
            <p:nvPr/>
          </p:nvSpPr>
          <p:spPr>
            <a:xfrm flipH="1">
              <a:off x="363735" y="1441351"/>
              <a:ext cx="1236431" cy="360040"/>
            </a:xfrm>
            <a:prstGeom prst="rect">
              <a:avLst/>
            </a:prstGeom>
            <a:solidFill>
              <a:srgbClr val="FCAF1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572436" name="직사각형 9"/>
            <p:cNvSpPr/>
            <p:nvPr/>
          </p:nvSpPr>
          <p:spPr>
            <a:xfrm>
              <a:off x="291738" y="1483671"/>
              <a:ext cx="1378594" cy="347408"/>
            </a:xfrm>
            <a:custGeom>
              <a:avLst/>
              <a:gdLst>
                <a:gd name="connsiteX0" fmla="*/ 179163 w 1691133"/>
                <a:gd name="connsiteY0" fmla="*/ 277749 h 576262"/>
                <a:gd name="connsiteX1" fmla="*/ 0 w 1691133"/>
                <a:gd name="connsiteY1" fmla="*/ 173835 h 576262"/>
                <a:gd name="connsiteX2" fmla="*/ 0 w 1691133"/>
                <a:gd name="connsiteY2" fmla="*/ 0 h 576262"/>
                <a:gd name="connsiteX3" fmla="*/ 1691133 w 1691133"/>
                <a:gd name="connsiteY3" fmla="*/ 0 h 576262"/>
                <a:gd name="connsiteX4" fmla="*/ 1691133 w 1691133"/>
                <a:gd name="connsiteY4" fmla="*/ 576262 h 576262"/>
                <a:gd name="connsiteX5" fmla="*/ 0 w 1691133"/>
                <a:gd name="connsiteY5" fmla="*/ 576262 h 576262"/>
                <a:gd name="connsiteX6" fmla="*/ 0 w 1691133"/>
                <a:gd name="connsiteY6" fmla="*/ 381664 h 576262"/>
                <a:gd name="connsiteX7" fmla="*/ 270603 w 1691133"/>
                <a:gd name="connsiteY7" fmla="*/ 369189 h 576262"/>
                <a:gd name="connsiteX0" fmla="*/ 0 w 1691133"/>
                <a:gd name="connsiteY0" fmla="*/ 173835 h 576262"/>
                <a:gd name="connsiteX1" fmla="*/ 0 w 1691133"/>
                <a:gd name="connsiteY1" fmla="*/ 0 h 576262"/>
                <a:gd name="connsiteX2" fmla="*/ 1691133 w 1691133"/>
                <a:gd name="connsiteY2" fmla="*/ 0 h 576262"/>
                <a:gd name="connsiteX3" fmla="*/ 1691133 w 1691133"/>
                <a:gd name="connsiteY3" fmla="*/ 576262 h 576262"/>
                <a:gd name="connsiteX4" fmla="*/ 0 w 1691133"/>
                <a:gd name="connsiteY4" fmla="*/ 576262 h 576262"/>
                <a:gd name="connsiteX5" fmla="*/ 0 w 1691133"/>
                <a:gd name="connsiteY5" fmla="*/ 381664 h 576262"/>
                <a:gd name="connsiteX6" fmla="*/ 270603 w 1691133"/>
                <a:gd name="connsiteY6" fmla="*/ 369189 h 576262"/>
                <a:gd name="connsiteX0" fmla="*/ 0 w 1691133"/>
                <a:gd name="connsiteY0" fmla="*/ 173835 h 576262"/>
                <a:gd name="connsiteX1" fmla="*/ 0 w 1691133"/>
                <a:gd name="connsiteY1" fmla="*/ 0 h 576262"/>
                <a:gd name="connsiteX2" fmla="*/ 1691133 w 1691133"/>
                <a:gd name="connsiteY2" fmla="*/ 0 h 576262"/>
                <a:gd name="connsiteX3" fmla="*/ 1691133 w 1691133"/>
                <a:gd name="connsiteY3" fmla="*/ 576262 h 576262"/>
                <a:gd name="connsiteX4" fmla="*/ 0 w 1691133"/>
                <a:gd name="connsiteY4" fmla="*/ 576262 h 576262"/>
                <a:gd name="connsiteX5" fmla="*/ 0 w 1691133"/>
                <a:gd name="connsiteY5" fmla="*/ 381664 h 576262"/>
                <a:gd name="connsiteX0" fmla="*/ 0 w 1691133"/>
                <a:gd name="connsiteY0" fmla="*/ 0 h 576262"/>
                <a:gd name="connsiteX1" fmla="*/ 1691133 w 1691133"/>
                <a:gd name="connsiteY1" fmla="*/ 0 h 576262"/>
                <a:gd name="connsiteX2" fmla="*/ 1691133 w 1691133"/>
                <a:gd name="connsiteY2" fmla="*/ 576262 h 576262"/>
                <a:gd name="connsiteX3" fmla="*/ 0 w 1691133"/>
                <a:gd name="connsiteY3" fmla="*/ 576262 h 576262"/>
                <a:gd name="connsiteX4" fmla="*/ 0 w 1691133"/>
                <a:gd name="connsiteY4" fmla="*/ 381664 h 576262"/>
                <a:gd name="connsiteX0" fmla="*/ 0 w 1691133"/>
                <a:gd name="connsiteY0" fmla="*/ 0 h 576262"/>
                <a:gd name="connsiteX1" fmla="*/ 1691133 w 1691133"/>
                <a:gd name="connsiteY1" fmla="*/ 0 h 576262"/>
                <a:gd name="connsiteX2" fmla="*/ 1691133 w 1691133"/>
                <a:gd name="connsiteY2" fmla="*/ 576262 h 576262"/>
                <a:gd name="connsiteX3" fmla="*/ 0 w 1691133"/>
                <a:gd name="connsiteY3" fmla="*/ 576262 h 5762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91133" h="576262">
                  <a:moveTo>
                    <a:pt x="0" y="0"/>
                  </a:moveTo>
                  <a:lnTo>
                    <a:pt x="1691133" y="0"/>
                  </a:lnTo>
                  <a:lnTo>
                    <a:pt x="1691133" y="576262"/>
                  </a:lnTo>
                  <a:lnTo>
                    <a:pt x="0" y="576262"/>
                  </a:lnTo>
                </a:path>
              </a:pathLst>
            </a:custGeom>
            <a:noFill/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cs typeface="+mj-cs"/>
                </a:defRPr>
              </a:pPr>
              <a:r>
                <a:rPr lang="ko-KR" altLang="en-US" sz="2000" b="1" dirty="0">
                  <a:solidFill>
                    <a:srgbClr val="EEECE1">
                      <a:lumMod val="10000"/>
                    </a:srgbClr>
                  </a:solidFill>
                  <a:cs typeface="+mj-cs"/>
                </a:rPr>
                <a:t>지원대상</a:t>
              </a:r>
            </a:p>
          </p:txBody>
        </p:sp>
      </p:grpSp>
      <p:sp>
        <p:nvSpPr>
          <p:cNvPr id="75" name="제목 74"/>
          <p:cNvSpPr>
            <a:spLocks noGrp="1"/>
          </p:cNvSpPr>
          <p:nvPr>
            <p:ph type="title" idx="4294967295"/>
          </p:nvPr>
        </p:nvSpPr>
        <p:spPr>
          <a:xfrm>
            <a:off x="270753" y="116395"/>
            <a:ext cx="6029439" cy="972344"/>
          </a:xfrm>
        </p:spPr>
        <p:txBody>
          <a:bodyPr>
            <a:normAutofit/>
          </a:bodyPr>
          <a:lstStyle/>
          <a:p>
            <a:pPr lvl="0">
              <a:defRPr lang="ko-KR" altLang="en-US"/>
            </a:pPr>
            <a:r>
              <a:rPr lang="ko-KR" altLang="en-US" spc="5" dirty="0" smtClean="0">
                <a:solidFill>
                  <a:schemeClr val="bg1"/>
                </a:solidFill>
                <a:latin typeface="HY헤드라인M"/>
                <a:ea typeface="HY헤드라인M"/>
              </a:rPr>
              <a:t> 3</a:t>
            </a:r>
            <a:r>
              <a:rPr lang="en-US" altLang="ko-KR" spc="5" dirty="0" smtClean="0">
                <a:solidFill>
                  <a:schemeClr val="tx1"/>
                </a:solidFill>
                <a:latin typeface="HY헤드라인M"/>
                <a:ea typeface="HY헤드라인M"/>
              </a:rPr>
              <a:t>   </a:t>
            </a:r>
            <a:r>
              <a:rPr lang="ko-KR" altLang="en-US" spc="5" dirty="0" smtClean="0">
                <a:solidFill>
                  <a:schemeClr val="accent2"/>
                </a:solidFill>
                <a:latin typeface="HY헤드라인M"/>
                <a:ea typeface="HY헤드라인M"/>
              </a:rPr>
              <a:t>국내복귀기업 고용 지원</a:t>
            </a:r>
            <a:endParaRPr lang="ko-KR" altLang="en-US" spc="5" dirty="0">
              <a:solidFill>
                <a:schemeClr val="accent2"/>
              </a:solidFill>
              <a:latin typeface="HY헤드라인M"/>
              <a:ea typeface="HY헤드라인M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모서리가 둥근 직사각형 45"/>
          <p:cNvSpPr/>
          <p:nvPr/>
        </p:nvSpPr>
        <p:spPr>
          <a:xfrm>
            <a:off x="361628" y="4427574"/>
            <a:ext cx="8496944" cy="2169778"/>
          </a:xfrm>
          <a:prstGeom prst="roundRect">
            <a:avLst>
              <a:gd name="adj" fmla="val 3439"/>
            </a:avLst>
          </a:prstGeom>
          <a:solidFill>
            <a:schemeClr val="bg1"/>
          </a:solidFill>
          <a:ln w="127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Autofit/>
          </a:bodyPr>
          <a:lstStyle/>
          <a:p>
            <a:pPr algn="ctr">
              <a:defRPr lang="ko-KR" altLang="en-US">
                <a:latin typeface="+mn-lt"/>
                <a:ea typeface="+mn-ea"/>
                <a:cs typeface="+mn-cs"/>
              </a:defRPr>
            </a:pPr>
            <a:endParaRPr lang="ko-KR" altLang="en-US">
              <a:solidFill>
                <a:prstClr val="white"/>
              </a:solidFill>
              <a:cs typeface="+mj-cs"/>
            </a:endParaRPr>
          </a:p>
        </p:txBody>
      </p:sp>
      <p:sp>
        <p:nvSpPr>
          <p:cNvPr id="70" name="양쪽 모서리가 둥근 사각형 69"/>
          <p:cNvSpPr/>
          <p:nvPr/>
        </p:nvSpPr>
        <p:spPr>
          <a:xfrm>
            <a:off x="406399" y="4452974"/>
            <a:ext cx="8416800" cy="216024"/>
          </a:xfrm>
          <a:prstGeom prst="round2SameRect">
            <a:avLst>
              <a:gd name="adj1" fmla="val 16667"/>
              <a:gd name="adj2" fmla="val 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 altLang="en-US">
                <a:latin typeface="+mn-lt"/>
                <a:ea typeface="+mn-ea"/>
                <a:cs typeface="+mn-cs"/>
              </a:defRPr>
            </a:pPr>
            <a:endParaRPr lang="ko-KR" altLang="en-US">
              <a:solidFill>
                <a:prstClr val="white"/>
              </a:solidFill>
              <a:cs typeface="+mj-cs"/>
            </a:endParaRPr>
          </a:p>
        </p:txBody>
      </p:sp>
      <p:sp>
        <p:nvSpPr>
          <p:cNvPr id="38" name="모서리가 둥근 직사각형 37"/>
          <p:cNvSpPr/>
          <p:nvPr/>
        </p:nvSpPr>
        <p:spPr>
          <a:xfrm>
            <a:off x="361628" y="2211241"/>
            <a:ext cx="8496944" cy="1880689"/>
          </a:xfrm>
          <a:prstGeom prst="roundRect">
            <a:avLst>
              <a:gd name="adj" fmla="val 3439"/>
            </a:avLst>
          </a:prstGeom>
          <a:solidFill>
            <a:schemeClr val="bg1"/>
          </a:solidFill>
          <a:ln w="127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Autofit/>
          </a:bodyPr>
          <a:lstStyle/>
          <a:p>
            <a:pPr algn="ctr">
              <a:defRPr lang="ko-KR" altLang="en-US">
                <a:latin typeface="+mn-lt"/>
                <a:ea typeface="+mn-ea"/>
                <a:cs typeface="+mn-cs"/>
              </a:defRPr>
            </a:pPr>
            <a:endParaRPr lang="ko-KR" altLang="en-US">
              <a:solidFill>
                <a:prstClr val="white"/>
              </a:solidFill>
              <a:cs typeface="+mj-cs"/>
            </a:endParaRPr>
          </a:p>
        </p:txBody>
      </p:sp>
      <p:graphicFrame>
        <p:nvGraphicFramePr>
          <p:cNvPr id="11" name="개체 10" hidden="1"/>
          <p:cNvGraphicFramePr>
            <a:graphicFrameLocks noChangeAspect="1"/>
          </p:cNvGraphicFramePr>
          <p:nvPr/>
        </p:nvGraphicFramePr>
        <p:xfrm>
          <a:off x="1" y="1"/>
          <a:ext cx="158751" cy="158750"/>
        </p:xfrm>
        <a:graphic>
          <a:graphicData uri="http://schemas.openxmlformats.org/presentationml/2006/ole">
            <p:oleObj spid="_x0000_s131074" name="think-cell Slide" r:id="rId4" imgW="360" imgH="360" progId="">
              <p:embed/>
            </p:oleObj>
          </a:graphicData>
        </a:graphic>
      </p:graphicFrame>
      <p:sp>
        <p:nvSpPr>
          <p:cNvPr id="572428" name="Rectangle 12"/>
          <p:cNvSpPr>
            <a:spLocks noChangeArrowheads="1"/>
          </p:cNvSpPr>
          <p:nvPr/>
        </p:nvSpPr>
        <p:spPr>
          <a:xfrm>
            <a:off x="1619672" y="2451666"/>
            <a:ext cx="7201495" cy="584775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square" lIns="91440" tIns="45720" rIns="91440" bIns="45720" anchor="ctr" anchorCtr="0">
            <a:spAutoFit/>
          </a:bodyPr>
          <a:lstStyle/>
          <a:p>
            <a:pPr algn="l">
              <a:spcBef>
                <a:spcPct val="0"/>
              </a:spcBef>
              <a:spcAft>
                <a:spcPct val="0"/>
              </a:spcAft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고령자 또는 </a:t>
            </a:r>
            <a:r>
              <a:rPr lang="ko-KR" altLang="en-US" sz="1600" dirty="0" err="1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준고령자가</a:t>
            </a:r>
            <a:r>
              <a:rPr lang="ko-KR" altLang="en-US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 근무하기에 적합한 것으로 인정하는 직무에 고령자 또는 </a:t>
            </a:r>
            <a:r>
              <a:rPr lang="ko-KR" altLang="en-US" sz="1600" dirty="0" err="1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준고령자를</a:t>
            </a:r>
            <a:r>
              <a:rPr lang="ko-KR" altLang="en-US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 고용하는 경우 근로자의 임금의 일부를 지원</a:t>
            </a:r>
            <a:endParaRPr lang="ko-KR" altLang="en-US" sz="1600" dirty="0">
              <a:solidFill>
                <a:srgbClr val="002060"/>
              </a:solidFill>
              <a:latin typeface="맑은 고딕" pitchFamily="50" charset="-127"/>
              <a:ea typeface="맑은 고딕" pitchFamily="50" charset="-127"/>
              <a:cs typeface="+mj-cs"/>
            </a:endParaRPr>
          </a:p>
        </p:txBody>
      </p:sp>
      <p:grpSp>
        <p:nvGrpSpPr>
          <p:cNvPr id="2" name="그룹 14"/>
          <p:cNvGrpSpPr/>
          <p:nvPr/>
        </p:nvGrpSpPr>
        <p:grpSpPr>
          <a:xfrm>
            <a:off x="3249886" y="4283571"/>
            <a:ext cx="2720429" cy="400110"/>
            <a:chOff x="2424460" y="1403251"/>
            <a:chExt cx="4144714" cy="609588"/>
          </a:xfrm>
        </p:grpSpPr>
        <p:sp>
          <p:nvSpPr>
            <p:cNvPr id="48" name="평행 사변형 47"/>
            <p:cNvSpPr/>
            <p:nvPr/>
          </p:nvSpPr>
          <p:spPr>
            <a:xfrm flipH="1">
              <a:off x="5789786" y="1422301"/>
              <a:ext cx="779388" cy="206499"/>
            </a:xfrm>
            <a:prstGeom prst="parallelogram">
              <a:avLst>
                <a:gd name="adj" fmla="val 25000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49" name="평행 사변형 48"/>
            <p:cNvSpPr/>
            <p:nvPr/>
          </p:nvSpPr>
          <p:spPr>
            <a:xfrm>
              <a:off x="2424460" y="1422301"/>
              <a:ext cx="779388" cy="206499"/>
            </a:xfrm>
            <a:prstGeom prst="parallelogram">
              <a:avLst>
                <a:gd name="adj" fmla="val 25000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50" name="사다리꼴 49"/>
            <p:cNvSpPr/>
            <p:nvPr/>
          </p:nvSpPr>
          <p:spPr>
            <a:xfrm rot="10800000">
              <a:off x="2483767" y="1418058"/>
              <a:ext cx="4032448" cy="548224"/>
            </a:xfrm>
            <a:prstGeom prst="trapezoid">
              <a:avLst>
                <a:gd name="adj" fmla="val 32349"/>
              </a:avLst>
            </a:prstGeom>
            <a:gradFill>
              <a:gsLst>
                <a:gs pos="49000">
                  <a:srgbClr val="007FC1"/>
                </a:gs>
                <a:gs pos="52000">
                  <a:srgbClr val="0564B3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Autofit/>
            </a:bodyPr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3056656" y="1403251"/>
              <a:ext cx="2952329" cy="60958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defRPr lang="ko-KR" altLang="en-US">
                  <a:cs typeface="+mj-cs"/>
                </a:defRPr>
              </a:pPr>
              <a:r>
                <a:rPr lang="ko-KR" altLang="en-US" sz="2000">
                  <a:solidFill>
                    <a:prstClr val="white"/>
                  </a:solidFill>
                  <a:effectLst>
                    <a:outerShdw blurRad="38100" dist="38100" dir="2700000" algn="tl" rotWithShape="0">
                      <a:srgbClr val="000000">
                        <a:alpha val="40000"/>
                      </a:srgbClr>
                    </a:outerShdw>
                  </a:effectLst>
                  <a:cs typeface="+mj-cs"/>
                </a:rPr>
                <a:t>지원내용</a:t>
              </a:r>
            </a:p>
          </p:txBody>
        </p:sp>
      </p:grpSp>
      <p:grpSp>
        <p:nvGrpSpPr>
          <p:cNvPr id="3" name="그룹 53"/>
          <p:cNvGrpSpPr/>
          <p:nvPr/>
        </p:nvGrpSpPr>
        <p:grpSpPr>
          <a:xfrm>
            <a:off x="385233" y="2520042"/>
            <a:ext cx="1234439" cy="360040"/>
            <a:chOff x="368299" y="2780928"/>
            <a:chExt cx="1325217" cy="360040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52" name="직사각형 51"/>
            <p:cNvSpPr/>
            <p:nvPr/>
          </p:nvSpPr>
          <p:spPr>
            <a:xfrm>
              <a:off x="368299" y="2780928"/>
              <a:ext cx="865932" cy="36004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53" name="오각형 52"/>
            <p:cNvSpPr/>
            <p:nvPr/>
          </p:nvSpPr>
          <p:spPr>
            <a:xfrm>
              <a:off x="827584" y="2780928"/>
              <a:ext cx="865932" cy="360040"/>
            </a:xfrm>
            <a:prstGeom prst="homePlate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</p:grpSp>
      <p:grpSp>
        <p:nvGrpSpPr>
          <p:cNvPr id="4" name="그룹 54"/>
          <p:cNvGrpSpPr/>
          <p:nvPr/>
        </p:nvGrpSpPr>
        <p:grpSpPr>
          <a:xfrm>
            <a:off x="395536" y="3068960"/>
            <a:ext cx="1234439" cy="432048"/>
            <a:chOff x="368299" y="2780928"/>
            <a:chExt cx="1325217" cy="360040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56" name="직사각형 55"/>
            <p:cNvSpPr/>
            <p:nvPr/>
          </p:nvSpPr>
          <p:spPr>
            <a:xfrm>
              <a:off x="368299" y="2780928"/>
              <a:ext cx="865932" cy="36004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57" name="오각형 56"/>
            <p:cNvSpPr/>
            <p:nvPr/>
          </p:nvSpPr>
          <p:spPr>
            <a:xfrm>
              <a:off x="827584" y="2780928"/>
              <a:ext cx="865932" cy="360040"/>
            </a:xfrm>
            <a:prstGeom prst="homePlate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</p:grpSp>
      <p:sp>
        <p:nvSpPr>
          <p:cNvPr id="61" name="직사각형 60"/>
          <p:cNvSpPr/>
          <p:nvPr/>
        </p:nvSpPr>
        <p:spPr>
          <a:xfrm>
            <a:off x="578035" y="2515396"/>
            <a:ext cx="684980" cy="35924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>
                <a:solidFill>
                  <a:srgbClr val="002060"/>
                </a:solidFill>
                <a:cs typeface="+mj-cs"/>
              </a:rPr>
              <a:t>개 요</a:t>
            </a:r>
          </a:p>
        </p:txBody>
      </p:sp>
      <p:sp>
        <p:nvSpPr>
          <p:cNvPr id="62" name="직사각형 61"/>
          <p:cNvSpPr/>
          <p:nvPr/>
        </p:nvSpPr>
        <p:spPr>
          <a:xfrm>
            <a:off x="467544" y="3140968"/>
            <a:ext cx="8640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 lang="ko-KR" altLang="en-US">
                <a:latin typeface="+mn-lt"/>
                <a:ea typeface="+mn-ea"/>
                <a:cs typeface="+mn-cs"/>
              </a:defRPr>
            </a:pPr>
            <a:r>
              <a:rPr lang="en-US" altLang="ko-KR" dirty="0">
                <a:solidFill>
                  <a:prstClr val="black"/>
                </a:solidFill>
                <a:cs typeface="+mj-cs"/>
              </a:rPr>
              <a:t> </a:t>
            </a:r>
            <a:r>
              <a:rPr lang="ko-KR" altLang="en-US" dirty="0">
                <a:solidFill>
                  <a:prstClr val="black"/>
                </a:solidFill>
                <a:cs typeface="+mj-cs"/>
              </a:rPr>
              <a:t>내 용</a:t>
            </a:r>
          </a:p>
        </p:txBody>
      </p:sp>
      <p:sp>
        <p:nvSpPr>
          <p:cNvPr id="64" name="Rectangle 12"/>
          <p:cNvSpPr>
            <a:spLocks noChangeArrowheads="1"/>
          </p:cNvSpPr>
          <p:nvPr/>
        </p:nvSpPr>
        <p:spPr>
          <a:xfrm>
            <a:off x="1619672" y="3068960"/>
            <a:ext cx="6840759" cy="1077218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square" lIns="91440" tIns="45720" rIns="91440" bIns="45720" anchor="ctr" anchorCtr="0">
            <a:spAutoFit/>
          </a:bodyPr>
          <a:lstStyle/>
          <a:p>
            <a:pPr algn="l"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고용노동부 장관이 인정하는 </a:t>
            </a:r>
            <a:r>
              <a:rPr lang="ko-KR" altLang="en-US" sz="1600" dirty="0" err="1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신중년</a:t>
            </a:r>
            <a:r>
              <a:rPr lang="ko-KR" altLang="en-US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 적합직무에 만 </a:t>
            </a:r>
            <a:r>
              <a:rPr lang="en-US" altLang="ko-KR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50</a:t>
            </a:r>
            <a:r>
              <a:rPr lang="ko-KR" altLang="en-US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세 이상 실업자를 채용하여 </a:t>
            </a:r>
            <a:r>
              <a:rPr lang="en-US" altLang="ko-KR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r>
              <a:rPr lang="ko-KR" altLang="en-US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개월간 고용을 유지</a:t>
            </a:r>
            <a:endParaRPr lang="en-US" altLang="ko-KR" sz="1600" dirty="0" smtClean="0">
              <a:solidFill>
                <a:srgbClr val="002060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l">
              <a:defRPr lang="ko-KR" altLang="en-US">
                <a:latin typeface="+mn-lt"/>
                <a:ea typeface="+mn-ea"/>
                <a:cs typeface="+mn-cs"/>
              </a:defRPr>
            </a:pPr>
            <a:r>
              <a:rPr lang="en-US" altLang="ko-KR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 - </a:t>
            </a:r>
            <a:r>
              <a:rPr lang="ko-KR" altLang="en-US" sz="1600" dirty="0" err="1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신중년</a:t>
            </a:r>
            <a:r>
              <a:rPr lang="ko-KR" altLang="en-US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 적합직무 전문가 위원회의 추천을 거쳐 심사위원회에서 인정한    </a:t>
            </a:r>
            <a:endParaRPr lang="en-US" altLang="ko-KR" sz="1600" dirty="0" smtClean="0">
              <a:solidFill>
                <a:srgbClr val="002060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l">
              <a:defRPr lang="ko-KR" altLang="en-US">
                <a:latin typeface="+mn-lt"/>
                <a:ea typeface="+mn-ea"/>
                <a:cs typeface="+mn-cs"/>
              </a:defRPr>
            </a:pPr>
            <a:r>
              <a:rPr lang="en-US" altLang="ko-KR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    </a:t>
            </a:r>
            <a:r>
              <a:rPr lang="ko-KR" altLang="en-US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직무</a:t>
            </a:r>
            <a:r>
              <a:rPr lang="en-US" altLang="ko-KR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(14</a:t>
            </a:r>
            <a:r>
              <a:rPr lang="ko-KR" altLang="en-US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개 직무분야</a:t>
            </a:r>
            <a:r>
              <a:rPr lang="en-US" altLang="ko-KR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, 70</a:t>
            </a:r>
            <a:r>
              <a:rPr lang="ko-KR" altLang="en-US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개 적합직무</a:t>
            </a:r>
            <a:r>
              <a:rPr lang="en-US" altLang="ko-KR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1600" dirty="0" smtClean="0">
              <a:solidFill>
                <a:srgbClr val="00206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67" name="직선 연결선 66"/>
          <p:cNvCxnSpPr/>
          <p:nvPr/>
        </p:nvCxnSpPr>
        <p:spPr>
          <a:xfrm>
            <a:off x="1547664" y="3068960"/>
            <a:ext cx="7201049" cy="0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양쪽 모서리가 둥근 사각형 68"/>
          <p:cNvSpPr/>
          <p:nvPr/>
        </p:nvSpPr>
        <p:spPr>
          <a:xfrm>
            <a:off x="406399" y="2238773"/>
            <a:ext cx="8416800" cy="216024"/>
          </a:xfrm>
          <a:prstGeom prst="round2SameRect">
            <a:avLst>
              <a:gd name="adj1" fmla="val 16667"/>
              <a:gd name="adj2" fmla="val 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 altLang="en-US">
                <a:latin typeface="+mn-lt"/>
                <a:ea typeface="+mn-ea"/>
                <a:cs typeface="+mn-cs"/>
              </a:defRPr>
            </a:pPr>
            <a:endParaRPr lang="ko-KR" altLang="en-US">
              <a:solidFill>
                <a:prstClr val="white"/>
              </a:solidFill>
              <a:cs typeface="+mj-cs"/>
            </a:endParaRPr>
          </a:p>
        </p:txBody>
      </p:sp>
      <p:grpSp>
        <p:nvGrpSpPr>
          <p:cNvPr id="5" name="그룹 14"/>
          <p:cNvGrpSpPr/>
          <p:nvPr/>
        </p:nvGrpSpPr>
        <p:grpSpPr>
          <a:xfrm>
            <a:off x="3249886" y="2060846"/>
            <a:ext cx="2720429" cy="400110"/>
            <a:chOff x="2424460" y="1403249"/>
            <a:chExt cx="4144714" cy="609588"/>
          </a:xfrm>
        </p:grpSpPr>
        <p:sp>
          <p:nvSpPr>
            <p:cNvPr id="42" name="평행 사변형 41"/>
            <p:cNvSpPr/>
            <p:nvPr/>
          </p:nvSpPr>
          <p:spPr>
            <a:xfrm flipH="1">
              <a:off x="5789786" y="1422301"/>
              <a:ext cx="779388" cy="206499"/>
            </a:xfrm>
            <a:prstGeom prst="parallelogram">
              <a:avLst>
                <a:gd name="adj" fmla="val 25000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43" name="평행 사변형 42"/>
            <p:cNvSpPr/>
            <p:nvPr/>
          </p:nvSpPr>
          <p:spPr>
            <a:xfrm>
              <a:off x="2424460" y="1422301"/>
              <a:ext cx="779388" cy="206499"/>
            </a:xfrm>
            <a:prstGeom prst="parallelogram">
              <a:avLst>
                <a:gd name="adj" fmla="val 25000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44" name="사다리꼴 43"/>
            <p:cNvSpPr/>
            <p:nvPr/>
          </p:nvSpPr>
          <p:spPr>
            <a:xfrm rot="10800000">
              <a:off x="2483767" y="1418058"/>
              <a:ext cx="4032448" cy="548224"/>
            </a:xfrm>
            <a:prstGeom prst="trapezoid">
              <a:avLst>
                <a:gd name="adj" fmla="val 32349"/>
              </a:avLst>
            </a:prstGeom>
            <a:gradFill>
              <a:gsLst>
                <a:gs pos="49000">
                  <a:srgbClr val="007FC1"/>
                </a:gs>
                <a:gs pos="52000">
                  <a:srgbClr val="0564B3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Autofit/>
            </a:bodyPr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3009205" y="1403249"/>
              <a:ext cx="2952329" cy="60958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defRPr lang="ko-KR" altLang="en-US">
                  <a:cs typeface="+mj-cs"/>
                </a:defRPr>
              </a:pPr>
              <a:r>
                <a:rPr lang="ko-KR" altLang="en-US" sz="2000">
                  <a:solidFill>
                    <a:prstClr val="white"/>
                  </a:solidFill>
                  <a:effectLst>
                    <a:outerShdw blurRad="38100" dist="38100" dir="2700000" algn="tl" rotWithShape="0">
                      <a:srgbClr val="000000">
                        <a:alpha val="40000"/>
                      </a:srgbClr>
                    </a:outerShdw>
                  </a:effectLst>
                  <a:cs typeface="+mj-cs"/>
                </a:rPr>
                <a:t>지원요건</a:t>
              </a:r>
            </a:p>
          </p:txBody>
        </p:sp>
      </p:grpSp>
      <p:sp>
        <p:nvSpPr>
          <p:cNvPr id="71" name="Rectangle 12"/>
          <p:cNvSpPr>
            <a:spLocks noChangeArrowheads="1"/>
          </p:cNvSpPr>
          <p:nvPr/>
        </p:nvSpPr>
        <p:spPr>
          <a:xfrm>
            <a:off x="1674746" y="4721644"/>
            <a:ext cx="7201495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square" lIns="91440" tIns="45720" rIns="91440" bIns="45720" anchor="ctr" anchorCtr="0">
            <a:spAutoFit/>
          </a:bodyPr>
          <a:lstStyle/>
          <a:p>
            <a:pPr algn="l">
              <a:spcBef>
                <a:spcPct val="0"/>
              </a:spcBef>
              <a:spcAft>
                <a:spcPct val="0"/>
              </a:spcAft>
              <a:defRPr lang="ko-KR" altLang="en-US">
                <a:latin typeface="+mn-lt"/>
                <a:ea typeface="+mn-ea"/>
                <a:cs typeface="+mn-cs"/>
              </a:defRPr>
            </a:pPr>
            <a:r>
              <a:rPr lang="en-US" altLang="ko-KR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1</a:t>
            </a:r>
            <a:r>
              <a:rPr lang="ko-KR" altLang="en-US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년</a:t>
            </a:r>
            <a:endParaRPr lang="en-US" altLang="ko-KR" dirty="0">
              <a:solidFill>
                <a:srgbClr val="002060"/>
              </a:solidFill>
              <a:latin typeface="맑은 고딕" pitchFamily="50" charset="-127"/>
              <a:ea typeface="맑은 고딕" pitchFamily="50" charset="-127"/>
              <a:cs typeface="맑은 고딕"/>
            </a:endParaRPr>
          </a:p>
        </p:txBody>
      </p:sp>
      <p:grpSp>
        <p:nvGrpSpPr>
          <p:cNvPr id="6" name="그룹 71"/>
          <p:cNvGrpSpPr/>
          <p:nvPr/>
        </p:nvGrpSpPr>
        <p:grpSpPr>
          <a:xfrm>
            <a:off x="385233" y="4726290"/>
            <a:ext cx="1234439" cy="360040"/>
            <a:chOff x="368299" y="2780928"/>
            <a:chExt cx="1325217" cy="360040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73" name="직사각형 72"/>
            <p:cNvSpPr/>
            <p:nvPr/>
          </p:nvSpPr>
          <p:spPr>
            <a:xfrm>
              <a:off x="368299" y="2780928"/>
              <a:ext cx="865932" cy="36004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74" name="오각형 73"/>
            <p:cNvSpPr/>
            <p:nvPr/>
          </p:nvSpPr>
          <p:spPr>
            <a:xfrm>
              <a:off x="827584" y="2780928"/>
              <a:ext cx="865932" cy="360040"/>
            </a:xfrm>
            <a:prstGeom prst="homePlate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</p:grpSp>
      <p:grpSp>
        <p:nvGrpSpPr>
          <p:cNvPr id="7" name="그룹 74"/>
          <p:cNvGrpSpPr/>
          <p:nvPr/>
        </p:nvGrpSpPr>
        <p:grpSpPr>
          <a:xfrm>
            <a:off x="385233" y="5243458"/>
            <a:ext cx="1234439" cy="360040"/>
            <a:chOff x="368299" y="2780928"/>
            <a:chExt cx="1325217" cy="360040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76" name="직사각형 75"/>
            <p:cNvSpPr/>
            <p:nvPr/>
          </p:nvSpPr>
          <p:spPr>
            <a:xfrm>
              <a:off x="368299" y="2780928"/>
              <a:ext cx="865932" cy="36004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77" name="오각형 76"/>
            <p:cNvSpPr/>
            <p:nvPr/>
          </p:nvSpPr>
          <p:spPr>
            <a:xfrm>
              <a:off x="827584" y="2780928"/>
              <a:ext cx="865932" cy="360040"/>
            </a:xfrm>
            <a:prstGeom prst="homePlate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</p:grpSp>
      <p:grpSp>
        <p:nvGrpSpPr>
          <p:cNvPr id="8" name="그룹 77"/>
          <p:cNvGrpSpPr/>
          <p:nvPr/>
        </p:nvGrpSpPr>
        <p:grpSpPr>
          <a:xfrm>
            <a:off x="385233" y="5918527"/>
            <a:ext cx="1234439" cy="360040"/>
            <a:chOff x="368299" y="2780928"/>
            <a:chExt cx="1325217" cy="360040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79" name="직사각형 78"/>
            <p:cNvSpPr/>
            <p:nvPr/>
          </p:nvSpPr>
          <p:spPr>
            <a:xfrm>
              <a:off x="368299" y="2780928"/>
              <a:ext cx="865932" cy="36004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80" name="오각형 79"/>
            <p:cNvSpPr/>
            <p:nvPr/>
          </p:nvSpPr>
          <p:spPr>
            <a:xfrm>
              <a:off x="827584" y="2780928"/>
              <a:ext cx="865932" cy="360040"/>
            </a:xfrm>
            <a:prstGeom prst="homePlate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</p:grpSp>
      <p:sp>
        <p:nvSpPr>
          <p:cNvPr id="81" name="직사각형 80"/>
          <p:cNvSpPr/>
          <p:nvPr/>
        </p:nvSpPr>
        <p:spPr>
          <a:xfrm>
            <a:off x="578035" y="4721644"/>
            <a:ext cx="6849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>
                <a:solidFill>
                  <a:srgbClr val="002060"/>
                </a:solidFill>
                <a:cs typeface="+mj-cs"/>
              </a:rPr>
              <a:t>기 간</a:t>
            </a:r>
            <a:endParaRPr lang="ko-KR" altLang="en-US">
              <a:solidFill>
                <a:prstClr val="black"/>
              </a:solidFill>
              <a:cs typeface="+mj-cs"/>
            </a:endParaRPr>
          </a:p>
        </p:txBody>
      </p:sp>
      <p:sp>
        <p:nvSpPr>
          <p:cNvPr id="82" name="직사각형 81"/>
          <p:cNvSpPr/>
          <p:nvPr/>
        </p:nvSpPr>
        <p:spPr>
          <a:xfrm>
            <a:off x="578035" y="5238812"/>
            <a:ext cx="6849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>
                <a:solidFill>
                  <a:prstClr val="black"/>
                </a:solidFill>
                <a:cs typeface="+mj-cs"/>
              </a:rPr>
              <a:t>금 액</a:t>
            </a:r>
          </a:p>
        </p:txBody>
      </p:sp>
      <p:sp>
        <p:nvSpPr>
          <p:cNvPr id="83" name="직사각형 82"/>
          <p:cNvSpPr/>
          <p:nvPr/>
        </p:nvSpPr>
        <p:spPr>
          <a:xfrm>
            <a:off x="578035" y="5913881"/>
            <a:ext cx="6849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>
                <a:solidFill>
                  <a:prstClr val="black"/>
                </a:solidFill>
                <a:cs typeface="+mj-cs"/>
              </a:rPr>
              <a:t>기 타</a:t>
            </a:r>
          </a:p>
        </p:txBody>
      </p:sp>
      <p:sp>
        <p:nvSpPr>
          <p:cNvPr id="84" name="Rectangle 12"/>
          <p:cNvSpPr>
            <a:spLocks noChangeArrowheads="1"/>
          </p:cNvSpPr>
          <p:nvPr/>
        </p:nvSpPr>
        <p:spPr>
          <a:xfrm>
            <a:off x="1674746" y="5210420"/>
            <a:ext cx="7201495" cy="615553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square" lIns="91440" tIns="45720" rIns="91440" bIns="45720" anchor="ctr" anchorCtr="0">
            <a:spAutoFit/>
          </a:bodyPr>
          <a:lstStyle/>
          <a:p>
            <a:pPr algn="l">
              <a:spcBef>
                <a:spcPct val="0"/>
              </a:spcBef>
              <a:spcAft>
                <a:spcPct val="0"/>
              </a:spcAft>
              <a:defRPr lang="ko-KR" altLang="en-US">
                <a:latin typeface="+mn-lt"/>
                <a:ea typeface="+mn-ea"/>
                <a:cs typeface="+mn-cs"/>
              </a:defRPr>
            </a:pPr>
            <a:r>
              <a:rPr lang="en-US" altLang="ko-KR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r>
              <a:rPr lang="ko-KR" altLang="en-US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개월 </a:t>
            </a:r>
            <a:r>
              <a:rPr lang="en-US" altLang="ko-KR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24</a:t>
            </a:r>
            <a:r>
              <a:rPr lang="en-US" altLang="ko-KR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0</a:t>
            </a:r>
            <a:r>
              <a:rPr lang="ko-KR" altLang="en-US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만원</a:t>
            </a:r>
            <a:r>
              <a:rPr lang="en-US" altLang="ko-KR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(</a:t>
            </a:r>
            <a:r>
              <a:rPr lang="ko-KR" altLang="en-US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연 </a:t>
            </a:r>
            <a:r>
              <a:rPr lang="en-US" altLang="ko-KR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96</a:t>
            </a:r>
            <a:r>
              <a:rPr lang="en-US" altLang="ko-KR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0</a:t>
            </a:r>
            <a:r>
              <a:rPr lang="ko-KR" altLang="en-US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만원</a:t>
            </a:r>
            <a:r>
              <a:rPr lang="en-US" altLang="ko-KR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, </a:t>
            </a:r>
            <a:r>
              <a:rPr lang="ko-KR" altLang="en-US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중견기업</a:t>
            </a:r>
            <a:r>
              <a:rPr lang="ko-KR" altLang="en-US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은 연 </a:t>
            </a:r>
            <a:r>
              <a:rPr lang="en-US" altLang="ko-KR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480</a:t>
            </a:r>
            <a:r>
              <a:rPr lang="ko-KR" altLang="en-US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만원</a:t>
            </a:r>
            <a:r>
              <a:rPr lang="en-US" altLang="ko-KR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algn="l">
              <a:spcBef>
                <a:spcPct val="0"/>
              </a:spcBef>
              <a:spcAft>
                <a:spcPct val="0"/>
              </a:spcAft>
              <a:defRPr lang="ko-KR" altLang="en-US">
                <a:latin typeface="+mn-lt"/>
                <a:ea typeface="+mn-ea"/>
                <a:cs typeface="+mn-cs"/>
              </a:defRPr>
            </a:pPr>
            <a:r>
              <a:rPr lang="en-US" altLang="ko-KR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  </a:t>
            </a:r>
            <a:r>
              <a:rPr lang="en-US" altLang="ko-KR" sz="14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* 3</a:t>
            </a:r>
            <a:r>
              <a:rPr lang="ko-KR" altLang="en-US" sz="14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개월 주기 신청</a:t>
            </a:r>
            <a:r>
              <a:rPr lang="en-US" altLang="ko-KR" sz="14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, </a:t>
            </a:r>
            <a:r>
              <a:rPr lang="ko-KR" altLang="en-US" sz="14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일할 또는 </a:t>
            </a:r>
            <a:r>
              <a:rPr lang="ko-KR" altLang="en-US" sz="1400" dirty="0" err="1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월할</a:t>
            </a:r>
            <a:r>
              <a:rPr lang="ko-KR" altLang="en-US" sz="14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 지급되지 않음</a:t>
            </a:r>
            <a:endParaRPr lang="ko-KR" altLang="en-US" sz="1400" dirty="0">
              <a:solidFill>
                <a:srgbClr val="00206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5" name="Rectangle 12"/>
          <p:cNvSpPr>
            <a:spLocks noChangeArrowheads="1"/>
          </p:cNvSpPr>
          <p:nvPr/>
        </p:nvSpPr>
        <p:spPr>
          <a:xfrm>
            <a:off x="1674744" y="5946487"/>
            <a:ext cx="7073969" cy="584775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square" lIns="91440" tIns="45720" rIns="91440" bIns="45720" anchor="ctr" anchorCtr="0">
            <a:spAutoFit/>
          </a:bodyPr>
          <a:lstStyle/>
          <a:p>
            <a:pPr algn="l">
              <a:spcBef>
                <a:spcPct val="0"/>
              </a:spcBef>
              <a:spcAft>
                <a:spcPct val="0"/>
              </a:spcAft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 sz="1600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사업주 지급 금액의 </a:t>
            </a:r>
            <a:r>
              <a:rPr lang="en-US" altLang="ko-KR" sz="1600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80% </a:t>
            </a:r>
            <a:r>
              <a:rPr lang="ko-KR" altLang="en-US" sz="1600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한도</a:t>
            </a:r>
          </a:p>
          <a:p>
            <a:pPr algn="l"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 sz="1600" dirty="0" err="1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직전년도</a:t>
            </a:r>
            <a:r>
              <a:rPr lang="ko-KR" altLang="en-US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 말일 기준 피보험자수의 </a:t>
            </a:r>
            <a:r>
              <a:rPr lang="en-US" altLang="ko-KR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30%(10</a:t>
            </a:r>
            <a:r>
              <a:rPr lang="ko-KR" altLang="en-US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인 미만 </a:t>
            </a:r>
            <a:r>
              <a:rPr lang="en-US" altLang="ko-KR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r>
              <a:rPr lang="ko-KR" altLang="en-US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명</a:t>
            </a:r>
            <a:r>
              <a:rPr lang="en-US" altLang="ko-KR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ko-KR" altLang="en-US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 한도로 지원</a:t>
            </a:r>
            <a:endParaRPr lang="ko-KR" altLang="en-US" sz="1600" dirty="0">
              <a:solidFill>
                <a:srgbClr val="00206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86" name="직선 연결선 85"/>
          <p:cNvCxnSpPr/>
          <p:nvPr/>
        </p:nvCxnSpPr>
        <p:spPr>
          <a:xfrm>
            <a:off x="1547664" y="5146050"/>
            <a:ext cx="7201049" cy="0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직선 연결선 86"/>
          <p:cNvCxnSpPr/>
          <p:nvPr/>
        </p:nvCxnSpPr>
        <p:spPr>
          <a:xfrm>
            <a:off x="1547664" y="5843364"/>
            <a:ext cx="7201049" cy="0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72429" name="그림 17" descr="1.png"/>
          <p:cNvPicPr>
            <a:picLocks noChangeAspect="1"/>
          </p:cNvPicPr>
          <p:nvPr/>
        </p:nvPicPr>
        <p:blipFill rotWithShape="1">
          <a:blip r:embed="rId5" cstate="print"/>
          <a:stretch>
            <a:fillRect/>
          </a:stretch>
        </p:blipFill>
        <p:spPr>
          <a:xfrm>
            <a:off x="179512" y="0"/>
            <a:ext cx="895447" cy="1124744"/>
          </a:xfrm>
          <a:prstGeom prst="rect">
            <a:avLst/>
          </a:prstGeom>
        </p:spPr>
      </p:pic>
      <p:graphicFrame>
        <p:nvGraphicFramePr>
          <p:cNvPr id="572430" name="개체 10" hidden="1"/>
          <p:cNvGraphicFramePr>
            <a:graphicFrameLocks noChangeAspect="1"/>
          </p:cNvGraphicFramePr>
          <p:nvPr/>
        </p:nvGraphicFramePr>
        <p:xfrm>
          <a:off x="1" y="1"/>
          <a:ext cx="158751" cy="158750"/>
        </p:xfrm>
        <a:graphic>
          <a:graphicData uri="http://schemas.openxmlformats.org/presentationml/2006/ole">
            <p:oleObj spid="_x0000_s131075" name="think-cell Slide" r:id="rId6" imgW="360" imgH="360" progId="">
              <p:embed/>
            </p:oleObj>
          </a:graphicData>
        </a:graphic>
      </p:graphicFrame>
      <p:grpSp>
        <p:nvGrpSpPr>
          <p:cNvPr id="9" name="그룹 87"/>
          <p:cNvGrpSpPr/>
          <p:nvPr/>
        </p:nvGrpSpPr>
        <p:grpSpPr>
          <a:xfrm>
            <a:off x="291738" y="1412709"/>
            <a:ext cx="8312710" cy="422590"/>
            <a:chOff x="291738" y="1441284"/>
            <a:chExt cx="8312710" cy="422590"/>
          </a:xfrm>
        </p:grpSpPr>
        <p:cxnSp>
          <p:nvCxnSpPr>
            <p:cNvPr id="78" name="직선 연결선 69"/>
            <p:cNvCxnSpPr/>
            <p:nvPr/>
          </p:nvCxnSpPr>
          <p:spPr>
            <a:xfrm>
              <a:off x="395536" y="1863874"/>
              <a:ext cx="8208912" cy="0"/>
            </a:xfrm>
            <a:prstGeom prst="line">
              <a:avLst/>
            </a:prstGeom>
            <a:ln w="12700">
              <a:gradFill>
                <a:gsLst>
                  <a:gs pos="0">
                    <a:schemeClr val="accent6">
                      <a:lumMod val="75000"/>
                    </a:schemeClr>
                  </a:gs>
                  <a:gs pos="50000">
                    <a:schemeClr val="accent6">
                      <a:lumMod val="75000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lin ang="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직사각형 26"/>
            <p:cNvSpPr/>
            <p:nvPr/>
          </p:nvSpPr>
          <p:spPr>
            <a:xfrm>
              <a:off x="1619672" y="1450876"/>
              <a:ext cx="6408712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l">
                <a:defRPr lang="ko-KR" altLang="en-US">
                  <a:cs typeface="+mj-cs"/>
                </a:defRPr>
              </a:pPr>
              <a:r>
                <a:rPr lang="ko-KR" altLang="en-US" sz="2000" dirty="0" smtClean="0">
                  <a:solidFill>
                    <a:srgbClr val="002060"/>
                  </a:solidFill>
                  <a:latin typeface="맑은 고딕" pitchFamily="50" charset="-127"/>
                  <a:ea typeface="맑은 고딕" pitchFamily="50" charset="-127"/>
                  <a:cs typeface="+mj-cs"/>
                </a:rPr>
                <a:t>우선지원 대상기업 및 중견기업</a:t>
              </a:r>
              <a:endParaRPr lang="ko-KR" altLang="en-US" sz="2000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+mj-cs"/>
              </a:endParaRPr>
            </a:p>
          </p:txBody>
        </p:sp>
        <p:cxnSp>
          <p:nvCxnSpPr>
            <p:cNvPr id="572434" name="직선 연결선 69"/>
            <p:cNvCxnSpPr/>
            <p:nvPr/>
          </p:nvCxnSpPr>
          <p:spPr>
            <a:xfrm>
              <a:off x="395536" y="1441284"/>
              <a:ext cx="8208912" cy="0"/>
            </a:xfrm>
            <a:prstGeom prst="line">
              <a:avLst/>
            </a:prstGeom>
            <a:ln w="12700">
              <a:gradFill>
                <a:gsLst>
                  <a:gs pos="0">
                    <a:schemeClr val="accent6">
                      <a:lumMod val="75000"/>
                    </a:schemeClr>
                  </a:gs>
                  <a:gs pos="50000">
                    <a:schemeClr val="accent6">
                      <a:lumMod val="75000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lin ang="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72435" name="직사각형 72"/>
            <p:cNvSpPr/>
            <p:nvPr/>
          </p:nvSpPr>
          <p:spPr>
            <a:xfrm flipH="1">
              <a:off x="363742" y="1441351"/>
              <a:ext cx="1236431" cy="360040"/>
            </a:xfrm>
            <a:prstGeom prst="rect">
              <a:avLst/>
            </a:prstGeom>
            <a:solidFill>
              <a:srgbClr val="FCAF1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572436" name="직사각형 9"/>
            <p:cNvSpPr/>
            <p:nvPr/>
          </p:nvSpPr>
          <p:spPr>
            <a:xfrm>
              <a:off x="291738" y="1483671"/>
              <a:ext cx="1378594" cy="347408"/>
            </a:xfrm>
            <a:custGeom>
              <a:avLst/>
              <a:gdLst>
                <a:gd name="connsiteX0" fmla="*/ 179163 w 1691133"/>
                <a:gd name="connsiteY0" fmla="*/ 277749 h 576262"/>
                <a:gd name="connsiteX1" fmla="*/ 0 w 1691133"/>
                <a:gd name="connsiteY1" fmla="*/ 173835 h 576262"/>
                <a:gd name="connsiteX2" fmla="*/ 0 w 1691133"/>
                <a:gd name="connsiteY2" fmla="*/ 0 h 576262"/>
                <a:gd name="connsiteX3" fmla="*/ 1691133 w 1691133"/>
                <a:gd name="connsiteY3" fmla="*/ 0 h 576262"/>
                <a:gd name="connsiteX4" fmla="*/ 1691133 w 1691133"/>
                <a:gd name="connsiteY4" fmla="*/ 576262 h 576262"/>
                <a:gd name="connsiteX5" fmla="*/ 0 w 1691133"/>
                <a:gd name="connsiteY5" fmla="*/ 576262 h 576262"/>
                <a:gd name="connsiteX6" fmla="*/ 0 w 1691133"/>
                <a:gd name="connsiteY6" fmla="*/ 381664 h 576262"/>
                <a:gd name="connsiteX7" fmla="*/ 270603 w 1691133"/>
                <a:gd name="connsiteY7" fmla="*/ 369189 h 576262"/>
                <a:gd name="connsiteX0" fmla="*/ 0 w 1691133"/>
                <a:gd name="connsiteY0" fmla="*/ 173835 h 576262"/>
                <a:gd name="connsiteX1" fmla="*/ 0 w 1691133"/>
                <a:gd name="connsiteY1" fmla="*/ 0 h 576262"/>
                <a:gd name="connsiteX2" fmla="*/ 1691133 w 1691133"/>
                <a:gd name="connsiteY2" fmla="*/ 0 h 576262"/>
                <a:gd name="connsiteX3" fmla="*/ 1691133 w 1691133"/>
                <a:gd name="connsiteY3" fmla="*/ 576262 h 576262"/>
                <a:gd name="connsiteX4" fmla="*/ 0 w 1691133"/>
                <a:gd name="connsiteY4" fmla="*/ 576262 h 576262"/>
                <a:gd name="connsiteX5" fmla="*/ 0 w 1691133"/>
                <a:gd name="connsiteY5" fmla="*/ 381664 h 576262"/>
                <a:gd name="connsiteX6" fmla="*/ 270603 w 1691133"/>
                <a:gd name="connsiteY6" fmla="*/ 369189 h 576262"/>
                <a:gd name="connsiteX0" fmla="*/ 0 w 1691133"/>
                <a:gd name="connsiteY0" fmla="*/ 173835 h 576262"/>
                <a:gd name="connsiteX1" fmla="*/ 0 w 1691133"/>
                <a:gd name="connsiteY1" fmla="*/ 0 h 576262"/>
                <a:gd name="connsiteX2" fmla="*/ 1691133 w 1691133"/>
                <a:gd name="connsiteY2" fmla="*/ 0 h 576262"/>
                <a:gd name="connsiteX3" fmla="*/ 1691133 w 1691133"/>
                <a:gd name="connsiteY3" fmla="*/ 576262 h 576262"/>
                <a:gd name="connsiteX4" fmla="*/ 0 w 1691133"/>
                <a:gd name="connsiteY4" fmla="*/ 576262 h 576262"/>
                <a:gd name="connsiteX5" fmla="*/ 0 w 1691133"/>
                <a:gd name="connsiteY5" fmla="*/ 381664 h 576262"/>
                <a:gd name="connsiteX0" fmla="*/ 0 w 1691133"/>
                <a:gd name="connsiteY0" fmla="*/ 0 h 576262"/>
                <a:gd name="connsiteX1" fmla="*/ 1691133 w 1691133"/>
                <a:gd name="connsiteY1" fmla="*/ 0 h 576262"/>
                <a:gd name="connsiteX2" fmla="*/ 1691133 w 1691133"/>
                <a:gd name="connsiteY2" fmla="*/ 576262 h 576262"/>
                <a:gd name="connsiteX3" fmla="*/ 0 w 1691133"/>
                <a:gd name="connsiteY3" fmla="*/ 576262 h 576262"/>
                <a:gd name="connsiteX4" fmla="*/ 0 w 1691133"/>
                <a:gd name="connsiteY4" fmla="*/ 381664 h 576262"/>
                <a:gd name="connsiteX0" fmla="*/ 0 w 1691133"/>
                <a:gd name="connsiteY0" fmla="*/ 0 h 576262"/>
                <a:gd name="connsiteX1" fmla="*/ 1691133 w 1691133"/>
                <a:gd name="connsiteY1" fmla="*/ 0 h 576262"/>
                <a:gd name="connsiteX2" fmla="*/ 1691133 w 1691133"/>
                <a:gd name="connsiteY2" fmla="*/ 576262 h 576262"/>
                <a:gd name="connsiteX3" fmla="*/ 0 w 1691133"/>
                <a:gd name="connsiteY3" fmla="*/ 576262 h 5762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91133" h="576262">
                  <a:moveTo>
                    <a:pt x="0" y="0"/>
                  </a:moveTo>
                  <a:lnTo>
                    <a:pt x="1691133" y="0"/>
                  </a:lnTo>
                  <a:lnTo>
                    <a:pt x="1691133" y="576262"/>
                  </a:lnTo>
                  <a:lnTo>
                    <a:pt x="0" y="576262"/>
                  </a:lnTo>
                </a:path>
              </a:pathLst>
            </a:custGeom>
            <a:noFill/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cs typeface="+mj-cs"/>
                </a:defRPr>
              </a:pPr>
              <a:r>
                <a:rPr lang="ko-KR" altLang="en-US" sz="2000" b="1" dirty="0">
                  <a:solidFill>
                    <a:srgbClr val="EEECE1">
                      <a:lumMod val="10000"/>
                    </a:srgbClr>
                  </a:solidFill>
                  <a:cs typeface="+mj-cs"/>
                </a:rPr>
                <a:t>지원대상</a:t>
              </a:r>
            </a:p>
          </p:txBody>
        </p:sp>
      </p:grpSp>
      <p:sp>
        <p:nvSpPr>
          <p:cNvPr id="75" name="제목 74"/>
          <p:cNvSpPr>
            <a:spLocks noGrp="1"/>
          </p:cNvSpPr>
          <p:nvPr>
            <p:ph type="title" idx="4294967295"/>
          </p:nvPr>
        </p:nvSpPr>
        <p:spPr>
          <a:xfrm>
            <a:off x="143508" y="116632"/>
            <a:ext cx="5633395" cy="972344"/>
          </a:xfrm>
        </p:spPr>
        <p:txBody>
          <a:bodyPr>
            <a:normAutofit/>
          </a:bodyPr>
          <a:lstStyle/>
          <a:p>
            <a:pPr lvl="0">
              <a:defRPr lang="ko-KR" altLang="en-US"/>
            </a:pPr>
            <a:r>
              <a:rPr lang="ko-KR" altLang="en-US" spc="5" dirty="0" smtClean="0">
                <a:solidFill>
                  <a:schemeClr val="bg1"/>
                </a:solidFill>
                <a:latin typeface="HY헤드라인M"/>
                <a:ea typeface="HY헤드라인M"/>
              </a:rPr>
              <a:t>  4</a:t>
            </a:r>
            <a:r>
              <a:rPr lang="en-US" altLang="ko-KR" spc="5" dirty="0" smtClean="0">
                <a:solidFill>
                  <a:schemeClr val="tx1"/>
                </a:solidFill>
                <a:latin typeface="HY헤드라인M"/>
                <a:ea typeface="HY헤드라인M"/>
              </a:rPr>
              <a:t>   </a:t>
            </a:r>
            <a:r>
              <a:rPr lang="ko-KR" altLang="en-US" spc="5" dirty="0" err="1" smtClean="0">
                <a:solidFill>
                  <a:schemeClr val="accent2"/>
                </a:solidFill>
                <a:latin typeface="HY헤드라인M"/>
                <a:ea typeface="HY헤드라인M"/>
              </a:rPr>
              <a:t>신중년</a:t>
            </a:r>
            <a:r>
              <a:rPr lang="ko-KR" altLang="en-US" spc="5" dirty="0" smtClean="0">
                <a:solidFill>
                  <a:schemeClr val="accent2"/>
                </a:solidFill>
                <a:latin typeface="HY헤드라인M"/>
                <a:ea typeface="HY헤드라인M"/>
              </a:rPr>
              <a:t> 적합직무 고용지원</a:t>
            </a:r>
            <a:r>
              <a:rPr lang="ko-KR" altLang="en-US" spc="5" dirty="0" smtClean="0">
                <a:solidFill>
                  <a:schemeClr val="accent2"/>
                </a:solidFill>
              </a:rPr>
              <a:t> </a:t>
            </a:r>
            <a:endParaRPr lang="ko-KR" altLang="en-US" spc="5" dirty="0">
              <a:solidFill>
                <a:schemeClr val="accent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모서리가 둥근 직사각형 45"/>
          <p:cNvSpPr/>
          <p:nvPr/>
        </p:nvSpPr>
        <p:spPr>
          <a:xfrm>
            <a:off x="361628" y="4427574"/>
            <a:ext cx="8496944" cy="2169778"/>
          </a:xfrm>
          <a:prstGeom prst="roundRect">
            <a:avLst>
              <a:gd name="adj" fmla="val 3439"/>
            </a:avLst>
          </a:prstGeom>
          <a:solidFill>
            <a:schemeClr val="bg1"/>
          </a:solidFill>
          <a:ln w="127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Autofit/>
          </a:bodyPr>
          <a:lstStyle/>
          <a:p>
            <a:pPr algn="ctr">
              <a:defRPr lang="ko-KR" altLang="en-US">
                <a:latin typeface="+mn-lt"/>
                <a:ea typeface="+mn-ea"/>
                <a:cs typeface="+mn-cs"/>
              </a:defRPr>
            </a:pPr>
            <a:endParaRPr lang="ko-KR" altLang="en-US">
              <a:solidFill>
                <a:prstClr val="white"/>
              </a:solidFill>
              <a:cs typeface="+mj-cs"/>
            </a:endParaRPr>
          </a:p>
        </p:txBody>
      </p:sp>
      <p:sp>
        <p:nvSpPr>
          <p:cNvPr id="70" name="양쪽 모서리가 둥근 사각형 69"/>
          <p:cNvSpPr/>
          <p:nvPr/>
        </p:nvSpPr>
        <p:spPr>
          <a:xfrm>
            <a:off x="406399" y="4452974"/>
            <a:ext cx="8416800" cy="216024"/>
          </a:xfrm>
          <a:prstGeom prst="round2SameRect">
            <a:avLst>
              <a:gd name="adj1" fmla="val 16667"/>
              <a:gd name="adj2" fmla="val 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 altLang="en-US">
                <a:latin typeface="+mn-lt"/>
                <a:ea typeface="+mn-ea"/>
                <a:cs typeface="+mn-cs"/>
              </a:defRPr>
            </a:pPr>
            <a:endParaRPr lang="ko-KR" altLang="en-US">
              <a:solidFill>
                <a:prstClr val="white"/>
              </a:solidFill>
              <a:cs typeface="+mj-cs"/>
            </a:endParaRPr>
          </a:p>
        </p:txBody>
      </p:sp>
      <p:sp>
        <p:nvSpPr>
          <p:cNvPr id="38" name="모서리가 둥근 직사각형 37"/>
          <p:cNvSpPr/>
          <p:nvPr/>
        </p:nvSpPr>
        <p:spPr>
          <a:xfrm>
            <a:off x="361628" y="2211241"/>
            <a:ext cx="8496944" cy="1880689"/>
          </a:xfrm>
          <a:prstGeom prst="roundRect">
            <a:avLst>
              <a:gd name="adj" fmla="val 3439"/>
            </a:avLst>
          </a:prstGeom>
          <a:solidFill>
            <a:schemeClr val="bg1"/>
          </a:solidFill>
          <a:ln w="127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Autofit/>
          </a:bodyPr>
          <a:lstStyle/>
          <a:p>
            <a:pPr algn="ctr">
              <a:defRPr lang="ko-KR" altLang="en-US">
                <a:latin typeface="+mn-lt"/>
                <a:ea typeface="+mn-ea"/>
                <a:cs typeface="+mn-cs"/>
              </a:defRPr>
            </a:pPr>
            <a:endParaRPr lang="ko-KR" altLang="en-US">
              <a:solidFill>
                <a:prstClr val="white"/>
              </a:solidFill>
              <a:cs typeface="+mj-cs"/>
            </a:endParaRPr>
          </a:p>
        </p:txBody>
      </p:sp>
      <p:graphicFrame>
        <p:nvGraphicFramePr>
          <p:cNvPr id="11" name="개체 10" hidden="1"/>
          <p:cNvGraphicFramePr>
            <a:graphicFrameLocks noChangeAspect="1"/>
          </p:cNvGraphicFramePr>
          <p:nvPr/>
        </p:nvGraphicFramePr>
        <p:xfrm>
          <a:off x="1" y="1"/>
          <a:ext cx="158751" cy="158750"/>
        </p:xfrm>
        <a:graphic>
          <a:graphicData uri="http://schemas.openxmlformats.org/presentationml/2006/ole">
            <p:oleObj spid="_x0000_s117762" name="think-cell Slide" r:id="rId4" imgW="360" imgH="360" progId="">
              <p:embed/>
            </p:oleObj>
          </a:graphicData>
        </a:graphic>
      </p:graphicFrame>
      <p:sp>
        <p:nvSpPr>
          <p:cNvPr id="572428" name="Rectangle 12"/>
          <p:cNvSpPr>
            <a:spLocks noChangeArrowheads="1"/>
          </p:cNvSpPr>
          <p:nvPr/>
        </p:nvSpPr>
        <p:spPr>
          <a:xfrm>
            <a:off x="1619672" y="2420888"/>
            <a:ext cx="7201495" cy="646331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square" lIns="91440" tIns="45720" rIns="91440" bIns="45720" anchor="ctr" anchorCtr="0">
            <a:spAutoFit/>
          </a:bodyPr>
          <a:lstStyle/>
          <a:p>
            <a:pPr algn="l">
              <a:spcBef>
                <a:spcPct val="0"/>
              </a:spcBef>
              <a:spcAft>
                <a:spcPct val="0"/>
              </a:spcAft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노동시장의 통상적인 조건에서 취업이 곤란한 사람의 취업촉진을 위하여 지원대상 실업자를 고용하는 경우 인건비를 지원</a:t>
            </a:r>
            <a:endParaRPr lang="ko-KR" altLang="en-US" dirty="0">
              <a:solidFill>
                <a:srgbClr val="002060"/>
              </a:solidFill>
              <a:latin typeface="맑은 고딕" pitchFamily="50" charset="-127"/>
              <a:ea typeface="맑은 고딕" pitchFamily="50" charset="-127"/>
              <a:cs typeface="+mj-cs"/>
            </a:endParaRPr>
          </a:p>
        </p:txBody>
      </p:sp>
      <p:grpSp>
        <p:nvGrpSpPr>
          <p:cNvPr id="2" name="그룹 14"/>
          <p:cNvGrpSpPr/>
          <p:nvPr/>
        </p:nvGrpSpPr>
        <p:grpSpPr>
          <a:xfrm>
            <a:off x="3249886" y="4283571"/>
            <a:ext cx="2720429" cy="400110"/>
            <a:chOff x="2424460" y="1403251"/>
            <a:chExt cx="4144714" cy="609588"/>
          </a:xfrm>
        </p:grpSpPr>
        <p:sp>
          <p:nvSpPr>
            <p:cNvPr id="48" name="평행 사변형 47"/>
            <p:cNvSpPr/>
            <p:nvPr/>
          </p:nvSpPr>
          <p:spPr>
            <a:xfrm flipH="1">
              <a:off x="5789786" y="1422301"/>
              <a:ext cx="779388" cy="206499"/>
            </a:xfrm>
            <a:prstGeom prst="parallelogram">
              <a:avLst>
                <a:gd name="adj" fmla="val 25000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49" name="평행 사변형 48"/>
            <p:cNvSpPr/>
            <p:nvPr/>
          </p:nvSpPr>
          <p:spPr>
            <a:xfrm>
              <a:off x="2424460" y="1422301"/>
              <a:ext cx="779388" cy="206499"/>
            </a:xfrm>
            <a:prstGeom prst="parallelogram">
              <a:avLst>
                <a:gd name="adj" fmla="val 25000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50" name="사다리꼴 49"/>
            <p:cNvSpPr/>
            <p:nvPr/>
          </p:nvSpPr>
          <p:spPr>
            <a:xfrm rot="10800000">
              <a:off x="2483767" y="1418058"/>
              <a:ext cx="4032448" cy="548224"/>
            </a:xfrm>
            <a:prstGeom prst="trapezoid">
              <a:avLst>
                <a:gd name="adj" fmla="val 32349"/>
              </a:avLst>
            </a:prstGeom>
            <a:gradFill>
              <a:gsLst>
                <a:gs pos="49000">
                  <a:srgbClr val="007FC1"/>
                </a:gs>
                <a:gs pos="52000">
                  <a:srgbClr val="0564B3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Autofit/>
            </a:bodyPr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3056656" y="1403251"/>
              <a:ext cx="2952329" cy="60958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defRPr lang="ko-KR" altLang="en-US">
                  <a:cs typeface="+mj-cs"/>
                </a:defRPr>
              </a:pPr>
              <a:r>
                <a:rPr lang="ko-KR" altLang="en-US" sz="2000">
                  <a:solidFill>
                    <a:prstClr val="white"/>
                  </a:solidFill>
                  <a:effectLst>
                    <a:outerShdw blurRad="38100" dist="38100" dir="2700000" algn="tl" rotWithShape="0">
                      <a:srgbClr val="000000">
                        <a:alpha val="40000"/>
                      </a:srgbClr>
                    </a:outerShdw>
                  </a:effectLst>
                  <a:cs typeface="+mj-cs"/>
                </a:rPr>
                <a:t>지원내용</a:t>
              </a:r>
            </a:p>
          </p:txBody>
        </p:sp>
      </p:grpSp>
      <p:grpSp>
        <p:nvGrpSpPr>
          <p:cNvPr id="3" name="그룹 53"/>
          <p:cNvGrpSpPr/>
          <p:nvPr/>
        </p:nvGrpSpPr>
        <p:grpSpPr>
          <a:xfrm>
            <a:off x="385233" y="2520042"/>
            <a:ext cx="1234439" cy="360040"/>
            <a:chOff x="368299" y="2780928"/>
            <a:chExt cx="1325217" cy="360040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52" name="직사각형 51"/>
            <p:cNvSpPr/>
            <p:nvPr/>
          </p:nvSpPr>
          <p:spPr>
            <a:xfrm>
              <a:off x="368299" y="2780928"/>
              <a:ext cx="865932" cy="36004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53" name="오각형 52"/>
            <p:cNvSpPr/>
            <p:nvPr/>
          </p:nvSpPr>
          <p:spPr>
            <a:xfrm>
              <a:off x="827584" y="2780928"/>
              <a:ext cx="865932" cy="360040"/>
            </a:xfrm>
            <a:prstGeom prst="homePlate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</p:grpSp>
      <p:grpSp>
        <p:nvGrpSpPr>
          <p:cNvPr id="4" name="그룹 54"/>
          <p:cNvGrpSpPr/>
          <p:nvPr/>
        </p:nvGrpSpPr>
        <p:grpSpPr>
          <a:xfrm>
            <a:off x="395536" y="3068960"/>
            <a:ext cx="1234439" cy="432048"/>
            <a:chOff x="368299" y="2780928"/>
            <a:chExt cx="1325217" cy="360040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56" name="직사각형 55"/>
            <p:cNvSpPr/>
            <p:nvPr/>
          </p:nvSpPr>
          <p:spPr>
            <a:xfrm>
              <a:off x="368299" y="2780928"/>
              <a:ext cx="865932" cy="36004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57" name="오각형 56"/>
            <p:cNvSpPr/>
            <p:nvPr/>
          </p:nvSpPr>
          <p:spPr>
            <a:xfrm>
              <a:off x="827584" y="2780928"/>
              <a:ext cx="865932" cy="360040"/>
            </a:xfrm>
            <a:prstGeom prst="homePlate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</p:grpSp>
      <p:sp>
        <p:nvSpPr>
          <p:cNvPr id="61" name="직사각형 60"/>
          <p:cNvSpPr/>
          <p:nvPr/>
        </p:nvSpPr>
        <p:spPr>
          <a:xfrm>
            <a:off x="578035" y="2515396"/>
            <a:ext cx="684980" cy="35924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>
                <a:solidFill>
                  <a:srgbClr val="002060"/>
                </a:solidFill>
                <a:cs typeface="+mj-cs"/>
              </a:rPr>
              <a:t>개 요</a:t>
            </a:r>
          </a:p>
        </p:txBody>
      </p:sp>
      <p:sp>
        <p:nvSpPr>
          <p:cNvPr id="62" name="직사각형 61"/>
          <p:cNvSpPr/>
          <p:nvPr/>
        </p:nvSpPr>
        <p:spPr>
          <a:xfrm>
            <a:off x="467544" y="3140968"/>
            <a:ext cx="8640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 lang="ko-KR" altLang="en-US">
                <a:latin typeface="+mn-lt"/>
                <a:ea typeface="+mn-ea"/>
                <a:cs typeface="+mn-cs"/>
              </a:defRPr>
            </a:pPr>
            <a:r>
              <a:rPr lang="en-US" altLang="ko-KR" dirty="0">
                <a:solidFill>
                  <a:prstClr val="black"/>
                </a:solidFill>
                <a:cs typeface="+mj-cs"/>
              </a:rPr>
              <a:t> </a:t>
            </a:r>
            <a:r>
              <a:rPr lang="ko-KR" altLang="en-US" dirty="0">
                <a:solidFill>
                  <a:prstClr val="black"/>
                </a:solidFill>
                <a:cs typeface="+mj-cs"/>
              </a:rPr>
              <a:t>내 용</a:t>
            </a:r>
          </a:p>
        </p:txBody>
      </p:sp>
      <p:sp>
        <p:nvSpPr>
          <p:cNvPr id="64" name="Rectangle 12"/>
          <p:cNvSpPr>
            <a:spLocks noChangeArrowheads="1"/>
          </p:cNvSpPr>
          <p:nvPr/>
        </p:nvSpPr>
        <p:spPr>
          <a:xfrm>
            <a:off x="1691680" y="3140968"/>
            <a:ext cx="7201495" cy="923330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square" lIns="91440" tIns="45720" rIns="91440" bIns="45720" anchor="ctr" anchorCtr="0">
            <a:spAutoFit/>
          </a:bodyPr>
          <a:lstStyle/>
          <a:p>
            <a:pPr algn="l"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채용일 현재 직업안정기관에 구직등록을 한 </a:t>
            </a:r>
            <a:r>
              <a:rPr lang="ko-KR" altLang="en-US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사람으로써 취업성공패키지 등 취업지원프로그램을 이수한 자 및 여성가장, 중증장애인 등을 신규 채용</a:t>
            </a:r>
          </a:p>
        </p:txBody>
      </p:sp>
      <p:cxnSp>
        <p:nvCxnSpPr>
          <p:cNvPr id="67" name="직선 연결선 66"/>
          <p:cNvCxnSpPr/>
          <p:nvPr/>
        </p:nvCxnSpPr>
        <p:spPr>
          <a:xfrm>
            <a:off x="1547664" y="3068960"/>
            <a:ext cx="7201049" cy="0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양쪽 모서리가 둥근 사각형 68"/>
          <p:cNvSpPr/>
          <p:nvPr/>
        </p:nvSpPr>
        <p:spPr>
          <a:xfrm>
            <a:off x="406399" y="2238773"/>
            <a:ext cx="8416800" cy="216024"/>
          </a:xfrm>
          <a:prstGeom prst="round2SameRect">
            <a:avLst>
              <a:gd name="adj1" fmla="val 16667"/>
              <a:gd name="adj2" fmla="val 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 altLang="en-US">
                <a:latin typeface="+mn-lt"/>
                <a:ea typeface="+mn-ea"/>
                <a:cs typeface="+mn-cs"/>
              </a:defRPr>
            </a:pPr>
            <a:endParaRPr lang="ko-KR" altLang="en-US">
              <a:solidFill>
                <a:prstClr val="white"/>
              </a:solidFill>
              <a:cs typeface="+mj-cs"/>
            </a:endParaRPr>
          </a:p>
        </p:txBody>
      </p:sp>
      <p:grpSp>
        <p:nvGrpSpPr>
          <p:cNvPr id="5" name="그룹 14"/>
          <p:cNvGrpSpPr/>
          <p:nvPr/>
        </p:nvGrpSpPr>
        <p:grpSpPr>
          <a:xfrm>
            <a:off x="3249886" y="2060846"/>
            <a:ext cx="2720429" cy="400110"/>
            <a:chOff x="2424460" y="1403249"/>
            <a:chExt cx="4144714" cy="609588"/>
          </a:xfrm>
        </p:grpSpPr>
        <p:sp>
          <p:nvSpPr>
            <p:cNvPr id="42" name="평행 사변형 41"/>
            <p:cNvSpPr/>
            <p:nvPr/>
          </p:nvSpPr>
          <p:spPr>
            <a:xfrm flipH="1">
              <a:off x="5789786" y="1422301"/>
              <a:ext cx="779388" cy="206499"/>
            </a:xfrm>
            <a:prstGeom prst="parallelogram">
              <a:avLst>
                <a:gd name="adj" fmla="val 25000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43" name="평행 사변형 42"/>
            <p:cNvSpPr/>
            <p:nvPr/>
          </p:nvSpPr>
          <p:spPr>
            <a:xfrm>
              <a:off x="2424460" y="1422301"/>
              <a:ext cx="779388" cy="206499"/>
            </a:xfrm>
            <a:prstGeom prst="parallelogram">
              <a:avLst>
                <a:gd name="adj" fmla="val 25000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44" name="사다리꼴 43"/>
            <p:cNvSpPr/>
            <p:nvPr/>
          </p:nvSpPr>
          <p:spPr>
            <a:xfrm rot="10800000">
              <a:off x="2483767" y="1418058"/>
              <a:ext cx="4032448" cy="548224"/>
            </a:xfrm>
            <a:prstGeom prst="trapezoid">
              <a:avLst>
                <a:gd name="adj" fmla="val 32349"/>
              </a:avLst>
            </a:prstGeom>
            <a:gradFill>
              <a:gsLst>
                <a:gs pos="49000">
                  <a:srgbClr val="007FC1"/>
                </a:gs>
                <a:gs pos="52000">
                  <a:srgbClr val="0564B3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Autofit/>
            </a:bodyPr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3009205" y="1403249"/>
              <a:ext cx="2952329" cy="60958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defRPr lang="ko-KR" altLang="en-US">
                  <a:cs typeface="+mj-cs"/>
                </a:defRPr>
              </a:pPr>
              <a:r>
                <a:rPr lang="ko-KR" altLang="en-US" sz="2000">
                  <a:solidFill>
                    <a:prstClr val="white"/>
                  </a:solidFill>
                  <a:effectLst>
                    <a:outerShdw blurRad="38100" dist="38100" dir="2700000" algn="tl" rotWithShape="0">
                      <a:srgbClr val="000000">
                        <a:alpha val="40000"/>
                      </a:srgbClr>
                    </a:outerShdw>
                  </a:effectLst>
                  <a:cs typeface="+mj-cs"/>
                </a:rPr>
                <a:t>지원요건</a:t>
              </a:r>
            </a:p>
          </p:txBody>
        </p:sp>
      </p:grpSp>
      <p:sp>
        <p:nvSpPr>
          <p:cNvPr id="71" name="Rectangle 12"/>
          <p:cNvSpPr>
            <a:spLocks noChangeArrowheads="1"/>
          </p:cNvSpPr>
          <p:nvPr/>
        </p:nvSpPr>
        <p:spPr>
          <a:xfrm>
            <a:off x="1674746" y="4721644"/>
            <a:ext cx="7201495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square" lIns="91440" tIns="45720" rIns="91440" bIns="45720" anchor="ctr" anchorCtr="0">
            <a:spAutoFit/>
          </a:bodyPr>
          <a:lstStyle/>
          <a:p>
            <a:pPr algn="l">
              <a:spcBef>
                <a:spcPct val="0"/>
              </a:spcBef>
              <a:spcAft>
                <a:spcPct val="0"/>
              </a:spcAft>
              <a:defRPr lang="ko-KR" altLang="en-US">
                <a:latin typeface="+mn-lt"/>
                <a:ea typeface="+mn-ea"/>
                <a:cs typeface="+mn-cs"/>
              </a:defRPr>
            </a:pPr>
            <a:r>
              <a:rPr lang="en-US" altLang="ko-KR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1</a:t>
            </a:r>
            <a:r>
              <a:rPr lang="ko-KR" altLang="en-US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년</a:t>
            </a:r>
            <a:r>
              <a:rPr lang="en-US" altLang="ko-KR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(</a:t>
            </a:r>
            <a:r>
              <a:rPr lang="ko-KR" altLang="en-US" dirty="0" err="1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기초생활수급자</a:t>
            </a:r>
            <a:r>
              <a:rPr lang="ko-KR" altLang="en-US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, 중증장애인 및 여성가장(이수면제자)</a:t>
            </a:r>
            <a:r>
              <a:rPr lang="ko-KR" altLang="en-US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은 </a:t>
            </a:r>
            <a:r>
              <a:rPr lang="en-US" altLang="ko-KR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2</a:t>
            </a:r>
            <a:r>
              <a:rPr lang="ko-KR" altLang="en-US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년</a:t>
            </a:r>
            <a:r>
              <a:rPr lang="en-US" altLang="ko-KR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)</a:t>
            </a:r>
          </a:p>
        </p:txBody>
      </p:sp>
      <p:grpSp>
        <p:nvGrpSpPr>
          <p:cNvPr id="6" name="그룹 71"/>
          <p:cNvGrpSpPr/>
          <p:nvPr/>
        </p:nvGrpSpPr>
        <p:grpSpPr>
          <a:xfrm>
            <a:off x="385233" y="4726290"/>
            <a:ext cx="1234439" cy="360040"/>
            <a:chOff x="368299" y="2780928"/>
            <a:chExt cx="1325217" cy="360040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73" name="직사각형 72"/>
            <p:cNvSpPr/>
            <p:nvPr/>
          </p:nvSpPr>
          <p:spPr>
            <a:xfrm>
              <a:off x="368299" y="2780928"/>
              <a:ext cx="865932" cy="36004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74" name="오각형 73"/>
            <p:cNvSpPr/>
            <p:nvPr/>
          </p:nvSpPr>
          <p:spPr>
            <a:xfrm>
              <a:off x="827584" y="2780928"/>
              <a:ext cx="865932" cy="360040"/>
            </a:xfrm>
            <a:prstGeom prst="homePlate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</p:grpSp>
      <p:grpSp>
        <p:nvGrpSpPr>
          <p:cNvPr id="7" name="그룹 74"/>
          <p:cNvGrpSpPr/>
          <p:nvPr/>
        </p:nvGrpSpPr>
        <p:grpSpPr>
          <a:xfrm>
            <a:off x="385233" y="5243458"/>
            <a:ext cx="1234439" cy="360040"/>
            <a:chOff x="368299" y="2780928"/>
            <a:chExt cx="1325217" cy="360040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76" name="직사각형 75"/>
            <p:cNvSpPr/>
            <p:nvPr/>
          </p:nvSpPr>
          <p:spPr>
            <a:xfrm>
              <a:off x="368299" y="2780928"/>
              <a:ext cx="865932" cy="36004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77" name="오각형 76"/>
            <p:cNvSpPr/>
            <p:nvPr/>
          </p:nvSpPr>
          <p:spPr>
            <a:xfrm>
              <a:off x="827584" y="2780928"/>
              <a:ext cx="865932" cy="360040"/>
            </a:xfrm>
            <a:prstGeom prst="homePlate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</p:grpSp>
      <p:grpSp>
        <p:nvGrpSpPr>
          <p:cNvPr id="8" name="그룹 77"/>
          <p:cNvGrpSpPr/>
          <p:nvPr/>
        </p:nvGrpSpPr>
        <p:grpSpPr>
          <a:xfrm>
            <a:off x="385233" y="5918527"/>
            <a:ext cx="1234439" cy="360040"/>
            <a:chOff x="368299" y="2780928"/>
            <a:chExt cx="1325217" cy="360040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79" name="직사각형 78"/>
            <p:cNvSpPr/>
            <p:nvPr/>
          </p:nvSpPr>
          <p:spPr>
            <a:xfrm>
              <a:off x="368299" y="2780928"/>
              <a:ext cx="865932" cy="36004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80" name="오각형 79"/>
            <p:cNvSpPr/>
            <p:nvPr/>
          </p:nvSpPr>
          <p:spPr>
            <a:xfrm>
              <a:off x="827584" y="2780928"/>
              <a:ext cx="865932" cy="360040"/>
            </a:xfrm>
            <a:prstGeom prst="homePlate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</p:grpSp>
      <p:sp>
        <p:nvSpPr>
          <p:cNvPr id="81" name="직사각형 80"/>
          <p:cNvSpPr/>
          <p:nvPr/>
        </p:nvSpPr>
        <p:spPr>
          <a:xfrm>
            <a:off x="578035" y="4721644"/>
            <a:ext cx="6849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>
                <a:solidFill>
                  <a:srgbClr val="002060"/>
                </a:solidFill>
                <a:cs typeface="+mj-cs"/>
              </a:rPr>
              <a:t>기 간</a:t>
            </a:r>
            <a:endParaRPr lang="ko-KR" altLang="en-US">
              <a:solidFill>
                <a:prstClr val="black"/>
              </a:solidFill>
              <a:cs typeface="+mj-cs"/>
            </a:endParaRPr>
          </a:p>
        </p:txBody>
      </p:sp>
      <p:sp>
        <p:nvSpPr>
          <p:cNvPr id="82" name="직사각형 81"/>
          <p:cNvSpPr/>
          <p:nvPr/>
        </p:nvSpPr>
        <p:spPr>
          <a:xfrm>
            <a:off x="578035" y="5238812"/>
            <a:ext cx="6849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>
                <a:solidFill>
                  <a:prstClr val="black"/>
                </a:solidFill>
                <a:cs typeface="+mj-cs"/>
              </a:rPr>
              <a:t>금 액</a:t>
            </a:r>
          </a:p>
        </p:txBody>
      </p:sp>
      <p:sp>
        <p:nvSpPr>
          <p:cNvPr id="83" name="직사각형 82"/>
          <p:cNvSpPr/>
          <p:nvPr/>
        </p:nvSpPr>
        <p:spPr>
          <a:xfrm>
            <a:off x="578035" y="5913881"/>
            <a:ext cx="6849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>
                <a:solidFill>
                  <a:prstClr val="black"/>
                </a:solidFill>
                <a:cs typeface="+mj-cs"/>
              </a:rPr>
              <a:t>기 타</a:t>
            </a:r>
          </a:p>
        </p:txBody>
      </p:sp>
      <p:sp>
        <p:nvSpPr>
          <p:cNvPr id="84" name="Rectangle 12"/>
          <p:cNvSpPr>
            <a:spLocks noChangeArrowheads="1"/>
          </p:cNvSpPr>
          <p:nvPr/>
        </p:nvSpPr>
        <p:spPr>
          <a:xfrm>
            <a:off x="1674746" y="5212080"/>
            <a:ext cx="7201495" cy="612234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square" lIns="91440" tIns="45720" rIns="91440" bIns="45720" anchor="ctr" anchorCtr="0">
            <a:spAutoFit/>
          </a:bodyPr>
          <a:lstStyle/>
          <a:p>
            <a:pPr algn="l">
              <a:spcBef>
                <a:spcPct val="0"/>
              </a:spcBef>
              <a:spcAft>
                <a:spcPct val="0"/>
              </a:spcAft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6</a:t>
            </a:r>
            <a:r>
              <a:rPr lang="ko-KR" altLang="en-US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개월 36</a:t>
            </a:r>
            <a:r>
              <a:rPr lang="en-US" altLang="ko-KR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0</a:t>
            </a:r>
            <a:r>
              <a:rPr lang="ko-KR" altLang="en-US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만원</a:t>
            </a:r>
            <a:r>
              <a:rPr lang="en-US" altLang="ko-KR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(</a:t>
            </a:r>
            <a:r>
              <a:rPr lang="ko-KR" altLang="en-US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연 </a:t>
            </a:r>
            <a:r>
              <a:rPr lang="ko-KR" altLang="en-US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72</a:t>
            </a:r>
            <a:r>
              <a:rPr lang="en-US" altLang="ko-KR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0</a:t>
            </a:r>
            <a:r>
              <a:rPr lang="ko-KR" altLang="en-US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만원</a:t>
            </a:r>
            <a:r>
              <a:rPr lang="en-US" altLang="ko-KR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, </a:t>
            </a:r>
            <a:r>
              <a:rPr lang="ko-KR" altLang="en-US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대규모기업은 </a:t>
            </a:r>
            <a:r>
              <a:rPr lang="ko-KR" altLang="en-US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연 </a:t>
            </a:r>
            <a:r>
              <a:rPr lang="ko-KR" altLang="en-US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36</a:t>
            </a:r>
            <a:r>
              <a:rPr lang="en-US" altLang="ko-KR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0</a:t>
            </a:r>
            <a:r>
              <a:rPr lang="ko-KR" altLang="en-US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만원</a:t>
            </a:r>
            <a:r>
              <a:rPr lang="en-US" altLang="ko-KR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)</a:t>
            </a:r>
            <a:r>
              <a:rPr lang="en-US" altLang="ko-KR" sz="1600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/>
            </a:r>
            <a:br>
              <a:rPr lang="en-US" altLang="ko-KR" sz="1600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</a:br>
            <a:r>
              <a:rPr lang="en-US" altLang="ko-KR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  </a:t>
            </a:r>
            <a:r>
              <a:rPr lang="en-US" altLang="ko-KR" sz="14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* </a:t>
            </a:r>
            <a:r>
              <a:rPr lang="ko-KR" altLang="en-US" sz="14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대규모기업이 구직기간 </a:t>
            </a:r>
            <a:r>
              <a:rPr lang="en-US" altLang="ko-KR" sz="14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12</a:t>
            </a:r>
            <a:r>
              <a:rPr lang="ko-KR" altLang="en-US" sz="14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개월 </a:t>
            </a:r>
            <a:r>
              <a:rPr lang="ko-KR" altLang="en-US" sz="1400" dirty="0" err="1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이상자로서</a:t>
            </a:r>
            <a:r>
              <a:rPr lang="ko-KR" altLang="en-US" sz="14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 프로그램 이수 대졸청년을 채용한 경우</a:t>
            </a:r>
            <a:endParaRPr lang="ko-KR" altLang="en-US" sz="1400" dirty="0">
              <a:solidFill>
                <a:srgbClr val="00206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5" name="Rectangle 12"/>
          <p:cNvSpPr>
            <a:spLocks noChangeArrowheads="1"/>
          </p:cNvSpPr>
          <p:nvPr/>
        </p:nvSpPr>
        <p:spPr>
          <a:xfrm>
            <a:off x="1674744" y="5823376"/>
            <a:ext cx="7073969" cy="830997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square" lIns="91440" tIns="45720" rIns="91440" bIns="45720" anchor="ctr" anchorCtr="0">
            <a:spAutoFit/>
          </a:bodyPr>
          <a:lstStyle/>
          <a:p>
            <a:pPr algn="l">
              <a:spcBef>
                <a:spcPct val="0"/>
              </a:spcBef>
              <a:spcAft>
                <a:spcPct val="0"/>
              </a:spcAft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 sz="1600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사업주 지급 금액의 </a:t>
            </a:r>
            <a:r>
              <a:rPr lang="en-US" altLang="ko-KR" sz="1600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80% </a:t>
            </a:r>
            <a:r>
              <a:rPr lang="ko-KR" altLang="en-US" sz="1600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한도</a:t>
            </a:r>
          </a:p>
          <a:p>
            <a:pPr algn="l"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 sz="1600" dirty="0" err="1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직전년도</a:t>
            </a:r>
            <a:r>
              <a:rPr lang="ko-KR" altLang="en-US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 말일 기준 피보험자수의 </a:t>
            </a:r>
            <a:r>
              <a:rPr lang="en-US" altLang="ko-KR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30%</a:t>
            </a:r>
            <a:r>
              <a:rPr lang="ko-KR" altLang="en-US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 에서 고용일 직전 3년간 지원인원의 합을 제외한 인원을 한도로 지원</a:t>
            </a:r>
            <a:endParaRPr lang="ko-KR" altLang="en-US" sz="1600" dirty="0">
              <a:solidFill>
                <a:srgbClr val="00206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86" name="직선 연결선 85"/>
          <p:cNvCxnSpPr/>
          <p:nvPr/>
        </p:nvCxnSpPr>
        <p:spPr>
          <a:xfrm>
            <a:off x="1547664" y="5146050"/>
            <a:ext cx="7201049" cy="0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직선 연결선 86"/>
          <p:cNvCxnSpPr/>
          <p:nvPr/>
        </p:nvCxnSpPr>
        <p:spPr>
          <a:xfrm>
            <a:off x="1547664" y="5843364"/>
            <a:ext cx="7201049" cy="0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72429" name="그림 17" descr="1.png"/>
          <p:cNvPicPr>
            <a:picLocks noChangeAspect="1"/>
          </p:cNvPicPr>
          <p:nvPr/>
        </p:nvPicPr>
        <p:blipFill rotWithShape="1">
          <a:blip r:embed="rId5" cstate="print"/>
          <a:stretch>
            <a:fillRect/>
          </a:stretch>
        </p:blipFill>
        <p:spPr>
          <a:xfrm>
            <a:off x="179512" y="0"/>
            <a:ext cx="895447" cy="1124744"/>
          </a:xfrm>
          <a:prstGeom prst="rect">
            <a:avLst/>
          </a:prstGeom>
        </p:spPr>
      </p:pic>
      <p:graphicFrame>
        <p:nvGraphicFramePr>
          <p:cNvPr id="572430" name="개체 10" hidden="1"/>
          <p:cNvGraphicFramePr>
            <a:graphicFrameLocks noChangeAspect="1"/>
          </p:cNvGraphicFramePr>
          <p:nvPr/>
        </p:nvGraphicFramePr>
        <p:xfrm>
          <a:off x="1" y="1"/>
          <a:ext cx="158751" cy="158750"/>
        </p:xfrm>
        <a:graphic>
          <a:graphicData uri="http://schemas.openxmlformats.org/presentationml/2006/ole">
            <p:oleObj spid="_x0000_s117763" name="think-cell Slide" r:id="rId6" imgW="360" imgH="360" progId="">
              <p:embed/>
            </p:oleObj>
          </a:graphicData>
        </a:graphic>
      </p:graphicFrame>
      <p:grpSp>
        <p:nvGrpSpPr>
          <p:cNvPr id="9" name="그룹 87"/>
          <p:cNvGrpSpPr/>
          <p:nvPr/>
        </p:nvGrpSpPr>
        <p:grpSpPr>
          <a:xfrm>
            <a:off x="291738" y="1412709"/>
            <a:ext cx="8312710" cy="422590"/>
            <a:chOff x="291738" y="1441284"/>
            <a:chExt cx="8312710" cy="422590"/>
          </a:xfrm>
        </p:grpSpPr>
        <p:cxnSp>
          <p:nvCxnSpPr>
            <p:cNvPr id="78" name="직선 연결선 69"/>
            <p:cNvCxnSpPr/>
            <p:nvPr/>
          </p:nvCxnSpPr>
          <p:spPr>
            <a:xfrm>
              <a:off x="395536" y="1863874"/>
              <a:ext cx="8208912" cy="0"/>
            </a:xfrm>
            <a:prstGeom prst="line">
              <a:avLst/>
            </a:prstGeom>
            <a:ln w="12700">
              <a:gradFill>
                <a:gsLst>
                  <a:gs pos="0">
                    <a:schemeClr val="accent6">
                      <a:lumMod val="75000"/>
                    </a:schemeClr>
                  </a:gs>
                  <a:gs pos="50000">
                    <a:schemeClr val="accent6">
                      <a:lumMod val="75000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lin ang="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직사각형 26"/>
            <p:cNvSpPr/>
            <p:nvPr/>
          </p:nvSpPr>
          <p:spPr>
            <a:xfrm>
              <a:off x="1619672" y="1450876"/>
              <a:ext cx="6408712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l">
                <a:defRPr lang="ko-KR" altLang="en-US">
                  <a:cs typeface="+mj-cs"/>
                </a:defRPr>
              </a:pPr>
              <a:r>
                <a:rPr lang="ko-KR" altLang="en-US" sz="2000" dirty="0">
                  <a:solidFill>
                    <a:srgbClr val="002060"/>
                  </a:solidFill>
                  <a:latin typeface="맑은 고딕" pitchFamily="50" charset="-127"/>
                  <a:ea typeface="맑은 고딕" pitchFamily="50" charset="-127"/>
                  <a:cs typeface="+mj-cs"/>
                </a:rPr>
                <a:t>모든 사업주 </a:t>
              </a:r>
            </a:p>
          </p:txBody>
        </p:sp>
        <p:cxnSp>
          <p:nvCxnSpPr>
            <p:cNvPr id="572434" name="직선 연결선 69"/>
            <p:cNvCxnSpPr/>
            <p:nvPr/>
          </p:nvCxnSpPr>
          <p:spPr>
            <a:xfrm>
              <a:off x="395536" y="1441284"/>
              <a:ext cx="8208912" cy="0"/>
            </a:xfrm>
            <a:prstGeom prst="line">
              <a:avLst/>
            </a:prstGeom>
            <a:ln w="12700">
              <a:gradFill>
                <a:gsLst>
                  <a:gs pos="0">
                    <a:schemeClr val="accent6">
                      <a:lumMod val="75000"/>
                    </a:schemeClr>
                  </a:gs>
                  <a:gs pos="50000">
                    <a:schemeClr val="accent6">
                      <a:lumMod val="75000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lin ang="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72435" name="직사각형 72"/>
            <p:cNvSpPr/>
            <p:nvPr/>
          </p:nvSpPr>
          <p:spPr>
            <a:xfrm flipH="1">
              <a:off x="363742" y="1441351"/>
              <a:ext cx="1236431" cy="360040"/>
            </a:xfrm>
            <a:prstGeom prst="rect">
              <a:avLst/>
            </a:prstGeom>
            <a:solidFill>
              <a:srgbClr val="FCAF1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572436" name="직사각형 9"/>
            <p:cNvSpPr/>
            <p:nvPr/>
          </p:nvSpPr>
          <p:spPr>
            <a:xfrm>
              <a:off x="291738" y="1483671"/>
              <a:ext cx="1378594" cy="347408"/>
            </a:xfrm>
            <a:custGeom>
              <a:avLst/>
              <a:gdLst>
                <a:gd name="connsiteX0" fmla="*/ 179163 w 1691133"/>
                <a:gd name="connsiteY0" fmla="*/ 277749 h 576262"/>
                <a:gd name="connsiteX1" fmla="*/ 0 w 1691133"/>
                <a:gd name="connsiteY1" fmla="*/ 173835 h 576262"/>
                <a:gd name="connsiteX2" fmla="*/ 0 w 1691133"/>
                <a:gd name="connsiteY2" fmla="*/ 0 h 576262"/>
                <a:gd name="connsiteX3" fmla="*/ 1691133 w 1691133"/>
                <a:gd name="connsiteY3" fmla="*/ 0 h 576262"/>
                <a:gd name="connsiteX4" fmla="*/ 1691133 w 1691133"/>
                <a:gd name="connsiteY4" fmla="*/ 576262 h 576262"/>
                <a:gd name="connsiteX5" fmla="*/ 0 w 1691133"/>
                <a:gd name="connsiteY5" fmla="*/ 576262 h 576262"/>
                <a:gd name="connsiteX6" fmla="*/ 0 w 1691133"/>
                <a:gd name="connsiteY6" fmla="*/ 381664 h 576262"/>
                <a:gd name="connsiteX7" fmla="*/ 270603 w 1691133"/>
                <a:gd name="connsiteY7" fmla="*/ 369189 h 576262"/>
                <a:gd name="connsiteX0" fmla="*/ 0 w 1691133"/>
                <a:gd name="connsiteY0" fmla="*/ 173835 h 576262"/>
                <a:gd name="connsiteX1" fmla="*/ 0 w 1691133"/>
                <a:gd name="connsiteY1" fmla="*/ 0 h 576262"/>
                <a:gd name="connsiteX2" fmla="*/ 1691133 w 1691133"/>
                <a:gd name="connsiteY2" fmla="*/ 0 h 576262"/>
                <a:gd name="connsiteX3" fmla="*/ 1691133 w 1691133"/>
                <a:gd name="connsiteY3" fmla="*/ 576262 h 576262"/>
                <a:gd name="connsiteX4" fmla="*/ 0 w 1691133"/>
                <a:gd name="connsiteY4" fmla="*/ 576262 h 576262"/>
                <a:gd name="connsiteX5" fmla="*/ 0 w 1691133"/>
                <a:gd name="connsiteY5" fmla="*/ 381664 h 576262"/>
                <a:gd name="connsiteX6" fmla="*/ 270603 w 1691133"/>
                <a:gd name="connsiteY6" fmla="*/ 369189 h 576262"/>
                <a:gd name="connsiteX0" fmla="*/ 0 w 1691133"/>
                <a:gd name="connsiteY0" fmla="*/ 173835 h 576262"/>
                <a:gd name="connsiteX1" fmla="*/ 0 w 1691133"/>
                <a:gd name="connsiteY1" fmla="*/ 0 h 576262"/>
                <a:gd name="connsiteX2" fmla="*/ 1691133 w 1691133"/>
                <a:gd name="connsiteY2" fmla="*/ 0 h 576262"/>
                <a:gd name="connsiteX3" fmla="*/ 1691133 w 1691133"/>
                <a:gd name="connsiteY3" fmla="*/ 576262 h 576262"/>
                <a:gd name="connsiteX4" fmla="*/ 0 w 1691133"/>
                <a:gd name="connsiteY4" fmla="*/ 576262 h 576262"/>
                <a:gd name="connsiteX5" fmla="*/ 0 w 1691133"/>
                <a:gd name="connsiteY5" fmla="*/ 381664 h 576262"/>
                <a:gd name="connsiteX0" fmla="*/ 0 w 1691133"/>
                <a:gd name="connsiteY0" fmla="*/ 0 h 576262"/>
                <a:gd name="connsiteX1" fmla="*/ 1691133 w 1691133"/>
                <a:gd name="connsiteY1" fmla="*/ 0 h 576262"/>
                <a:gd name="connsiteX2" fmla="*/ 1691133 w 1691133"/>
                <a:gd name="connsiteY2" fmla="*/ 576262 h 576262"/>
                <a:gd name="connsiteX3" fmla="*/ 0 w 1691133"/>
                <a:gd name="connsiteY3" fmla="*/ 576262 h 576262"/>
                <a:gd name="connsiteX4" fmla="*/ 0 w 1691133"/>
                <a:gd name="connsiteY4" fmla="*/ 381664 h 576262"/>
                <a:gd name="connsiteX0" fmla="*/ 0 w 1691133"/>
                <a:gd name="connsiteY0" fmla="*/ 0 h 576262"/>
                <a:gd name="connsiteX1" fmla="*/ 1691133 w 1691133"/>
                <a:gd name="connsiteY1" fmla="*/ 0 h 576262"/>
                <a:gd name="connsiteX2" fmla="*/ 1691133 w 1691133"/>
                <a:gd name="connsiteY2" fmla="*/ 576262 h 576262"/>
                <a:gd name="connsiteX3" fmla="*/ 0 w 1691133"/>
                <a:gd name="connsiteY3" fmla="*/ 576262 h 5762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91133" h="576262">
                  <a:moveTo>
                    <a:pt x="0" y="0"/>
                  </a:moveTo>
                  <a:lnTo>
                    <a:pt x="1691133" y="0"/>
                  </a:lnTo>
                  <a:lnTo>
                    <a:pt x="1691133" y="576262"/>
                  </a:lnTo>
                  <a:lnTo>
                    <a:pt x="0" y="576262"/>
                  </a:lnTo>
                </a:path>
              </a:pathLst>
            </a:custGeom>
            <a:noFill/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cs typeface="+mj-cs"/>
                </a:defRPr>
              </a:pPr>
              <a:r>
                <a:rPr lang="ko-KR" altLang="en-US" sz="2000" b="1">
                  <a:solidFill>
                    <a:srgbClr val="EEECE1">
                      <a:lumMod val="10000"/>
                    </a:srgbClr>
                  </a:solidFill>
                  <a:cs typeface="+mj-cs"/>
                </a:rPr>
                <a:t>지원대상</a:t>
              </a:r>
            </a:p>
          </p:txBody>
        </p:sp>
      </p:grpSp>
      <p:sp>
        <p:nvSpPr>
          <p:cNvPr id="75" name="제목 74"/>
          <p:cNvSpPr>
            <a:spLocks noGrp="1"/>
          </p:cNvSpPr>
          <p:nvPr>
            <p:ph type="title" idx="4294967295"/>
          </p:nvPr>
        </p:nvSpPr>
        <p:spPr>
          <a:xfrm>
            <a:off x="143508" y="116632"/>
            <a:ext cx="5633395" cy="972344"/>
          </a:xfrm>
        </p:spPr>
        <p:txBody>
          <a:bodyPr>
            <a:normAutofit/>
          </a:bodyPr>
          <a:lstStyle/>
          <a:p>
            <a:pPr lvl="0">
              <a:defRPr lang="ko-KR" altLang="en-US"/>
            </a:pPr>
            <a:r>
              <a:rPr lang="ko-KR" altLang="en-US" spc="5" dirty="0" smtClean="0">
                <a:solidFill>
                  <a:schemeClr val="bg1"/>
                </a:solidFill>
                <a:latin typeface="HY헤드라인M"/>
                <a:ea typeface="HY헤드라인M"/>
              </a:rPr>
              <a:t>  </a:t>
            </a:r>
            <a:r>
              <a:rPr lang="en-US" altLang="ko-KR" spc="5" dirty="0" smtClean="0">
                <a:solidFill>
                  <a:schemeClr val="bg1"/>
                </a:solidFill>
                <a:latin typeface="HY헤드라인M"/>
                <a:ea typeface="HY헤드라인M"/>
              </a:rPr>
              <a:t>5</a:t>
            </a:r>
            <a:r>
              <a:rPr lang="en-US" altLang="ko-KR" spc="5" dirty="0" smtClean="0">
                <a:solidFill>
                  <a:schemeClr val="tx1"/>
                </a:solidFill>
                <a:latin typeface="HY헤드라인M"/>
                <a:ea typeface="HY헤드라인M"/>
              </a:rPr>
              <a:t>    </a:t>
            </a:r>
            <a:r>
              <a:rPr lang="ko-KR" altLang="en-US" spc="5" dirty="0" smtClean="0">
                <a:solidFill>
                  <a:schemeClr val="accent2"/>
                </a:solidFill>
                <a:latin typeface="HY헤드라인M"/>
                <a:ea typeface="HY헤드라인M"/>
              </a:rPr>
              <a:t>고용촉진장려금 </a:t>
            </a:r>
            <a:r>
              <a:rPr lang="ko-KR" altLang="en-US" spc="5" dirty="0">
                <a:solidFill>
                  <a:schemeClr val="accent2"/>
                </a:solidFill>
                <a:latin typeface="HY헤드라인M"/>
                <a:ea typeface="HY헤드라인M"/>
              </a:rPr>
              <a:t>지원</a:t>
            </a:r>
            <a:r>
              <a:rPr lang="ko-KR" altLang="en-US" spc="5" dirty="0">
                <a:solidFill>
                  <a:schemeClr val="accent2"/>
                </a:solidFill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0" y="-387424"/>
            <a:ext cx="9144000" cy="6857999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 altLang="en-US">
                <a:latin typeface="HY수평선B"/>
                <a:ea typeface="HY수평선B"/>
                <a:cs typeface="+mn-cs"/>
              </a:defRPr>
            </a:pPr>
            <a:endParaRPr lang="ko-KR" altLang="en-US" sz="1662">
              <a:latin typeface="HY수평선B"/>
              <a:ea typeface="HY수평선B"/>
              <a:cs typeface="+mn-cs"/>
            </a:endParaRPr>
          </a:p>
        </p:txBody>
      </p:sp>
      <p:sp>
        <p:nvSpPr>
          <p:cNvPr id="8" name="모서리가 둥근 직사각형 7"/>
          <p:cNvSpPr/>
          <p:nvPr/>
        </p:nvSpPr>
        <p:spPr>
          <a:xfrm rot="1205920">
            <a:off x="-380012" y="76272"/>
            <a:ext cx="2259943" cy="1250181"/>
          </a:xfrm>
          <a:prstGeom prst="roundRect">
            <a:avLst>
              <a:gd name="adj" fmla="val 9315"/>
            </a:avLst>
          </a:prstGeom>
          <a:solidFill>
            <a:srgbClr val="E9EA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 altLang="en-US">
                <a:latin typeface="HY수평선B"/>
                <a:ea typeface="HY수평선B"/>
                <a:cs typeface="+mn-cs"/>
              </a:defRPr>
            </a:pPr>
            <a:endParaRPr lang="ko-KR" altLang="en-US" sz="1662">
              <a:latin typeface="HY수평선B"/>
              <a:ea typeface="HY수평선B"/>
              <a:cs typeface="+mn-cs"/>
            </a:endParaRPr>
          </a:p>
        </p:txBody>
      </p:sp>
      <p:sp>
        <p:nvSpPr>
          <p:cNvPr id="4" name="모서리가 둥근 직사각형 3"/>
          <p:cNvSpPr/>
          <p:nvPr/>
        </p:nvSpPr>
        <p:spPr>
          <a:xfrm rot="900000">
            <a:off x="-289887" y="-88569"/>
            <a:ext cx="2259943" cy="1250181"/>
          </a:xfrm>
          <a:prstGeom prst="roundRect">
            <a:avLst>
              <a:gd name="adj" fmla="val 9315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 altLang="en-US">
                <a:latin typeface="HY수평선B"/>
                <a:ea typeface="HY수평선B"/>
                <a:cs typeface="+mn-cs"/>
              </a:defRPr>
            </a:pPr>
            <a:endParaRPr lang="ko-KR" altLang="en-US" sz="1662">
              <a:latin typeface="HY수평선B"/>
              <a:ea typeface="HY수평선B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26472" y="371429"/>
            <a:ext cx="1495550" cy="518118"/>
          </a:xfrm>
          <a:prstGeom prst="rect">
            <a:avLst/>
          </a:prstGeom>
          <a:noFill/>
        </p:spPr>
        <p:txBody>
          <a:bodyPr wrap="square" anchor="ctr">
            <a:noAutofit/>
          </a:bodyPr>
          <a:lstStyle/>
          <a:p>
            <a:pPr algn="ctr">
              <a:spcBef>
                <a:spcPct val="2000"/>
              </a:spcBef>
              <a:defRPr lang="ko-KR" altLang="en-US">
                <a:latin typeface="HY수평선B"/>
                <a:ea typeface="HY수평선B"/>
                <a:cs typeface="+mn-cs"/>
              </a:defRPr>
            </a:pPr>
            <a:endParaRPr lang="ko-KR" altLang="en-US" sz="4400" b="1" spc="-270" dirty="0">
              <a:gradFill>
                <a:gsLst>
                  <a:gs pos="0">
                    <a:srgbClr val="0070C0"/>
                  </a:gs>
                  <a:gs pos="100000">
                    <a:srgbClr val="0070C0"/>
                  </a:gs>
                </a:gsLst>
                <a:lin ang="5400000" scaled="0"/>
              </a:gradFill>
              <a:latin typeface="HY수평선B"/>
              <a:ea typeface="HY수평선B"/>
              <a:cs typeface="+mn-cs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979712" y="2492896"/>
            <a:ext cx="4786346" cy="1224136"/>
          </a:xfrm>
          <a:prstGeom prst="rect">
            <a:avLst/>
          </a:prstGeom>
          <a:noFill/>
        </p:spPr>
        <p:txBody>
          <a:bodyPr vert="horz" wrap="square" lIns="91440" tIns="45720" rIns="91440" bIns="45720" anchor="t">
            <a:noAutofit/>
          </a:bodyPr>
          <a:lstStyle/>
          <a:p>
            <a:pPr algn="ctr">
              <a:spcBef>
                <a:spcPct val="2000"/>
              </a:spcBef>
              <a:defRPr lang="ko-KR" altLang="en-US">
                <a:latin typeface="HY수평선B"/>
                <a:ea typeface="HY수평선B"/>
                <a:cs typeface="+mn-cs"/>
              </a:defRPr>
            </a:pPr>
            <a:r>
              <a:rPr lang="ko-KR" altLang="en-US" sz="4800" b="1" spc="110" dirty="0" smtClean="0">
                <a:solidFill>
                  <a:schemeClr val="bg1"/>
                </a:solidFill>
                <a:latin typeface="HY수평선B"/>
                <a:ea typeface="HY수평선B"/>
                <a:cs typeface="+mn-cs"/>
              </a:rPr>
              <a:t>고용안정장려금</a:t>
            </a:r>
            <a:endParaRPr lang="ko-KR" altLang="en-US" sz="4800" b="1" spc="110" dirty="0">
              <a:solidFill>
                <a:schemeClr val="bg1"/>
              </a:solidFill>
              <a:latin typeface="HY수평선B"/>
              <a:ea typeface="HY수평선B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6">
            <a:extLst>
              <a:ext uri="{FF2B5EF4-FFF2-40B4-BE49-F238E27FC236}">
                <a16:creationId xmlns:a16="http://schemas.microsoft.com/office/drawing/2014/main" xmlns="" id="{C1B6516C-DBD9-4E87-B6FA-8687ED9AFD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512" y="332656"/>
            <a:ext cx="8786292" cy="400110"/>
          </a:xfrm>
        </p:spPr>
        <p:txBody>
          <a:bodyPr/>
          <a:lstStyle/>
          <a:p>
            <a:pPr algn="ctr">
              <a:defRPr lang="ko-KR" altLang="en-US">
                <a:cs typeface="+mj-cs"/>
              </a:defRPr>
            </a:pPr>
            <a:r>
              <a:rPr lang="ko-KR" altLang="en-US" sz="2000" i="0" dirty="0" smtClean="0">
                <a:solidFill>
                  <a:schemeClr val="accent2"/>
                </a:solidFill>
                <a:latin typeface="HY헤드라인M" pitchFamily="18" charset="-127"/>
                <a:ea typeface="HY헤드라인M" pitchFamily="18" charset="-127"/>
              </a:rPr>
              <a:t>사업개요 및 지원절차</a:t>
            </a:r>
            <a:endParaRPr lang="ko-KR" altLang="en-US" sz="2000" i="0" dirty="0">
              <a:solidFill>
                <a:schemeClr val="accent2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3" name="그림 2" descr="noname01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99592" y="980729"/>
            <a:ext cx="7056784" cy="172819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그림 3" descr="noname02.bmp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99592" y="2861556"/>
            <a:ext cx="7056784" cy="387981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3345460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6">
            <a:extLst>
              <a:ext uri="{FF2B5EF4-FFF2-40B4-BE49-F238E27FC236}">
                <a16:creationId xmlns:a16="http://schemas.microsoft.com/office/drawing/2014/main" xmlns="" id="{C1B6516C-DBD9-4E87-B6FA-8687ED9AFD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512" y="332656"/>
            <a:ext cx="8786292" cy="400110"/>
          </a:xfrm>
        </p:spPr>
        <p:txBody>
          <a:bodyPr/>
          <a:lstStyle/>
          <a:p>
            <a:pPr algn="ctr"/>
            <a:r>
              <a:rPr lang="ko-KR" altLang="en-US" sz="2000" i="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지원제외 근로자</a:t>
            </a:r>
            <a:endParaRPr lang="ko-KR" altLang="en-US" sz="2000" i="0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24" name="그림 23" descr="noname01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15616" y="1556792"/>
            <a:ext cx="6840759" cy="4464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45460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모서리가 둥근 직사각형 45"/>
          <p:cNvSpPr/>
          <p:nvPr/>
        </p:nvSpPr>
        <p:spPr>
          <a:xfrm>
            <a:off x="361628" y="4427574"/>
            <a:ext cx="8496944" cy="2169778"/>
          </a:xfrm>
          <a:prstGeom prst="roundRect">
            <a:avLst>
              <a:gd name="adj" fmla="val 3439"/>
            </a:avLst>
          </a:prstGeom>
          <a:solidFill>
            <a:schemeClr val="bg1"/>
          </a:solidFill>
          <a:ln w="127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Autofit/>
          </a:bodyPr>
          <a:lstStyle/>
          <a:p>
            <a:pPr algn="ctr">
              <a:defRPr lang="ko-KR" altLang="en-US">
                <a:latin typeface="+mn-lt"/>
                <a:ea typeface="+mn-ea"/>
                <a:cs typeface="+mn-cs"/>
              </a:defRPr>
            </a:pPr>
            <a:endParaRPr lang="ko-KR" altLang="en-US">
              <a:solidFill>
                <a:prstClr val="white"/>
              </a:solidFill>
              <a:cs typeface="+mj-cs"/>
            </a:endParaRPr>
          </a:p>
        </p:txBody>
      </p:sp>
      <p:sp>
        <p:nvSpPr>
          <p:cNvPr id="70" name="양쪽 모서리가 둥근 사각형 69"/>
          <p:cNvSpPr/>
          <p:nvPr/>
        </p:nvSpPr>
        <p:spPr>
          <a:xfrm>
            <a:off x="406399" y="4452974"/>
            <a:ext cx="8416800" cy="216024"/>
          </a:xfrm>
          <a:prstGeom prst="round2SameRect">
            <a:avLst>
              <a:gd name="adj1" fmla="val 16667"/>
              <a:gd name="adj2" fmla="val 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 altLang="en-US">
                <a:latin typeface="+mn-lt"/>
                <a:ea typeface="+mn-ea"/>
                <a:cs typeface="+mn-cs"/>
              </a:defRPr>
            </a:pPr>
            <a:endParaRPr lang="ko-KR" altLang="en-US">
              <a:solidFill>
                <a:prstClr val="white"/>
              </a:solidFill>
              <a:cs typeface="+mj-cs"/>
            </a:endParaRPr>
          </a:p>
        </p:txBody>
      </p:sp>
      <p:sp>
        <p:nvSpPr>
          <p:cNvPr id="38" name="모서리가 둥근 직사각형 37"/>
          <p:cNvSpPr/>
          <p:nvPr/>
        </p:nvSpPr>
        <p:spPr>
          <a:xfrm>
            <a:off x="361628" y="2211241"/>
            <a:ext cx="8496944" cy="1880689"/>
          </a:xfrm>
          <a:prstGeom prst="roundRect">
            <a:avLst>
              <a:gd name="adj" fmla="val 3439"/>
            </a:avLst>
          </a:prstGeom>
          <a:solidFill>
            <a:schemeClr val="bg1"/>
          </a:solidFill>
          <a:ln w="127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Autofit/>
          </a:bodyPr>
          <a:lstStyle/>
          <a:p>
            <a:pPr algn="ctr">
              <a:defRPr lang="ko-KR" altLang="en-US">
                <a:latin typeface="+mn-lt"/>
                <a:ea typeface="+mn-ea"/>
                <a:cs typeface="+mn-cs"/>
              </a:defRPr>
            </a:pPr>
            <a:endParaRPr lang="ko-KR" altLang="en-US">
              <a:solidFill>
                <a:prstClr val="white"/>
              </a:solidFill>
              <a:cs typeface="+mj-cs"/>
            </a:endParaRPr>
          </a:p>
        </p:txBody>
      </p:sp>
      <p:graphicFrame>
        <p:nvGraphicFramePr>
          <p:cNvPr id="11" name="개체 10" hidden="1"/>
          <p:cNvGraphicFramePr>
            <a:graphicFrameLocks noChangeAspect="1"/>
          </p:cNvGraphicFramePr>
          <p:nvPr/>
        </p:nvGraphicFramePr>
        <p:xfrm>
          <a:off x="1" y="1"/>
          <a:ext cx="158751" cy="158750"/>
        </p:xfrm>
        <a:graphic>
          <a:graphicData uri="http://schemas.openxmlformats.org/presentationml/2006/ole">
            <p:oleObj spid="_x0000_s118786" name="think-cell Slide" r:id="rId4" imgW="360" imgH="360" progId="">
              <p:embed/>
            </p:oleObj>
          </a:graphicData>
        </a:graphic>
      </p:graphicFrame>
      <p:sp>
        <p:nvSpPr>
          <p:cNvPr id="572428" name="Rectangle 12"/>
          <p:cNvSpPr>
            <a:spLocks noChangeArrowheads="1"/>
          </p:cNvSpPr>
          <p:nvPr/>
        </p:nvSpPr>
        <p:spPr>
          <a:xfrm>
            <a:off x="1674746" y="2542416"/>
            <a:ext cx="7201495" cy="353943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square" lIns="91440" tIns="45720" rIns="91440" bIns="45720" anchor="ctr" anchorCtr="0">
            <a:spAutoFit/>
          </a:bodyPr>
          <a:lstStyle/>
          <a:p>
            <a:pPr>
              <a:spcBef>
                <a:spcPct val="0"/>
              </a:spcBef>
              <a:spcAft>
                <a:spcPct val="0"/>
              </a:spcAft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 sz="1700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기간제, 파견, 사내하도급, 특수형태 근로자를 정규직으로 전환(직접고용)</a:t>
            </a:r>
          </a:p>
        </p:txBody>
      </p:sp>
      <p:grpSp>
        <p:nvGrpSpPr>
          <p:cNvPr id="2" name="그룹 14"/>
          <p:cNvGrpSpPr/>
          <p:nvPr/>
        </p:nvGrpSpPr>
        <p:grpSpPr>
          <a:xfrm>
            <a:off x="3249886" y="4283571"/>
            <a:ext cx="2720429" cy="400110"/>
            <a:chOff x="2424460" y="1403251"/>
            <a:chExt cx="4144714" cy="609588"/>
          </a:xfrm>
        </p:grpSpPr>
        <p:sp>
          <p:nvSpPr>
            <p:cNvPr id="48" name="평행 사변형 47"/>
            <p:cNvSpPr/>
            <p:nvPr/>
          </p:nvSpPr>
          <p:spPr>
            <a:xfrm flipH="1">
              <a:off x="5789786" y="1422301"/>
              <a:ext cx="779388" cy="206499"/>
            </a:xfrm>
            <a:prstGeom prst="parallelogram">
              <a:avLst>
                <a:gd name="adj" fmla="val 25000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49" name="평행 사변형 48"/>
            <p:cNvSpPr/>
            <p:nvPr/>
          </p:nvSpPr>
          <p:spPr>
            <a:xfrm>
              <a:off x="2424460" y="1422301"/>
              <a:ext cx="779388" cy="206499"/>
            </a:xfrm>
            <a:prstGeom prst="parallelogram">
              <a:avLst>
                <a:gd name="adj" fmla="val 25000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50" name="사다리꼴 49"/>
            <p:cNvSpPr/>
            <p:nvPr/>
          </p:nvSpPr>
          <p:spPr>
            <a:xfrm rot="10800000">
              <a:off x="2483767" y="1418058"/>
              <a:ext cx="4032448" cy="548224"/>
            </a:xfrm>
            <a:prstGeom prst="trapezoid">
              <a:avLst>
                <a:gd name="adj" fmla="val 32349"/>
              </a:avLst>
            </a:prstGeom>
            <a:gradFill>
              <a:gsLst>
                <a:gs pos="49000">
                  <a:srgbClr val="007FC1"/>
                </a:gs>
                <a:gs pos="52000">
                  <a:srgbClr val="0564B3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Autofit/>
            </a:bodyPr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3056656" y="1403251"/>
              <a:ext cx="2952329" cy="60958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defRPr lang="ko-KR" altLang="en-US">
                  <a:cs typeface="+mj-cs"/>
                </a:defRPr>
              </a:pPr>
              <a:r>
                <a:rPr lang="ko-KR" altLang="en-US" sz="2000">
                  <a:solidFill>
                    <a:prstClr val="white"/>
                  </a:solidFill>
                  <a:effectLst>
                    <a:outerShdw blurRad="38100" dist="38100" dir="2700000" algn="tl" rotWithShape="0">
                      <a:srgbClr val="000000">
                        <a:alpha val="40000"/>
                      </a:srgbClr>
                    </a:outerShdw>
                  </a:effectLst>
                  <a:cs typeface="+mj-cs"/>
                </a:rPr>
                <a:t>지원내용</a:t>
              </a:r>
            </a:p>
          </p:txBody>
        </p:sp>
      </p:grpSp>
      <p:grpSp>
        <p:nvGrpSpPr>
          <p:cNvPr id="3" name="그룹 53"/>
          <p:cNvGrpSpPr/>
          <p:nvPr/>
        </p:nvGrpSpPr>
        <p:grpSpPr>
          <a:xfrm>
            <a:off x="385233" y="2520042"/>
            <a:ext cx="1234439" cy="360040"/>
            <a:chOff x="368299" y="2780928"/>
            <a:chExt cx="1325217" cy="360040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52" name="직사각형 51"/>
            <p:cNvSpPr/>
            <p:nvPr/>
          </p:nvSpPr>
          <p:spPr>
            <a:xfrm>
              <a:off x="368299" y="2780928"/>
              <a:ext cx="865932" cy="36004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53" name="오각형 52"/>
            <p:cNvSpPr/>
            <p:nvPr/>
          </p:nvSpPr>
          <p:spPr>
            <a:xfrm>
              <a:off x="827584" y="2780928"/>
              <a:ext cx="865932" cy="360040"/>
            </a:xfrm>
            <a:prstGeom prst="homePlate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</p:grpSp>
      <p:grpSp>
        <p:nvGrpSpPr>
          <p:cNvPr id="4" name="그룹 54"/>
          <p:cNvGrpSpPr/>
          <p:nvPr/>
        </p:nvGrpSpPr>
        <p:grpSpPr>
          <a:xfrm>
            <a:off x="385233" y="2974727"/>
            <a:ext cx="1234439" cy="360040"/>
            <a:chOff x="368299" y="2780928"/>
            <a:chExt cx="1325217" cy="360040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56" name="직사각형 55"/>
            <p:cNvSpPr/>
            <p:nvPr/>
          </p:nvSpPr>
          <p:spPr>
            <a:xfrm>
              <a:off x="368299" y="2780928"/>
              <a:ext cx="865932" cy="36004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57" name="오각형 56"/>
            <p:cNvSpPr/>
            <p:nvPr/>
          </p:nvSpPr>
          <p:spPr>
            <a:xfrm>
              <a:off x="827584" y="2780928"/>
              <a:ext cx="865932" cy="360040"/>
            </a:xfrm>
            <a:prstGeom prst="homePlate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</p:grpSp>
      <p:sp>
        <p:nvSpPr>
          <p:cNvPr id="61" name="직사각형 60"/>
          <p:cNvSpPr/>
          <p:nvPr/>
        </p:nvSpPr>
        <p:spPr>
          <a:xfrm>
            <a:off x="578035" y="2515396"/>
            <a:ext cx="684980" cy="35924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>
                <a:solidFill>
                  <a:srgbClr val="002060"/>
                </a:solidFill>
                <a:cs typeface="+mj-cs"/>
              </a:rPr>
              <a:t>개 요</a:t>
            </a:r>
          </a:p>
        </p:txBody>
      </p:sp>
      <p:sp>
        <p:nvSpPr>
          <p:cNvPr id="62" name="직사각형 61"/>
          <p:cNvSpPr/>
          <p:nvPr/>
        </p:nvSpPr>
        <p:spPr>
          <a:xfrm>
            <a:off x="501091" y="2965435"/>
            <a:ext cx="73334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 lang="ko-KR" altLang="en-US">
                <a:latin typeface="+mn-lt"/>
                <a:ea typeface="+mn-ea"/>
                <a:cs typeface="+mn-cs"/>
              </a:defRPr>
            </a:pPr>
            <a:r>
              <a:rPr lang="en-US" altLang="ko-KR">
                <a:solidFill>
                  <a:prstClr val="black"/>
                </a:solidFill>
                <a:cs typeface="+mj-cs"/>
              </a:rPr>
              <a:t> </a:t>
            </a:r>
            <a:r>
              <a:rPr lang="ko-KR" altLang="en-US">
                <a:solidFill>
                  <a:prstClr val="black"/>
                </a:solidFill>
                <a:cs typeface="+mj-cs"/>
              </a:rPr>
              <a:t>내 용</a:t>
            </a:r>
          </a:p>
        </p:txBody>
      </p:sp>
      <p:sp>
        <p:nvSpPr>
          <p:cNvPr id="64" name="Rectangle 12"/>
          <p:cNvSpPr>
            <a:spLocks noChangeArrowheads="1"/>
          </p:cNvSpPr>
          <p:nvPr/>
        </p:nvSpPr>
        <p:spPr>
          <a:xfrm>
            <a:off x="1674746" y="2986385"/>
            <a:ext cx="7201495" cy="923330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square" lIns="91440" tIns="45720" rIns="91440" bIns="45720" anchor="ctr" anchorCtr="0">
            <a:spAutoFit/>
          </a:bodyPr>
          <a:lstStyle/>
          <a:p>
            <a:pPr algn="l">
              <a:spcBef>
                <a:spcPct val="0"/>
              </a:spcBef>
              <a:spcAft>
                <a:spcPct val="0"/>
              </a:spcAft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사업계획서 승인일로 </a:t>
            </a:r>
            <a:r>
              <a:rPr lang="ko-KR" altLang="en-US" dirty="0" err="1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부터</a:t>
            </a:r>
            <a:r>
              <a:rPr lang="ko-KR" altLang="en-US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6</a:t>
            </a:r>
            <a:r>
              <a:rPr lang="ko-KR" altLang="en-US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개월 이내 사업실시</a:t>
            </a:r>
            <a:r>
              <a:rPr lang="en-US" altLang="ko-KR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(1</a:t>
            </a:r>
            <a:r>
              <a:rPr lang="ko-KR" altLang="en-US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회 연장가능</a:t>
            </a:r>
            <a:r>
              <a:rPr lang="en-US" altLang="ko-KR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)</a:t>
            </a:r>
          </a:p>
          <a:p>
            <a:pPr>
              <a:spcBef>
                <a:spcPct val="0"/>
              </a:spcBef>
              <a:spcAft>
                <a:spcPct val="0"/>
              </a:spcAft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6개월 이상 고용, 2년을 초과하지 않은 대상자를 전환 또는 직접고용</a:t>
            </a:r>
          </a:p>
          <a:p>
            <a:pPr algn="l">
              <a:spcBef>
                <a:spcPct val="0"/>
              </a:spcBef>
              <a:spcAft>
                <a:spcPct val="0"/>
              </a:spcAft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정규직 전환 후 정년까지의 기간이 2년 이상</a:t>
            </a:r>
          </a:p>
        </p:txBody>
      </p:sp>
      <p:cxnSp>
        <p:nvCxnSpPr>
          <p:cNvPr id="67" name="직선 연결선 66"/>
          <p:cNvCxnSpPr/>
          <p:nvPr/>
        </p:nvCxnSpPr>
        <p:spPr>
          <a:xfrm>
            <a:off x="1547664" y="2939802"/>
            <a:ext cx="7201049" cy="0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양쪽 모서리가 둥근 사각형 68"/>
          <p:cNvSpPr/>
          <p:nvPr/>
        </p:nvSpPr>
        <p:spPr>
          <a:xfrm>
            <a:off x="406399" y="2238773"/>
            <a:ext cx="8416800" cy="216024"/>
          </a:xfrm>
          <a:prstGeom prst="round2SameRect">
            <a:avLst>
              <a:gd name="adj1" fmla="val 16667"/>
              <a:gd name="adj2" fmla="val 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 altLang="en-US">
                <a:latin typeface="+mn-lt"/>
                <a:ea typeface="+mn-ea"/>
                <a:cs typeface="+mn-cs"/>
              </a:defRPr>
            </a:pPr>
            <a:endParaRPr lang="ko-KR" altLang="en-US">
              <a:solidFill>
                <a:prstClr val="white"/>
              </a:solidFill>
              <a:cs typeface="+mj-cs"/>
            </a:endParaRPr>
          </a:p>
        </p:txBody>
      </p:sp>
      <p:grpSp>
        <p:nvGrpSpPr>
          <p:cNvPr id="5" name="그룹 14"/>
          <p:cNvGrpSpPr/>
          <p:nvPr/>
        </p:nvGrpSpPr>
        <p:grpSpPr>
          <a:xfrm>
            <a:off x="3249886" y="2060846"/>
            <a:ext cx="2720429" cy="400110"/>
            <a:chOff x="2424460" y="1403249"/>
            <a:chExt cx="4144714" cy="609588"/>
          </a:xfrm>
        </p:grpSpPr>
        <p:sp>
          <p:nvSpPr>
            <p:cNvPr id="42" name="평행 사변형 41"/>
            <p:cNvSpPr/>
            <p:nvPr/>
          </p:nvSpPr>
          <p:spPr>
            <a:xfrm flipH="1">
              <a:off x="5789786" y="1422301"/>
              <a:ext cx="779388" cy="206499"/>
            </a:xfrm>
            <a:prstGeom prst="parallelogram">
              <a:avLst>
                <a:gd name="adj" fmla="val 25000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43" name="평행 사변형 42"/>
            <p:cNvSpPr/>
            <p:nvPr/>
          </p:nvSpPr>
          <p:spPr>
            <a:xfrm>
              <a:off x="2424460" y="1422301"/>
              <a:ext cx="779388" cy="206499"/>
            </a:xfrm>
            <a:prstGeom prst="parallelogram">
              <a:avLst>
                <a:gd name="adj" fmla="val 25000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44" name="사다리꼴 43"/>
            <p:cNvSpPr/>
            <p:nvPr/>
          </p:nvSpPr>
          <p:spPr>
            <a:xfrm rot="10800000">
              <a:off x="2483767" y="1418058"/>
              <a:ext cx="4032448" cy="548224"/>
            </a:xfrm>
            <a:prstGeom prst="trapezoid">
              <a:avLst>
                <a:gd name="adj" fmla="val 32349"/>
              </a:avLst>
            </a:prstGeom>
            <a:gradFill>
              <a:gsLst>
                <a:gs pos="49000">
                  <a:srgbClr val="007FC1"/>
                </a:gs>
                <a:gs pos="52000">
                  <a:srgbClr val="0564B3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Autofit/>
            </a:bodyPr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3009205" y="1403249"/>
              <a:ext cx="2952329" cy="60958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defRPr lang="ko-KR" altLang="en-US">
                  <a:cs typeface="+mj-cs"/>
                </a:defRPr>
              </a:pPr>
              <a:r>
                <a:rPr lang="ko-KR" altLang="en-US" sz="2000">
                  <a:solidFill>
                    <a:prstClr val="white"/>
                  </a:solidFill>
                  <a:effectLst>
                    <a:outerShdw blurRad="38100" dist="38100" dir="2700000" algn="tl" rotWithShape="0">
                      <a:srgbClr val="000000">
                        <a:alpha val="40000"/>
                      </a:srgbClr>
                    </a:outerShdw>
                  </a:effectLst>
                  <a:cs typeface="+mj-cs"/>
                </a:rPr>
                <a:t>지원요건</a:t>
              </a:r>
            </a:p>
          </p:txBody>
        </p:sp>
      </p:grpSp>
      <p:sp>
        <p:nvSpPr>
          <p:cNvPr id="71" name="Rectangle 12"/>
          <p:cNvSpPr>
            <a:spLocks noChangeArrowheads="1"/>
          </p:cNvSpPr>
          <p:nvPr/>
        </p:nvSpPr>
        <p:spPr>
          <a:xfrm>
            <a:off x="1674746" y="4721644"/>
            <a:ext cx="7201495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square" lIns="91440" tIns="45720" rIns="91440" bIns="45720" anchor="ctr" anchorCtr="0">
            <a:spAutoFit/>
          </a:bodyPr>
          <a:lstStyle/>
          <a:p>
            <a:pPr algn="l">
              <a:spcBef>
                <a:spcPct val="0"/>
              </a:spcBef>
              <a:spcAft>
                <a:spcPct val="0"/>
              </a:spcAft>
              <a:defRPr lang="ko-KR" altLang="en-US">
                <a:latin typeface="+mn-lt"/>
                <a:ea typeface="+mn-ea"/>
                <a:cs typeface="+mn-cs"/>
              </a:defRPr>
            </a:pPr>
            <a:r>
              <a:rPr lang="en-US" altLang="ko-KR" dirty="0">
                <a:solidFill>
                  <a:srgbClr val="002060"/>
                </a:solidFill>
                <a:latin typeface="맑은 고딕"/>
                <a:cs typeface="맑은 고딕"/>
              </a:rPr>
              <a:t>1</a:t>
            </a:r>
            <a:r>
              <a:rPr lang="ko-KR" altLang="en-US" dirty="0">
                <a:solidFill>
                  <a:srgbClr val="002060"/>
                </a:solidFill>
                <a:latin typeface="맑은 고딕"/>
              </a:rPr>
              <a:t>년</a:t>
            </a:r>
            <a:endParaRPr lang="en-US" altLang="ko-KR" dirty="0">
              <a:solidFill>
                <a:srgbClr val="002060"/>
              </a:solidFill>
              <a:latin typeface="맑은 고딕"/>
              <a:cs typeface="맑은 고딕"/>
            </a:endParaRPr>
          </a:p>
        </p:txBody>
      </p:sp>
      <p:grpSp>
        <p:nvGrpSpPr>
          <p:cNvPr id="6" name="그룹 71"/>
          <p:cNvGrpSpPr/>
          <p:nvPr/>
        </p:nvGrpSpPr>
        <p:grpSpPr>
          <a:xfrm>
            <a:off x="385233" y="4726290"/>
            <a:ext cx="1234439" cy="360040"/>
            <a:chOff x="368299" y="2780928"/>
            <a:chExt cx="1325217" cy="360040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73" name="직사각형 72"/>
            <p:cNvSpPr/>
            <p:nvPr/>
          </p:nvSpPr>
          <p:spPr>
            <a:xfrm>
              <a:off x="368299" y="2780928"/>
              <a:ext cx="865932" cy="36004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74" name="오각형 73"/>
            <p:cNvSpPr/>
            <p:nvPr/>
          </p:nvSpPr>
          <p:spPr>
            <a:xfrm>
              <a:off x="827584" y="2780928"/>
              <a:ext cx="865932" cy="360040"/>
            </a:xfrm>
            <a:prstGeom prst="homePlate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</p:grpSp>
      <p:grpSp>
        <p:nvGrpSpPr>
          <p:cNvPr id="7" name="그룹 74"/>
          <p:cNvGrpSpPr/>
          <p:nvPr/>
        </p:nvGrpSpPr>
        <p:grpSpPr>
          <a:xfrm>
            <a:off x="385233" y="5243458"/>
            <a:ext cx="1234439" cy="360040"/>
            <a:chOff x="368299" y="2780928"/>
            <a:chExt cx="1325217" cy="360040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76" name="직사각형 75"/>
            <p:cNvSpPr/>
            <p:nvPr/>
          </p:nvSpPr>
          <p:spPr>
            <a:xfrm>
              <a:off x="368299" y="2780928"/>
              <a:ext cx="865932" cy="36004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77" name="오각형 76"/>
            <p:cNvSpPr/>
            <p:nvPr/>
          </p:nvSpPr>
          <p:spPr>
            <a:xfrm>
              <a:off x="827584" y="2780928"/>
              <a:ext cx="865932" cy="360040"/>
            </a:xfrm>
            <a:prstGeom prst="homePlate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</p:grpSp>
      <p:grpSp>
        <p:nvGrpSpPr>
          <p:cNvPr id="8" name="그룹 77"/>
          <p:cNvGrpSpPr/>
          <p:nvPr/>
        </p:nvGrpSpPr>
        <p:grpSpPr>
          <a:xfrm>
            <a:off x="385233" y="5918527"/>
            <a:ext cx="1234439" cy="360040"/>
            <a:chOff x="368299" y="2780928"/>
            <a:chExt cx="1325217" cy="360040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79" name="직사각형 78"/>
            <p:cNvSpPr/>
            <p:nvPr/>
          </p:nvSpPr>
          <p:spPr>
            <a:xfrm>
              <a:off x="368299" y="2780928"/>
              <a:ext cx="865932" cy="36004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80" name="오각형 79"/>
            <p:cNvSpPr/>
            <p:nvPr/>
          </p:nvSpPr>
          <p:spPr>
            <a:xfrm>
              <a:off x="827584" y="2780928"/>
              <a:ext cx="865932" cy="360040"/>
            </a:xfrm>
            <a:prstGeom prst="homePlate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</p:grpSp>
      <p:sp>
        <p:nvSpPr>
          <p:cNvPr id="81" name="직사각형 80"/>
          <p:cNvSpPr/>
          <p:nvPr/>
        </p:nvSpPr>
        <p:spPr>
          <a:xfrm>
            <a:off x="578035" y="4721644"/>
            <a:ext cx="6849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>
                <a:solidFill>
                  <a:srgbClr val="002060"/>
                </a:solidFill>
                <a:cs typeface="+mj-cs"/>
              </a:rPr>
              <a:t>기 간</a:t>
            </a:r>
            <a:endParaRPr lang="ko-KR" altLang="en-US">
              <a:solidFill>
                <a:prstClr val="black"/>
              </a:solidFill>
              <a:cs typeface="+mj-cs"/>
            </a:endParaRPr>
          </a:p>
        </p:txBody>
      </p:sp>
      <p:sp>
        <p:nvSpPr>
          <p:cNvPr id="82" name="직사각형 81"/>
          <p:cNvSpPr/>
          <p:nvPr/>
        </p:nvSpPr>
        <p:spPr>
          <a:xfrm>
            <a:off x="578035" y="5238812"/>
            <a:ext cx="6849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>
                <a:solidFill>
                  <a:prstClr val="black"/>
                </a:solidFill>
                <a:cs typeface="+mj-cs"/>
              </a:rPr>
              <a:t>금 액</a:t>
            </a:r>
          </a:p>
        </p:txBody>
      </p:sp>
      <p:sp>
        <p:nvSpPr>
          <p:cNvPr id="83" name="직사각형 82"/>
          <p:cNvSpPr/>
          <p:nvPr/>
        </p:nvSpPr>
        <p:spPr>
          <a:xfrm>
            <a:off x="578035" y="5913881"/>
            <a:ext cx="6849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>
                <a:solidFill>
                  <a:prstClr val="black"/>
                </a:solidFill>
                <a:cs typeface="+mj-cs"/>
              </a:rPr>
              <a:t>기 타</a:t>
            </a:r>
          </a:p>
        </p:txBody>
      </p:sp>
      <p:sp>
        <p:nvSpPr>
          <p:cNvPr id="84" name="Rectangle 12"/>
          <p:cNvSpPr>
            <a:spLocks noChangeArrowheads="1"/>
          </p:cNvSpPr>
          <p:nvPr/>
        </p:nvSpPr>
        <p:spPr>
          <a:xfrm>
            <a:off x="1674746" y="5226249"/>
            <a:ext cx="7201495" cy="615553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square" lIns="91440" tIns="45720" rIns="91440" bIns="45720" anchor="ctr" anchorCtr="0">
            <a:spAutoFit/>
          </a:bodyPr>
          <a:lstStyle/>
          <a:p>
            <a:pPr algn="l">
              <a:spcBef>
                <a:spcPct val="0"/>
              </a:spcBef>
              <a:spcAft>
                <a:spcPct val="0"/>
              </a:spcAft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임금 증가분의 </a:t>
            </a:r>
            <a:r>
              <a:rPr lang="ko-KR" altLang="en-US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80%를 1개월 </a:t>
            </a:r>
            <a:r>
              <a:rPr lang="en-US" altLang="ko-KR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6</a:t>
            </a:r>
            <a:r>
              <a:rPr lang="en-US" altLang="ko-KR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0</a:t>
            </a:r>
            <a:r>
              <a:rPr lang="ko-KR" altLang="en-US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만원 한도/ </a:t>
            </a:r>
            <a:r>
              <a:rPr lang="ko-KR" altLang="en-US" dirty="0" err="1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간접노무비</a:t>
            </a:r>
            <a:r>
              <a:rPr lang="ko-KR" altLang="en-US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 월 </a:t>
            </a:r>
            <a:r>
              <a:rPr lang="en-US" altLang="ko-KR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r>
              <a:rPr lang="ko-KR" altLang="en-US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0</a:t>
            </a:r>
            <a:r>
              <a:rPr lang="ko-KR" altLang="en-US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만원</a:t>
            </a:r>
          </a:p>
          <a:p>
            <a:pPr algn="l">
              <a:spcBef>
                <a:spcPct val="0"/>
              </a:spcBef>
              <a:spcAft>
                <a:spcPct val="0"/>
              </a:spcAft>
              <a:defRPr lang="ko-KR" altLang="en-US">
                <a:latin typeface="+mn-lt"/>
                <a:ea typeface="+mn-ea"/>
                <a:cs typeface="+mn-cs"/>
              </a:defRPr>
            </a:pPr>
            <a:r>
              <a:rPr lang="en-US" altLang="ko-KR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  </a:t>
            </a:r>
            <a:r>
              <a:rPr lang="en-US" altLang="ko-KR" sz="1400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* </a:t>
            </a:r>
            <a:r>
              <a:rPr lang="ko-KR" altLang="en-US" sz="1400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고용기간에 따라 </a:t>
            </a:r>
            <a:r>
              <a:rPr lang="ko-KR" altLang="en-US" sz="1400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일할 계산</a:t>
            </a:r>
          </a:p>
        </p:txBody>
      </p:sp>
      <p:sp>
        <p:nvSpPr>
          <p:cNvPr id="85" name="Rectangle 12"/>
          <p:cNvSpPr>
            <a:spLocks noChangeArrowheads="1"/>
          </p:cNvSpPr>
          <p:nvPr/>
        </p:nvSpPr>
        <p:spPr>
          <a:xfrm>
            <a:off x="1674744" y="5823376"/>
            <a:ext cx="7073969" cy="830997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square" lIns="91440" tIns="45720" rIns="91440" bIns="45720" anchor="ctr" anchorCtr="0">
            <a:spAutoFit/>
          </a:bodyPr>
          <a:lstStyle/>
          <a:p>
            <a:pPr algn="just">
              <a:spcBef>
                <a:spcPct val="0"/>
              </a:spcBef>
              <a:spcAft>
                <a:spcPct val="0"/>
              </a:spcAft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참여신청서를 제출한 </a:t>
            </a:r>
            <a:r>
              <a:rPr lang="ko-KR" altLang="en-US" sz="1600" dirty="0" err="1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직전년도</a:t>
            </a:r>
            <a:r>
              <a:rPr lang="ko-KR" altLang="en-US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 </a:t>
            </a:r>
            <a:r>
              <a:rPr lang="ko-KR" altLang="en-US" sz="1600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말일 기준 기간제인 피보험자수의 120%(10인 미만은 5명까지) </a:t>
            </a:r>
            <a:endParaRPr lang="en-US" altLang="ko-KR" sz="1600" dirty="0" smtClean="0">
              <a:solidFill>
                <a:srgbClr val="002060"/>
              </a:solidFill>
              <a:latin typeface="맑은 고딕" pitchFamily="50" charset="-127"/>
              <a:ea typeface="맑은 고딕" pitchFamily="50" charset="-127"/>
              <a:cs typeface="맑은 고딕"/>
            </a:endParaRPr>
          </a:p>
          <a:p>
            <a:pPr algn="just">
              <a:spcBef>
                <a:spcPct val="0"/>
              </a:spcBef>
              <a:spcAft>
                <a:spcPct val="0"/>
              </a:spcAft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- </a:t>
            </a:r>
            <a:r>
              <a:rPr lang="ko-KR" altLang="en-US" sz="1600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파견, 사내하도급, 특수형태근로자의 경우 한도 없음</a:t>
            </a:r>
          </a:p>
        </p:txBody>
      </p:sp>
      <p:cxnSp>
        <p:nvCxnSpPr>
          <p:cNvPr id="86" name="직선 연결선 85"/>
          <p:cNvCxnSpPr/>
          <p:nvPr/>
        </p:nvCxnSpPr>
        <p:spPr>
          <a:xfrm>
            <a:off x="1547664" y="5146050"/>
            <a:ext cx="7201049" cy="0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직선 연결선 86"/>
          <p:cNvCxnSpPr/>
          <p:nvPr/>
        </p:nvCxnSpPr>
        <p:spPr>
          <a:xfrm>
            <a:off x="1547664" y="5843364"/>
            <a:ext cx="7201049" cy="0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72429" name="그림 17" descr="1.png"/>
          <p:cNvPicPr>
            <a:picLocks noChangeAspect="1"/>
          </p:cNvPicPr>
          <p:nvPr/>
        </p:nvPicPr>
        <p:blipFill rotWithShape="1">
          <a:blip r:embed="rId5" cstate="print"/>
          <a:stretch>
            <a:fillRect/>
          </a:stretch>
        </p:blipFill>
        <p:spPr>
          <a:xfrm>
            <a:off x="179512" y="0"/>
            <a:ext cx="895447" cy="1124744"/>
          </a:xfrm>
          <a:prstGeom prst="rect">
            <a:avLst/>
          </a:prstGeom>
        </p:spPr>
      </p:pic>
      <p:graphicFrame>
        <p:nvGraphicFramePr>
          <p:cNvPr id="572430" name="개체 10" hidden="1"/>
          <p:cNvGraphicFramePr>
            <a:graphicFrameLocks noChangeAspect="1"/>
          </p:cNvGraphicFramePr>
          <p:nvPr/>
        </p:nvGraphicFramePr>
        <p:xfrm>
          <a:off x="1" y="1"/>
          <a:ext cx="158751" cy="158750"/>
        </p:xfrm>
        <a:graphic>
          <a:graphicData uri="http://schemas.openxmlformats.org/presentationml/2006/ole">
            <p:oleObj spid="_x0000_s118787" name="think-cell Slide" r:id="rId6" imgW="360" imgH="360" progId="">
              <p:embed/>
            </p:oleObj>
          </a:graphicData>
        </a:graphic>
      </p:graphicFrame>
      <p:grpSp>
        <p:nvGrpSpPr>
          <p:cNvPr id="9" name="그룹 87"/>
          <p:cNvGrpSpPr/>
          <p:nvPr/>
        </p:nvGrpSpPr>
        <p:grpSpPr>
          <a:xfrm>
            <a:off x="291738" y="1412709"/>
            <a:ext cx="8312710" cy="422590"/>
            <a:chOff x="291738" y="1441284"/>
            <a:chExt cx="8312710" cy="422590"/>
          </a:xfrm>
        </p:grpSpPr>
        <p:cxnSp>
          <p:nvCxnSpPr>
            <p:cNvPr id="78" name="직선 연결선 69"/>
            <p:cNvCxnSpPr/>
            <p:nvPr/>
          </p:nvCxnSpPr>
          <p:spPr>
            <a:xfrm>
              <a:off x="395536" y="1863874"/>
              <a:ext cx="8208912" cy="0"/>
            </a:xfrm>
            <a:prstGeom prst="line">
              <a:avLst/>
            </a:prstGeom>
            <a:ln w="12700">
              <a:gradFill>
                <a:gsLst>
                  <a:gs pos="0">
                    <a:schemeClr val="accent6">
                      <a:lumMod val="75000"/>
                    </a:schemeClr>
                  </a:gs>
                  <a:gs pos="50000">
                    <a:schemeClr val="accent6">
                      <a:lumMod val="75000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lin ang="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직사각형 26"/>
            <p:cNvSpPr/>
            <p:nvPr/>
          </p:nvSpPr>
          <p:spPr>
            <a:xfrm>
              <a:off x="1619672" y="1450876"/>
              <a:ext cx="6408712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l">
                <a:defRPr lang="ko-KR" altLang="en-US">
                  <a:cs typeface="+mj-cs"/>
                </a:defRPr>
              </a:pPr>
              <a:r>
                <a:rPr lang="ko-KR" altLang="en-US" sz="2000" dirty="0" smtClean="0">
                  <a:solidFill>
                    <a:srgbClr val="002060"/>
                  </a:solidFill>
                  <a:latin typeface="맑은 고딕" pitchFamily="50" charset="-127"/>
                  <a:ea typeface="맑은 고딕" pitchFamily="50" charset="-127"/>
                </a:rPr>
                <a:t>우선지원 대상기업</a:t>
              </a:r>
              <a:r>
                <a:rPr lang="en-US" altLang="ko-KR" sz="2000" dirty="0" smtClean="0">
                  <a:solidFill>
                    <a:srgbClr val="002060"/>
                  </a:solidFill>
                  <a:latin typeface="맑은 고딕" pitchFamily="50" charset="-127"/>
                  <a:ea typeface="맑은 고딕" pitchFamily="50" charset="-127"/>
                </a:rPr>
                <a:t>, </a:t>
              </a:r>
              <a:r>
                <a:rPr lang="ko-KR" altLang="en-US" sz="2000" dirty="0" smtClean="0">
                  <a:solidFill>
                    <a:srgbClr val="002060"/>
                  </a:solidFill>
                  <a:latin typeface="맑은 고딕" pitchFamily="50" charset="-127"/>
                  <a:ea typeface="맑은 고딕" pitchFamily="50" charset="-127"/>
                </a:rPr>
                <a:t>중견기업</a:t>
              </a:r>
              <a:r>
                <a:rPr lang="ko-KR" altLang="en-US" sz="2000" dirty="0">
                  <a:solidFill>
                    <a:srgbClr val="002060"/>
                  </a:solidFill>
                  <a:latin typeface="맑은 고딕" pitchFamily="50" charset="-127"/>
                  <a:ea typeface="맑은 고딕" pitchFamily="50" charset="-127"/>
                </a:rPr>
                <a:t>- </a:t>
              </a:r>
              <a:r>
                <a:rPr lang="ko-KR" altLang="en-US" sz="2000" dirty="0" smtClean="0">
                  <a:solidFill>
                    <a:srgbClr val="002060"/>
                  </a:solidFill>
                  <a:latin typeface="맑은 고딕" pitchFamily="50" charset="-127"/>
                  <a:ea typeface="맑은 고딕" pitchFamily="50" charset="-127"/>
                </a:rPr>
                <a:t>상시 5</a:t>
              </a:r>
              <a:r>
                <a:rPr lang="ko-KR" altLang="en-US" sz="2000" dirty="0">
                  <a:solidFill>
                    <a:srgbClr val="002060"/>
                  </a:solidFill>
                  <a:latin typeface="맑은 고딕" pitchFamily="50" charset="-127"/>
                  <a:ea typeface="맑은 고딕" pitchFamily="50" charset="-127"/>
                </a:rPr>
                <a:t>인 미만 제외</a:t>
              </a:r>
            </a:p>
          </p:txBody>
        </p:sp>
        <p:cxnSp>
          <p:nvCxnSpPr>
            <p:cNvPr id="572434" name="직선 연결선 69"/>
            <p:cNvCxnSpPr/>
            <p:nvPr/>
          </p:nvCxnSpPr>
          <p:spPr>
            <a:xfrm>
              <a:off x="395536" y="1441284"/>
              <a:ext cx="8208912" cy="0"/>
            </a:xfrm>
            <a:prstGeom prst="line">
              <a:avLst/>
            </a:prstGeom>
            <a:ln w="12700">
              <a:gradFill>
                <a:gsLst>
                  <a:gs pos="0">
                    <a:schemeClr val="accent6">
                      <a:lumMod val="75000"/>
                    </a:schemeClr>
                  </a:gs>
                  <a:gs pos="50000">
                    <a:schemeClr val="accent6">
                      <a:lumMod val="75000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lin ang="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72435" name="직사각형 72"/>
            <p:cNvSpPr/>
            <p:nvPr/>
          </p:nvSpPr>
          <p:spPr>
            <a:xfrm flipH="1">
              <a:off x="363742" y="1441351"/>
              <a:ext cx="1236431" cy="360040"/>
            </a:xfrm>
            <a:prstGeom prst="rect">
              <a:avLst/>
            </a:prstGeom>
            <a:solidFill>
              <a:srgbClr val="FCAF1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572436" name="직사각형 9"/>
            <p:cNvSpPr/>
            <p:nvPr/>
          </p:nvSpPr>
          <p:spPr>
            <a:xfrm>
              <a:off x="291738" y="1483671"/>
              <a:ext cx="1378594" cy="347408"/>
            </a:xfrm>
            <a:custGeom>
              <a:avLst/>
              <a:gdLst>
                <a:gd name="connsiteX0" fmla="*/ 179163 w 1691133"/>
                <a:gd name="connsiteY0" fmla="*/ 277749 h 576262"/>
                <a:gd name="connsiteX1" fmla="*/ 0 w 1691133"/>
                <a:gd name="connsiteY1" fmla="*/ 173835 h 576262"/>
                <a:gd name="connsiteX2" fmla="*/ 0 w 1691133"/>
                <a:gd name="connsiteY2" fmla="*/ 0 h 576262"/>
                <a:gd name="connsiteX3" fmla="*/ 1691133 w 1691133"/>
                <a:gd name="connsiteY3" fmla="*/ 0 h 576262"/>
                <a:gd name="connsiteX4" fmla="*/ 1691133 w 1691133"/>
                <a:gd name="connsiteY4" fmla="*/ 576262 h 576262"/>
                <a:gd name="connsiteX5" fmla="*/ 0 w 1691133"/>
                <a:gd name="connsiteY5" fmla="*/ 576262 h 576262"/>
                <a:gd name="connsiteX6" fmla="*/ 0 w 1691133"/>
                <a:gd name="connsiteY6" fmla="*/ 381664 h 576262"/>
                <a:gd name="connsiteX7" fmla="*/ 270603 w 1691133"/>
                <a:gd name="connsiteY7" fmla="*/ 369189 h 576262"/>
                <a:gd name="connsiteX0" fmla="*/ 0 w 1691133"/>
                <a:gd name="connsiteY0" fmla="*/ 173835 h 576262"/>
                <a:gd name="connsiteX1" fmla="*/ 0 w 1691133"/>
                <a:gd name="connsiteY1" fmla="*/ 0 h 576262"/>
                <a:gd name="connsiteX2" fmla="*/ 1691133 w 1691133"/>
                <a:gd name="connsiteY2" fmla="*/ 0 h 576262"/>
                <a:gd name="connsiteX3" fmla="*/ 1691133 w 1691133"/>
                <a:gd name="connsiteY3" fmla="*/ 576262 h 576262"/>
                <a:gd name="connsiteX4" fmla="*/ 0 w 1691133"/>
                <a:gd name="connsiteY4" fmla="*/ 576262 h 576262"/>
                <a:gd name="connsiteX5" fmla="*/ 0 w 1691133"/>
                <a:gd name="connsiteY5" fmla="*/ 381664 h 576262"/>
                <a:gd name="connsiteX6" fmla="*/ 270603 w 1691133"/>
                <a:gd name="connsiteY6" fmla="*/ 369189 h 576262"/>
                <a:gd name="connsiteX0" fmla="*/ 0 w 1691133"/>
                <a:gd name="connsiteY0" fmla="*/ 173835 h 576262"/>
                <a:gd name="connsiteX1" fmla="*/ 0 w 1691133"/>
                <a:gd name="connsiteY1" fmla="*/ 0 h 576262"/>
                <a:gd name="connsiteX2" fmla="*/ 1691133 w 1691133"/>
                <a:gd name="connsiteY2" fmla="*/ 0 h 576262"/>
                <a:gd name="connsiteX3" fmla="*/ 1691133 w 1691133"/>
                <a:gd name="connsiteY3" fmla="*/ 576262 h 576262"/>
                <a:gd name="connsiteX4" fmla="*/ 0 w 1691133"/>
                <a:gd name="connsiteY4" fmla="*/ 576262 h 576262"/>
                <a:gd name="connsiteX5" fmla="*/ 0 w 1691133"/>
                <a:gd name="connsiteY5" fmla="*/ 381664 h 576262"/>
                <a:gd name="connsiteX0" fmla="*/ 0 w 1691133"/>
                <a:gd name="connsiteY0" fmla="*/ 0 h 576262"/>
                <a:gd name="connsiteX1" fmla="*/ 1691133 w 1691133"/>
                <a:gd name="connsiteY1" fmla="*/ 0 h 576262"/>
                <a:gd name="connsiteX2" fmla="*/ 1691133 w 1691133"/>
                <a:gd name="connsiteY2" fmla="*/ 576262 h 576262"/>
                <a:gd name="connsiteX3" fmla="*/ 0 w 1691133"/>
                <a:gd name="connsiteY3" fmla="*/ 576262 h 576262"/>
                <a:gd name="connsiteX4" fmla="*/ 0 w 1691133"/>
                <a:gd name="connsiteY4" fmla="*/ 381664 h 576262"/>
                <a:gd name="connsiteX0" fmla="*/ 0 w 1691133"/>
                <a:gd name="connsiteY0" fmla="*/ 0 h 576262"/>
                <a:gd name="connsiteX1" fmla="*/ 1691133 w 1691133"/>
                <a:gd name="connsiteY1" fmla="*/ 0 h 576262"/>
                <a:gd name="connsiteX2" fmla="*/ 1691133 w 1691133"/>
                <a:gd name="connsiteY2" fmla="*/ 576262 h 576262"/>
                <a:gd name="connsiteX3" fmla="*/ 0 w 1691133"/>
                <a:gd name="connsiteY3" fmla="*/ 576262 h 5762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91133" h="576262">
                  <a:moveTo>
                    <a:pt x="0" y="0"/>
                  </a:moveTo>
                  <a:lnTo>
                    <a:pt x="1691133" y="0"/>
                  </a:lnTo>
                  <a:lnTo>
                    <a:pt x="1691133" y="576262"/>
                  </a:lnTo>
                  <a:lnTo>
                    <a:pt x="0" y="576262"/>
                  </a:lnTo>
                </a:path>
              </a:pathLst>
            </a:custGeom>
            <a:noFill/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cs typeface="+mj-cs"/>
                </a:defRPr>
              </a:pPr>
              <a:r>
                <a:rPr lang="ko-KR" altLang="en-US" sz="2000" b="1">
                  <a:solidFill>
                    <a:srgbClr val="EEECE1">
                      <a:lumMod val="10000"/>
                    </a:srgbClr>
                  </a:solidFill>
                  <a:cs typeface="+mj-cs"/>
                </a:rPr>
                <a:t>지원대상</a:t>
              </a:r>
            </a:p>
          </p:txBody>
        </p:sp>
      </p:grpSp>
      <p:sp>
        <p:nvSpPr>
          <p:cNvPr id="75" name="제목 74"/>
          <p:cNvSpPr>
            <a:spLocks noGrp="1"/>
          </p:cNvSpPr>
          <p:nvPr>
            <p:ph type="title" idx="4294967295"/>
          </p:nvPr>
        </p:nvSpPr>
        <p:spPr>
          <a:xfrm>
            <a:off x="270753" y="116395"/>
            <a:ext cx="4805303" cy="972344"/>
          </a:xfrm>
        </p:spPr>
        <p:txBody>
          <a:bodyPr>
            <a:normAutofit/>
          </a:bodyPr>
          <a:lstStyle/>
          <a:p>
            <a:pPr lvl="0">
              <a:defRPr lang="ko-KR" altLang="en-US"/>
            </a:pPr>
            <a:r>
              <a:rPr lang="ko-KR" altLang="en-US" spc="5" dirty="0" smtClean="0">
                <a:solidFill>
                  <a:schemeClr val="bg1"/>
                </a:solidFill>
                <a:latin typeface="HY헤드라인M"/>
                <a:ea typeface="HY헤드라인M"/>
              </a:rPr>
              <a:t> </a:t>
            </a:r>
            <a:r>
              <a:rPr lang="en-US" altLang="ko-KR" spc="5" dirty="0" smtClean="0">
                <a:solidFill>
                  <a:schemeClr val="bg1"/>
                </a:solidFill>
                <a:latin typeface="HY헤드라인M"/>
                <a:ea typeface="HY헤드라인M"/>
              </a:rPr>
              <a:t>6</a:t>
            </a:r>
            <a:r>
              <a:rPr lang="en-US" altLang="ko-KR" spc="5" dirty="0" smtClean="0">
                <a:solidFill>
                  <a:schemeClr val="tx1"/>
                </a:solidFill>
                <a:latin typeface="HY헤드라인M"/>
                <a:ea typeface="HY헤드라인M"/>
              </a:rPr>
              <a:t>  </a:t>
            </a:r>
            <a:r>
              <a:rPr lang="ko-KR" altLang="en-US" spc="5" dirty="0" smtClean="0">
                <a:solidFill>
                  <a:schemeClr val="tx1"/>
                </a:solidFill>
                <a:latin typeface="HY헤드라인M"/>
                <a:ea typeface="HY헤드라인M"/>
              </a:rPr>
              <a:t> </a:t>
            </a:r>
            <a:r>
              <a:rPr lang="ko-KR" altLang="en-US" spc="5" dirty="0">
                <a:solidFill>
                  <a:schemeClr val="accent2"/>
                </a:solidFill>
                <a:latin typeface="HY헤드라인M"/>
                <a:ea typeface="HY헤드라인M"/>
              </a:rPr>
              <a:t>정규직 전환 지원</a:t>
            </a:r>
            <a:r>
              <a:rPr lang="ko-KR" altLang="en-US" spc="5" dirty="0">
                <a:solidFill>
                  <a:schemeClr val="accent2"/>
                </a:solidFill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모서리가 둥근 직사각형 45"/>
          <p:cNvSpPr/>
          <p:nvPr/>
        </p:nvSpPr>
        <p:spPr>
          <a:xfrm>
            <a:off x="361628" y="4427574"/>
            <a:ext cx="8496944" cy="2169778"/>
          </a:xfrm>
          <a:prstGeom prst="roundRect">
            <a:avLst>
              <a:gd name="adj" fmla="val 3439"/>
            </a:avLst>
          </a:prstGeom>
          <a:solidFill>
            <a:schemeClr val="bg1"/>
          </a:solidFill>
          <a:ln w="127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Autofit/>
          </a:bodyPr>
          <a:lstStyle/>
          <a:p>
            <a:pPr algn="ctr">
              <a:defRPr lang="ko-KR" altLang="en-US">
                <a:latin typeface="+mn-lt"/>
                <a:ea typeface="+mn-ea"/>
                <a:cs typeface="+mn-cs"/>
              </a:defRPr>
            </a:pPr>
            <a:endParaRPr lang="ko-KR" altLang="en-US">
              <a:solidFill>
                <a:prstClr val="white"/>
              </a:solidFill>
              <a:cs typeface="+mj-cs"/>
            </a:endParaRPr>
          </a:p>
        </p:txBody>
      </p:sp>
      <p:sp>
        <p:nvSpPr>
          <p:cNvPr id="70" name="양쪽 모서리가 둥근 사각형 69"/>
          <p:cNvSpPr/>
          <p:nvPr/>
        </p:nvSpPr>
        <p:spPr>
          <a:xfrm>
            <a:off x="406399" y="4452974"/>
            <a:ext cx="8416800" cy="216024"/>
          </a:xfrm>
          <a:prstGeom prst="round2SameRect">
            <a:avLst>
              <a:gd name="adj1" fmla="val 16667"/>
              <a:gd name="adj2" fmla="val 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 altLang="en-US">
                <a:latin typeface="+mn-lt"/>
                <a:ea typeface="+mn-ea"/>
                <a:cs typeface="+mn-cs"/>
              </a:defRPr>
            </a:pPr>
            <a:endParaRPr lang="ko-KR" altLang="en-US">
              <a:solidFill>
                <a:prstClr val="white"/>
              </a:solidFill>
              <a:cs typeface="+mj-cs"/>
            </a:endParaRPr>
          </a:p>
        </p:txBody>
      </p:sp>
      <p:sp>
        <p:nvSpPr>
          <p:cNvPr id="38" name="모서리가 둥근 직사각형 37"/>
          <p:cNvSpPr/>
          <p:nvPr/>
        </p:nvSpPr>
        <p:spPr>
          <a:xfrm>
            <a:off x="361628" y="2211241"/>
            <a:ext cx="8496944" cy="1880689"/>
          </a:xfrm>
          <a:prstGeom prst="roundRect">
            <a:avLst>
              <a:gd name="adj" fmla="val 3439"/>
            </a:avLst>
          </a:prstGeom>
          <a:solidFill>
            <a:schemeClr val="bg1"/>
          </a:solidFill>
          <a:ln w="127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Autofit/>
          </a:bodyPr>
          <a:lstStyle/>
          <a:p>
            <a:pPr algn="ctr">
              <a:defRPr lang="ko-KR" altLang="en-US">
                <a:latin typeface="+mn-lt"/>
                <a:ea typeface="+mn-ea"/>
                <a:cs typeface="+mn-cs"/>
              </a:defRPr>
            </a:pPr>
            <a:endParaRPr lang="ko-KR" altLang="en-US">
              <a:solidFill>
                <a:prstClr val="white"/>
              </a:solidFill>
              <a:cs typeface="+mj-cs"/>
            </a:endParaRPr>
          </a:p>
        </p:txBody>
      </p:sp>
      <p:graphicFrame>
        <p:nvGraphicFramePr>
          <p:cNvPr id="11" name="개체 10" hidden="1"/>
          <p:cNvGraphicFramePr>
            <a:graphicFrameLocks noChangeAspect="1"/>
          </p:cNvGraphicFramePr>
          <p:nvPr/>
        </p:nvGraphicFramePr>
        <p:xfrm>
          <a:off x="1" y="1"/>
          <a:ext cx="158751" cy="158750"/>
        </p:xfrm>
        <a:graphic>
          <a:graphicData uri="http://schemas.openxmlformats.org/presentationml/2006/ole">
            <p:oleObj spid="_x0000_s120834" name="think-cell Slide" r:id="rId4" imgW="360" imgH="360" progId="">
              <p:embed/>
            </p:oleObj>
          </a:graphicData>
        </a:graphic>
      </p:graphicFrame>
      <p:sp>
        <p:nvSpPr>
          <p:cNvPr id="572428" name="Rectangle 12"/>
          <p:cNvSpPr>
            <a:spLocks noChangeArrowheads="1"/>
          </p:cNvSpPr>
          <p:nvPr/>
        </p:nvSpPr>
        <p:spPr>
          <a:xfrm>
            <a:off x="1674746" y="2417475"/>
            <a:ext cx="7201495" cy="584775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square" lIns="91440" tIns="45720" rIns="91440" bIns="45720" anchor="ctr" anchorCtr="0">
            <a:spAutoFit/>
          </a:bodyPr>
          <a:lstStyle/>
          <a:p>
            <a:pPr algn="l">
              <a:spcBef>
                <a:spcPct val="0"/>
              </a:spcBef>
              <a:spcAft>
                <a:spcPct val="0"/>
              </a:spcAft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유연근무제를 도입하여 주 1회 이상 </a:t>
            </a:r>
            <a:r>
              <a:rPr lang="ko-KR" altLang="en-US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실시</a:t>
            </a:r>
            <a:endParaRPr lang="en-US" altLang="ko-KR" dirty="0" smtClean="0">
              <a:solidFill>
                <a:srgbClr val="002060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l">
              <a:spcBef>
                <a:spcPct val="0"/>
              </a:spcBef>
              <a:spcAft>
                <a:spcPct val="0"/>
              </a:spcAft>
              <a:defRPr lang="ko-KR" altLang="en-US">
                <a:latin typeface="+mn-lt"/>
                <a:ea typeface="+mn-ea"/>
                <a:cs typeface="+mn-cs"/>
              </a:defRPr>
            </a:pPr>
            <a:r>
              <a:rPr lang="en-US" altLang="ko-KR" sz="14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 - </a:t>
            </a:r>
            <a:r>
              <a:rPr lang="ko-KR" altLang="en-US" sz="1400" dirty="0" err="1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시차출퇴근제</a:t>
            </a:r>
            <a:r>
              <a:rPr lang="en-US" altLang="ko-KR" sz="14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선택근무제</a:t>
            </a:r>
            <a:r>
              <a:rPr lang="en-US" altLang="ko-KR" sz="14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(1</a:t>
            </a:r>
            <a:r>
              <a:rPr lang="ko-KR" altLang="en-US" sz="14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개월 이내의 정산기간</a:t>
            </a:r>
            <a:r>
              <a:rPr lang="en-US" altLang="ko-KR" sz="14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주</a:t>
            </a:r>
            <a:r>
              <a:rPr lang="en-US" altLang="ko-KR" sz="14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40</a:t>
            </a:r>
            <a:r>
              <a:rPr lang="ko-KR" altLang="en-US" sz="14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시간</a:t>
            </a:r>
            <a:r>
              <a:rPr lang="en-US" altLang="ko-KR" sz="14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), </a:t>
            </a:r>
            <a:r>
              <a:rPr lang="ko-KR" altLang="en-US" sz="14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재택근무제</a:t>
            </a:r>
            <a:r>
              <a:rPr lang="en-US" altLang="ko-KR" sz="14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원격근무제</a:t>
            </a:r>
            <a:endParaRPr lang="ko-KR" altLang="en-US" sz="1400" dirty="0">
              <a:solidFill>
                <a:srgbClr val="00206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2" name="그룹 14"/>
          <p:cNvGrpSpPr/>
          <p:nvPr/>
        </p:nvGrpSpPr>
        <p:grpSpPr>
          <a:xfrm>
            <a:off x="3249886" y="4283571"/>
            <a:ext cx="2720429" cy="400110"/>
            <a:chOff x="2424460" y="1403251"/>
            <a:chExt cx="4144714" cy="609588"/>
          </a:xfrm>
        </p:grpSpPr>
        <p:sp>
          <p:nvSpPr>
            <p:cNvPr id="48" name="평행 사변형 47"/>
            <p:cNvSpPr/>
            <p:nvPr/>
          </p:nvSpPr>
          <p:spPr>
            <a:xfrm flipH="1">
              <a:off x="5789786" y="1422301"/>
              <a:ext cx="779388" cy="206499"/>
            </a:xfrm>
            <a:prstGeom prst="parallelogram">
              <a:avLst>
                <a:gd name="adj" fmla="val 25000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49" name="평행 사변형 48"/>
            <p:cNvSpPr/>
            <p:nvPr/>
          </p:nvSpPr>
          <p:spPr>
            <a:xfrm>
              <a:off x="2424460" y="1422301"/>
              <a:ext cx="779388" cy="206499"/>
            </a:xfrm>
            <a:prstGeom prst="parallelogram">
              <a:avLst>
                <a:gd name="adj" fmla="val 25000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50" name="사다리꼴 49"/>
            <p:cNvSpPr/>
            <p:nvPr/>
          </p:nvSpPr>
          <p:spPr>
            <a:xfrm rot="10800000">
              <a:off x="2483767" y="1418058"/>
              <a:ext cx="4032448" cy="548224"/>
            </a:xfrm>
            <a:prstGeom prst="trapezoid">
              <a:avLst>
                <a:gd name="adj" fmla="val 32349"/>
              </a:avLst>
            </a:prstGeom>
            <a:gradFill>
              <a:gsLst>
                <a:gs pos="49000">
                  <a:srgbClr val="007FC1"/>
                </a:gs>
                <a:gs pos="52000">
                  <a:srgbClr val="0564B3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Autofit/>
            </a:bodyPr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3056656" y="1403251"/>
              <a:ext cx="2952329" cy="60958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defRPr lang="ko-KR" altLang="en-US">
                  <a:cs typeface="+mj-cs"/>
                </a:defRPr>
              </a:pPr>
              <a:r>
                <a:rPr lang="ko-KR" altLang="en-US" sz="2000">
                  <a:solidFill>
                    <a:prstClr val="white"/>
                  </a:solidFill>
                  <a:effectLst>
                    <a:outerShdw blurRad="38100" dist="38100" dir="2700000" algn="tl" rotWithShape="0">
                      <a:srgbClr val="000000">
                        <a:alpha val="40000"/>
                      </a:srgbClr>
                    </a:outerShdw>
                  </a:effectLst>
                  <a:cs typeface="+mj-cs"/>
                </a:rPr>
                <a:t>지원내용</a:t>
              </a:r>
            </a:p>
          </p:txBody>
        </p:sp>
      </p:grpSp>
      <p:grpSp>
        <p:nvGrpSpPr>
          <p:cNvPr id="3" name="그룹 53"/>
          <p:cNvGrpSpPr/>
          <p:nvPr/>
        </p:nvGrpSpPr>
        <p:grpSpPr>
          <a:xfrm>
            <a:off x="385233" y="2520042"/>
            <a:ext cx="1234439" cy="360040"/>
            <a:chOff x="368299" y="2780928"/>
            <a:chExt cx="1325217" cy="360040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52" name="직사각형 51"/>
            <p:cNvSpPr/>
            <p:nvPr/>
          </p:nvSpPr>
          <p:spPr>
            <a:xfrm>
              <a:off x="368299" y="2780928"/>
              <a:ext cx="865932" cy="36004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53" name="오각형 52"/>
            <p:cNvSpPr/>
            <p:nvPr/>
          </p:nvSpPr>
          <p:spPr>
            <a:xfrm>
              <a:off x="827584" y="2780928"/>
              <a:ext cx="865932" cy="360040"/>
            </a:xfrm>
            <a:prstGeom prst="homePlate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</p:grpSp>
      <p:grpSp>
        <p:nvGrpSpPr>
          <p:cNvPr id="4" name="그룹 54"/>
          <p:cNvGrpSpPr/>
          <p:nvPr/>
        </p:nvGrpSpPr>
        <p:grpSpPr>
          <a:xfrm>
            <a:off x="385233" y="2974727"/>
            <a:ext cx="1234439" cy="360040"/>
            <a:chOff x="368299" y="2780928"/>
            <a:chExt cx="1325217" cy="360040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56" name="직사각형 55"/>
            <p:cNvSpPr/>
            <p:nvPr/>
          </p:nvSpPr>
          <p:spPr>
            <a:xfrm>
              <a:off x="368299" y="2780928"/>
              <a:ext cx="865932" cy="36004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57" name="오각형 56"/>
            <p:cNvSpPr/>
            <p:nvPr/>
          </p:nvSpPr>
          <p:spPr>
            <a:xfrm>
              <a:off x="827584" y="2780928"/>
              <a:ext cx="865932" cy="360040"/>
            </a:xfrm>
            <a:prstGeom prst="homePlate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</p:grpSp>
      <p:sp>
        <p:nvSpPr>
          <p:cNvPr id="61" name="직사각형 60"/>
          <p:cNvSpPr/>
          <p:nvPr/>
        </p:nvSpPr>
        <p:spPr>
          <a:xfrm>
            <a:off x="578035" y="2515396"/>
            <a:ext cx="684980" cy="35924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>
                <a:solidFill>
                  <a:srgbClr val="002060"/>
                </a:solidFill>
                <a:cs typeface="+mj-cs"/>
              </a:rPr>
              <a:t>개 요</a:t>
            </a:r>
          </a:p>
        </p:txBody>
      </p:sp>
      <p:sp>
        <p:nvSpPr>
          <p:cNvPr id="62" name="직사각형 61"/>
          <p:cNvSpPr/>
          <p:nvPr/>
        </p:nvSpPr>
        <p:spPr>
          <a:xfrm>
            <a:off x="501091" y="2965435"/>
            <a:ext cx="73334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 lang="ko-KR" altLang="en-US">
                <a:latin typeface="+mn-lt"/>
                <a:ea typeface="+mn-ea"/>
                <a:cs typeface="+mn-cs"/>
              </a:defRPr>
            </a:pPr>
            <a:r>
              <a:rPr lang="en-US" altLang="ko-KR">
                <a:solidFill>
                  <a:prstClr val="black"/>
                </a:solidFill>
                <a:cs typeface="+mj-cs"/>
              </a:rPr>
              <a:t> </a:t>
            </a:r>
            <a:r>
              <a:rPr lang="ko-KR" altLang="en-US">
                <a:solidFill>
                  <a:prstClr val="black"/>
                </a:solidFill>
                <a:cs typeface="+mj-cs"/>
              </a:rPr>
              <a:t>내 용</a:t>
            </a:r>
          </a:p>
        </p:txBody>
      </p:sp>
      <p:sp>
        <p:nvSpPr>
          <p:cNvPr id="64" name="Rectangle 12"/>
          <p:cNvSpPr>
            <a:spLocks noChangeArrowheads="1"/>
          </p:cNvSpPr>
          <p:nvPr/>
        </p:nvSpPr>
        <p:spPr>
          <a:xfrm>
            <a:off x="1690985" y="2960948"/>
            <a:ext cx="7201495" cy="1129665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square" lIns="91440" tIns="45720" rIns="91440" bIns="45720" anchor="ctr" anchorCtr="0">
            <a:spAutoFit/>
          </a:bodyPr>
          <a:lstStyle/>
          <a:p>
            <a:pPr algn="l">
              <a:spcBef>
                <a:spcPct val="0"/>
              </a:spcBef>
              <a:spcAft>
                <a:spcPct val="0"/>
              </a:spcAft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 sz="1700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사업계획서 승인일로 </a:t>
            </a:r>
            <a:r>
              <a:rPr lang="ko-KR" altLang="en-US" sz="1700" dirty="0" err="1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부터</a:t>
            </a:r>
            <a:r>
              <a:rPr lang="ko-KR" altLang="en-US" sz="1700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700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6</a:t>
            </a:r>
            <a:r>
              <a:rPr lang="ko-KR" altLang="en-US" sz="1700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개월 이내 사업실시</a:t>
            </a:r>
            <a:r>
              <a:rPr lang="en-US" altLang="ko-KR" sz="1700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(1</a:t>
            </a:r>
            <a:r>
              <a:rPr lang="ko-KR" altLang="en-US" sz="1700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회 연장가능</a:t>
            </a:r>
            <a:r>
              <a:rPr lang="en-US" altLang="ko-KR" sz="1700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)</a:t>
            </a:r>
          </a:p>
          <a:p>
            <a:pPr algn="l">
              <a:spcBef>
                <a:spcPct val="0"/>
              </a:spcBef>
              <a:spcAft>
                <a:spcPct val="0"/>
              </a:spcAft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 sz="1700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취업규칙에 규정, 근로자대표와 서면합의서 작성(</a:t>
            </a:r>
            <a:r>
              <a:rPr lang="ko-KR" altLang="en-US" sz="1700" dirty="0" err="1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시차출퇴근제</a:t>
            </a:r>
            <a:r>
              <a:rPr lang="ko-KR" altLang="en-US" sz="1700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 제외)</a:t>
            </a:r>
          </a:p>
          <a:p>
            <a:pPr algn="l">
              <a:spcBef>
                <a:spcPct val="0"/>
              </a:spcBef>
              <a:spcAft>
                <a:spcPct val="0"/>
              </a:spcAft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 sz="1700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시차출퇴근일, 탄력근무제를 활용하는 주, 재택·원격근무일 연장 금지</a:t>
            </a:r>
          </a:p>
          <a:p>
            <a:pPr algn="l">
              <a:spcBef>
                <a:spcPct val="0"/>
              </a:spcBef>
              <a:spcAft>
                <a:spcPct val="0"/>
              </a:spcAft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 sz="1700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기계적</a:t>
            </a:r>
            <a:r>
              <a:rPr lang="en-US" altLang="ko-KR" sz="1700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, </a:t>
            </a:r>
            <a:r>
              <a:rPr lang="ko-KR" altLang="en-US" sz="1700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전자적 방법으로 근태관리</a:t>
            </a:r>
            <a:endParaRPr lang="en-US" altLang="ko-KR" sz="1700" dirty="0">
              <a:solidFill>
                <a:srgbClr val="002060"/>
              </a:solidFill>
              <a:latin typeface="맑은 고딕" pitchFamily="50" charset="-127"/>
              <a:ea typeface="맑은 고딕" pitchFamily="50" charset="-127"/>
              <a:cs typeface="맑은 고딕"/>
            </a:endParaRPr>
          </a:p>
        </p:txBody>
      </p:sp>
      <p:cxnSp>
        <p:nvCxnSpPr>
          <p:cNvPr id="67" name="직선 연결선 66"/>
          <p:cNvCxnSpPr/>
          <p:nvPr/>
        </p:nvCxnSpPr>
        <p:spPr>
          <a:xfrm>
            <a:off x="1547664" y="2939802"/>
            <a:ext cx="7201049" cy="0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양쪽 모서리가 둥근 사각형 68"/>
          <p:cNvSpPr/>
          <p:nvPr/>
        </p:nvSpPr>
        <p:spPr>
          <a:xfrm>
            <a:off x="406399" y="2238773"/>
            <a:ext cx="8416800" cy="216024"/>
          </a:xfrm>
          <a:prstGeom prst="round2SameRect">
            <a:avLst>
              <a:gd name="adj1" fmla="val 16667"/>
              <a:gd name="adj2" fmla="val 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 altLang="en-US">
                <a:latin typeface="+mn-lt"/>
                <a:ea typeface="+mn-ea"/>
                <a:cs typeface="+mn-cs"/>
              </a:defRPr>
            </a:pPr>
            <a:endParaRPr lang="ko-KR" altLang="en-US">
              <a:solidFill>
                <a:prstClr val="white"/>
              </a:solidFill>
              <a:cs typeface="+mj-cs"/>
            </a:endParaRPr>
          </a:p>
        </p:txBody>
      </p:sp>
      <p:grpSp>
        <p:nvGrpSpPr>
          <p:cNvPr id="5" name="그룹 14"/>
          <p:cNvGrpSpPr/>
          <p:nvPr/>
        </p:nvGrpSpPr>
        <p:grpSpPr>
          <a:xfrm>
            <a:off x="3249886" y="2060846"/>
            <a:ext cx="2720429" cy="400110"/>
            <a:chOff x="2424460" y="1403249"/>
            <a:chExt cx="4144714" cy="609588"/>
          </a:xfrm>
        </p:grpSpPr>
        <p:sp>
          <p:nvSpPr>
            <p:cNvPr id="42" name="평행 사변형 41"/>
            <p:cNvSpPr/>
            <p:nvPr/>
          </p:nvSpPr>
          <p:spPr>
            <a:xfrm flipH="1">
              <a:off x="5789786" y="1422301"/>
              <a:ext cx="779388" cy="206499"/>
            </a:xfrm>
            <a:prstGeom prst="parallelogram">
              <a:avLst>
                <a:gd name="adj" fmla="val 25000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43" name="평행 사변형 42"/>
            <p:cNvSpPr/>
            <p:nvPr/>
          </p:nvSpPr>
          <p:spPr>
            <a:xfrm>
              <a:off x="2424460" y="1422301"/>
              <a:ext cx="779388" cy="206499"/>
            </a:xfrm>
            <a:prstGeom prst="parallelogram">
              <a:avLst>
                <a:gd name="adj" fmla="val 25000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44" name="사다리꼴 43"/>
            <p:cNvSpPr/>
            <p:nvPr/>
          </p:nvSpPr>
          <p:spPr>
            <a:xfrm rot="10800000">
              <a:off x="2483767" y="1418058"/>
              <a:ext cx="4032448" cy="548224"/>
            </a:xfrm>
            <a:prstGeom prst="trapezoid">
              <a:avLst>
                <a:gd name="adj" fmla="val 32349"/>
              </a:avLst>
            </a:prstGeom>
            <a:gradFill>
              <a:gsLst>
                <a:gs pos="49000">
                  <a:srgbClr val="007FC1"/>
                </a:gs>
                <a:gs pos="52000">
                  <a:srgbClr val="0564B3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Autofit/>
            </a:bodyPr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3009205" y="1403249"/>
              <a:ext cx="2952329" cy="60958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defRPr lang="ko-KR" altLang="en-US">
                  <a:cs typeface="+mj-cs"/>
                </a:defRPr>
              </a:pPr>
              <a:r>
                <a:rPr lang="ko-KR" altLang="en-US" sz="2000">
                  <a:solidFill>
                    <a:prstClr val="white"/>
                  </a:solidFill>
                  <a:effectLst>
                    <a:outerShdw blurRad="38100" dist="38100" dir="2700000" algn="tl" rotWithShape="0">
                      <a:srgbClr val="000000">
                        <a:alpha val="40000"/>
                      </a:srgbClr>
                    </a:outerShdw>
                  </a:effectLst>
                  <a:cs typeface="+mj-cs"/>
                </a:rPr>
                <a:t>지원요건</a:t>
              </a:r>
            </a:p>
          </p:txBody>
        </p:sp>
      </p:grpSp>
      <p:sp>
        <p:nvSpPr>
          <p:cNvPr id="71" name="Rectangle 12"/>
          <p:cNvSpPr>
            <a:spLocks noChangeArrowheads="1"/>
          </p:cNvSpPr>
          <p:nvPr/>
        </p:nvSpPr>
        <p:spPr>
          <a:xfrm>
            <a:off x="1674746" y="4721644"/>
            <a:ext cx="7201495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square" lIns="91440" tIns="45720" rIns="91440" bIns="45720" anchor="ctr" anchorCtr="0">
            <a:spAutoFit/>
          </a:bodyPr>
          <a:lstStyle/>
          <a:p>
            <a:pPr algn="l">
              <a:spcBef>
                <a:spcPct val="0"/>
              </a:spcBef>
              <a:spcAft>
                <a:spcPct val="0"/>
              </a:spcAft>
              <a:defRPr lang="ko-KR" altLang="en-US">
                <a:latin typeface="+mn-lt"/>
                <a:ea typeface="+mn-ea"/>
                <a:cs typeface="+mn-cs"/>
              </a:defRPr>
            </a:pPr>
            <a:r>
              <a:rPr lang="en-US" altLang="ko-KR" dirty="0">
                <a:solidFill>
                  <a:srgbClr val="002060"/>
                </a:solidFill>
                <a:latin typeface="맑은 고딕"/>
                <a:cs typeface="맑은 고딕"/>
              </a:rPr>
              <a:t>1</a:t>
            </a:r>
            <a:r>
              <a:rPr lang="ko-KR" altLang="en-US" dirty="0">
                <a:solidFill>
                  <a:srgbClr val="002060"/>
                </a:solidFill>
                <a:latin typeface="맑은 고딕"/>
              </a:rPr>
              <a:t>년</a:t>
            </a:r>
            <a:endParaRPr lang="en-US" altLang="ko-KR" dirty="0">
              <a:solidFill>
                <a:srgbClr val="002060"/>
              </a:solidFill>
              <a:latin typeface="맑은 고딕"/>
              <a:cs typeface="맑은 고딕"/>
            </a:endParaRPr>
          </a:p>
        </p:txBody>
      </p:sp>
      <p:grpSp>
        <p:nvGrpSpPr>
          <p:cNvPr id="6" name="그룹 71"/>
          <p:cNvGrpSpPr/>
          <p:nvPr/>
        </p:nvGrpSpPr>
        <p:grpSpPr>
          <a:xfrm>
            <a:off x="385233" y="4726290"/>
            <a:ext cx="1234439" cy="360040"/>
            <a:chOff x="368299" y="2780928"/>
            <a:chExt cx="1325217" cy="360040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73" name="직사각형 72"/>
            <p:cNvSpPr/>
            <p:nvPr/>
          </p:nvSpPr>
          <p:spPr>
            <a:xfrm>
              <a:off x="368299" y="2780928"/>
              <a:ext cx="865932" cy="36004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74" name="오각형 73"/>
            <p:cNvSpPr/>
            <p:nvPr/>
          </p:nvSpPr>
          <p:spPr>
            <a:xfrm>
              <a:off x="827584" y="2780928"/>
              <a:ext cx="865932" cy="360040"/>
            </a:xfrm>
            <a:prstGeom prst="homePlate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</p:grpSp>
      <p:grpSp>
        <p:nvGrpSpPr>
          <p:cNvPr id="7" name="그룹 74"/>
          <p:cNvGrpSpPr/>
          <p:nvPr/>
        </p:nvGrpSpPr>
        <p:grpSpPr>
          <a:xfrm>
            <a:off x="385233" y="5243458"/>
            <a:ext cx="1234439" cy="360040"/>
            <a:chOff x="368299" y="2780928"/>
            <a:chExt cx="1325217" cy="360040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76" name="직사각형 75"/>
            <p:cNvSpPr/>
            <p:nvPr/>
          </p:nvSpPr>
          <p:spPr>
            <a:xfrm>
              <a:off x="368299" y="2780928"/>
              <a:ext cx="865932" cy="36004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77" name="오각형 76"/>
            <p:cNvSpPr/>
            <p:nvPr/>
          </p:nvSpPr>
          <p:spPr>
            <a:xfrm>
              <a:off x="827584" y="2780928"/>
              <a:ext cx="865932" cy="360040"/>
            </a:xfrm>
            <a:prstGeom prst="homePlate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</p:grpSp>
      <p:grpSp>
        <p:nvGrpSpPr>
          <p:cNvPr id="8" name="그룹 77"/>
          <p:cNvGrpSpPr/>
          <p:nvPr/>
        </p:nvGrpSpPr>
        <p:grpSpPr>
          <a:xfrm>
            <a:off x="385233" y="5918527"/>
            <a:ext cx="1234439" cy="360040"/>
            <a:chOff x="368299" y="2780928"/>
            <a:chExt cx="1325217" cy="360040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79" name="직사각형 78"/>
            <p:cNvSpPr/>
            <p:nvPr/>
          </p:nvSpPr>
          <p:spPr>
            <a:xfrm>
              <a:off x="368299" y="2780928"/>
              <a:ext cx="865932" cy="36004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80" name="오각형 79"/>
            <p:cNvSpPr/>
            <p:nvPr/>
          </p:nvSpPr>
          <p:spPr>
            <a:xfrm>
              <a:off x="827584" y="2780928"/>
              <a:ext cx="865932" cy="360040"/>
            </a:xfrm>
            <a:prstGeom prst="homePlate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</p:grpSp>
      <p:sp>
        <p:nvSpPr>
          <p:cNvPr id="81" name="직사각형 80"/>
          <p:cNvSpPr/>
          <p:nvPr/>
        </p:nvSpPr>
        <p:spPr>
          <a:xfrm>
            <a:off x="578035" y="4721644"/>
            <a:ext cx="6849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>
                <a:solidFill>
                  <a:srgbClr val="002060"/>
                </a:solidFill>
                <a:cs typeface="+mj-cs"/>
              </a:rPr>
              <a:t>기 간</a:t>
            </a:r>
            <a:endParaRPr lang="ko-KR" altLang="en-US">
              <a:solidFill>
                <a:prstClr val="black"/>
              </a:solidFill>
              <a:cs typeface="+mj-cs"/>
            </a:endParaRPr>
          </a:p>
        </p:txBody>
      </p:sp>
      <p:sp>
        <p:nvSpPr>
          <p:cNvPr id="82" name="직사각형 81"/>
          <p:cNvSpPr/>
          <p:nvPr/>
        </p:nvSpPr>
        <p:spPr>
          <a:xfrm>
            <a:off x="578035" y="5238812"/>
            <a:ext cx="6849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>
                <a:solidFill>
                  <a:prstClr val="black"/>
                </a:solidFill>
                <a:cs typeface="+mj-cs"/>
              </a:rPr>
              <a:t>금 액</a:t>
            </a:r>
          </a:p>
        </p:txBody>
      </p:sp>
      <p:sp>
        <p:nvSpPr>
          <p:cNvPr id="83" name="직사각형 82"/>
          <p:cNvSpPr/>
          <p:nvPr/>
        </p:nvSpPr>
        <p:spPr>
          <a:xfrm>
            <a:off x="578035" y="5913881"/>
            <a:ext cx="6849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>
                <a:solidFill>
                  <a:prstClr val="black"/>
                </a:solidFill>
                <a:cs typeface="+mj-cs"/>
              </a:rPr>
              <a:t>기 타</a:t>
            </a:r>
          </a:p>
        </p:txBody>
      </p:sp>
      <p:sp>
        <p:nvSpPr>
          <p:cNvPr id="84" name="Rectangle 12"/>
          <p:cNvSpPr>
            <a:spLocks noChangeArrowheads="1"/>
          </p:cNvSpPr>
          <p:nvPr/>
        </p:nvSpPr>
        <p:spPr>
          <a:xfrm>
            <a:off x="1674746" y="5216723"/>
            <a:ext cx="7201495" cy="615553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square" lIns="91440" tIns="45720" rIns="91440" bIns="45720" anchor="ctr" anchorCtr="0">
            <a:spAutoFit/>
          </a:bodyPr>
          <a:lstStyle/>
          <a:p>
            <a:pPr algn="l">
              <a:spcBef>
                <a:spcPct val="0"/>
              </a:spcBef>
              <a:spcAft>
                <a:spcPct val="0"/>
              </a:spcAft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주 </a:t>
            </a:r>
            <a:r>
              <a:rPr lang="ko-KR" altLang="en-US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3회 이상 활용-1</a:t>
            </a:r>
            <a:r>
              <a:rPr lang="en-US" altLang="ko-KR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0</a:t>
            </a:r>
            <a:r>
              <a:rPr lang="ko-KR" altLang="en-US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만원, 주 1~2회 활용-5만원 </a:t>
            </a:r>
            <a:r>
              <a:rPr lang="en-US" altLang="ko-KR" sz="1600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/>
            </a:r>
            <a:br>
              <a:rPr lang="en-US" altLang="ko-KR" sz="1600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</a:br>
            <a:r>
              <a:rPr lang="en-US" altLang="ko-KR" sz="1600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  </a:t>
            </a:r>
            <a:r>
              <a:rPr lang="en-US" altLang="ko-KR" sz="14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* </a:t>
            </a:r>
            <a:r>
              <a:rPr lang="ko-KR" altLang="en-US" sz="1400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단위 주는 월~일요일까지, 단위 주가 월 간 걸친 경우 월요일이 포함된 달로 산정  </a:t>
            </a:r>
          </a:p>
        </p:txBody>
      </p:sp>
      <p:sp>
        <p:nvSpPr>
          <p:cNvPr id="85" name="Rectangle 12"/>
          <p:cNvSpPr>
            <a:spLocks noChangeArrowheads="1"/>
          </p:cNvSpPr>
          <p:nvPr/>
        </p:nvSpPr>
        <p:spPr>
          <a:xfrm>
            <a:off x="1674744" y="5970300"/>
            <a:ext cx="7073969" cy="584775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square" lIns="91440" tIns="45720" rIns="91440" bIns="45720" anchor="ctr" anchorCtr="0">
            <a:spAutoFit/>
          </a:bodyPr>
          <a:lstStyle/>
          <a:p>
            <a:pPr algn="l">
              <a:spcBef>
                <a:spcPct val="0"/>
              </a:spcBef>
              <a:spcAft>
                <a:spcPct val="0"/>
              </a:spcAft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 sz="1600" dirty="0" err="1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직전년도</a:t>
            </a:r>
            <a:r>
              <a:rPr lang="ko-KR" altLang="en-US" sz="1600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 말일 기준 피보험자수의 30%(70명 한도, </a:t>
            </a:r>
            <a:r>
              <a:rPr lang="ko-KR" altLang="en-US" sz="1600" dirty="0" err="1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시차출퇴근제</a:t>
            </a:r>
            <a:r>
              <a:rPr lang="ko-KR" altLang="en-US" sz="1600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 50명)</a:t>
            </a:r>
          </a:p>
          <a:p>
            <a:pPr algn="l">
              <a:spcBef>
                <a:spcPct val="0"/>
              </a:spcBef>
              <a:spcAft>
                <a:spcPct val="0"/>
              </a:spcAft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 sz="1600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인프라 </a:t>
            </a:r>
            <a:r>
              <a:rPr lang="ko-KR" altLang="en-US" sz="1600" dirty="0" err="1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구축비</a:t>
            </a:r>
            <a:r>
              <a:rPr lang="ko-KR" altLang="en-US" sz="1600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(</a:t>
            </a:r>
            <a:r>
              <a:rPr lang="ko-KR" altLang="en-US" sz="1600" dirty="0" err="1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시스템구축비</a:t>
            </a:r>
            <a:r>
              <a:rPr lang="ko-KR" altLang="en-US" sz="1600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+설비장비 </a:t>
            </a:r>
            <a:r>
              <a:rPr lang="ko-KR" altLang="en-US" sz="1600" dirty="0" err="1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구축비</a:t>
            </a:r>
            <a:r>
              <a:rPr lang="ko-KR" altLang="en-US" sz="1600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)/ 인프라 </a:t>
            </a:r>
            <a:r>
              <a:rPr lang="ko-KR" altLang="en-US" sz="1600" dirty="0" err="1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구축비</a:t>
            </a:r>
            <a:r>
              <a:rPr lang="ko-KR" altLang="en-US" sz="1600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 융자 지원</a:t>
            </a:r>
          </a:p>
        </p:txBody>
      </p:sp>
      <p:cxnSp>
        <p:nvCxnSpPr>
          <p:cNvPr id="86" name="직선 연결선 85"/>
          <p:cNvCxnSpPr/>
          <p:nvPr/>
        </p:nvCxnSpPr>
        <p:spPr>
          <a:xfrm>
            <a:off x="1547664" y="5146050"/>
            <a:ext cx="7201049" cy="0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직선 연결선 86"/>
          <p:cNvCxnSpPr/>
          <p:nvPr/>
        </p:nvCxnSpPr>
        <p:spPr>
          <a:xfrm>
            <a:off x="1547664" y="5843364"/>
            <a:ext cx="7201049" cy="0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72429" name="그림 17" descr="1.png"/>
          <p:cNvPicPr>
            <a:picLocks noChangeAspect="1"/>
          </p:cNvPicPr>
          <p:nvPr/>
        </p:nvPicPr>
        <p:blipFill rotWithShape="1">
          <a:blip r:embed="rId5" cstate="print"/>
          <a:stretch>
            <a:fillRect/>
          </a:stretch>
        </p:blipFill>
        <p:spPr>
          <a:xfrm>
            <a:off x="179512" y="0"/>
            <a:ext cx="895447" cy="1124744"/>
          </a:xfrm>
          <a:prstGeom prst="rect">
            <a:avLst/>
          </a:prstGeom>
        </p:spPr>
      </p:pic>
      <p:graphicFrame>
        <p:nvGraphicFramePr>
          <p:cNvPr id="572430" name="개체 10" hidden="1"/>
          <p:cNvGraphicFramePr>
            <a:graphicFrameLocks noChangeAspect="1"/>
          </p:cNvGraphicFramePr>
          <p:nvPr/>
        </p:nvGraphicFramePr>
        <p:xfrm>
          <a:off x="1" y="1"/>
          <a:ext cx="158751" cy="158750"/>
        </p:xfrm>
        <a:graphic>
          <a:graphicData uri="http://schemas.openxmlformats.org/presentationml/2006/ole">
            <p:oleObj spid="_x0000_s120835" name="think-cell Slide" r:id="rId6" imgW="360" imgH="360" progId="">
              <p:embed/>
            </p:oleObj>
          </a:graphicData>
        </a:graphic>
      </p:graphicFrame>
      <p:grpSp>
        <p:nvGrpSpPr>
          <p:cNvPr id="9" name="그룹 87"/>
          <p:cNvGrpSpPr/>
          <p:nvPr/>
        </p:nvGrpSpPr>
        <p:grpSpPr>
          <a:xfrm>
            <a:off x="291738" y="1412709"/>
            <a:ext cx="8312710" cy="422590"/>
            <a:chOff x="291738" y="1441284"/>
            <a:chExt cx="8312710" cy="422590"/>
          </a:xfrm>
        </p:grpSpPr>
        <p:cxnSp>
          <p:nvCxnSpPr>
            <p:cNvPr id="78" name="직선 연결선 69"/>
            <p:cNvCxnSpPr/>
            <p:nvPr/>
          </p:nvCxnSpPr>
          <p:spPr>
            <a:xfrm>
              <a:off x="395536" y="1863874"/>
              <a:ext cx="8208912" cy="0"/>
            </a:xfrm>
            <a:prstGeom prst="line">
              <a:avLst/>
            </a:prstGeom>
            <a:ln w="12700">
              <a:gradFill>
                <a:gsLst>
                  <a:gs pos="0">
                    <a:schemeClr val="accent6">
                      <a:lumMod val="75000"/>
                    </a:schemeClr>
                  </a:gs>
                  <a:gs pos="50000">
                    <a:schemeClr val="accent6">
                      <a:lumMod val="75000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lin ang="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직사각형 26"/>
            <p:cNvSpPr/>
            <p:nvPr/>
          </p:nvSpPr>
          <p:spPr>
            <a:xfrm>
              <a:off x="1619672" y="1450876"/>
              <a:ext cx="6408712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defRPr lang="ko-KR" altLang="en-US">
                  <a:cs typeface="+mj-cs"/>
                </a:defRPr>
              </a:pPr>
              <a:r>
                <a:rPr lang="ko-KR" altLang="en-US" sz="2000" dirty="0" smtClean="0">
                  <a:solidFill>
                    <a:srgbClr val="002060"/>
                  </a:solidFill>
                  <a:latin typeface="맑은 고딕" pitchFamily="50" charset="-127"/>
                  <a:ea typeface="맑은 고딕" pitchFamily="50" charset="-127"/>
                  <a:cs typeface="+mj-cs"/>
                </a:rPr>
                <a:t>우선지원대상기업</a:t>
              </a:r>
              <a:r>
                <a:rPr lang="en-US" altLang="ko-KR" sz="2000" dirty="0" smtClean="0">
                  <a:solidFill>
                    <a:srgbClr val="002060"/>
                  </a:solidFill>
                  <a:latin typeface="맑은 고딕" pitchFamily="50" charset="-127"/>
                  <a:ea typeface="맑은 고딕" pitchFamily="50" charset="-127"/>
                  <a:cs typeface="+mj-cs"/>
                </a:rPr>
                <a:t>, </a:t>
              </a:r>
              <a:r>
                <a:rPr lang="ko-KR" altLang="en-US" sz="2000" dirty="0" smtClean="0">
                  <a:solidFill>
                    <a:srgbClr val="002060"/>
                  </a:solidFill>
                  <a:latin typeface="맑은 고딕" pitchFamily="50" charset="-127"/>
                  <a:ea typeface="맑은 고딕" pitchFamily="50" charset="-127"/>
                  <a:cs typeface="+mj-cs"/>
                </a:rPr>
                <a:t>중견기업</a:t>
              </a:r>
              <a:endParaRPr lang="ko-KR" altLang="en-US" sz="2000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+mj-cs"/>
              </a:endParaRPr>
            </a:p>
          </p:txBody>
        </p:sp>
        <p:cxnSp>
          <p:nvCxnSpPr>
            <p:cNvPr id="572434" name="직선 연결선 69"/>
            <p:cNvCxnSpPr/>
            <p:nvPr/>
          </p:nvCxnSpPr>
          <p:spPr>
            <a:xfrm>
              <a:off x="395536" y="1441284"/>
              <a:ext cx="8208912" cy="0"/>
            </a:xfrm>
            <a:prstGeom prst="line">
              <a:avLst/>
            </a:prstGeom>
            <a:ln w="12700">
              <a:gradFill>
                <a:gsLst>
                  <a:gs pos="0">
                    <a:schemeClr val="accent6">
                      <a:lumMod val="75000"/>
                    </a:schemeClr>
                  </a:gs>
                  <a:gs pos="50000">
                    <a:schemeClr val="accent6">
                      <a:lumMod val="75000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lin ang="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72435" name="직사각형 72"/>
            <p:cNvSpPr/>
            <p:nvPr/>
          </p:nvSpPr>
          <p:spPr>
            <a:xfrm flipH="1">
              <a:off x="363739" y="1441351"/>
              <a:ext cx="1236431" cy="360040"/>
            </a:xfrm>
            <a:prstGeom prst="rect">
              <a:avLst/>
            </a:prstGeom>
            <a:solidFill>
              <a:srgbClr val="FCAF1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572436" name="직사각형 9"/>
            <p:cNvSpPr/>
            <p:nvPr/>
          </p:nvSpPr>
          <p:spPr>
            <a:xfrm>
              <a:off x="291738" y="1483671"/>
              <a:ext cx="1378594" cy="347408"/>
            </a:xfrm>
            <a:custGeom>
              <a:avLst/>
              <a:gdLst>
                <a:gd name="connsiteX0" fmla="*/ 179163 w 1691133"/>
                <a:gd name="connsiteY0" fmla="*/ 277749 h 576262"/>
                <a:gd name="connsiteX1" fmla="*/ 0 w 1691133"/>
                <a:gd name="connsiteY1" fmla="*/ 173835 h 576262"/>
                <a:gd name="connsiteX2" fmla="*/ 0 w 1691133"/>
                <a:gd name="connsiteY2" fmla="*/ 0 h 576262"/>
                <a:gd name="connsiteX3" fmla="*/ 1691133 w 1691133"/>
                <a:gd name="connsiteY3" fmla="*/ 0 h 576262"/>
                <a:gd name="connsiteX4" fmla="*/ 1691133 w 1691133"/>
                <a:gd name="connsiteY4" fmla="*/ 576262 h 576262"/>
                <a:gd name="connsiteX5" fmla="*/ 0 w 1691133"/>
                <a:gd name="connsiteY5" fmla="*/ 576262 h 576262"/>
                <a:gd name="connsiteX6" fmla="*/ 0 w 1691133"/>
                <a:gd name="connsiteY6" fmla="*/ 381664 h 576262"/>
                <a:gd name="connsiteX7" fmla="*/ 270603 w 1691133"/>
                <a:gd name="connsiteY7" fmla="*/ 369189 h 576262"/>
                <a:gd name="connsiteX0" fmla="*/ 0 w 1691133"/>
                <a:gd name="connsiteY0" fmla="*/ 173835 h 576262"/>
                <a:gd name="connsiteX1" fmla="*/ 0 w 1691133"/>
                <a:gd name="connsiteY1" fmla="*/ 0 h 576262"/>
                <a:gd name="connsiteX2" fmla="*/ 1691133 w 1691133"/>
                <a:gd name="connsiteY2" fmla="*/ 0 h 576262"/>
                <a:gd name="connsiteX3" fmla="*/ 1691133 w 1691133"/>
                <a:gd name="connsiteY3" fmla="*/ 576262 h 576262"/>
                <a:gd name="connsiteX4" fmla="*/ 0 w 1691133"/>
                <a:gd name="connsiteY4" fmla="*/ 576262 h 576262"/>
                <a:gd name="connsiteX5" fmla="*/ 0 w 1691133"/>
                <a:gd name="connsiteY5" fmla="*/ 381664 h 576262"/>
                <a:gd name="connsiteX6" fmla="*/ 270603 w 1691133"/>
                <a:gd name="connsiteY6" fmla="*/ 369189 h 576262"/>
                <a:gd name="connsiteX0" fmla="*/ 0 w 1691133"/>
                <a:gd name="connsiteY0" fmla="*/ 173835 h 576262"/>
                <a:gd name="connsiteX1" fmla="*/ 0 w 1691133"/>
                <a:gd name="connsiteY1" fmla="*/ 0 h 576262"/>
                <a:gd name="connsiteX2" fmla="*/ 1691133 w 1691133"/>
                <a:gd name="connsiteY2" fmla="*/ 0 h 576262"/>
                <a:gd name="connsiteX3" fmla="*/ 1691133 w 1691133"/>
                <a:gd name="connsiteY3" fmla="*/ 576262 h 576262"/>
                <a:gd name="connsiteX4" fmla="*/ 0 w 1691133"/>
                <a:gd name="connsiteY4" fmla="*/ 576262 h 576262"/>
                <a:gd name="connsiteX5" fmla="*/ 0 w 1691133"/>
                <a:gd name="connsiteY5" fmla="*/ 381664 h 576262"/>
                <a:gd name="connsiteX0" fmla="*/ 0 w 1691133"/>
                <a:gd name="connsiteY0" fmla="*/ 0 h 576262"/>
                <a:gd name="connsiteX1" fmla="*/ 1691133 w 1691133"/>
                <a:gd name="connsiteY1" fmla="*/ 0 h 576262"/>
                <a:gd name="connsiteX2" fmla="*/ 1691133 w 1691133"/>
                <a:gd name="connsiteY2" fmla="*/ 576262 h 576262"/>
                <a:gd name="connsiteX3" fmla="*/ 0 w 1691133"/>
                <a:gd name="connsiteY3" fmla="*/ 576262 h 576262"/>
                <a:gd name="connsiteX4" fmla="*/ 0 w 1691133"/>
                <a:gd name="connsiteY4" fmla="*/ 381664 h 576262"/>
                <a:gd name="connsiteX0" fmla="*/ 0 w 1691133"/>
                <a:gd name="connsiteY0" fmla="*/ 0 h 576262"/>
                <a:gd name="connsiteX1" fmla="*/ 1691133 w 1691133"/>
                <a:gd name="connsiteY1" fmla="*/ 0 h 576262"/>
                <a:gd name="connsiteX2" fmla="*/ 1691133 w 1691133"/>
                <a:gd name="connsiteY2" fmla="*/ 576262 h 576262"/>
                <a:gd name="connsiteX3" fmla="*/ 0 w 1691133"/>
                <a:gd name="connsiteY3" fmla="*/ 576262 h 5762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91133" h="576262">
                  <a:moveTo>
                    <a:pt x="0" y="0"/>
                  </a:moveTo>
                  <a:lnTo>
                    <a:pt x="1691133" y="0"/>
                  </a:lnTo>
                  <a:lnTo>
                    <a:pt x="1691133" y="576262"/>
                  </a:lnTo>
                  <a:lnTo>
                    <a:pt x="0" y="576262"/>
                  </a:lnTo>
                </a:path>
              </a:pathLst>
            </a:custGeom>
            <a:noFill/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cs typeface="+mj-cs"/>
                </a:defRPr>
              </a:pPr>
              <a:r>
                <a:rPr lang="ko-KR" altLang="en-US" sz="2000" b="1">
                  <a:solidFill>
                    <a:srgbClr val="EEECE1">
                      <a:lumMod val="10000"/>
                    </a:srgbClr>
                  </a:solidFill>
                  <a:cs typeface="+mj-cs"/>
                </a:rPr>
                <a:t>지원대상</a:t>
              </a:r>
            </a:p>
          </p:txBody>
        </p:sp>
      </p:grpSp>
      <p:sp>
        <p:nvSpPr>
          <p:cNvPr id="75" name="제목 74"/>
          <p:cNvSpPr>
            <a:spLocks noGrp="1"/>
          </p:cNvSpPr>
          <p:nvPr>
            <p:ph type="title" idx="4294967295"/>
          </p:nvPr>
        </p:nvSpPr>
        <p:spPr>
          <a:xfrm>
            <a:off x="270753" y="116395"/>
            <a:ext cx="6749519" cy="972344"/>
          </a:xfrm>
        </p:spPr>
        <p:txBody>
          <a:bodyPr>
            <a:normAutofit/>
          </a:bodyPr>
          <a:lstStyle/>
          <a:p>
            <a:pPr lvl="0">
              <a:defRPr lang="ko-KR" altLang="en-US"/>
            </a:pPr>
            <a:r>
              <a:rPr lang="en-US" altLang="ko-KR" spc="5" dirty="0" smtClean="0">
                <a:solidFill>
                  <a:schemeClr val="bg1"/>
                </a:solidFill>
                <a:latin typeface="HY헤드라인M"/>
                <a:ea typeface="HY헤드라인M"/>
              </a:rPr>
              <a:t> 7</a:t>
            </a:r>
            <a:r>
              <a:rPr lang="en-US" altLang="ko-KR" spc="5" dirty="0" smtClean="0">
                <a:solidFill>
                  <a:schemeClr val="tx1"/>
                </a:solidFill>
                <a:latin typeface="HY헤드라인M"/>
                <a:ea typeface="HY헤드라인M"/>
              </a:rPr>
              <a:t>    </a:t>
            </a:r>
            <a:r>
              <a:rPr lang="ko-KR" altLang="en-US" spc="5" dirty="0" smtClean="0">
                <a:solidFill>
                  <a:schemeClr val="accent2"/>
                </a:solidFill>
                <a:latin typeface="HY헤드라인M"/>
                <a:ea typeface="HY헤드라인M"/>
              </a:rPr>
              <a:t>일</a:t>
            </a:r>
            <a:r>
              <a:rPr lang="ko-KR" altLang="en-US" spc="5" dirty="0">
                <a:solidFill>
                  <a:schemeClr val="accent2"/>
                </a:solidFill>
                <a:latin typeface="HY헤드라인M"/>
                <a:ea typeface="HY헤드라인M"/>
              </a:rPr>
              <a:t>·가정양립 환경개선 지원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모서리가 둥근 직사각형 45"/>
          <p:cNvSpPr/>
          <p:nvPr/>
        </p:nvSpPr>
        <p:spPr>
          <a:xfrm>
            <a:off x="361628" y="4427574"/>
            <a:ext cx="8496944" cy="2169778"/>
          </a:xfrm>
          <a:prstGeom prst="roundRect">
            <a:avLst>
              <a:gd name="adj" fmla="val 3439"/>
            </a:avLst>
          </a:prstGeom>
          <a:solidFill>
            <a:schemeClr val="bg1"/>
          </a:solidFill>
          <a:ln w="127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Autofit/>
          </a:bodyPr>
          <a:lstStyle/>
          <a:p>
            <a:pPr algn="ctr">
              <a:defRPr lang="ko-KR" altLang="en-US">
                <a:latin typeface="+mn-lt"/>
                <a:ea typeface="+mn-ea"/>
                <a:cs typeface="+mn-cs"/>
              </a:defRPr>
            </a:pPr>
            <a:endParaRPr lang="ko-KR" altLang="en-US">
              <a:solidFill>
                <a:prstClr val="white"/>
              </a:solidFill>
              <a:cs typeface="+mj-cs"/>
            </a:endParaRPr>
          </a:p>
        </p:txBody>
      </p:sp>
      <p:sp>
        <p:nvSpPr>
          <p:cNvPr id="70" name="양쪽 모서리가 둥근 사각형 69"/>
          <p:cNvSpPr/>
          <p:nvPr/>
        </p:nvSpPr>
        <p:spPr>
          <a:xfrm>
            <a:off x="406399" y="4452974"/>
            <a:ext cx="8416800" cy="216024"/>
          </a:xfrm>
          <a:prstGeom prst="round2SameRect">
            <a:avLst>
              <a:gd name="adj1" fmla="val 16667"/>
              <a:gd name="adj2" fmla="val 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 altLang="en-US">
                <a:latin typeface="+mn-lt"/>
                <a:ea typeface="+mn-ea"/>
                <a:cs typeface="+mn-cs"/>
              </a:defRPr>
            </a:pPr>
            <a:endParaRPr lang="ko-KR" altLang="en-US">
              <a:solidFill>
                <a:prstClr val="white"/>
              </a:solidFill>
              <a:cs typeface="+mj-cs"/>
            </a:endParaRPr>
          </a:p>
        </p:txBody>
      </p:sp>
      <p:sp>
        <p:nvSpPr>
          <p:cNvPr id="38" name="모서리가 둥근 직사각형 37"/>
          <p:cNvSpPr/>
          <p:nvPr/>
        </p:nvSpPr>
        <p:spPr>
          <a:xfrm>
            <a:off x="361628" y="2211241"/>
            <a:ext cx="8496944" cy="1880689"/>
          </a:xfrm>
          <a:prstGeom prst="roundRect">
            <a:avLst>
              <a:gd name="adj" fmla="val 3439"/>
            </a:avLst>
          </a:prstGeom>
          <a:solidFill>
            <a:schemeClr val="bg1"/>
          </a:solidFill>
          <a:ln w="127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Autofit/>
          </a:bodyPr>
          <a:lstStyle/>
          <a:p>
            <a:pPr algn="ctr">
              <a:defRPr lang="ko-KR" altLang="en-US">
                <a:latin typeface="+mn-lt"/>
                <a:ea typeface="+mn-ea"/>
                <a:cs typeface="+mn-cs"/>
              </a:defRPr>
            </a:pPr>
            <a:endParaRPr lang="ko-KR" altLang="en-US">
              <a:solidFill>
                <a:prstClr val="white"/>
              </a:solidFill>
              <a:cs typeface="+mj-cs"/>
            </a:endParaRPr>
          </a:p>
        </p:txBody>
      </p:sp>
      <p:graphicFrame>
        <p:nvGraphicFramePr>
          <p:cNvPr id="11" name="개체 10" hidden="1"/>
          <p:cNvGraphicFramePr>
            <a:graphicFrameLocks noChangeAspect="1"/>
          </p:cNvGraphicFramePr>
          <p:nvPr/>
        </p:nvGraphicFramePr>
        <p:xfrm>
          <a:off x="1" y="1"/>
          <a:ext cx="158751" cy="158750"/>
        </p:xfrm>
        <a:graphic>
          <a:graphicData uri="http://schemas.openxmlformats.org/presentationml/2006/ole">
            <p:oleObj spid="_x0000_s119810" name="think-cell Slide" r:id="rId4" imgW="360" imgH="360" progId="">
              <p:embed/>
            </p:oleObj>
          </a:graphicData>
        </a:graphic>
      </p:graphicFrame>
      <p:sp>
        <p:nvSpPr>
          <p:cNvPr id="572428" name="Rectangle 12"/>
          <p:cNvSpPr>
            <a:spLocks noChangeArrowheads="1"/>
          </p:cNvSpPr>
          <p:nvPr/>
        </p:nvSpPr>
        <p:spPr>
          <a:xfrm>
            <a:off x="1674746" y="2408229"/>
            <a:ext cx="7201495" cy="584775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square" lIns="91440" tIns="45720" rIns="91440" bIns="45720" anchor="ctr" anchorCtr="0">
            <a:spAutoFit/>
          </a:bodyPr>
          <a:lstStyle/>
          <a:p>
            <a:pPr algn="l">
              <a:spcBef>
                <a:spcPct val="0"/>
              </a:spcBef>
              <a:spcAft>
                <a:spcPct val="0"/>
              </a:spcAft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주당 소정근로시간을 </a:t>
            </a:r>
            <a:r>
              <a:rPr lang="en-US" altLang="ko-KR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15~30</a:t>
            </a:r>
            <a:r>
              <a:rPr lang="ko-KR" altLang="en-US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시간 이하</a:t>
            </a:r>
            <a:r>
              <a:rPr lang="en-US" altLang="ko-KR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(</a:t>
            </a:r>
            <a:r>
              <a:rPr lang="ko-KR" altLang="en-US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단</a:t>
            </a:r>
            <a:r>
              <a:rPr lang="en-US" altLang="ko-KR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, </a:t>
            </a:r>
            <a:r>
              <a:rPr lang="ko-KR" altLang="en-US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초등학교 </a:t>
            </a:r>
            <a:r>
              <a:rPr lang="en-US" altLang="ko-KR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1</a:t>
            </a:r>
            <a:r>
              <a:rPr lang="ko-KR" altLang="en-US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학년 자녀 양육의 경우 </a:t>
            </a:r>
            <a:r>
              <a:rPr lang="en-US" altLang="ko-KR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35</a:t>
            </a:r>
            <a:r>
              <a:rPr lang="ko-KR" altLang="en-US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시간 이하</a:t>
            </a:r>
            <a:r>
              <a:rPr lang="en-US" altLang="ko-KR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)</a:t>
            </a:r>
            <a:r>
              <a:rPr lang="ko-KR" altLang="en-US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로 근로하게 하고 대체인력을 채용한 경우</a:t>
            </a:r>
            <a:endParaRPr lang="ko-KR" altLang="en-US" sz="1600" dirty="0">
              <a:solidFill>
                <a:srgbClr val="002060"/>
              </a:solidFill>
              <a:latin typeface="맑은 고딕" pitchFamily="50" charset="-127"/>
              <a:ea typeface="맑은 고딕" pitchFamily="50" charset="-127"/>
              <a:cs typeface="+mj-cs"/>
            </a:endParaRPr>
          </a:p>
        </p:txBody>
      </p:sp>
      <p:grpSp>
        <p:nvGrpSpPr>
          <p:cNvPr id="2" name="그룹 14"/>
          <p:cNvGrpSpPr/>
          <p:nvPr/>
        </p:nvGrpSpPr>
        <p:grpSpPr>
          <a:xfrm>
            <a:off x="3249886" y="4283571"/>
            <a:ext cx="2720429" cy="400110"/>
            <a:chOff x="2424460" y="1403251"/>
            <a:chExt cx="4144714" cy="609588"/>
          </a:xfrm>
        </p:grpSpPr>
        <p:sp>
          <p:nvSpPr>
            <p:cNvPr id="48" name="평행 사변형 47"/>
            <p:cNvSpPr/>
            <p:nvPr/>
          </p:nvSpPr>
          <p:spPr>
            <a:xfrm flipH="1">
              <a:off x="5789786" y="1422301"/>
              <a:ext cx="779388" cy="206499"/>
            </a:xfrm>
            <a:prstGeom prst="parallelogram">
              <a:avLst>
                <a:gd name="adj" fmla="val 25000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49" name="평행 사변형 48"/>
            <p:cNvSpPr/>
            <p:nvPr/>
          </p:nvSpPr>
          <p:spPr>
            <a:xfrm>
              <a:off x="2424460" y="1422301"/>
              <a:ext cx="779388" cy="206499"/>
            </a:xfrm>
            <a:prstGeom prst="parallelogram">
              <a:avLst>
                <a:gd name="adj" fmla="val 25000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50" name="사다리꼴 49"/>
            <p:cNvSpPr/>
            <p:nvPr/>
          </p:nvSpPr>
          <p:spPr>
            <a:xfrm rot="10800000">
              <a:off x="2483767" y="1418058"/>
              <a:ext cx="4032448" cy="548224"/>
            </a:xfrm>
            <a:prstGeom prst="trapezoid">
              <a:avLst>
                <a:gd name="adj" fmla="val 32349"/>
              </a:avLst>
            </a:prstGeom>
            <a:gradFill>
              <a:gsLst>
                <a:gs pos="49000">
                  <a:srgbClr val="007FC1"/>
                </a:gs>
                <a:gs pos="52000">
                  <a:srgbClr val="0564B3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Autofit/>
            </a:bodyPr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3056656" y="1403251"/>
              <a:ext cx="2952329" cy="60958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defRPr lang="ko-KR" altLang="en-US">
                  <a:cs typeface="+mj-cs"/>
                </a:defRPr>
              </a:pPr>
              <a:r>
                <a:rPr lang="ko-KR" altLang="en-US" sz="2000">
                  <a:solidFill>
                    <a:prstClr val="white"/>
                  </a:solidFill>
                  <a:effectLst>
                    <a:outerShdw blurRad="38100" dist="38100" dir="2700000" algn="tl" rotWithShape="0">
                      <a:srgbClr val="000000">
                        <a:alpha val="40000"/>
                      </a:srgbClr>
                    </a:outerShdw>
                  </a:effectLst>
                  <a:cs typeface="+mj-cs"/>
                </a:rPr>
                <a:t>지원내용</a:t>
              </a:r>
            </a:p>
          </p:txBody>
        </p:sp>
      </p:grpSp>
      <p:grpSp>
        <p:nvGrpSpPr>
          <p:cNvPr id="3" name="그룹 53"/>
          <p:cNvGrpSpPr/>
          <p:nvPr/>
        </p:nvGrpSpPr>
        <p:grpSpPr>
          <a:xfrm>
            <a:off x="385233" y="2520042"/>
            <a:ext cx="1234439" cy="360040"/>
            <a:chOff x="368299" y="2780928"/>
            <a:chExt cx="1325217" cy="360040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52" name="직사각형 51"/>
            <p:cNvSpPr/>
            <p:nvPr/>
          </p:nvSpPr>
          <p:spPr>
            <a:xfrm>
              <a:off x="368299" y="2780928"/>
              <a:ext cx="865932" cy="36004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53" name="오각형 52"/>
            <p:cNvSpPr/>
            <p:nvPr/>
          </p:nvSpPr>
          <p:spPr>
            <a:xfrm>
              <a:off x="827584" y="2780928"/>
              <a:ext cx="865932" cy="360040"/>
            </a:xfrm>
            <a:prstGeom prst="homePlate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</p:grpSp>
      <p:grpSp>
        <p:nvGrpSpPr>
          <p:cNvPr id="4" name="그룹 54"/>
          <p:cNvGrpSpPr/>
          <p:nvPr/>
        </p:nvGrpSpPr>
        <p:grpSpPr>
          <a:xfrm>
            <a:off x="385233" y="2974727"/>
            <a:ext cx="1234439" cy="360040"/>
            <a:chOff x="368299" y="2780928"/>
            <a:chExt cx="1325217" cy="360040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56" name="직사각형 55"/>
            <p:cNvSpPr/>
            <p:nvPr/>
          </p:nvSpPr>
          <p:spPr>
            <a:xfrm>
              <a:off x="368299" y="2780928"/>
              <a:ext cx="865932" cy="36004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57" name="오각형 56"/>
            <p:cNvSpPr/>
            <p:nvPr/>
          </p:nvSpPr>
          <p:spPr>
            <a:xfrm>
              <a:off x="827584" y="2780928"/>
              <a:ext cx="865932" cy="360040"/>
            </a:xfrm>
            <a:prstGeom prst="homePlate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</p:grpSp>
      <p:sp>
        <p:nvSpPr>
          <p:cNvPr id="61" name="직사각형 60"/>
          <p:cNvSpPr/>
          <p:nvPr/>
        </p:nvSpPr>
        <p:spPr>
          <a:xfrm>
            <a:off x="578035" y="2515396"/>
            <a:ext cx="684980" cy="35924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>
                <a:solidFill>
                  <a:srgbClr val="002060"/>
                </a:solidFill>
                <a:cs typeface="+mj-cs"/>
              </a:rPr>
              <a:t>개 요</a:t>
            </a:r>
          </a:p>
        </p:txBody>
      </p:sp>
      <p:sp>
        <p:nvSpPr>
          <p:cNvPr id="62" name="직사각형 61"/>
          <p:cNvSpPr/>
          <p:nvPr/>
        </p:nvSpPr>
        <p:spPr>
          <a:xfrm>
            <a:off x="501091" y="2965435"/>
            <a:ext cx="73334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 lang="ko-KR" altLang="en-US">
                <a:latin typeface="+mn-lt"/>
                <a:ea typeface="+mn-ea"/>
                <a:cs typeface="+mn-cs"/>
              </a:defRPr>
            </a:pPr>
            <a:r>
              <a:rPr lang="en-US" altLang="ko-KR">
                <a:solidFill>
                  <a:prstClr val="black"/>
                </a:solidFill>
                <a:cs typeface="+mj-cs"/>
              </a:rPr>
              <a:t> </a:t>
            </a:r>
            <a:r>
              <a:rPr lang="ko-KR" altLang="en-US">
                <a:solidFill>
                  <a:prstClr val="black"/>
                </a:solidFill>
                <a:cs typeface="+mj-cs"/>
              </a:rPr>
              <a:t>내 용</a:t>
            </a:r>
          </a:p>
        </p:txBody>
      </p:sp>
      <p:sp>
        <p:nvSpPr>
          <p:cNvPr id="64" name="Rectangle 12"/>
          <p:cNvSpPr>
            <a:spLocks noChangeArrowheads="1"/>
          </p:cNvSpPr>
          <p:nvPr/>
        </p:nvSpPr>
        <p:spPr>
          <a:xfrm>
            <a:off x="1654981" y="3017063"/>
            <a:ext cx="7201495" cy="1077218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square" lIns="91440" tIns="45720" rIns="91440" bIns="45720" anchor="ctr" anchorCtr="0">
            <a:spAutoFit/>
          </a:bodyPr>
          <a:lstStyle/>
          <a:p>
            <a:pPr algn="just">
              <a:spcBef>
                <a:spcPct val="0"/>
              </a:spcBef>
              <a:spcAft>
                <a:spcPct val="0"/>
              </a:spcAft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 sz="1600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사업계획서 제출 및 승인절차 생략</a:t>
            </a:r>
          </a:p>
          <a:p>
            <a:pPr algn="just">
              <a:spcBef>
                <a:spcPct val="0"/>
              </a:spcBef>
              <a:spcAft>
                <a:spcPct val="0"/>
              </a:spcAft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 sz="1600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6개월 이상 고용한 근로자를 주 15~30시간 이하로 2주 이상 전환</a:t>
            </a:r>
          </a:p>
          <a:p>
            <a:pPr algn="just">
              <a:spcBef>
                <a:spcPct val="0"/>
              </a:spcBef>
              <a:spcAft>
                <a:spcPct val="0"/>
              </a:spcAft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 sz="1600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전환이전 3개월 평균 주 30시간 이상, 전환 후 주 1시간 이상 단축</a:t>
            </a:r>
          </a:p>
          <a:p>
            <a:pPr algn="just">
              <a:spcBef>
                <a:spcPct val="0"/>
              </a:spcBef>
              <a:spcAft>
                <a:spcPct val="0"/>
              </a:spcAft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 sz="1600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기계적</a:t>
            </a:r>
            <a:r>
              <a:rPr lang="en-US" altLang="ko-KR" sz="1600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, </a:t>
            </a:r>
            <a:r>
              <a:rPr lang="ko-KR" altLang="en-US" sz="1600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전자적 방법으로 </a:t>
            </a:r>
            <a:r>
              <a:rPr lang="ko-KR" altLang="en-US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근태관리</a:t>
            </a:r>
            <a:endParaRPr lang="en-US" altLang="ko-KR" sz="1600" dirty="0">
              <a:solidFill>
                <a:srgbClr val="002060"/>
              </a:solidFill>
              <a:latin typeface="맑은 고딕" pitchFamily="50" charset="-127"/>
              <a:ea typeface="맑은 고딕" pitchFamily="50" charset="-127"/>
              <a:cs typeface="맑은 고딕"/>
            </a:endParaRPr>
          </a:p>
        </p:txBody>
      </p:sp>
      <p:cxnSp>
        <p:nvCxnSpPr>
          <p:cNvPr id="67" name="직선 연결선 66"/>
          <p:cNvCxnSpPr/>
          <p:nvPr/>
        </p:nvCxnSpPr>
        <p:spPr>
          <a:xfrm>
            <a:off x="1547664" y="2939802"/>
            <a:ext cx="7201049" cy="0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양쪽 모서리가 둥근 사각형 68"/>
          <p:cNvSpPr/>
          <p:nvPr/>
        </p:nvSpPr>
        <p:spPr>
          <a:xfrm>
            <a:off x="406399" y="2238773"/>
            <a:ext cx="8416800" cy="216024"/>
          </a:xfrm>
          <a:prstGeom prst="round2SameRect">
            <a:avLst>
              <a:gd name="adj1" fmla="val 16667"/>
              <a:gd name="adj2" fmla="val 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 altLang="en-US">
                <a:latin typeface="+mn-lt"/>
                <a:ea typeface="+mn-ea"/>
                <a:cs typeface="+mn-cs"/>
              </a:defRPr>
            </a:pPr>
            <a:endParaRPr lang="ko-KR" altLang="en-US">
              <a:solidFill>
                <a:prstClr val="white"/>
              </a:solidFill>
              <a:cs typeface="+mj-cs"/>
            </a:endParaRPr>
          </a:p>
        </p:txBody>
      </p:sp>
      <p:grpSp>
        <p:nvGrpSpPr>
          <p:cNvPr id="5" name="그룹 14"/>
          <p:cNvGrpSpPr/>
          <p:nvPr/>
        </p:nvGrpSpPr>
        <p:grpSpPr>
          <a:xfrm>
            <a:off x="3249886" y="2060846"/>
            <a:ext cx="2720429" cy="400110"/>
            <a:chOff x="2424460" y="1403249"/>
            <a:chExt cx="4144714" cy="609588"/>
          </a:xfrm>
        </p:grpSpPr>
        <p:sp>
          <p:nvSpPr>
            <p:cNvPr id="42" name="평행 사변형 41"/>
            <p:cNvSpPr/>
            <p:nvPr/>
          </p:nvSpPr>
          <p:spPr>
            <a:xfrm flipH="1">
              <a:off x="5789786" y="1422301"/>
              <a:ext cx="779388" cy="206499"/>
            </a:xfrm>
            <a:prstGeom prst="parallelogram">
              <a:avLst>
                <a:gd name="adj" fmla="val 25000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43" name="평행 사변형 42"/>
            <p:cNvSpPr/>
            <p:nvPr/>
          </p:nvSpPr>
          <p:spPr>
            <a:xfrm>
              <a:off x="2424460" y="1422301"/>
              <a:ext cx="779388" cy="206499"/>
            </a:xfrm>
            <a:prstGeom prst="parallelogram">
              <a:avLst>
                <a:gd name="adj" fmla="val 25000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44" name="사다리꼴 43"/>
            <p:cNvSpPr/>
            <p:nvPr/>
          </p:nvSpPr>
          <p:spPr>
            <a:xfrm rot="10800000">
              <a:off x="2483767" y="1418058"/>
              <a:ext cx="4032448" cy="548224"/>
            </a:xfrm>
            <a:prstGeom prst="trapezoid">
              <a:avLst>
                <a:gd name="adj" fmla="val 32349"/>
              </a:avLst>
            </a:prstGeom>
            <a:gradFill>
              <a:gsLst>
                <a:gs pos="49000">
                  <a:srgbClr val="007FC1"/>
                </a:gs>
                <a:gs pos="52000">
                  <a:srgbClr val="0564B3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Autofit/>
            </a:bodyPr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3009205" y="1403249"/>
              <a:ext cx="2952329" cy="60958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defRPr lang="ko-KR" altLang="en-US">
                  <a:cs typeface="+mj-cs"/>
                </a:defRPr>
              </a:pPr>
              <a:r>
                <a:rPr lang="ko-KR" altLang="en-US" sz="2000">
                  <a:solidFill>
                    <a:prstClr val="white"/>
                  </a:solidFill>
                  <a:effectLst>
                    <a:outerShdw blurRad="38100" dist="38100" dir="2700000" algn="tl" rotWithShape="0">
                      <a:srgbClr val="000000">
                        <a:alpha val="40000"/>
                      </a:srgbClr>
                    </a:outerShdw>
                  </a:effectLst>
                  <a:cs typeface="+mj-cs"/>
                </a:rPr>
                <a:t>지원요건</a:t>
              </a:r>
            </a:p>
          </p:txBody>
        </p:sp>
      </p:grpSp>
      <p:sp>
        <p:nvSpPr>
          <p:cNvPr id="71" name="Rectangle 12"/>
          <p:cNvSpPr>
            <a:spLocks noChangeArrowheads="1"/>
          </p:cNvSpPr>
          <p:nvPr/>
        </p:nvSpPr>
        <p:spPr>
          <a:xfrm>
            <a:off x="1674746" y="4721644"/>
            <a:ext cx="7201495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square" lIns="91440" tIns="45720" rIns="91440" bIns="45720" anchor="ctr" anchorCtr="0">
            <a:spAutoFit/>
          </a:bodyPr>
          <a:lstStyle/>
          <a:p>
            <a:pPr algn="just">
              <a:spcBef>
                <a:spcPct val="0"/>
              </a:spcBef>
              <a:spcAft>
                <a:spcPct val="0"/>
              </a:spcAft>
              <a:defRPr lang="ko-KR" altLang="en-US">
                <a:latin typeface="+mn-lt"/>
                <a:ea typeface="+mn-ea"/>
                <a:cs typeface="+mn-cs"/>
              </a:defRPr>
            </a:pPr>
            <a:r>
              <a:rPr lang="en-US" altLang="ko-KR" dirty="0">
                <a:solidFill>
                  <a:srgbClr val="002060"/>
                </a:solidFill>
                <a:latin typeface="맑은 고딕"/>
                <a:cs typeface="맑은 고딕"/>
              </a:rPr>
              <a:t>1</a:t>
            </a:r>
            <a:r>
              <a:rPr lang="ko-KR" altLang="en-US" dirty="0">
                <a:solidFill>
                  <a:srgbClr val="002060"/>
                </a:solidFill>
                <a:latin typeface="맑은 고딕"/>
              </a:rPr>
              <a:t>년</a:t>
            </a:r>
            <a:endParaRPr lang="en-US" altLang="ko-KR" dirty="0">
              <a:solidFill>
                <a:srgbClr val="002060"/>
              </a:solidFill>
              <a:latin typeface="맑은 고딕"/>
              <a:cs typeface="맑은 고딕"/>
            </a:endParaRPr>
          </a:p>
        </p:txBody>
      </p:sp>
      <p:grpSp>
        <p:nvGrpSpPr>
          <p:cNvPr id="6" name="그룹 71"/>
          <p:cNvGrpSpPr/>
          <p:nvPr/>
        </p:nvGrpSpPr>
        <p:grpSpPr>
          <a:xfrm>
            <a:off x="385233" y="4726290"/>
            <a:ext cx="1234439" cy="360040"/>
            <a:chOff x="368299" y="2780928"/>
            <a:chExt cx="1325217" cy="360040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73" name="직사각형 72"/>
            <p:cNvSpPr/>
            <p:nvPr/>
          </p:nvSpPr>
          <p:spPr>
            <a:xfrm>
              <a:off x="368299" y="2780928"/>
              <a:ext cx="865932" cy="36004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74" name="오각형 73"/>
            <p:cNvSpPr/>
            <p:nvPr/>
          </p:nvSpPr>
          <p:spPr>
            <a:xfrm>
              <a:off x="827584" y="2780928"/>
              <a:ext cx="865932" cy="360040"/>
            </a:xfrm>
            <a:prstGeom prst="homePlate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</p:grpSp>
      <p:grpSp>
        <p:nvGrpSpPr>
          <p:cNvPr id="7" name="그룹 74"/>
          <p:cNvGrpSpPr/>
          <p:nvPr/>
        </p:nvGrpSpPr>
        <p:grpSpPr>
          <a:xfrm>
            <a:off x="385233" y="5243458"/>
            <a:ext cx="1234439" cy="360040"/>
            <a:chOff x="368299" y="2780928"/>
            <a:chExt cx="1325217" cy="360040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76" name="직사각형 75"/>
            <p:cNvSpPr/>
            <p:nvPr/>
          </p:nvSpPr>
          <p:spPr>
            <a:xfrm>
              <a:off x="368299" y="2780928"/>
              <a:ext cx="865932" cy="36004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77" name="오각형 76"/>
            <p:cNvSpPr/>
            <p:nvPr/>
          </p:nvSpPr>
          <p:spPr>
            <a:xfrm>
              <a:off x="827584" y="2780928"/>
              <a:ext cx="865932" cy="360040"/>
            </a:xfrm>
            <a:prstGeom prst="homePlate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</p:grpSp>
      <p:grpSp>
        <p:nvGrpSpPr>
          <p:cNvPr id="8" name="그룹 77"/>
          <p:cNvGrpSpPr/>
          <p:nvPr/>
        </p:nvGrpSpPr>
        <p:grpSpPr>
          <a:xfrm>
            <a:off x="395536" y="6165304"/>
            <a:ext cx="1234439" cy="360040"/>
            <a:chOff x="368299" y="2780928"/>
            <a:chExt cx="1325217" cy="360040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79" name="직사각형 78"/>
            <p:cNvSpPr/>
            <p:nvPr/>
          </p:nvSpPr>
          <p:spPr>
            <a:xfrm>
              <a:off x="368299" y="2780928"/>
              <a:ext cx="865932" cy="36004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80" name="오각형 79"/>
            <p:cNvSpPr/>
            <p:nvPr/>
          </p:nvSpPr>
          <p:spPr>
            <a:xfrm>
              <a:off x="827584" y="2780928"/>
              <a:ext cx="865932" cy="360040"/>
            </a:xfrm>
            <a:prstGeom prst="homePlate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</p:grpSp>
      <p:sp>
        <p:nvSpPr>
          <p:cNvPr id="81" name="직사각형 80"/>
          <p:cNvSpPr/>
          <p:nvPr/>
        </p:nvSpPr>
        <p:spPr>
          <a:xfrm>
            <a:off x="578035" y="4721644"/>
            <a:ext cx="6849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>
                <a:solidFill>
                  <a:srgbClr val="002060"/>
                </a:solidFill>
                <a:cs typeface="+mj-cs"/>
              </a:rPr>
              <a:t>기 간</a:t>
            </a:r>
            <a:endParaRPr lang="ko-KR" altLang="en-US">
              <a:solidFill>
                <a:prstClr val="black"/>
              </a:solidFill>
              <a:cs typeface="+mj-cs"/>
            </a:endParaRPr>
          </a:p>
        </p:txBody>
      </p:sp>
      <p:sp>
        <p:nvSpPr>
          <p:cNvPr id="82" name="직사각형 81"/>
          <p:cNvSpPr/>
          <p:nvPr/>
        </p:nvSpPr>
        <p:spPr>
          <a:xfrm>
            <a:off x="578035" y="5238812"/>
            <a:ext cx="6849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>
                <a:solidFill>
                  <a:prstClr val="black"/>
                </a:solidFill>
                <a:cs typeface="+mj-cs"/>
              </a:rPr>
              <a:t>금 액</a:t>
            </a:r>
          </a:p>
        </p:txBody>
      </p:sp>
      <p:sp>
        <p:nvSpPr>
          <p:cNvPr id="83" name="직사각형 82"/>
          <p:cNvSpPr/>
          <p:nvPr/>
        </p:nvSpPr>
        <p:spPr>
          <a:xfrm>
            <a:off x="539552" y="6165304"/>
            <a:ext cx="6849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 dirty="0">
                <a:solidFill>
                  <a:prstClr val="black"/>
                </a:solidFill>
                <a:cs typeface="+mj-cs"/>
              </a:rPr>
              <a:t>기 타</a:t>
            </a:r>
          </a:p>
        </p:txBody>
      </p:sp>
      <p:sp>
        <p:nvSpPr>
          <p:cNvPr id="84" name="Rectangle 12"/>
          <p:cNvSpPr>
            <a:spLocks noChangeArrowheads="1"/>
          </p:cNvSpPr>
          <p:nvPr/>
        </p:nvSpPr>
        <p:spPr>
          <a:xfrm>
            <a:off x="1619672" y="5164886"/>
            <a:ext cx="7201495" cy="1015663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square" lIns="91440" tIns="45720" rIns="91440" bIns="45720" anchor="ctr" anchorCtr="0">
            <a:spAutoFit/>
          </a:bodyPr>
          <a:lstStyle/>
          <a:p>
            <a:pPr algn="l">
              <a:spcBef>
                <a:spcPct val="0"/>
              </a:spcBef>
              <a:spcAft>
                <a:spcPct val="0"/>
              </a:spcAft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 sz="15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주 </a:t>
            </a:r>
            <a:r>
              <a:rPr lang="ko-KR" altLang="en-US" sz="1500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15~25시간 이하: 월 40만원/ 주 25~30시간 이하:</a:t>
            </a:r>
            <a:r>
              <a:rPr lang="en-US" altLang="ko-KR" sz="1500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500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월 24만원 한도</a:t>
            </a:r>
            <a:r>
              <a:rPr lang="en-US" altLang="ko-KR" sz="1500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/>
            </a:r>
            <a:br>
              <a:rPr lang="en-US" altLang="ko-KR" sz="1500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</a:br>
            <a:r>
              <a:rPr lang="en-US" altLang="ko-KR" sz="15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  </a:t>
            </a:r>
            <a:r>
              <a:rPr lang="en-US" altLang="ko-KR" sz="1200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* </a:t>
            </a:r>
            <a:r>
              <a:rPr lang="ko-KR" altLang="en-US" sz="1200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근로시간 비례 </a:t>
            </a:r>
            <a:r>
              <a:rPr lang="ko-KR" altLang="en-US" sz="12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상승 분 범위 내</a:t>
            </a:r>
            <a:r>
              <a:rPr lang="ko-KR" altLang="en-US" sz="1200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/ </a:t>
            </a:r>
            <a:r>
              <a:rPr lang="ko-KR" altLang="en-US" sz="1200" dirty="0" err="1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임신기</a:t>
            </a:r>
            <a:r>
              <a:rPr lang="ko-KR" altLang="en-US" sz="1200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 근로자는 근로시간 </a:t>
            </a:r>
            <a:r>
              <a:rPr lang="ko-KR" altLang="en-US" sz="12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구분 없이 </a:t>
            </a:r>
            <a:r>
              <a:rPr lang="ko-KR" altLang="en-US" sz="1200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40만원 </a:t>
            </a:r>
            <a:r>
              <a:rPr lang="ko-KR" altLang="en-US" sz="12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한도</a:t>
            </a:r>
            <a:endParaRPr lang="en-US" altLang="ko-KR" sz="1200" dirty="0" smtClean="0">
              <a:solidFill>
                <a:srgbClr val="002060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just"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 sz="1500" dirty="0" err="1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간접노무비</a:t>
            </a:r>
            <a:r>
              <a:rPr lang="ko-KR" altLang="en-US" sz="150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 월 20만원 지원(우선지원 대상기업, 중견기업)</a:t>
            </a:r>
          </a:p>
          <a:p>
            <a:pPr algn="just">
              <a:spcBef>
                <a:spcPct val="0"/>
              </a:spcBef>
              <a:spcAft>
                <a:spcPct val="0"/>
              </a:spcAft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 sz="150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대체인력인건비</a:t>
            </a:r>
            <a:r>
              <a:rPr lang="en-US" altLang="ko-KR" sz="150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50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우선지원</a:t>
            </a:r>
            <a:r>
              <a:rPr lang="en-US" altLang="ko-KR" sz="150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sz="150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중견기업은 월 </a:t>
            </a:r>
            <a:r>
              <a:rPr lang="en-US" altLang="ko-KR" sz="150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60</a:t>
            </a:r>
            <a:r>
              <a:rPr lang="ko-KR" altLang="en-US" sz="150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만원</a:t>
            </a:r>
            <a:r>
              <a:rPr lang="en-US" altLang="ko-KR" sz="150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/ </a:t>
            </a:r>
            <a:r>
              <a:rPr lang="ko-KR" altLang="en-US" sz="150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대규모기업은 월 </a:t>
            </a:r>
            <a:r>
              <a:rPr lang="en-US" altLang="ko-KR" sz="150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30</a:t>
            </a:r>
            <a:r>
              <a:rPr lang="ko-KR" altLang="en-US" sz="150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만원</a:t>
            </a:r>
            <a:r>
              <a:rPr lang="en-US" altLang="ko-KR" sz="150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1500" dirty="0">
              <a:solidFill>
                <a:srgbClr val="FF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5" name="Rectangle 12"/>
          <p:cNvSpPr>
            <a:spLocks noChangeArrowheads="1"/>
          </p:cNvSpPr>
          <p:nvPr/>
        </p:nvSpPr>
        <p:spPr>
          <a:xfrm>
            <a:off x="1691680" y="6135108"/>
            <a:ext cx="6912768" cy="492443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square" lIns="91440" tIns="45720" rIns="91440" bIns="45720" anchor="ctr" anchorCtr="0">
            <a:spAutoFit/>
          </a:bodyPr>
          <a:lstStyle/>
          <a:p>
            <a:pPr algn="just">
              <a:spcBef>
                <a:spcPct val="0"/>
              </a:spcBef>
              <a:spcAft>
                <a:spcPct val="0"/>
              </a:spcAft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 sz="13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초과근로 </a:t>
            </a:r>
            <a:r>
              <a:rPr lang="en-US" altLang="ko-KR" sz="13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20</a:t>
            </a:r>
            <a:r>
              <a:rPr lang="ko-KR" altLang="en-US" sz="13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시간 이상인 달</a:t>
            </a:r>
            <a:r>
              <a:rPr lang="en-US" altLang="ko-KR" sz="13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,</a:t>
            </a:r>
            <a:r>
              <a:rPr lang="ko-KR" altLang="en-US" sz="13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 근태 기록이 </a:t>
            </a:r>
            <a:r>
              <a:rPr lang="en-US" altLang="ko-KR" sz="13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5</a:t>
            </a:r>
            <a:r>
              <a:rPr lang="ko-KR" altLang="en-US" sz="13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일 이상 누락된</a:t>
            </a:r>
            <a:r>
              <a:rPr lang="en-US" altLang="ko-KR" sz="13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 </a:t>
            </a:r>
            <a:r>
              <a:rPr lang="ko-KR" altLang="en-US" sz="13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달</a:t>
            </a:r>
            <a:r>
              <a:rPr lang="en-US" altLang="ko-KR" sz="13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, </a:t>
            </a:r>
            <a:r>
              <a:rPr lang="ko-KR" altLang="en-US" sz="13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전환일로 부터 </a:t>
            </a:r>
            <a:r>
              <a:rPr lang="en-US" altLang="ko-KR" sz="13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6</a:t>
            </a:r>
            <a:r>
              <a:rPr lang="ko-KR" altLang="en-US" sz="13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개월 이내 </a:t>
            </a:r>
            <a:endParaRPr lang="en-US" altLang="ko-KR" sz="1300" dirty="0" smtClean="0">
              <a:solidFill>
                <a:srgbClr val="002060"/>
              </a:solidFill>
              <a:latin typeface="맑은 고딕" pitchFamily="50" charset="-127"/>
              <a:ea typeface="맑은 고딕" pitchFamily="50" charset="-127"/>
              <a:cs typeface="맑은 고딕"/>
            </a:endParaRPr>
          </a:p>
          <a:p>
            <a:pPr algn="just">
              <a:spcBef>
                <a:spcPct val="0"/>
              </a:spcBef>
              <a:spcAft>
                <a:spcPct val="0"/>
              </a:spcAft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 sz="13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미 신청 시 지원제외</a:t>
            </a:r>
            <a:endParaRPr lang="ko-KR" altLang="en-US" sz="1300" dirty="0">
              <a:solidFill>
                <a:srgbClr val="002060"/>
              </a:solidFill>
              <a:latin typeface="맑은 고딕" pitchFamily="50" charset="-127"/>
              <a:ea typeface="맑은 고딕" pitchFamily="50" charset="-127"/>
              <a:cs typeface="맑은 고딕"/>
            </a:endParaRPr>
          </a:p>
        </p:txBody>
      </p:sp>
      <p:cxnSp>
        <p:nvCxnSpPr>
          <p:cNvPr id="86" name="직선 연결선 85"/>
          <p:cNvCxnSpPr/>
          <p:nvPr/>
        </p:nvCxnSpPr>
        <p:spPr>
          <a:xfrm>
            <a:off x="1547664" y="5146050"/>
            <a:ext cx="7201049" cy="0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직선 연결선 86"/>
          <p:cNvCxnSpPr/>
          <p:nvPr/>
        </p:nvCxnSpPr>
        <p:spPr>
          <a:xfrm>
            <a:off x="1547664" y="6165304"/>
            <a:ext cx="7201049" cy="0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72429" name="그림 17" descr="1.png"/>
          <p:cNvPicPr>
            <a:picLocks noChangeAspect="1"/>
          </p:cNvPicPr>
          <p:nvPr/>
        </p:nvPicPr>
        <p:blipFill rotWithShape="1">
          <a:blip r:embed="rId5" cstate="print"/>
          <a:stretch>
            <a:fillRect/>
          </a:stretch>
        </p:blipFill>
        <p:spPr>
          <a:xfrm>
            <a:off x="179512" y="0"/>
            <a:ext cx="895447" cy="1124744"/>
          </a:xfrm>
          <a:prstGeom prst="rect">
            <a:avLst/>
          </a:prstGeom>
        </p:spPr>
      </p:pic>
      <p:graphicFrame>
        <p:nvGraphicFramePr>
          <p:cNvPr id="572430" name="개체 10" hidden="1"/>
          <p:cNvGraphicFramePr>
            <a:graphicFrameLocks noChangeAspect="1"/>
          </p:cNvGraphicFramePr>
          <p:nvPr/>
        </p:nvGraphicFramePr>
        <p:xfrm>
          <a:off x="1" y="1"/>
          <a:ext cx="158751" cy="158750"/>
        </p:xfrm>
        <a:graphic>
          <a:graphicData uri="http://schemas.openxmlformats.org/presentationml/2006/ole">
            <p:oleObj spid="_x0000_s119811" name="think-cell Slide" r:id="rId6" imgW="360" imgH="360" progId="">
              <p:embed/>
            </p:oleObj>
          </a:graphicData>
        </a:graphic>
      </p:graphicFrame>
      <p:grpSp>
        <p:nvGrpSpPr>
          <p:cNvPr id="9" name="그룹 87"/>
          <p:cNvGrpSpPr/>
          <p:nvPr/>
        </p:nvGrpSpPr>
        <p:grpSpPr>
          <a:xfrm>
            <a:off x="323528" y="1412776"/>
            <a:ext cx="8312710" cy="422590"/>
            <a:chOff x="291738" y="1441284"/>
            <a:chExt cx="8312710" cy="422590"/>
          </a:xfrm>
        </p:grpSpPr>
        <p:cxnSp>
          <p:nvCxnSpPr>
            <p:cNvPr id="78" name="직선 연결선 69"/>
            <p:cNvCxnSpPr/>
            <p:nvPr/>
          </p:nvCxnSpPr>
          <p:spPr>
            <a:xfrm>
              <a:off x="395536" y="1863874"/>
              <a:ext cx="8208912" cy="0"/>
            </a:xfrm>
            <a:prstGeom prst="line">
              <a:avLst/>
            </a:prstGeom>
            <a:ln w="12700">
              <a:gradFill>
                <a:gsLst>
                  <a:gs pos="0">
                    <a:schemeClr val="accent6">
                      <a:lumMod val="75000"/>
                    </a:schemeClr>
                  </a:gs>
                  <a:gs pos="50000">
                    <a:schemeClr val="accent6">
                      <a:lumMod val="75000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lin ang="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직사각형 26"/>
            <p:cNvSpPr/>
            <p:nvPr/>
          </p:nvSpPr>
          <p:spPr>
            <a:xfrm>
              <a:off x="1619672" y="1450876"/>
              <a:ext cx="6408712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l">
                <a:defRPr lang="ko-KR" altLang="en-US">
                  <a:cs typeface="+mj-cs"/>
                </a:defRPr>
              </a:pPr>
              <a:r>
                <a:rPr lang="ko-KR" altLang="en-US" sz="2000" dirty="0">
                  <a:solidFill>
                    <a:srgbClr val="002060"/>
                  </a:solidFill>
                  <a:latin typeface="맑은 고딕" pitchFamily="50" charset="-127"/>
                  <a:ea typeface="맑은 고딕" pitchFamily="50" charset="-127"/>
                  <a:cs typeface="+mj-cs"/>
                </a:rPr>
                <a:t>모든 사업주 </a:t>
              </a:r>
            </a:p>
          </p:txBody>
        </p:sp>
        <p:cxnSp>
          <p:nvCxnSpPr>
            <p:cNvPr id="572434" name="직선 연결선 69"/>
            <p:cNvCxnSpPr/>
            <p:nvPr/>
          </p:nvCxnSpPr>
          <p:spPr>
            <a:xfrm>
              <a:off x="395536" y="1441284"/>
              <a:ext cx="8208912" cy="0"/>
            </a:xfrm>
            <a:prstGeom prst="line">
              <a:avLst/>
            </a:prstGeom>
            <a:ln w="12700">
              <a:gradFill>
                <a:gsLst>
                  <a:gs pos="0">
                    <a:schemeClr val="accent6">
                      <a:lumMod val="75000"/>
                    </a:schemeClr>
                  </a:gs>
                  <a:gs pos="50000">
                    <a:schemeClr val="accent6">
                      <a:lumMod val="75000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lin ang="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72435" name="직사각형 72"/>
            <p:cNvSpPr/>
            <p:nvPr/>
          </p:nvSpPr>
          <p:spPr>
            <a:xfrm flipH="1">
              <a:off x="363742" y="1441351"/>
              <a:ext cx="1236431" cy="359973"/>
            </a:xfrm>
            <a:prstGeom prst="rect">
              <a:avLst/>
            </a:prstGeom>
            <a:solidFill>
              <a:srgbClr val="FCAF1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572436" name="직사각형 9"/>
            <p:cNvSpPr/>
            <p:nvPr/>
          </p:nvSpPr>
          <p:spPr>
            <a:xfrm>
              <a:off x="291738" y="1483671"/>
              <a:ext cx="1378594" cy="347408"/>
            </a:xfrm>
            <a:custGeom>
              <a:avLst/>
              <a:gdLst>
                <a:gd name="connsiteX0" fmla="*/ 179163 w 1691133"/>
                <a:gd name="connsiteY0" fmla="*/ 277749 h 576262"/>
                <a:gd name="connsiteX1" fmla="*/ 0 w 1691133"/>
                <a:gd name="connsiteY1" fmla="*/ 173835 h 576262"/>
                <a:gd name="connsiteX2" fmla="*/ 0 w 1691133"/>
                <a:gd name="connsiteY2" fmla="*/ 0 h 576262"/>
                <a:gd name="connsiteX3" fmla="*/ 1691133 w 1691133"/>
                <a:gd name="connsiteY3" fmla="*/ 0 h 576262"/>
                <a:gd name="connsiteX4" fmla="*/ 1691133 w 1691133"/>
                <a:gd name="connsiteY4" fmla="*/ 576262 h 576262"/>
                <a:gd name="connsiteX5" fmla="*/ 0 w 1691133"/>
                <a:gd name="connsiteY5" fmla="*/ 576262 h 576262"/>
                <a:gd name="connsiteX6" fmla="*/ 0 w 1691133"/>
                <a:gd name="connsiteY6" fmla="*/ 381664 h 576262"/>
                <a:gd name="connsiteX7" fmla="*/ 270603 w 1691133"/>
                <a:gd name="connsiteY7" fmla="*/ 369189 h 576262"/>
                <a:gd name="connsiteX0" fmla="*/ 0 w 1691133"/>
                <a:gd name="connsiteY0" fmla="*/ 173835 h 576262"/>
                <a:gd name="connsiteX1" fmla="*/ 0 w 1691133"/>
                <a:gd name="connsiteY1" fmla="*/ 0 h 576262"/>
                <a:gd name="connsiteX2" fmla="*/ 1691133 w 1691133"/>
                <a:gd name="connsiteY2" fmla="*/ 0 h 576262"/>
                <a:gd name="connsiteX3" fmla="*/ 1691133 w 1691133"/>
                <a:gd name="connsiteY3" fmla="*/ 576262 h 576262"/>
                <a:gd name="connsiteX4" fmla="*/ 0 w 1691133"/>
                <a:gd name="connsiteY4" fmla="*/ 576262 h 576262"/>
                <a:gd name="connsiteX5" fmla="*/ 0 w 1691133"/>
                <a:gd name="connsiteY5" fmla="*/ 381664 h 576262"/>
                <a:gd name="connsiteX6" fmla="*/ 270603 w 1691133"/>
                <a:gd name="connsiteY6" fmla="*/ 369189 h 576262"/>
                <a:gd name="connsiteX0" fmla="*/ 0 w 1691133"/>
                <a:gd name="connsiteY0" fmla="*/ 173835 h 576262"/>
                <a:gd name="connsiteX1" fmla="*/ 0 w 1691133"/>
                <a:gd name="connsiteY1" fmla="*/ 0 h 576262"/>
                <a:gd name="connsiteX2" fmla="*/ 1691133 w 1691133"/>
                <a:gd name="connsiteY2" fmla="*/ 0 h 576262"/>
                <a:gd name="connsiteX3" fmla="*/ 1691133 w 1691133"/>
                <a:gd name="connsiteY3" fmla="*/ 576262 h 576262"/>
                <a:gd name="connsiteX4" fmla="*/ 0 w 1691133"/>
                <a:gd name="connsiteY4" fmla="*/ 576262 h 576262"/>
                <a:gd name="connsiteX5" fmla="*/ 0 w 1691133"/>
                <a:gd name="connsiteY5" fmla="*/ 381664 h 576262"/>
                <a:gd name="connsiteX0" fmla="*/ 0 w 1691133"/>
                <a:gd name="connsiteY0" fmla="*/ 0 h 576262"/>
                <a:gd name="connsiteX1" fmla="*/ 1691133 w 1691133"/>
                <a:gd name="connsiteY1" fmla="*/ 0 h 576262"/>
                <a:gd name="connsiteX2" fmla="*/ 1691133 w 1691133"/>
                <a:gd name="connsiteY2" fmla="*/ 576262 h 576262"/>
                <a:gd name="connsiteX3" fmla="*/ 0 w 1691133"/>
                <a:gd name="connsiteY3" fmla="*/ 576262 h 576262"/>
                <a:gd name="connsiteX4" fmla="*/ 0 w 1691133"/>
                <a:gd name="connsiteY4" fmla="*/ 381664 h 576262"/>
                <a:gd name="connsiteX0" fmla="*/ 0 w 1691133"/>
                <a:gd name="connsiteY0" fmla="*/ 0 h 576262"/>
                <a:gd name="connsiteX1" fmla="*/ 1691133 w 1691133"/>
                <a:gd name="connsiteY1" fmla="*/ 0 h 576262"/>
                <a:gd name="connsiteX2" fmla="*/ 1691133 w 1691133"/>
                <a:gd name="connsiteY2" fmla="*/ 576262 h 576262"/>
                <a:gd name="connsiteX3" fmla="*/ 0 w 1691133"/>
                <a:gd name="connsiteY3" fmla="*/ 576262 h 5762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91133" h="576262">
                  <a:moveTo>
                    <a:pt x="0" y="0"/>
                  </a:moveTo>
                  <a:lnTo>
                    <a:pt x="1691133" y="0"/>
                  </a:lnTo>
                  <a:lnTo>
                    <a:pt x="1691133" y="576262"/>
                  </a:lnTo>
                  <a:lnTo>
                    <a:pt x="0" y="576262"/>
                  </a:lnTo>
                </a:path>
              </a:pathLst>
            </a:custGeom>
            <a:noFill/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cs typeface="+mj-cs"/>
                </a:defRPr>
              </a:pPr>
              <a:r>
                <a:rPr lang="ko-KR" altLang="en-US" sz="2000" b="1">
                  <a:solidFill>
                    <a:srgbClr val="EEECE1">
                      <a:lumMod val="10000"/>
                    </a:srgbClr>
                  </a:solidFill>
                  <a:cs typeface="+mj-cs"/>
                </a:rPr>
                <a:t>지원대상</a:t>
              </a:r>
            </a:p>
          </p:txBody>
        </p:sp>
      </p:grpSp>
      <p:sp>
        <p:nvSpPr>
          <p:cNvPr id="75" name="제목 74"/>
          <p:cNvSpPr>
            <a:spLocks noGrp="1"/>
          </p:cNvSpPr>
          <p:nvPr>
            <p:ph type="title" idx="4294967295"/>
          </p:nvPr>
        </p:nvSpPr>
        <p:spPr>
          <a:xfrm>
            <a:off x="270753" y="116395"/>
            <a:ext cx="5633395" cy="972344"/>
          </a:xfrm>
        </p:spPr>
        <p:txBody>
          <a:bodyPr>
            <a:normAutofit/>
          </a:bodyPr>
          <a:lstStyle/>
          <a:p>
            <a:pPr lvl="0">
              <a:defRPr lang="ko-KR" altLang="en-US"/>
            </a:pPr>
            <a:r>
              <a:rPr lang="en-US" altLang="ko-KR" spc="5" dirty="0" smtClean="0">
                <a:solidFill>
                  <a:schemeClr val="bg1"/>
                </a:solidFill>
                <a:latin typeface="HY헤드라인M"/>
                <a:ea typeface="HY헤드라인M"/>
              </a:rPr>
              <a:t> 8</a:t>
            </a:r>
            <a:r>
              <a:rPr lang="en-US" altLang="ko-KR" spc="5" dirty="0" smtClean="0">
                <a:solidFill>
                  <a:schemeClr val="tx1"/>
                </a:solidFill>
                <a:latin typeface="HY헤드라인M"/>
                <a:ea typeface="HY헤드라인M"/>
              </a:rPr>
              <a:t>    </a:t>
            </a:r>
            <a:r>
              <a:rPr lang="ko-KR" altLang="en-US" spc="5" dirty="0" err="1" smtClean="0">
                <a:solidFill>
                  <a:schemeClr val="accent2"/>
                </a:solidFill>
                <a:latin typeface="HY헤드라인M"/>
                <a:ea typeface="HY헤드라인M"/>
              </a:rPr>
              <a:t>시간선택제</a:t>
            </a:r>
            <a:r>
              <a:rPr lang="ko-KR" altLang="en-US" spc="5" dirty="0" smtClean="0">
                <a:solidFill>
                  <a:schemeClr val="accent2"/>
                </a:solidFill>
                <a:latin typeface="HY헤드라인M"/>
                <a:ea typeface="HY헤드라인M"/>
              </a:rPr>
              <a:t> </a:t>
            </a:r>
            <a:r>
              <a:rPr lang="ko-KR" altLang="en-US" spc="5" dirty="0">
                <a:solidFill>
                  <a:schemeClr val="accent2"/>
                </a:solidFill>
                <a:latin typeface="HY헤드라인M"/>
                <a:ea typeface="HY헤드라인M"/>
              </a:rPr>
              <a:t>전환 지원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모서리가 둥근 직사각형 53"/>
          <p:cNvSpPr/>
          <p:nvPr/>
        </p:nvSpPr>
        <p:spPr>
          <a:xfrm>
            <a:off x="395536" y="4437112"/>
            <a:ext cx="8496944" cy="2160240"/>
          </a:xfrm>
          <a:prstGeom prst="roundRect">
            <a:avLst>
              <a:gd name="adj" fmla="val 3439"/>
            </a:avLst>
          </a:prstGeom>
          <a:solidFill>
            <a:schemeClr val="bg1"/>
          </a:solidFill>
          <a:ln w="127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Autofit/>
          </a:bodyPr>
          <a:lstStyle/>
          <a:p>
            <a:pPr algn="ctr">
              <a:defRPr lang="ko-KR" altLang="en-US">
                <a:latin typeface="+mn-lt"/>
                <a:ea typeface="+mn-ea"/>
                <a:cs typeface="+mn-cs"/>
              </a:defRPr>
            </a:pPr>
            <a:endParaRPr lang="ko-KR" altLang="en-US">
              <a:solidFill>
                <a:prstClr val="white"/>
              </a:solidFill>
              <a:cs typeface="+mj-cs"/>
            </a:endParaRPr>
          </a:p>
        </p:txBody>
      </p:sp>
      <p:sp>
        <p:nvSpPr>
          <p:cNvPr id="70" name="양쪽 모서리가 둥근 사각형 69"/>
          <p:cNvSpPr/>
          <p:nvPr/>
        </p:nvSpPr>
        <p:spPr>
          <a:xfrm>
            <a:off x="406399" y="4452974"/>
            <a:ext cx="8416800" cy="216024"/>
          </a:xfrm>
          <a:prstGeom prst="round2SameRect">
            <a:avLst>
              <a:gd name="adj1" fmla="val 16667"/>
              <a:gd name="adj2" fmla="val 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 altLang="en-US">
                <a:latin typeface="+mn-lt"/>
                <a:ea typeface="+mn-ea"/>
                <a:cs typeface="+mn-cs"/>
              </a:defRPr>
            </a:pPr>
            <a:endParaRPr lang="ko-KR" altLang="en-US">
              <a:solidFill>
                <a:prstClr val="white"/>
              </a:solidFill>
              <a:cs typeface="+mj-cs"/>
            </a:endParaRPr>
          </a:p>
        </p:txBody>
      </p:sp>
      <p:sp>
        <p:nvSpPr>
          <p:cNvPr id="38" name="모서리가 둥근 직사각형 37"/>
          <p:cNvSpPr/>
          <p:nvPr/>
        </p:nvSpPr>
        <p:spPr>
          <a:xfrm>
            <a:off x="361628" y="2211241"/>
            <a:ext cx="8496944" cy="1880689"/>
          </a:xfrm>
          <a:prstGeom prst="roundRect">
            <a:avLst>
              <a:gd name="adj" fmla="val 3439"/>
            </a:avLst>
          </a:prstGeom>
          <a:solidFill>
            <a:schemeClr val="bg1"/>
          </a:solidFill>
          <a:ln w="127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Autofit/>
          </a:bodyPr>
          <a:lstStyle/>
          <a:p>
            <a:pPr algn="ctr">
              <a:defRPr lang="ko-KR" altLang="en-US">
                <a:latin typeface="+mn-lt"/>
                <a:ea typeface="+mn-ea"/>
                <a:cs typeface="+mn-cs"/>
              </a:defRPr>
            </a:pPr>
            <a:endParaRPr lang="ko-KR" altLang="en-US">
              <a:solidFill>
                <a:prstClr val="white"/>
              </a:solidFill>
              <a:cs typeface="+mj-cs"/>
            </a:endParaRPr>
          </a:p>
        </p:txBody>
      </p:sp>
      <p:graphicFrame>
        <p:nvGraphicFramePr>
          <p:cNvPr id="11" name="개체 10" hidden="1"/>
          <p:cNvGraphicFramePr>
            <a:graphicFrameLocks noChangeAspect="1"/>
          </p:cNvGraphicFramePr>
          <p:nvPr/>
        </p:nvGraphicFramePr>
        <p:xfrm>
          <a:off x="1" y="1"/>
          <a:ext cx="158751" cy="158750"/>
        </p:xfrm>
        <a:graphic>
          <a:graphicData uri="http://schemas.openxmlformats.org/presentationml/2006/ole">
            <p:oleObj spid="_x0000_s121858" name="think-cell Slide" r:id="rId4" imgW="360" imgH="360" progId="">
              <p:embed/>
            </p:oleObj>
          </a:graphicData>
        </a:graphic>
      </p:graphicFrame>
      <p:sp>
        <p:nvSpPr>
          <p:cNvPr id="572428" name="Rectangle 12"/>
          <p:cNvSpPr>
            <a:spLocks noChangeArrowheads="1"/>
          </p:cNvSpPr>
          <p:nvPr/>
        </p:nvSpPr>
        <p:spPr>
          <a:xfrm>
            <a:off x="1674746" y="2427000"/>
            <a:ext cx="7201495" cy="584775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square" lIns="91440" tIns="45720" rIns="91440" bIns="45720" anchor="ctr" anchorCtr="0">
            <a:spAutoFit/>
          </a:bodyPr>
          <a:lstStyle/>
          <a:p>
            <a:pPr algn="l">
              <a:spcBef>
                <a:spcPct val="0"/>
              </a:spcBef>
              <a:spcAft>
                <a:spcPct val="0"/>
              </a:spcAft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 sz="1600" dirty="0" err="1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출산전후</a:t>
            </a:r>
            <a:r>
              <a:rPr lang="ko-KR" altLang="en-US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 휴가 및 육아휴직 등을 부여한 사업주에게 </a:t>
            </a:r>
            <a:r>
              <a:rPr lang="ko-KR" altLang="en-US" sz="1600" dirty="0" err="1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간접노무비</a:t>
            </a:r>
            <a:r>
              <a:rPr lang="ko-KR" altLang="en-US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 및 대체인력 인건비를 지원하여 사업주의 부담을 완화 </a:t>
            </a:r>
            <a:endParaRPr lang="ko-KR" altLang="en-US" sz="1600" dirty="0">
              <a:solidFill>
                <a:srgbClr val="002060"/>
              </a:solidFill>
              <a:latin typeface="맑은 고딕" pitchFamily="50" charset="-127"/>
              <a:ea typeface="맑은 고딕" pitchFamily="50" charset="-127"/>
              <a:cs typeface="+mj-cs"/>
            </a:endParaRPr>
          </a:p>
        </p:txBody>
      </p:sp>
      <p:grpSp>
        <p:nvGrpSpPr>
          <p:cNvPr id="2" name="그룹 14"/>
          <p:cNvGrpSpPr/>
          <p:nvPr/>
        </p:nvGrpSpPr>
        <p:grpSpPr>
          <a:xfrm>
            <a:off x="3249886" y="4283571"/>
            <a:ext cx="2720429" cy="400110"/>
            <a:chOff x="2424460" y="1403251"/>
            <a:chExt cx="4144714" cy="609588"/>
          </a:xfrm>
        </p:grpSpPr>
        <p:sp>
          <p:nvSpPr>
            <p:cNvPr id="48" name="평행 사변형 47"/>
            <p:cNvSpPr/>
            <p:nvPr/>
          </p:nvSpPr>
          <p:spPr>
            <a:xfrm flipH="1">
              <a:off x="5789786" y="1422301"/>
              <a:ext cx="779388" cy="206499"/>
            </a:xfrm>
            <a:prstGeom prst="parallelogram">
              <a:avLst>
                <a:gd name="adj" fmla="val 25000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49" name="평행 사변형 48"/>
            <p:cNvSpPr/>
            <p:nvPr/>
          </p:nvSpPr>
          <p:spPr>
            <a:xfrm>
              <a:off x="2424460" y="1422301"/>
              <a:ext cx="779388" cy="206499"/>
            </a:xfrm>
            <a:prstGeom prst="parallelogram">
              <a:avLst>
                <a:gd name="adj" fmla="val 25000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50" name="사다리꼴 49"/>
            <p:cNvSpPr/>
            <p:nvPr/>
          </p:nvSpPr>
          <p:spPr>
            <a:xfrm rot="10800000">
              <a:off x="2483767" y="1418058"/>
              <a:ext cx="4032448" cy="548224"/>
            </a:xfrm>
            <a:prstGeom prst="trapezoid">
              <a:avLst>
                <a:gd name="adj" fmla="val 32349"/>
              </a:avLst>
            </a:prstGeom>
            <a:gradFill>
              <a:gsLst>
                <a:gs pos="49000">
                  <a:srgbClr val="007FC1"/>
                </a:gs>
                <a:gs pos="52000">
                  <a:srgbClr val="0564B3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Autofit/>
            </a:bodyPr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3056656" y="1403251"/>
              <a:ext cx="2952329" cy="60958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defRPr lang="ko-KR" altLang="en-US">
                  <a:cs typeface="+mj-cs"/>
                </a:defRPr>
              </a:pPr>
              <a:r>
                <a:rPr lang="ko-KR" altLang="en-US" sz="2000">
                  <a:solidFill>
                    <a:prstClr val="white"/>
                  </a:solidFill>
                  <a:effectLst>
                    <a:outerShdw blurRad="38100" dist="38100" dir="2700000" algn="tl" rotWithShape="0">
                      <a:srgbClr val="000000">
                        <a:alpha val="40000"/>
                      </a:srgbClr>
                    </a:outerShdw>
                  </a:effectLst>
                  <a:cs typeface="+mj-cs"/>
                </a:rPr>
                <a:t>지원내용</a:t>
              </a:r>
            </a:p>
          </p:txBody>
        </p:sp>
      </p:grpSp>
      <p:grpSp>
        <p:nvGrpSpPr>
          <p:cNvPr id="3" name="그룹 53"/>
          <p:cNvGrpSpPr/>
          <p:nvPr/>
        </p:nvGrpSpPr>
        <p:grpSpPr>
          <a:xfrm>
            <a:off x="385233" y="2520042"/>
            <a:ext cx="1234439" cy="360040"/>
            <a:chOff x="368299" y="2780928"/>
            <a:chExt cx="1325217" cy="360040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52" name="직사각형 51"/>
            <p:cNvSpPr/>
            <p:nvPr/>
          </p:nvSpPr>
          <p:spPr>
            <a:xfrm>
              <a:off x="368299" y="2780928"/>
              <a:ext cx="865932" cy="36004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53" name="오각형 52"/>
            <p:cNvSpPr/>
            <p:nvPr/>
          </p:nvSpPr>
          <p:spPr>
            <a:xfrm>
              <a:off x="827584" y="2780928"/>
              <a:ext cx="865932" cy="360040"/>
            </a:xfrm>
            <a:prstGeom prst="homePlate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</p:grpSp>
      <p:grpSp>
        <p:nvGrpSpPr>
          <p:cNvPr id="4" name="그룹 54"/>
          <p:cNvGrpSpPr/>
          <p:nvPr/>
        </p:nvGrpSpPr>
        <p:grpSpPr>
          <a:xfrm>
            <a:off x="395536" y="3068960"/>
            <a:ext cx="1234439" cy="360040"/>
            <a:chOff x="368299" y="2780928"/>
            <a:chExt cx="1325217" cy="360040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56" name="직사각형 55"/>
            <p:cNvSpPr/>
            <p:nvPr/>
          </p:nvSpPr>
          <p:spPr>
            <a:xfrm>
              <a:off x="368299" y="2780928"/>
              <a:ext cx="865932" cy="36004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57" name="오각형 56"/>
            <p:cNvSpPr/>
            <p:nvPr/>
          </p:nvSpPr>
          <p:spPr>
            <a:xfrm>
              <a:off x="827584" y="2780928"/>
              <a:ext cx="865932" cy="360040"/>
            </a:xfrm>
            <a:prstGeom prst="homePlate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</p:grpSp>
      <p:sp>
        <p:nvSpPr>
          <p:cNvPr id="61" name="직사각형 60"/>
          <p:cNvSpPr/>
          <p:nvPr/>
        </p:nvSpPr>
        <p:spPr>
          <a:xfrm>
            <a:off x="578035" y="2515396"/>
            <a:ext cx="684980" cy="35924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>
                <a:solidFill>
                  <a:srgbClr val="002060"/>
                </a:solidFill>
                <a:cs typeface="+mj-cs"/>
              </a:rPr>
              <a:t>개 요</a:t>
            </a:r>
          </a:p>
        </p:txBody>
      </p:sp>
      <p:sp>
        <p:nvSpPr>
          <p:cNvPr id="62" name="직사각형 61"/>
          <p:cNvSpPr/>
          <p:nvPr/>
        </p:nvSpPr>
        <p:spPr>
          <a:xfrm>
            <a:off x="467544" y="3068960"/>
            <a:ext cx="73334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 lang="ko-KR" altLang="en-US">
                <a:latin typeface="+mn-lt"/>
                <a:ea typeface="+mn-ea"/>
                <a:cs typeface="+mn-cs"/>
              </a:defRPr>
            </a:pPr>
            <a:r>
              <a:rPr lang="en-US" altLang="ko-KR">
                <a:solidFill>
                  <a:prstClr val="black"/>
                </a:solidFill>
                <a:cs typeface="+mj-cs"/>
              </a:rPr>
              <a:t> </a:t>
            </a:r>
            <a:r>
              <a:rPr lang="ko-KR" altLang="en-US">
                <a:solidFill>
                  <a:prstClr val="black"/>
                </a:solidFill>
                <a:cs typeface="+mj-cs"/>
              </a:rPr>
              <a:t>내 용</a:t>
            </a:r>
          </a:p>
        </p:txBody>
      </p:sp>
      <p:sp>
        <p:nvSpPr>
          <p:cNvPr id="64" name="Rectangle 12"/>
          <p:cNvSpPr>
            <a:spLocks noChangeArrowheads="1"/>
          </p:cNvSpPr>
          <p:nvPr/>
        </p:nvSpPr>
        <p:spPr>
          <a:xfrm>
            <a:off x="1690985" y="3087199"/>
            <a:ext cx="7201495" cy="877163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square" lIns="91440" tIns="45720" rIns="91440" bIns="45720" anchor="ctr" anchorCtr="0">
            <a:spAutoFit/>
          </a:bodyPr>
          <a:lstStyle/>
          <a:p>
            <a:pPr algn="just">
              <a:spcBef>
                <a:spcPct val="0"/>
              </a:spcBef>
              <a:spcAft>
                <a:spcPct val="0"/>
              </a:spcAft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 sz="17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육아휴직 </a:t>
            </a:r>
            <a:r>
              <a:rPr lang="ko-KR" altLang="en-US" sz="1700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등을 30일 이상 부여하고 복직하여 6개월 이상 근무</a:t>
            </a:r>
          </a:p>
          <a:p>
            <a:pPr algn="just">
              <a:spcBef>
                <a:spcPct val="0"/>
              </a:spcBef>
              <a:spcAft>
                <a:spcPct val="0"/>
              </a:spcAft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 sz="1700" dirty="0" err="1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출산전후</a:t>
            </a:r>
            <a:r>
              <a:rPr lang="ko-KR" altLang="en-US" sz="1700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7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휴가 및 </a:t>
            </a:r>
            <a:r>
              <a:rPr lang="ko-KR" altLang="en-US" sz="1700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육아휴직 </a:t>
            </a:r>
            <a:r>
              <a:rPr lang="ko-KR" altLang="en-US" sz="17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개시일 전 </a:t>
            </a:r>
            <a:r>
              <a:rPr lang="ko-KR" altLang="en-US" sz="1700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60</a:t>
            </a:r>
            <a:r>
              <a:rPr lang="ko-KR" altLang="en-US" sz="17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일이 되는 날 이후에 </a:t>
            </a:r>
            <a:r>
              <a:rPr lang="ko-KR" altLang="en-US" sz="1700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30일 이상 대체인력 채용</a:t>
            </a:r>
          </a:p>
        </p:txBody>
      </p:sp>
      <p:cxnSp>
        <p:nvCxnSpPr>
          <p:cNvPr id="67" name="직선 연결선 66"/>
          <p:cNvCxnSpPr/>
          <p:nvPr/>
        </p:nvCxnSpPr>
        <p:spPr>
          <a:xfrm>
            <a:off x="1547664" y="3068960"/>
            <a:ext cx="7201049" cy="0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양쪽 모서리가 둥근 사각형 68"/>
          <p:cNvSpPr/>
          <p:nvPr/>
        </p:nvSpPr>
        <p:spPr>
          <a:xfrm>
            <a:off x="406399" y="2238773"/>
            <a:ext cx="8416800" cy="216024"/>
          </a:xfrm>
          <a:prstGeom prst="round2SameRect">
            <a:avLst>
              <a:gd name="adj1" fmla="val 16667"/>
              <a:gd name="adj2" fmla="val 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 altLang="en-US">
                <a:latin typeface="+mn-lt"/>
                <a:ea typeface="+mn-ea"/>
                <a:cs typeface="+mn-cs"/>
              </a:defRPr>
            </a:pPr>
            <a:endParaRPr lang="ko-KR" altLang="en-US">
              <a:solidFill>
                <a:prstClr val="white"/>
              </a:solidFill>
              <a:cs typeface="+mj-cs"/>
            </a:endParaRPr>
          </a:p>
        </p:txBody>
      </p:sp>
      <p:grpSp>
        <p:nvGrpSpPr>
          <p:cNvPr id="5" name="그룹 14"/>
          <p:cNvGrpSpPr/>
          <p:nvPr/>
        </p:nvGrpSpPr>
        <p:grpSpPr>
          <a:xfrm>
            <a:off x="3249886" y="2060846"/>
            <a:ext cx="2720429" cy="400110"/>
            <a:chOff x="2424460" y="1403249"/>
            <a:chExt cx="4144714" cy="609588"/>
          </a:xfrm>
        </p:grpSpPr>
        <p:sp>
          <p:nvSpPr>
            <p:cNvPr id="42" name="평행 사변형 41"/>
            <p:cNvSpPr/>
            <p:nvPr/>
          </p:nvSpPr>
          <p:spPr>
            <a:xfrm flipH="1">
              <a:off x="5789786" y="1422301"/>
              <a:ext cx="779388" cy="206499"/>
            </a:xfrm>
            <a:prstGeom prst="parallelogram">
              <a:avLst>
                <a:gd name="adj" fmla="val 25000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43" name="평행 사변형 42"/>
            <p:cNvSpPr/>
            <p:nvPr/>
          </p:nvSpPr>
          <p:spPr>
            <a:xfrm>
              <a:off x="2424460" y="1422301"/>
              <a:ext cx="779388" cy="206499"/>
            </a:xfrm>
            <a:prstGeom prst="parallelogram">
              <a:avLst>
                <a:gd name="adj" fmla="val 25000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44" name="사다리꼴 43"/>
            <p:cNvSpPr/>
            <p:nvPr/>
          </p:nvSpPr>
          <p:spPr>
            <a:xfrm rot="10800000">
              <a:off x="2483767" y="1418058"/>
              <a:ext cx="4032448" cy="548224"/>
            </a:xfrm>
            <a:prstGeom prst="trapezoid">
              <a:avLst>
                <a:gd name="adj" fmla="val 32349"/>
              </a:avLst>
            </a:prstGeom>
            <a:gradFill>
              <a:gsLst>
                <a:gs pos="49000">
                  <a:srgbClr val="007FC1"/>
                </a:gs>
                <a:gs pos="52000">
                  <a:srgbClr val="0564B3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Autofit/>
            </a:bodyPr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3009205" y="1403249"/>
              <a:ext cx="2952329" cy="60958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defRPr lang="ko-KR" altLang="en-US">
                  <a:cs typeface="+mj-cs"/>
                </a:defRPr>
              </a:pPr>
              <a:r>
                <a:rPr lang="ko-KR" altLang="en-US" sz="2000">
                  <a:solidFill>
                    <a:prstClr val="white"/>
                  </a:solidFill>
                  <a:effectLst>
                    <a:outerShdw blurRad="38100" dist="38100" dir="2700000" algn="tl" rotWithShape="0">
                      <a:srgbClr val="000000">
                        <a:alpha val="40000"/>
                      </a:srgbClr>
                    </a:outerShdw>
                  </a:effectLst>
                  <a:cs typeface="+mj-cs"/>
                </a:rPr>
                <a:t>지원요건</a:t>
              </a:r>
            </a:p>
          </p:txBody>
        </p:sp>
      </p:grpSp>
      <p:sp>
        <p:nvSpPr>
          <p:cNvPr id="71" name="Rectangle 12"/>
          <p:cNvSpPr>
            <a:spLocks noChangeArrowheads="1"/>
          </p:cNvSpPr>
          <p:nvPr/>
        </p:nvSpPr>
        <p:spPr>
          <a:xfrm>
            <a:off x="1674746" y="4725471"/>
            <a:ext cx="7201495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square" lIns="91440" tIns="45720" rIns="91440" bIns="45720" anchor="ctr" anchorCtr="0">
            <a:spAutoFit/>
          </a:bodyPr>
          <a:lstStyle/>
          <a:p>
            <a:pPr algn="l">
              <a:spcBef>
                <a:spcPct val="0"/>
              </a:spcBef>
              <a:spcAft>
                <a:spcPct val="0"/>
              </a:spcAft>
              <a:defRPr lang="ko-KR" altLang="en-US">
                <a:latin typeface="+mn-lt"/>
                <a:ea typeface="+mn-ea"/>
                <a:cs typeface="+mn-cs"/>
              </a:defRPr>
            </a:pPr>
            <a:r>
              <a:rPr lang="en-US" altLang="ko-KR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1</a:t>
            </a:r>
            <a:r>
              <a:rPr lang="ko-KR" altLang="en-US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년 한도</a:t>
            </a:r>
            <a:r>
              <a:rPr lang="en-US" altLang="ko-KR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dirty="0" err="1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간접노무비</a:t>
            </a:r>
            <a:r>
              <a:rPr lang="en-US" altLang="ko-KR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) </a:t>
            </a:r>
            <a:endParaRPr lang="ko-KR" altLang="en-US" dirty="0">
              <a:solidFill>
                <a:srgbClr val="002060"/>
              </a:solidFill>
              <a:latin typeface="맑은 고딕" pitchFamily="50" charset="-127"/>
              <a:ea typeface="맑은 고딕" pitchFamily="50" charset="-127"/>
              <a:cs typeface="맑은 고딕"/>
            </a:endParaRPr>
          </a:p>
        </p:txBody>
      </p:sp>
      <p:grpSp>
        <p:nvGrpSpPr>
          <p:cNvPr id="6" name="그룹 71"/>
          <p:cNvGrpSpPr/>
          <p:nvPr/>
        </p:nvGrpSpPr>
        <p:grpSpPr>
          <a:xfrm>
            <a:off x="385233" y="4726290"/>
            <a:ext cx="1234439" cy="360040"/>
            <a:chOff x="368299" y="2780928"/>
            <a:chExt cx="1325217" cy="360040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73" name="직사각형 72"/>
            <p:cNvSpPr/>
            <p:nvPr/>
          </p:nvSpPr>
          <p:spPr>
            <a:xfrm>
              <a:off x="368299" y="2780928"/>
              <a:ext cx="865932" cy="36004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74" name="오각형 73"/>
            <p:cNvSpPr/>
            <p:nvPr/>
          </p:nvSpPr>
          <p:spPr>
            <a:xfrm>
              <a:off x="827584" y="2780928"/>
              <a:ext cx="865932" cy="360040"/>
            </a:xfrm>
            <a:prstGeom prst="homePlate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</p:grpSp>
      <p:grpSp>
        <p:nvGrpSpPr>
          <p:cNvPr id="7" name="그룹 74"/>
          <p:cNvGrpSpPr/>
          <p:nvPr/>
        </p:nvGrpSpPr>
        <p:grpSpPr>
          <a:xfrm>
            <a:off x="385233" y="5243458"/>
            <a:ext cx="1234439" cy="360040"/>
            <a:chOff x="368299" y="2780928"/>
            <a:chExt cx="1325217" cy="360040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76" name="직사각형 75"/>
            <p:cNvSpPr/>
            <p:nvPr/>
          </p:nvSpPr>
          <p:spPr>
            <a:xfrm>
              <a:off x="368299" y="2780928"/>
              <a:ext cx="865932" cy="36004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77" name="오각형 76"/>
            <p:cNvSpPr/>
            <p:nvPr/>
          </p:nvSpPr>
          <p:spPr>
            <a:xfrm>
              <a:off x="827584" y="2780928"/>
              <a:ext cx="865932" cy="360040"/>
            </a:xfrm>
            <a:prstGeom prst="homePlate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</p:grpSp>
      <p:grpSp>
        <p:nvGrpSpPr>
          <p:cNvPr id="8" name="그룹 77"/>
          <p:cNvGrpSpPr/>
          <p:nvPr/>
        </p:nvGrpSpPr>
        <p:grpSpPr>
          <a:xfrm>
            <a:off x="385233" y="5918527"/>
            <a:ext cx="1234439" cy="360040"/>
            <a:chOff x="368299" y="2780928"/>
            <a:chExt cx="1325217" cy="360040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79" name="직사각형 78"/>
            <p:cNvSpPr/>
            <p:nvPr/>
          </p:nvSpPr>
          <p:spPr>
            <a:xfrm>
              <a:off x="368299" y="2780928"/>
              <a:ext cx="865932" cy="36004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80" name="오각형 79"/>
            <p:cNvSpPr/>
            <p:nvPr/>
          </p:nvSpPr>
          <p:spPr>
            <a:xfrm>
              <a:off x="827584" y="2780928"/>
              <a:ext cx="865932" cy="360040"/>
            </a:xfrm>
            <a:prstGeom prst="homePlate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</p:grpSp>
      <p:sp>
        <p:nvSpPr>
          <p:cNvPr id="81" name="직사각형 80"/>
          <p:cNvSpPr/>
          <p:nvPr/>
        </p:nvSpPr>
        <p:spPr>
          <a:xfrm>
            <a:off x="578035" y="4721644"/>
            <a:ext cx="6849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>
                <a:solidFill>
                  <a:srgbClr val="002060"/>
                </a:solidFill>
                <a:cs typeface="+mj-cs"/>
              </a:rPr>
              <a:t>기 간</a:t>
            </a:r>
            <a:endParaRPr lang="ko-KR" altLang="en-US">
              <a:solidFill>
                <a:prstClr val="black"/>
              </a:solidFill>
              <a:cs typeface="+mj-cs"/>
            </a:endParaRPr>
          </a:p>
        </p:txBody>
      </p:sp>
      <p:sp>
        <p:nvSpPr>
          <p:cNvPr id="82" name="직사각형 81"/>
          <p:cNvSpPr/>
          <p:nvPr/>
        </p:nvSpPr>
        <p:spPr>
          <a:xfrm>
            <a:off x="578035" y="5238812"/>
            <a:ext cx="6849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>
                <a:solidFill>
                  <a:prstClr val="black"/>
                </a:solidFill>
                <a:cs typeface="+mj-cs"/>
              </a:rPr>
              <a:t>금 액</a:t>
            </a:r>
          </a:p>
        </p:txBody>
      </p:sp>
      <p:sp>
        <p:nvSpPr>
          <p:cNvPr id="83" name="직사각형 82"/>
          <p:cNvSpPr/>
          <p:nvPr/>
        </p:nvSpPr>
        <p:spPr>
          <a:xfrm>
            <a:off x="578035" y="5913881"/>
            <a:ext cx="6849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>
                <a:solidFill>
                  <a:prstClr val="black"/>
                </a:solidFill>
                <a:cs typeface="+mj-cs"/>
              </a:rPr>
              <a:t>기 타</a:t>
            </a:r>
          </a:p>
        </p:txBody>
      </p:sp>
      <p:sp>
        <p:nvSpPr>
          <p:cNvPr id="84" name="Rectangle 12"/>
          <p:cNvSpPr>
            <a:spLocks noChangeArrowheads="1"/>
          </p:cNvSpPr>
          <p:nvPr/>
        </p:nvSpPr>
        <p:spPr>
          <a:xfrm>
            <a:off x="1655676" y="5117393"/>
            <a:ext cx="7201495" cy="784830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square" lIns="91440" tIns="45720" rIns="91440" bIns="45720" anchor="ctr" anchorCtr="0">
            <a:spAutoFit/>
          </a:bodyPr>
          <a:lstStyle/>
          <a:p>
            <a:pPr algn="just">
              <a:spcBef>
                <a:spcPct val="0"/>
              </a:spcBef>
              <a:spcAft>
                <a:spcPct val="0"/>
              </a:spcAft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 sz="1500" b="1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500" b="1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육아휴직)</a:t>
            </a:r>
            <a:r>
              <a:rPr lang="ko-KR" altLang="en-US" sz="1500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 1개월 30만원(1호 인센티브 10</a:t>
            </a:r>
            <a:r>
              <a:rPr lang="ko-KR" altLang="en-US" sz="15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만원 추가) </a:t>
            </a:r>
            <a:r>
              <a:rPr lang="ko-KR" altLang="en-US" sz="1500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- </a:t>
            </a:r>
            <a:r>
              <a:rPr lang="ko-KR" altLang="en-US" sz="1500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대규모기업 </a:t>
            </a:r>
            <a:r>
              <a:rPr lang="ko-KR" altLang="en-US" sz="150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제외</a:t>
            </a:r>
            <a:endParaRPr lang="en-US" altLang="ko-KR" sz="1500" dirty="0" smtClean="0">
              <a:solidFill>
                <a:srgbClr val="FF0000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just">
              <a:spcBef>
                <a:spcPct val="0"/>
              </a:spcBef>
              <a:spcAft>
                <a:spcPct val="0"/>
              </a:spcAft>
              <a:defRPr lang="ko-KR" altLang="en-US">
                <a:latin typeface="+mn-lt"/>
                <a:ea typeface="+mn-ea"/>
                <a:cs typeface="+mn-cs"/>
              </a:defRPr>
            </a:pPr>
            <a:r>
              <a:rPr lang="en-US" altLang="ko-KR" sz="15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5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육 아 기</a:t>
            </a:r>
            <a:r>
              <a:rPr lang="en-US" altLang="ko-KR" sz="15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)  </a:t>
            </a:r>
            <a:r>
              <a:rPr lang="en-US" altLang="ko-KR" sz="15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ko-KR" altLang="en-US" sz="15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개월 </a:t>
            </a:r>
            <a:r>
              <a:rPr lang="en-US" altLang="ko-KR" sz="15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30</a:t>
            </a:r>
            <a:r>
              <a:rPr lang="ko-KR" altLang="en-US" sz="15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만원</a:t>
            </a:r>
            <a:r>
              <a:rPr lang="en-US" altLang="ko-KR" sz="15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5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대규모기업은 </a:t>
            </a:r>
            <a:r>
              <a:rPr lang="en-US" altLang="ko-KR" sz="15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10</a:t>
            </a:r>
            <a:r>
              <a:rPr lang="ko-KR" altLang="en-US" sz="15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만원</a:t>
            </a:r>
            <a:r>
              <a:rPr lang="en-US" altLang="ko-KR" sz="15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1500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just">
              <a:spcBef>
                <a:spcPct val="0"/>
              </a:spcBef>
              <a:spcAft>
                <a:spcPct val="0"/>
              </a:spcAft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 sz="15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(대체인력)</a:t>
            </a:r>
            <a:r>
              <a:rPr lang="ko-KR" altLang="en-US" sz="150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1개월 60만원</a:t>
            </a:r>
            <a:r>
              <a:rPr lang="ko-KR" altLang="en-US" sz="15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50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인수인계기간 월 </a:t>
            </a:r>
            <a:r>
              <a:rPr lang="en-US" altLang="ko-KR" sz="150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120</a:t>
            </a:r>
            <a:r>
              <a:rPr lang="ko-KR" altLang="en-US" sz="150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만원</a:t>
            </a:r>
            <a:r>
              <a:rPr lang="en-US" altLang="ko-KR" sz="15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5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대규모기업 </a:t>
            </a:r>
            <a:r>
              <a:rPr lang="ko-KR" altLang="en-US" sz="150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30만원) </a:t>
            </a:r>
          </a:p>
        </p:txBody>
      </p:sp>
      <p:sp>
        <p:nvSpPr>
          <p:cNvPr id="85" name="Rectangle 12"/>
          <p:cNvSpPr>
            <a:spLocks noChangeArrowheads="1"/>
          </p:cNvSpPr>
          <p:nvPr/>
        </p:nvSpPr>
        <p:spPr>
          <a:xfrm>
            <a:off x="1674745" y="5940623"/>
            <a:ext cx="6857696" cy="615553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square" lIns="91440" tIns="45720" rIns="91440" bIns="45720" anchor="ctr" anchorCtr="0">
            <a:spAutoFit/>
          </a:bodyPr>
          <a:lstStyle/>
          <a:p>
            <a:pPr algn="just">
              <a:spcBef>
                <a:spcPct val="0"/>
              </a:spcBef>
              <a:spcAft>
                <a:spcPct val="0"/>
              </a:spcAft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 sz="17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대체인력지원금은 사업주 </a:t>
            </a:r>
            <a:r>
              <a:rPr lang="ko-KR" altLang="en-US" sz="1700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지급 금액의 </a:t>
            </a:r>
            <a:r>
              <a:rPr lang="en-US" altLang="ko-KR" sz="1700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80% </a:t>
            </a:r>
            <a:r>
              <a:rPr lang="ko-KR" altLang="en-US" sz="17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를 한도로 </a:t>
            </a:r>
            <a:r>
              <a:rPr lang="ko-KR" altLang="en-US" sz="1700" u="sng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인수인계기간 2개월 </a:t>
            </a:r>
            <a:r>
              <a:rPr lang="ko-KR" altLang="en-US" sz="1700" u="sng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포함</a:t>
            </a:r>
            <a:r>
              <a:rPr lang="ko-KR" altLang="en-US" sz="1700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하여 </a:t>
            </a:r>
            <a:r>
              <a:rPr lang="ko-KR" altLang="en-US" sz="17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지원</a:t>
            </a:r>
            <a:endParaRPr lang="en-US" altLang="ko-KR" sz="17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86" name="직선 연결선 85"/>
          <p:cNvCxnSpPr/>
          <p:nvPr/>
        </p:nvCxnSpPr>
        <p:spPr>
          <a:xfrm>
            <a:off x="1547664" y="5085184"/>
            <a:ext cx="7201049" cy="0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직선 연결선 86"/>
          <p:cNvCxnSpPr/>
          <p:nvPr/>
        </p:nvCxnSpPr>
        <p:spPr>
          <a:xfrm>
            <a:off x="1547664" y="5877272"/>
            <a:ext cx="7201049" cy="0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72429" name="그림 17" descr="1.png"/>
          <p:cNvPicPr>
            <a:picLocks noChangeAspect="1"/>
          </p:cNvPicPr>
          <p:nvPr/>
        </p:nvPicPr>
        <p:blipFill rotWithShape="1">
          <a:blip r:embed="rId5" cstate="print"/>
          <a:stretch>
            <a:fillRect/>
          </a:stretch>
        </p:blipFill>
        <p:spPr>
          <a:xfrm>
            <a:off x="179512" y="0"/>
            <a:ext cx="895447" cy="1124744"/>
          </a:xfrm>
          <a:prstGeom prst="rect">
            <a:avLst/>
          </a:prstGeom>
        </p:spPr>
      </p:pic>
      <p:graphicFrame>
        <p:nvGraphicFramePr>
          <p:cNvPr id="572430" name="개체 10" hidden="1"/>
          <p:cNvGraphicFramePr>
            <a:graphicFrameLocks noChangeAspect="1"/>
          </p:cNvGraphicFramePr>
          <p:nvPr/>
        </p:nvGraphicFramePr>
        <p:xfrm>
          <a:off x="1" y="1"/>
          <a:ext cx="158751" cy="158750"/>
        </p:xfrm>
        <a:graphic>
          <a:graphicData uri="http://schemas.openxmlformats.org/presentationml/2006/ole">
            <p:oleObj spid="_x0000_s121859" name="think-cell Slide" r:id="rId6" imgW="360" imgH="360" progId="">
              <p:embed/>
            </p:oleObj>
          </a:graphicData>
        </a:graphic>
      </p:graphicFrame>
      <p:grpSp>
        <p:nvGrpSpPr>
          <p:cNvPr id="9" name="그룹 87"/>
          <p:cNvGrpSpPr/>
          <p:nvPr/>
        </p:nvGrpSpPr>
        <p:grpSpPr>
          <a:xfrm>
            <a:off x="291738" y="1412709"/>
            <a:ext cx="8312710" cy="422590"/>
            <a:chOff x="291738" y="1441284"/>
            <a:chExt cx="8312710" cy="422590"/>
          </a:xfrm>
        </p:grpSpPr>
        <p:cxnSp>
          <p:nvCxnSpPr>
            <p:cNvPr id="78" name="직선 연결선 69"/>
            <p:cNvCxnSpPr/>
            <p:nvPr/>
          </p:nvCxnSpPr>
          <p:spPr>
            <a:xfrm>
              <a:off x="395536" y="1863874"/>
              <a:ext cx="8208912" cy="0"/>
            </a:xfrm>
            <a:prstGeom prst="line">
              <a:avLst/>
            </a:prstGeom>
            <a:ln w="12700">
              <a:gradFill>
                <a:gsLst>
                  <a:gs pos="0">
                    <a:schemeClr val="accent6">
                      <a:lumMod val="75000"/>
                    </a:schemeClr>
                  </a:gs>
                  <a:gs pos="50000">
                    <a:schemeClr val="accent6">
                      <a:lumMod val="75000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lin ang="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직사각형 26"/>
            <p:cNvSpPr/>
            <p:nvPr/>
          </p:nvSpPr>
          <p:spPr>
            <a:xfrm>
              <a:off x="1619672" y="1450876"/>
              <a:ext cx="6408712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defRPr lang="ko-KR" altLang="en-US">
                  <a:cs typeface="+mj-cs"/>
                </a:defRPr>
              </a:pPr>
              <a:r>
                <a:rPr lang="ko-KR" altLang="en-US" sz="2000" dirty="0">
                  <a:solidFill>
                    <a:srgbClr val="002060"/>
                  </a:solidFill>
                  <a:latin typeface="맑은 고딕" pitchFamily="50" charset="-127"/>
                  <a:ea typeface="맑은 고딕" pitchFamily="50" charset="-127"/>
                  <a:cs typeface="+mj-cs"/>
                </a:rPr>
                <a:t>모든 사업주 </a:t>
              </a:r>
            </a:p>
          </p:txBody>
        </p:sp>
        <p:cxnSp>
          <p:nvCxnSpPr>
            <p:cNvPr id="572434" name="직선 연결선 69"/>
            <p:cNvCxnSpPr/>
            <p:nvPr/>
          </p:nvCxnSpPr>
          <p:spPr>
            <a:xfrm>
              <a:off x="395536" y="1441284"/>
              <a:ext cx="8208912" cy="0"/>
            </a:xfrm>
            <a:prstGeom prst="line">
              <a:avLst/>
            </a:prstGeom>
            <a:ln w="12700">
              <a:gradFill>
                <a:gsLst>
                  <a:gs pos="0">
                    <a:schemeClr val="accent6">
                      <a:lumMod val="75000"/>
                    </a:schemeClr>
                  </a:gs>
                  <a:gs pos="50000">
                    <a:schemeClr val="accent6">
                      <a:lumMod val="75000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lin ang="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72435" name="직사각형 72"/>
            <p:cNvSpPr/>
            <p:nvPr/>
          </p:nvSpPr>
          <p:spPr>
            <a:xfrm flipH="1">
              <a:off x="363737" y="1441351"/>
              <a:ext cx="1236431" cy="360040"/>
            </a:xfrm>
            <a:prstGeom prst="rect">
              <a:avLst/>
            </a:prstGeom>
            <a:solidFill>
              <a:srgbClr val="FCAF1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572436" name="직사각형 9"/>
            <p:cNvSpPr/>
            <p:nvPr/>
          </p:nvSpPr>
          <p:spPr>
            <a:xfrm>
              <a:off x="291738" y="1483671"/>
              <a:ext cx="1378594" cy="347408"/>
            </a:xfrm>
            <a:custGeom>
              <a:avLst/>
              <a:gdLst>
                <a:gd name="connsiteX0" fmla="*/ 179163 w 1691133"/>
                <a:gd name="connsiteY0" fmla="*/ 277749 h 576262"/>
                <a:gd name="connsiteX1" fmla="*/ 0 w 1691133"/>
                <a:gd name="connsiteY1" fmla="*/ 173835 h 576262"/>
                <a:gd name="connsiteX2" fmla="*/ 0 w 1691133"/>
                <a:gd name="connsiteY2" fmla="*/ 0 h 576262"/>
                <a:gd name="connsiteX3" fmla="*/ 1691133 w 1691133"/>
                <a:gd name="connsiteY3" fmla="*/ 0 h 576262"/>
                <a:gd name="connsiteX4" fmla="*/ 1691133 w 1691133"/>
                <a:gd name="connsiteY4" fmla="*/ 576262 h 576262"/>
                <a:gd name="connsiteX5" fmla="*/ 0 w 1691133"/>
                <a:gd name="connsiteY5" fmla="*/ 576262 h 576262"/>
                <a:gd name="connsiteX6" fmla="*/ 0 w 1691133"/>
                <a:gd name="connsiteY6" fmla="*/ 381664 h 576262"/>
                <a:gd name="connsiteX7" fmla="*/ 270603 w 1691133"/>
                <a:gd name="connsiteY7" fmla="*/ 369189 h 576262"/>
                <a:gd name="connsiteX0" fmla="*/ 0 w 1691133"/>
                <a:gd name="connsiteY0" fmla="*/ 173835 h 576262"/>
                <a:gd name="connsiteX1" fmla="*/ 0 w 1691133"/>
                <a:gd name="connsiteY1" fmla="*/ 0 h 576262"/>
                <a:gd name="connsiteX2" fmla="*/ 1691133 w 1691133"/>
                <a:gd name="connsiteY2" fmla="*/ 0 h 576262"/>
                <a:gd name="connsiteX3" fmla="*/ 1691133 w 1691133"/>
                <a:gd name="connsiteY3" fmla="*/ 576262 h 576262"/>
                <a:gd name="connsiteX4" fmla="*/ 0 w 1691133"/>
                <a:gd name="connsiteY4" fmla="*/ 576262 h 576262"/>
                <a:gd name="connsiteX5" fmla="*/ 0 w 1691133"/>
                <a:gd name="connsiteY5" fmla="*/ 381664 h 576262"/>
                <a:gd name="connsiteX6" fmla="*/ 270603 w 1691133"/>
                <a:gd name="connsiteY6" fmla="*/ 369189 h 576262"/>
                <a:gd name="connsiteX0" fmla="*/ 0 w 1691133"/>
                <a:gd name="connsiteY0" fmla="*/ 173835 h 576262"/>
                <a:gd name="connsiteX1" fmla="*/ 0 w 1691133"/>
                <a:gd name="connsiteY1" fmla="*/ 0 h 576262"/>
                <a:gd name="connsiteX2" fmla="*/ 1691133 w 1691133"/>
                <a:gd name="connsiteY2" fmla="*/ 0 h 576262"/>
                <a:gd name="connsiteX3" fmla="*/ 1691133 w 1691133"/>
                <a:gd name="connsiteY3" fmla="*/ 576262 h 576262"/>
                <a:gd name="connsiteX4" fmla="*/ 0 w 1691133"/>
                <a:gd name="connsiteY4" fmla="*/ 576262 h 576262"/>
                <a:gd name="connsiteX5" fmla="*/ 0 w 1691133"/>
                <a:gd name="connsiteY5" fmla="*/ 381664 h 576262"/>
                <a:gd name="connsiteX0" fmla="*/ 0 w 1691133"/>
                <a:gd name="connsiteY0" fmla="*/ 0 h 576262"/>
                <a:gd name="connsiteX1" fmla="*/ 1691133 w 1691133"/>
                <a:gd name="connsiteY1" fmla="*/ 0 h 576262"/>
                <a:gd name="connsiteX2" fmla="*/ 1691133 w 1691133"/>
                <a:gd name="connsiteY2" fmla="*/ 576262 h 576262"/>
                <a:gd name="connsiteX3" fmla="*/ 0 w 1691133"/>
                <a:gd name="connsiteY3" fmla="*/ 576262 h 576262"/>
                <a:gd name="connsiteX4" fmla="*/ 0 w 1691133"/>
                <a:gd name="connsiteY4" fmla="*/ 381664 h 576262"/>
                <a:gd name="connsiteX0" fmla="*/ 0 w 1691133"/>
                <a:gd name="connsiteY0" fmla="*/ 0 h 576262"/>
                <a:gd name="connsiteX1" fmla="*/ 1691133 w 1691133"/>
                <a:gd name="connsiteY1" fmla="*/ 0 h 576262"/>
                <a:gd name="connsiteX2" fmla="*/ 1691133 w 1691133"/>
                <a:gd name="connsiteY2" fmla="*/ 576262 h 576262"/>
                <a:gd name="connsiteX3" fmla="*/ 0 w 1691133"/>
                <a:gd name="connsiteY3" fmla="*/ 576262 h 5762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91133" h="576262">
                  <a:moveTo>
                    <a:pt x="0" y="0"/>
                  </a:moveTo>
                  <a:lnTo>
                    <a:pt x="1691133" y="0"/>
                  </a:lnTo>
                  <a:lnTo>
                    <a:pt x="1691133" y="576262"/>
                  </a:lnTo>
                  <a:lnTo>
                    <a:pt x="0" y="576262"/>
                  </a:lnTo>
                </a:path>
              </a:pathLst>
            </a:custGeom>
            <a:noFill/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cs typeface="+mj-cs"/>
                </a:defRPr>
              </a:pPr>
              <a:r>
                <a:rPr lang="ko-KR" altLang="en-US" sz="2000" b="1" dirty="0">
                  <a:solidFill>
                    <a:srgbClr val="EEECE1">
                      <a:lumMod val="10000"/>
                    </a:srgbClr>
                  </a:solidFill>
                  <a:cs typeface="+mj-cs"/>
                </a:rPr>
                <a:t>지원대상</a:t>
              </a:r>
            </a:p>
          </p:txBody>
        </p:sp>
      </p:grpSp>
      <p:sp>
        <p:nvSpPr>
          <p:cNvPr id="75" name="제목 74"/>
          <p:cNvSpPr>
            <a:spLocks noGrp="1"/>
          </p:cNvSpPr>
          <p:nvPr>
            <p:ph type="title" idx="4294967295"/>
          </p:nvPr>
        </p:nvSpPr>
        <p:spPr>
          <a:xfrm>
            <a:off x="270753" y="116395"/>
            <a:ext cx="7937650" cy="972344"/>
          </a:xfrm>
        </p:spPr>
        <p:txBody>
          <a:bodyPr>
            <a:normAutofit/>
          </a:bodyPr>
          <a:lstStyle/>
          <a:p>
            <a:pPr lvl="0">
              <a:defRPr lang="ko-KR" altLang="en-US"/>
            </a:pPr>
            <a:r>
              <a:rPr lang="en-US" altLang="ko-KR" spc="5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 9</a:t>
            </a:r>
            <a:r>
              <a:rPr lang="en-US" altLang="ko-KR" spc="5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   </a:t>
            </a:r>
            <a:r>
              <a:rPr lang="ko-KR" altLang="en-US" spc="5" dirty="0" smtClean="0">
                <a:solidFill>
                  <a:schemeClr val="accent2"/>
                </a:solidFill>
                <a:latin typeface="HY헤드라인M" pitchFamily="18" charset="-127"/>
                <a:ea typeface="HY헤드라인M" pitchFamily="18" charset="-127"/>
              </a:rPr>
              <a:t>출산육아기 </a:t>
            </a:r>
            <a:r>
              <a:rPr lang="ko-KR" altLang="en-US" spc="5" dirty="0">
                <a:solidFill>
                  <a:schemeClr val="accent2"/>
                </a:solidFill>
                <a:latin typeface="HY헤드라인M" pitchFamily="18" charset="-127"/>
                <a:ea typeface="HY헤드라인M" pitchFamily="18" charset="-127"/>
              </a:rPr>
              <a:t>고용안정 장려금 지원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0" y="-387424"/>
            <a:ext cx="9144000" cy="6857999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 altLang="en-US">
                <a:latin typeface="HY수평선B"/>
                <a:ea typeface="HY수평선B"/>
                <a:cs typeface="+mn-cs"/>
              </a:defRPr>
            </a:pPr>
            <a:endParaRPr lang="ko-KR" altLang="en-US" sz="1662">
              <a:latin typeface="HY수평선B"/>
              <a:ea typeface="HY수평선B"/>
              <a:cs typeface="+mn-cs"/>
            </a:endParaRPr>
          </a:p>
        </p:txBody>
      </p:sp>
      <p:sp>
        <p:nvSpPr>
          <p:cNvPr id="8" name="모서리가 둥근 직사각형 7"/>
          <p:cNvSpPr/>
          <p:nvPr/>
        </p:nvSpPr>
        <p:spPr>
          <a:xfrm rot="1205920">
            <a:off x="-380012" y="76272"/>
            <a:ext cx="2259943" cy="1250181"/>
          </a:xfrm>
          <a:prstGeom prst="roundRect">
            <a:avLst>
              <a:gd name="adj" fmla="val 9315"/>
            </a:avLst>
          </a:prstGeom>
          <a:solidFill>
            <a:srgbClr val="E9EA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 altLang="en-US">
                <a:latin typeface="HY수평선B"/>
                <a:ea typeface="HY수평선B"/>
                <a:cs typeface="+mn-cs"/>
              </a:defRPr>
            </a:pPr>
            <a:endParaRPr lang="ko-KR" altLang="en-US" sz="1662">
              <a:latin typeface="HY수평선B"/>
              <a:ea typeface="HY수평선B"/>
              <a:cs typeface="+mn-cs"/>
            </a:endParaRPr>
          </a:p>
        </p:txBody>
      </p:sp>
      <p:sp>
        <p:nvSpPr>
          <p:cNvPr id="4" name="모서리가 둥근 직사각형 3"/>
          <p:cNvSpPr/>
          <p:nvPr/>
        </p:nvSpPr>
        <p:spPr>
          <a:xfrm rot="900000">
            <a:off x="-289887" y="-88569"/>
            <a:ext cx="2259943" cy="1250181"/>
          </a:xfrm>
          <a:prstGeom prst="roundRect">
            <a:avLst>
              <a:gd name="adj" fmla="val 9315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 altLang="en-US">
                <a:latin typeface="HY수평선B"/>
                <a:ea typeface="HY수평선B"/>
                <a:cs typeface="+mn-cs"/>
              </a:defRPr>
            </a:pPr>
            <a:endParaRPr lang="ko-KR" altLang="en-US" sz="1662">
              <a:latin typeface="HY수평선B"/>
              <a:ea typeface="HY수평선B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26472" y="371429"/>
            <a:ext cx="1495550" cy="518118"/>
          </a:xfrm>
          <a:prstGeom prst="rect">
            <a:avLst/>
          </a:prstGeom>
          <a:noFill/>
        </p:spPr>
        <p:txBody>
          <a:bodyPr wrap="square" anchor="ctr">
            <a:noAutofit/>
          </a:bodyPr>
          <a:lstStyle/>
          <a:p>
            <a:pPr algn="ctr">
              <a:spcBef>
                <a:spcPct val="2000"/>
              </a:spcBef>
              <a:defRPr lang="ko-KR" altLang="en-US">
                <a:latin typeface="HY수평선B"/>
                <a:ea typeface="HY수평선B"/>
                <a:cs typeface="+mn-cs"/>
              </a:defRPr>
            </a:pPr>
            <a:endParaRPr lang="ko-KR" altLang="en-US" sz="4400" b="1" spc="-270" dirty="0">
              <a:gradFill>
                <a:gsLst>
                  <a:gs pos="0">
                    <a:srgbClr val="0070C0"/>
                  </a:gs>
                  <a:gs pos="100000">
                    <a:srgbClr val="0070C0"/>
                  </a:gs>
                </a:gsLst>
                <a:lin ang="5400000" scaled="0"/>
              </a:gradFill>
              <a:latin typeface="HY수평선B"/>
              <a:ea typeface="HY수평선B"/>
              <a:cs typeface="+mn-cs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979712" y="2492896"/>
            <a:ext cx="4786346" cy="1224136"/>
          </a:xfrm>
          <a:prstGeom prst="rect">
            <a:avLst/>
          </a:prstGeom>
          <a:noFill/>
        </p:spPr>
        <p:txBody>
          <a:bodyPr vert="horz" wrap="square" lIns="91440" tIns="45720" rIns="91440" bIns="45720" anchor="t">
            <a:noAutofit/>
          </a:bodyPr>
          <a:lstStyle/>
          <a:p>
            <a:pPr algn="ctr">
              <a:spcBef>
                <a:spcPct val="2000"/>
              </a:spcBef>
              <a:defRPr lang="ko-KR" altLang="en-US">
                <a:latin typeface="HY수평선B"/>
                <a:ea typeface="HY수평선B"/>
                <a:cs typeface="+mn-cs"/>
              </a:defRPr>
            </a:pPr>
            <a:r>
              <a:rPr lang="ko-KR" altLang="en-US" sz="4800" b="1" spc="110" dirty="0" smtClean="0">
                <a:solidFill>
                  <a:schemeClr val="bg1"/>
                </a:solidFill>
                <a:latin typeface="HY수평선B"/>
                <a:ea typeface="HY수평선B"/>
                <a:cs typeface="+mn-cs"/>
              </a:rPr>
              <a:t>고용유지지원금</a:t>
            </a:r>
            <a:endParaRPr lang="ko-KR" altLang="en-US" sz="4800" b="1" spc="110" dirty="0">
              <a:solidFill>
                <a:schemeClr val="bg1"/>
              </a:solidFill>
              <a:latin typeface="HY수평선B"/>
              <a:ea typeface="HY수평선B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모서리가 둥근 직사각형 45"/>
          <p:cNvSpPr/>
          <p:nvPr/>
        </p:nvSpPr>
        <p:spPr>
          <a:xfrm>
            <a:off x="361628" y="4427574"/>
            <a:ext cx="8496944" cy="2169778"/>
          </a:xfrm>
          <a:prstGeom prst="roundRect">
            <a:avLst>
              <a:gd name="adj" fmla="val 3439"/>
            </a:avLst>
          </a:prstGeom>
          <a:solidFill>
            <a:schemeClr val="bg1"/>
          </a:solidFill>
          <a:ln w="127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Autofit/>
          </a:bodyPr>
          <a:lstStyle/>
          <a:p>
            <a:pPr algn="ctr">
              <a:defRPr lang="ko-KR" altLang="en-US">
                <a:latin typeface="+mn-lt"/>
                <a:ea typeface="+mn-ea"/>
                <a:cs typeface="+mn-cs"/>
              </a:defRPr>
            </a:pPr>
            <a:endParaRPr lang="ko-KR" altLang="en-US">
              <a:solidFill>
                <a:prstClr val="white"/>
              </a:solidFill>
              <a:cs typeface="+mj-cs"/>
            </a:endParaRPr>
          </a:p>
        </p:txBody>
      </p:sp>
      <p:sp>
        <p:nvSpPr>
          <p:cNvPr id="70" name="양쪽 모서리가 둥근 사각형 69"/>
          <p:cNvSpPr/>
          <p:nvPr/>
        </p:nvSpPr>
        <p:spPr>
          <a:xfrm>
            <a:off x="406399" y="4452974"/>
            <a:ext cx="8416800" cy="216024"/>
          </a:xfrm>
          <a:prstGeom prst="round2SameRect">
            <a:avLst>
              <a:gd name="adj1" fmla="val 16667"/>
              <a:gd name="adj2" fmla="val 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 altLang="en-US">
                <a:latin typeface="+mn-lt"/>
                <a:ea typeface="+mn-ea"/>
                <a:cs typeface="+mn-cs"/>
              </a:defRPr>
            </a:pPr>
            <a:endParaRPr lang="ko-KR" altLang="en-US">
              <a:solidFill>
                <a:prstClr val="white"/>
              </a:solidFill>
              <a:cs typeface="+mj-cs"/>
            </a:endParaRPr>
          </a:p>
        </p:txBody>
      </p:sp>
      <p:sp>
        <p:nvSpPr>
          <p:cNvPr id="38" name="모서리가 둥근 직사각형 37"/>
          <p:cNvSpPr/>
          <p:nvPr/>
        </p:nvSpPr>
        <p:spPr>
          <a:xfrm>
            <a:off x="361628" y="2211241"/>
            <a:ext cx="8496944" cy="1880689"/>
          </a:xfrm>
          <a:prstGeom prst="roundRect">
            <a:avLst>
              <a:gd name="adj" fmla="val 3439"/>
            </a:avLst>
          </a:prstGeom>
          <a:solidFill>
            <a:schemeClr val="bg1"/>
          </a:solidFill>
          <a:ln w="127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Autofit/>
          </a:bodyPr>
          <a:lstStyle/>
          <a:p>
            <a:pPr algn="ctr">
              <a:defRPr lang="ko-KR" altLang="en-US">
                <a:latin typeface="+mn-lt"/>
                <a:ea typeface="+mn-ea"/>
                <a:cs typeface="+mn-cs"/>
              </a:defRPr>
            </a:pPr>
            <a:endParaRPr lang="ko-KR" altLang="en-US">
              <a:solidFill>
                <a:prstClr val="white"/>
              </a:solidFill>
              <a:cs typeface="+mj-cs"/>
            </a:endParaRPr>
          </a:p>
        </p:txBody>
      </p:sp>
      <p:graphicFrame>
        <p:nvGraphicFramePr>
          <p:cNvPr id="11" name="개체 10" hidden="1"/>
          <p:cNvGraphicFramePr>
            <a:graphicFrameLocks noChangeAspect="1"/>
          </p:cNvGraphicFramePr>
          <p:nvPr/>
        </p:nvGraphicFramePr>
        <p:xfrm>
          <a:off x="1" y="1"/>
          <a:ext cx="158751" cy="158750"/>
        </p:xfrm>
        <a:graphic>
          <a:graphicData uri="http://schemas.openxmlformats.org/presentationml/2006/ole">
            <p:oleObj spid="_x0000_s122882" name="think-cell Slide" r:id="rId4" imgW="360" imgH="360" progId="">
              <p:embed/>
            </p:oleObj>
          </a:graphicData>
        </a:graphic>
      </p:graphicFrame>
      <p:sp>
        <p:nvSpPr>
          <p:cNvPr id="572428" name="Rectangle 12"/>
          <p:cNvSpPr>
            <a:spLocks noChangeArrowheads="1"/>
          </p:cNvSpPr>
          <p:nvPr/>
        </p:nvSpPr>
        <p:spPr>
          <a:xfrm>
            <a:off x="1674746" y="2439007"/>
            <a:ext cx="7201495" cy="523220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square" lIns="91440" tIns="45720" rIns="91440" bIns="45720" anchor="ctr" anchorCtr="0">
            <a:spAutoFit/>
          </a:bodyPr>
          <a:lstStyle/>
          <a:p>
            <a:pPr algn="just">
              <a:spcBef>
                <a:spcPct val="0"/>
              </a:spcBef>
              <a:spcAft>
                <a:spcPct val="0"/>
              </a:spcAft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 sz="14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경기의 변동</a:t>
            </a:r>
            <a:r>
              <a:rPr lang="en-US" altLang="ko-KR" sz="14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, </a:t>
            </a:r>
            <a:r>
              <a:rPr lang="ko-KR" altLang="en-US" sz="14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산업구조의 변화 등으로 생산량</a:t>
            </a:r>
            <a:r>
              <a:rPr lang="en-US" altLang="ko-KR" sz="14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, </a:t>
            </a:r>
            <a:r>
              <a:rPr lang="ko-KR" altLang="en-US" sz="14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매출액이 감소하는 등 </a:t>
            </a:r>
            <a:r>
              <a:rPr lang="ko-KR" altLang="en-US" sz="140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고용조정이 불가피하게 된 사업주</a:t>
            </a:r>
            <a:r>
              <a:rPr lang="ko-KR" altLang="en-US" sz="14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가 휴업</a:t>
            </a:r>
            <a:r>
              <a:rPr lang="en-US" altLang="ko-KR" sz="14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, </a:t>
            </a:r>
            <a:r>
              <a:rPr lang="ko-KR" altLang="en-US" sz="14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휴직과 같은 고용유지조치를 실시하는 경우 임금을 지원</a:t>
            </a:r>
            <a:endParaRPr lang="ko-KR" altLang="en-US" sz="1400" dirty="0">
              <a:solidFill>
                <a:srgbClr val="002060"/>
              </a:solidFill>
              <a:latin typeface="맑은 고딕" pitchFamily="50" charset="-127"/>
              <a:ea typeface="맑은 고딕" pitchFamily="50" charset="-127"/>
              <a:cs typeface="+mj-cs"/>
            </a:endParaRPr>
          </a:p>
        </p:txBody>
      </p:sp>
      <p:grpSp>
        <p:nvGrpSpPr>
          <p:cNvPr id="2" name="그룹 14"/>
          <p:cNvGrpSpPr/>
          <p:nvPr/>
        </p:nvGrpSpPr>
        <p:grpSpPr>
          <a:xfrm>
            <a:off x="3249886" y="4283571"/>
            <a:ext cx="2720429" cy="400110"/>
            <a:chOff x="2424460" y="1403251"/>
            <a:chExt cx="4144714" cy="609588"/>
          </a:xfrm>
        </p:grpSpPr>
        <p:sp>
          <p:nvSpPr>
            <p:cNvPr id="48" name="평행 사변형 47"/>
            <p:cNvSpPr/>
            <p:nvPr/>
          </p:nvSpPr>
          <p:spPr>
            <a:xfrm flipH="1">
              <a:off x="5789786" y="1422301"/>
              <a:ext cx="779388" cy="206499"/>
            </a:xfrm>
            <a:prstGeom prst="parallelogram">
              <a:avLst>
                <a:gd name="adj" fmla="val 25000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49" name="평행 사변형 48"/>
            <p:cNvSpPr/>
            <p:nvPr/>
          </p:nvSpPr>
          <p:spPr>
            <a:xfrm>
              <a:off x="2424460" y="1422301"/>
              <a:ext cx="779388" cy="206499"/>
            </a:xfrm>
            <a:prstGeom prst="parallelogram">
              <a:avLst>
                <a:gd name="adj" fmla="val 25000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50" name="사다리꼴 49"/>
            <p:cNvSpPr/>
            <p:nvPr/>
          </p:nvSpPr>
          <p:spPr>
            <a:xfrm rot="10800000">
              <a:off x="2483767" y="1418058"/>
              <a:ext cx="4032448" cy="548224"/>
            </a:xfrm>
            <a:prstGeom prst="trapezoid">
              <a:avLst>
                <a:gd name="adj" fmla="val 32349"/>
              </a:avLst>
            </a:prstGeom>
            <a:gradFill>
              <a:gsLst>
                <a:gs pos="49000">
                  <a:srgbClr val="007FC1"/>
                </a:gs>
                <a:gs pos="52000">
                  <a:srgbClr val="0564B3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Autofit/>
            </a:bodyPr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3056656" y="1403251"/>
              <a:ext cx="2952329" cy="60958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defRPr lang="ko-KR" altLang="en-US">
                  <a:cs typeface="+mj-cs"/>
                </a:defRPr>
              </a:pPr>
              <a:r>
                <a:rPr lang="ko-KR" altLang="en-US" sz="2000">
                  <a:solidFill>
                    <a:prstClr val="white"/>
                  </a:solidFill>
                  <a:effectLst>
                    <a:outerShdw blurRad="38100" dist="38100" dir="2700000" algn="tl" rotWithShape="0">
                      <a:srgbClr val="000000">
                        <a:alpha val="40000"/>
                      </a:srgbClr>
                    </a:outerShdw>
                  </a:effectLst>
                  <a:cs typeface="+mj-cs"/>
                </a:rPr>
                <a:t>지원내용</a:t>
              </a:r>
            </a:p>
          </p:txBody>
        </p:sp>
      </p:grpSp>
      <p:grpSp>
        <p:nvGrpSpPr>
          <p:cNvPr id="3" name="그룹 53"/>
          <p:cNvGrpSpPr/>
          <p:nvPr/>
        </p:nvGrpSpPr>
        <p:grpSpPr>
          <a:xfrm>
            <a:off x="385233" y="2520042"/>
            <a:ext cx="1234439" cy="360040"/>
            <a:chOff x="368299" y="2780928"/>
            <a:chExt cx="1325217" cy="360040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52" name="직사각형 51"/>
            <p:cNvSpPr/>
            <p:nvPr/>
          </p:nvSpPr>
          <p:spPr>
            <a:xfrm>
              <a:off x="368299" y="2780928"/>
              <a:ext cx="865932" cy="36004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53" name="오각형 52"/>
            <p:cNvSpPr/>
            <p:nvPr/>
          </p:nvSpPr>
          <p:spPr>
            <a:xfrm>
              <a:off x="827584" y="2780928"/>
              <a:ext cx="865932" cy="360040"/>
            </a:xfrm>
            <a:prstGeom prst="homePlate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</p:grpSp>
      <p:grpSp>
        <p:nvGrpSpPr>
          <p:cNvPr id="4" name="그룹 54"/>
          <p:cNvGrpSpPr/>
          <p:nvPr/>
        </p:nvGrpSpPr>
        <p:grpSpPr>
          <a:xfrm>
            <a:off x="385233" y="2974727"/>
            <a:ext cx="1234439" cy="360040"/>
            <a:chOff x="368299" y="2780928"/>
            <a:chExt cx="1325217" cy="360040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56" name="직사각형 55"/>
            <p:cNvSpPr/>
            <p:nvPr/>
          </p:nvSpPr>
          <p:spPr>
            <a:xfrm>
              <a:off x="368299" y="2780928"/>
              <a:ext cx="865932" cy="36004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57" name="오각형 56"/>
            <p:cNvSpPr/>
            <p:nvPr/>
          </p:nvSpPr>
          <p:spPr>
            <a:xfrm>
              <a:off x="827584" y="2780928"/>
              <a:ext cx="865932" cy="360040"/>
            </a:xfrm>
            <a:prstGeom prst="homePlate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</p:grpSp>
      <p:sp>
        <p:nvSpPr>
          <p:cNvPr id="61" name="직사각형 60"/>
          <p:cNvSpPr/>
          <p:nvPr/>
        </p:nvSpPr>
        <p:spPr>
          <a:xfrm>
            <a:off x="578035" y="2515396"/>
            <a:ext cx="684980" cy="35924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>
                <a:solidFill>
                  <a:srgbClr val="002060"/>
                </a:solidFill>
                <a:cs typeface="+mj-cs"/>
              </a:rPr>
              <a:t>개 요</a:t>
            </a:r>
          </a:p>
        </p:txBody>
      </p:sp>
      <p:sp>
        <p:nvSpPr>
          <p:cNvPr id="62" name="직사각형 61"/>
          <p:cNvSpPr/>
          <p:nvPr/>
        </p:nvSpPr>
        <p:spPr>
          <a:xfrm>
            <a:off x="501091" y="2965435"/>
            <a:ext cx="73334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 lang="ko-KR" altLang="en-US">
                <a:latin typeface="+mn-lt"/>
                <a:ea typeface="+mn-ea"/>
                <a:cs typeface="+mn-cs"/>
              </a:defRPr>
            </a:pPr>
            <a:r>
              <a:rPr lang="en-US" altLang="ko-KR">
                <a:solidFill>
                  <a:prstClr val="black"/>
                </a:solidFill>
                <a:cs typeface="+mj-cs"/>
              </a:rPr>
              <a:t> </a:t>
            </a:r>
            <a:r>
              <a:rPr lang="ko-KR" altLang="en-US">
                <a:solidFill>
                  <a:prstClr val="black"/>
                </a:solidFill>
                <a:cs typeface="+mj-cs"/>
              </a:rPr>
              <a:t>내 용</a:t>
            </a:r>
          </a:p>
        </p:txBody>
      </p:sp>
      <p:sp>
        <p:nvSpPr>
          <p:cNvPr id="64" name="Rectangle 12"/>
          <p:cNvSpPr>
            <a:spLocks noChangeArrowheads="1"/>
          </p:cNvSpPr>
          <p:nvPr/>
        </p:nvSpPr>
        <p:spPr>
          <a:xfrm>
            <a:off x="1674746" y="3259455"/>
            <a:ext cx="7201495" cy="367665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square" lIns="91440" tIns="45720" rIns="91440" bIns="45720" anchor="ctr" anchorCtr="0">
            <a:spAutoFit/>
          </a:bodyPr>
          <a:lstStyle/>
          <a:p>
            <a:pPr>
              <a:spcBef>
                <a:spcPct val="0"/>
              </a:spcBef>
              <a:spcAft>
                <a:spcPct val="0"/>
              </a:spcAft>
              <a:defRPr lang="ko-KR" altLang="en-US">
                <a:latin typeface="+mn-lt"/>
                <a:ea typeface="+mn-ea"/>
                <a:cs typeface="+mn-cs"/>
              </a:defRPr>
            </a:pPr>
            <a:endParaRPr lang="ko-KR" altLang="en-US">
              <a:solidFill>
                <a:srgbClr val="002060"/>
              </a:solidFill>
              <a:cs typeface="+mj-cs"/>
            </a:endParaRPr>
          </a:p>
        </p:txBody>
      </p:sp>
      <p:cxnSp>
        <p:nvCxnSpPr>
          <p:cNvPr id="67" name="직선 연결선 66"/>
          <p:cNvCxnSpPr/>
          <p:nvPr/>
        </p:nvCxnSpPr>
        <p:spPr>
          <a:xfrm>
            <a:off x="1547664" y="2939802"/>
            <a:ext cx="7201049" cy="0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양쪽 모서리가 둥근 사각형 68"/>
          <p:cNvSpPr/>
          <p:nvPr/>
        </p:nvSpPr>
        <p:spPr>
          <a:xfrm>
            <a:off x="406399" y="2238773"/>
            <a:ext cx="8416800" cy="216024"/>
          </a:xfrm>
          <a:prstGeom prst="round2SameRect">
            <a:avLst>
              <a:gd name="adj1" fmla="val 16667"/>
              <a:gd name="adj2" fmla="val 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 altLang="en-US">
                <a:latin typeface="+mn-lt"/>
                <a:ea typeface="+mn-ea"/>
                <a:cs typeface="+mn-cs"/>
              </a:defRPr>
            </a:pPr>
            <a:endParaRPr lang="ko-KR" altLang="en-US">
              <a:solidFill>
                <a:prstClr val="white"/>
              </a:solidFill>
              <a:cs typeface="+mj-cs"/>
            </a:endParaRPr>
          </a:p>
        </p:txBody>
      </p:sp>
      <p:grpSp>
        <p:nvGrpSpPr>
          <p:cNvPr id="5" name="그룹 14"/>
          <p:cNvGrpSpPr/>
          <p:nvPr/>
        </p:nvGrpSpPr>
        <p:grpSpPr>
          <a:xfrm>
            <a:off x="3249886" y="2060846"/>
            <a:ext cx="2720429" cy="400110"/>
            <a:chOff x="2424460" y="1403249"/>
            <a:chExt cx="4144714" cy="609588"/>
          </a:xfrm>
        </p:grpSpPr>
        <p:sp>
          <p:nvSpPr>
            <p:cNvPr id="42" name="평행 사변형 41"/>
            <p:cNvSpPr/>
            <p:nvPr/>
          </p:nvSpPr>
          <p:spPr>
            <a:xfrm flipH="1">
              <a:off x="5789786" y="1422301"/>
              <a:ext cx="779388" cy="206499"/>
            </a:xfrm>
            <a:prstGeom prst="parallelogram">
              <a:avLst>
                <a:gd name="adj" fmla="val 25000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43" name="평행 사변형 42"/>
            <p:cNvSpPr/>
            <p:nvPr/>
          </p:nvSpPr>
          <p:spPr>
            <a:xfrm>
              <a:off x="2424460" y="1422301"/>
              <a:ext cx="779388" cy="206499"/>
            </a:xfrm>
            <a:prstGeom prst="parallelogram">
              <a:avLst>
                <a:gd name="adj" fmla="val 25000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44" name="사다리꼴 43"/>
            <p:cNvSpPr/>
            <p:nvPr/>
          </p:nvSpPr>
          <p:spPr>
            <a:xfrm rot="10800000">
              <a:off x="2483767" y="1418058"/>
              <a:ext cx="4032448" cy="548224"/>
            </a:xfrm>
            <a:prstGeom prst="trapezoid">
              <a:avLst>
                <a:gd name="adj" fmla="val 32349"/>
              </a:avLst>
            </a:prstGeom>
            <a:gradFill>
              <a:gsLst>
                <a:gs pos="49000">
                  <a:srgbClr val="007FC1"/>
                </a:gs>
                <a:gs pos="52000">
                  <a:srgbClr val="0564B3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Autofit/>
            </a:bodyPr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3009205" y="1403249"/>
              <a:ext cx="2952329" cy="60958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defRPr lang="ko-KR" altLang="en-US">
                  <a:cs typeface="+mj-cs"/>
                </a:defRPr>
              </a:pPr>
              <a:r>
                <a:rPr lang="ko-KR" altLang="en-US" sz="2000">
                  <a:solidFill>
                    <a:prstClr val="white"/>
                  </a:solidFill>
                  <a:effectLst>
                    <a:outerShdw blurRad="38100" dist="38100" dir="2700000" algn="tl" rotWithShape="0">
                      <a:srgbClr val="000000">
                        <a:alpha val="40000"/>
                      </a:srgbClr>
                    </a:outerShdw>
                  </a:effectLst>
                  <a:cs typeface="+mj-cs"/>
                </a:rPr>
                <a:t>지원요건</a:t>
              </a:r>
            </a:p>
          </p:txBody>
        </p:sp>
      </p:grpSp>
      <p:sp>
        <p:nvSpPr>
          <p:cNvPr id="71" name="Rectangle 12"/>
          <p:cNvSpPr>
            <a:spLocks noChangeArrowheads="1"/>
          </p:cNvSpPr>
          <p:nvPr/>
        </p:nvSpPr>
        <p:spPr>
          <a:xfrm>
            <a:off x="1674746" y="4721644"/>
            <a:ext cx="7201495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square" lIns="91440" tIns="45720" rIns="91440" bIns="45720" anchor="ctr" anchorCtr="0">
            <a:spAutoFit/>
          </a:bodyPr>
          <a:lstStyle/>
          <a:p>
            <a:pPr algn="just">
              <a:spcBef>
                <a:spcPct val="0"/>
              </a:spcBef>
              <a:spcAft>
                <a:spcPct val="0"/>
              </a:spcAft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연간 180일(휴업, </a:t>
            </a:r>
            <a:r>
              <a:rPr lang="ko-KR" altLang="en-US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휴직의 </a:t>
            </a:r>
            <a:r>
              <a:rPr lang="ko-KR" altLang="en-US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모든 </a:t>
            </a:r>
            <a:r>
              <a:rPr lang="ko-KR" altLang="en-US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지원일수를 </a:t>
            </a:r>
            <a:r>
              <a:rPr lang="ko-KR" altLang="en-US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합산)</a:t>
            </a:r>
          </a:p>
        </p:txBody>
      </p:sp>
      <p:grpSp>
        <p:nvGrpSpPr>
          <p:cNvPr id="6" name="그룹 71"/>
          <p:cNvGrpSpPr/>
          <p:nvPr/>
        </p:nvGrpSpPr>
        <p:grpSpPr>
          <a:xfrm>
            <a:off x="385233" y="4726290"/>
            <a:ext cx="1234439" cy="360040"/>
            <a:chOff x="368299" y="2780928"/>
            <a:chExt cx="1325217" cy="360040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73" name="직사각형 72"/>
            <p:cNvSpPr/>
            <p:nvPr/>
          </p:nvSpPr>
          <p:spPr>
            <a:xfrm>
              <a:off x="368299" y="2780928"/>
              <a:ext cx="865932" cy="36004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74" name="오각형 73"/>
            <p:cNvSpPr/>
            <p:nvPr/>
          </p:nvSpPr>
          <p:spPr>
            <a:xfrm>
              <a:off x="827584" y="2780928"/>
              <a:ext cx="865932" cy="360040"/>
            </a:xfrm>
            <a:prstGeom prst="homePlate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</p:grpSp>
      <p:grpSp>
        <p:nvGrpSpPr>
          <p:cNvPr id="7" name="그룹 74"/>
          <p:cNvGrpSpPr/>
          <p:nvPr/>
        </p:nvGrpSpPr>
        <p:grpSpPr>
          <a:xfrm>
            <a:off x="385233" y="5243458"/>
            <a:ext cx="1234439" cy="360040"/>
            <a:chOff x="368299" y="2780928"/>
            <a:chExt cx="1325217" cy="360040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76" name="직사각형 75"/>
            <p:cNvSpPr/>
            <p:nvPr/>
          </p:nvSpPr>
          <p:spPr>
            <a:xfrm>
              <a:off x="368299" y="2780928"/>
              <a:ext cx="865932" cy="36004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77" name="오각형 76"/>
            <p:cNvSpPr/>
            <p:nvPr/>
          </p:nvSpPr>
          <p:spPr>
            <a:xfrm>
              <a:off x="827584" y="2780928"/>
              <a:ext cx="865932" cy="360040"/>
            </a:xfrm>
            <a:prstGeom prst="homePlate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</p:grpSp>
      <p:grpSp>
        <p:nvGrpSpPr>
          <p:cNvPr id="8" name="그룹 77"/>
          <p:cNvGrpSpPr/>
          <p:nvPr/>
        </p:nvGrpSpPr>
        <p:grpSpPr>
          <a:xfrm>
            <a:off x="385233" y="5918527"/>
            <a:ext cx="1234439" cy="360040"/>
            <a:chOff x="368299" y="2780928"/>
            <a:chExt cx="1325217" cy="360040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79" name="직사각형 78"/>
            <p:cNvSpPr/>
            <p:nvPr/>
          </p:nvSpPr>
          <p:spPr>
            <a:xfrm>
              <a:off x="368299" y="2780928"/>
              <a:ext cx="865932" cy="36004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80" name="오각형 79"/>
            <p:cNvSpPr/>
            <p:nvPr/>
          </p:nvSpPr>
          <p:spPr>
            <a:xfrm>
              <a:off x="827584" y="2780928"/>
              <a:ext cx="865932" cy="360040"/>
            </a:xfrm>
            <a:prstGeom prst="homePlate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</p:grpSp>
      <p:sp>
        <p:nvSpPr>
          <p:cNvPr id="81" name="직사각형 80"/>
          <p:cNvSpPr/>
          <p:nvPr/>
        </p:nvSpPr>
        <p:spPr>
          <a:xfrm>
            <a:off x="578035" y="4721644"/>
            <a:ext cx="6849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>
                <a:solidFill>
                  <a:srgbClr val="002060"/>
                </a:solidFill>
                <a:cs typeface="+mj-cs"/>
              </a:rPr>
              <a:t>기 간</a:t>
            </a:r>
            <a:endParaRPr lang="ko-KR" altLang="en-US">
              <a:solidFill>
                <a:prstClr val="black"/>
              </a:solidFill>
              <a:cs typeface="+mj-cs"/>
            </a:endParaRPr>
          </a:p>
        </p:txBody>
      </p:sp>
      <p:sp>
        <p:nvSpPr>
          <p:cNvPr id="82" name="직사각형 81"/>
          <p:cNvSpPr/>
          <p:nvPr/>
        </p:nvSpPr>
        <p:spPr>
          <a:xfrm>
            <a:off x="578035" y="5238812"/>
            <a:ext cx="6849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>
                <a:solidFill>
                  <a:prstClr val="black"/>
                </a:solidFill>
                <a:cs typeface="+mj-cs"/>
              </a:rPr>
              <a:t>금 액</a:t>
            </a:r>
          </a:p>
        </p:txBody>
      </p:sp>
      <p:sp>
        <p:nvSpPr>
          <p:cNvPr id="83" name="직사각형 82"/>
          <p:cNvSpPr/>
          <p:nvPr/>
        </p:nvSpPr>
        <p:spPr>
          <a:xfrm>
            <a:off x="578035" y="5913881"/>
            <a:ext cx="6849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>
                <a:solidFill>
                  <a:prstClr val="black"/>
                </a:solidFill>
                <a:cs typeface="+mj-cs"/>
              </a:rPr>
              <a:t>기 타</a:t>
            </a:r>
          </a:p>
        </p:txBody>
      </p:sp>
      <p:sp>
        <p:nvSpPr>
          <p:cNvPr id="84" name="Rectangle 12"/>
          <p:cNvSpPr>
            <a:spLocks noChangeArrowheads="1"/>
          </p:cNvSpPr>
          <p:nvPr/>
        </p:nvSpPr>
        <p:spPr>
          <a:xfrm>
            <a:off x="1690985" y="5223689"/>
            <a:ext cx="7201495" cy="553998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square" lIns="91440" tIns="45720" rIns="91440" bIns="45720" anchor="ctr" anchorCtr="0">
            <a:spAutoFit/>
          </a:bodyPr>
          <a:lstStyle/>
          <a:p>
            <a:pPr algn="just">
              <a:spcBef>
                <a:spcPct val="0"/>
              </a:spcBef>
              <a:spcAft>
                <a:spcPct val="0"/>
              </a:spcAft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 sz="1500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휴업(직)수당의 2/3(대규모기업 1/2, </a:t>
            </a:r>
            <a:r>
              <a:rPr lang="ko-KR" altLang="en-US" sz="1500" dirty="0" err="1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단축율</a:t>
            </a:r>
            <a:r>
              <a:rPr lang="ko-KR" altLang="en-US" sz="15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 </a:t>
            </a:r>
            <a:r>
              <a:rPr lang="ko-KR" altLang="en-US" sz="1500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50% </a:t>
            </a:r>
            <a:r>
              <a:rPr lang="ko-KR" altLang="en-US" sz="15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이상 </a:t>
            </a:r>
            <a:r>
              <a:rPr lang="ko-KR" altLang="en-US" sz="1500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2/3</a:t>
            </a:r>
            <a:r>
              <a:rPr lang="ko-KR" altLang="en-US" sz="15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) </a:t>
            </a:r>
            <a:r>
              <a:rPr lang="en-US" altLang="ko-KR" sz="15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- </a:t>
            </a:r>
            <a:r>
              <a:rPr lang="en-US" altLang="ko-KR" sz="150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1</a:t>
            </a:r>
            <a:r>
              <a:rPr lang="ko-KR" altLang="en-US" sz="150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일 한도 </a:t>
            </a:r>
            <a:r>
              <a:rPr lang="en-US" altLang="ko-KR" sz="150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6.6</a:t>
            </a:r>
            <a:r>
              <a:rPr lang="ko-KR" altLang="en-US" sz="150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만원</a:t>
            </a:r>
            <a:endParaRPr lang="ko-KR" altLang="en-US" sz="1500" dirty="0">
              <a:solidFill>
                <a:srgbClr val="FF0000"/>
              </a:solidFill>
              <a:latin typeface="맑은 고딕" pitchFamily="50" charset="-127"/>
              <a:ea typeface="맑은 고딕" pitchFamily="50" charset="-127"/>
              <a:cs typeface="맑은 고딕"/>
            </a:endParaRPr>
          </a:p>
          <a:p>
            <a:pPr algn="just">
              <a:spcBef>
                <a:spcPct val="0"/>
              </a:spcBef>
              <a:spcAft>
                <a:spcPct val="0"/>
              </a:spcAft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 sz="150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조선업인 </a:t>
            </a:r>
            <a:r>
              <a:rPr lang="ko-KR" altLang="en-US" sz="1500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경우 </a:t>
            </a:r>
            <a:r>
              <a:rPr lang="en-US" altLang="ko-KR" sz="150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9/10</a:t>
            </a:r>
            <a:r>
              <a:rPr lang="ko-KR" altLang="en-US" sz="150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(한도 </a:t>
            </a:r>
            <a:r>
              <a:rPr lang="en-US" altLang="ko-KR" sz="150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7</a:t>
            </a:r>
            <a:r>
              <a:rPr lang="ko-KR" altLang="en-US" sz="150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만원</a:t>
            </a:r>
            <a:r>
              <a:rPr lang="en-US" altLang="ko-KR" sz="150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/ </a:t>
            </a:r>
            <a:r>
              <a:rPr lang="ko-KR" altLang="en-US" sz="150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대규모기업은 </a:t>
            </a:r>
            <a:r>
              <a:rPr lang="ko-KR" altLang="en-US" sz="1500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2/3, </a:t>
            </a:r>
            <a:r>
              <a:rPr lang="ko-KR" altLang="en-US" sz="1500" dirty="0" err="1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단축율</a:t>
            </a:r>
            <a:r>
              <a:rPr lang="ko-KR" altLang="en-US" sz="1500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 50% 이상이면 3/4)</a:t>
            </a:r>
          </a:p>
        </p:txBody>
      </p:sp>
      <p:sp>
        <p:nvSpPr>
          <p:cNvPr id="85" name="Rectangle 12"/>
          <p:cNvSpPr>
            <a:spLocks noChangeArrowheads="1"/>
          </p:cNvSpPr>
          <p:nvPr/>
        </p:nvSpPr>
        <p:spPr>
          <a:xfrm>
            <a:off x="1691680" y="5877272"/>
            <a:ext cx="7073969" cy="584775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square" lIns="91440" tIns="45720" rIns="91440" bIns="45720" anchor="ctr" anchorCtr="0">
            <a:spAutoFit/>
          </a:bodyPr>
          <a:lstStyle/>
          <a:p>
            <a:pPr algn="just">
              <a:spcBef>
                <a:spcPct val="0"/>
              </a:spcBef>
              <a:spcAft>
                <a:spcPct val="0"/>
              </a:spcAft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휴업</a:t>
            </a:r>
            <a:r>
              <a:rPr lang="en-US" altLang="ko-KR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(</a:t>
            </a:r>
            <a:r>
              <a:rPr lang="ko-KR" altLang="en-US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직</a:t>
            </a:r>
            <a:r>
              <a:rPr lang="en-US" altLang="ko-KR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) </a:t>
            </a:r>
            <a:r>
              <a:rPr lang="ko-KR" altLang="en-US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수당은 평균임금의 </a:t>
            </a:r>
            <a:r>
              <a:rPr lang="en-US" altLang="ko-KR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70% </a:t>
            </a:r>
            <a:r>
              <a:rPr lang="ko-KR" altLang="en-US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이상</a:t>
            </a:r>
            <a:endParaRPr lang="en-US" altLang="ko-KR" sz="1600" dirty="0" smtClean="0">
              <a:solidFill>
                <a:srgbClr val="002060"/>
              </a:solidFill>
              <a:latin typeface="맑은 고딕" pitchFamily="50" charset="-127"/>
              <a:ea typeface="맑은 고딕" pitchFamily="50" charset="-127"/>
              <a:cs typeface="맑은 고딕"/>
            </a:endParaRPr>
          </a:p>
          <a:p>
            <a:pPr algn="just">
              <a:spcBef>
                <a:spcPct val="0"/>
              </a:spcBef>
              <a:spcAft>
                <a:spcPct val="0"/>
              </a:spcAft>
              <a:defRPr lang="ko-KR" altLang="en-US">
                <a:latin typeface="+mn-lt"/>
                <a:ea typeface="+mn-ea"/>
                <a:cs typeface="+mn-cs"/>
              </a:defRPr>
            </a:pPr>
            <a:r>
              <a:rPr lang="en-US" altLang="ko-KR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 - </a:t>
            </a:r>
            <a:r>
              <a:rPr lang="ko-KR" altLang="en-US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통상임금보다 </a:t>
            </a:r>
            <a:r>
              <a:rPr lang="ko-KR" altLang="en-US" sz="1600" dirty="0" err="1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높은면</a:t>
            </a:r>
            <a:r>
              <a:rPr lang="ko-KR" altLang="en-US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 통상임금으로 지급 가능</a:t>
            </a:r>
            <a:endParaRPr lang="ko-KR" altLang="en-US" sz="1600" dirty="0">
              <a:solidFill>
                <a:srgbClr val="002060"/>
              </a:solidFill>
              <a:latin typeface="맑은 고딕" pitchFamily="50" charset="-127"/>
              <a:ea typeface="맑은 고딕" pitchFamily="50" charset="-127"/>
              <a:cs typeface="맑은 고딕"/>
            </a:endParaRPr>
          </a:p>
        </p:txBody>
      </p:sp>
      <p:cxnSp>
        <p:nvCxnSpPr>
          <p:cNvPr id="86" name="직선 연결선 85"/>
          <p:cNvCxnSpPr/>
          <p:nvPr/>
        </p:nvCxnSpPr>
        <p:spPr>
          <a:xfrm>
            <a:off x="1547664" y="5146050"/>
            <a:ext cx="7201049" cy="0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직선 연결선 86"/>
          <p:cNvCxnSpPr/>
          <p:nvPr/>
        </p:nvCxnSpPr>
        <p:spPr>
          <a:xfrm>
            <a:off x="1547664" y="5843364"/>
            <a:ext cx="7201049" cy="0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72429" name="그림 17" descr="1.png"/>
          <p:cNvPicPr>
            <a:picLocks noChangeAspect="1"/>
          </p:cNvPicPr>
          <p:nvPr/>
        </p:nvPicPr>
        <p:blipFill rotWithShape="1">
          <a:blip r:embed="rId5" cstate="print"/>
          <a:stretch>
            <a:fillRect/>
          </a:stretch>
        </p:blipFill>
        <p:spPr>
          <a:xfrm>
            <a:off x="179512" y="0"/>
            <a:ext cx="895447" cy="1124744"/>
          </a:xfrm>
          <a:prstGeom prst="rect">
            <a:avLst/>
          </a:prstGeom>
        </p:spPr>
      </p:pic>
      <p:graphicFrame>
        <p:nvGraphicFramePr>
          <p:cNvPr id="572430" name="개체 10" hidden="1"/>
          <p:cNvGraphicFramePr>
            <a:graphicFrameLocks noChangeAspect="1"/>
          </p:cNvGraphicFramePr>
          <p:nvPr/>
        </p:nvGraphicFramePr>
        <p:xfrm>
          <a:off x="1" y="1"/>
          <a:ext cx="158751" cy="158750"/>
        </p:xfrm>
        <a:graphic>
          <a:graphicData uri="http://schemas.openxmlformats.org/presentationml/2006/ole">
            <p:oleObj spid="_x0000_s122883" name="think-cell Slide" r:id="rId6" imgW="360" imgH="360" progId="">
              <p:embed/>
            </p:oleObj>
          </a:graphicData>
        </a:graphic>
      </p:graphicFrame>
      <p:grpSp>
        <p:nvGrpSpPr>
          <p:cNvPr id="9" name="그룹 87"/>
          <p:cNvGrpSpPr/>
          <p:nvPr/>
        </p:nvGrpSpPr>
        <p:grpSpPr>
          <a:xfrm>
            <a:off x="291738" y="1412709"/>
            <a:ext cx="8312710" cy="422590"/>
            <a:chOff x="291738" y="1441284"/>
            <a:chExt cx="8312710" cy="422590"/>
          </a:xfrm>
        </p:grpSpPr>
        <p:cxnSp>
          <p:nvCxnSpPr>
            <p:cNvPr id="78" name="직선 연결선 69"/>
            <p:cNvCxnSpPr/>
            <p:nvPr/>
          </p:nvCxnSpPr>
          <p:spPr>
            <a:xfrm>
              <a:off x="395536" y="1863874"/>
              <a:ext cx="8208912" cy="0"/>
            </a:xfrm>
            <a:prstGeom prst="line">
              <a:avLst/>
            </a:prstGeom>
            <a:ln w="12700">
              <a:gradFill>
                <a:gsLst>
                  <a:gs pos="0">
                    <a:schemeClr val="accent6">
                      <a:lumMod val="75000"/>
                    </a:schemeClr>
                  </a:gs>
                  <a:gs pos="50000">
                    <a:schemeClr val="accent6">
                      <a:lumMod val="75000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lin ang="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직사각형 26"/>
            <p:cNvSpPr/>
            <p:nvPr/>
          </p:nvSpPr>
          <p:spPr>
            <a:xfrm>
              <a:off x="1619672" y="1450876"/>
              <a:ext cx="6408712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defRPr lang="ko-KR" altLang="en-US">
                  <a:cs typeface="+mj-cs"/>
                </a:defRPr>
              </a:pPr>
              <a:r>
                <a:rPr lang="ko-KR" altLang="en-US" sz="2000" dirty="0">
                  <a:solidFill>
                    <a:srgbClr val="002060"/>
                  </a:solidFill>
                  <a:latin typeface="맑은 고딕" pitchFamily="50" charset="-127"/>
                  <a:ea typeface="맑은 고딕" pitchFamily="50" charset="-127"/>
                  <a:cs typeface="+mj-cs"/>
                </a:rPr>
                <a:t>모든 사업주 </a:t>
              </a:r>
            </a:p>
          </p:txBody>
        </p:sp>
        <p:cxnSp>
          <p:nvCxnSpPr>
            <p:cNvPr id="572434" name="직선 연결선 69"/>
            <p:cNvCxnSpPr/>
            <p:nvPr/>
          </p:nvCxnSpPr>
          <p:spPr>
            <a:xfrm>
              <a:off x="395536" y="1441284"/>
              <a:ext cx="8208912" cy="0"/>
            </a:xfrm>
            <a:prstGeom prst="line">
              <a:avLst/>
            </a:prstGeom>
            <a:ln w="12700">
              <a:gradFill>
                <a:gsLst>
                  <a:gs pos="0">
                    <a:schemeClr val="accent6">
                      <a:lumMod val="75000"/>
                    </a:schemeClr>
                  </a:gs>
                  <a:gs pos="50000">
                    <a:schemeClr val="accent6">
                      <a:lumMod val="75000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lin ang="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72435" name="직사각형 72"/>
            <p:cNvSpPr/>
            <p:nvPr/>
          </p:nvSpPr>
          <p:spPr>
            <a:xfrm flipH="1">
              <a:off x="363742" y="1441351"/>
              <a:ext cx="1236431" cy="360040"/>
            </a:xfrm>
            <a:prstGeom prst="rect">
              <a:avLst/>
            </a:prstGeom>
            <a:solidFill>
              <a:srgbClr val="FCAF1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572436" name="직사각형 9"/>
            <p:cNvSpPr/>
            <p:nvPr/>
          </p:nvSpPr>
          <p:spPr>
            <a:xfrm>
              <a:off x="291738" y="1483671"/>
              <a:ext cx="1378594" cy="347408"/>
            </a:xfrm>
            <a:custGeom>
              <a:avLst/>
              <a:gdLst>
                <a:gd name="connsiteX0" fmla="*/ 179163 w 1691133"/>
                <a:gd name="connsiteY0" fmla="*/ 277749 h 576262"/>
                <a:gd name="connsiteX1" fmla="*/ 0 w 1691133"/>
                <a:gd name="connsiteY1" fmla="*/ 173835 h 576262"/>
                <a:gd name="connsiteX2" fmla="*/ 0 w 1691133"/>
                <a:gd name="connsiteY2" fmla="*/ 0 h 576262"/>
                <a:gd name="connsiteX3" fmla="*/ 1691133 w 1691133"/>
                <a:gd name="connsiteY3" fmla="*/ 0 h 576262"/>
                <a:gd name="connsiteX4" fmla="*/ 1691133 w 1691133"/>
                <a:gd name="connsiteY4" fmla="*/ 576262 h 576262"/>
                <a:gd name="connsiteX5" fmla="*/ 0 w 1691133"/>
                <a:gd name="connsiteY5" fmla="*/ 576262 h 576262"/>
                <a:gd name="connsiteX6" fmla="*/ 0 w 1691133"/>
                <a:gd name="connsiteY6" fmla="*/ 381664 h 576262"/>
                <a:gd name="connsiteX7" fmla="*/ 270603 w 1691133"/>
                <a:gd name="connsiteY7" fmla="*/ 369189 h 576262"/>
                <a:gd name="connsiteX0" fmla="*/ 0 w 1691133"/>
                <a:gd name="connsiteY0" fmla="*/ 173835 h 576262"/>
                <a:gd name="connsiteX1" fmla="*/ 0 w 1691133"/>
                <a:gd name="connsiteY1" fmla="*/ 0 h 576262"/>
                <a:gd name="connsiteX2" fmla="*/ 1691133 w 1691133"/>
                <a:gd name="connsiteY2" fmla="*/ 0 h 576262"/>
                <a:gd name="connsiteX3" fmla="*/ 1691133 w 1691133"/>
                <a:gd name="connsiteY3" fmla="*/ 576262 h 576262"/>
                <a:gd name="connsiteX4" fmla="*/ 0 w 1691133"/>
                <a:gd name="connsiteY4" fmla="*/ 576262 h 576262"/>
                <a:gd name="connsiteX5" fmla="*/ 0 w 1691133"/>
                <a:gd name="connsiteY5" fmla="*/ 381664 h 576262"/>
                <a:gd name="connsiteX6" fmla="*/ 270603 w 1691133"/>
                <a:gd name="connsiteY6" fmla="*/ 369189 h 576262"/>
                <a:gd name="connsiteX0" fmla="*/ 0 w 1691133"/>
                <a:gd name="connsiteY0" fmla="*/ 173835 h 576262"/>
                <a:gd name="connsiteX1" fmla="*/ 0 w 1691133"/>
                <a:gd name="connsiteY1" fmla="*/ 0 h 576262"/>
                <a:gd name="connsiteX2" fmla="*/ 1691133 w 1691133"/>
                <a:gd name="connsiteY2" fmla="*/ 0 h 576262"/>
                <a:gd name="connsiteX3" fmla="*/ 1691133 w 1691133"/>
                <a:gd name="connsiteY3" fmla="*/ 576262 h 576262"/>
                <a:gd name="connsiteX4" fmla="*/ 0 w 1691133"/>
                <a:gd name="connsiteY4" fmla="*/ 576262 h 576262"/>
                <a:gd name="connsiteX5" fmla="*/ 0 w 1691133"/>
                <a:gd name="connsiteY5" fmla="*/ 381664 h 576262"/>
                <a:gd name="connsiteX0" fmla="*/ 0 w 1691133"/>
                <a:gd name="connsiteY0" fmla="*/ 0 h 576262"/>
                <a:gd name="connsiteX1" fmla="*/ 1691133 w 1691133"/>
                <a:gd name="connsiteY1" fmla="*/ 0 h 576262"/>
                <a:gd name="connsiteX2" fmla="*/ 1691133 w 1691133"/>
                <a:gd name="connsiteY2" fmla="*/ 576262 h 576262"/>
                <a:gd name="connsiteX3" fmla="*/ 0 w 1691133"/>
                <a:gd name="connsiteY3" fmla="*/ 576262 h 576262"/>
                <a:gd name="connsiteX4" fmla="*/ 0 w 1691133"/>
                <a:gd name="connsiteY4" fmla="*/ 381664 h 576262"/>
                <a:gd name="connsiteX0" fmla="*/ 0 w 1691133"/>
                <a:gd name="connsiteY0" fmla="*/ 0 h 576262"/>
                <a:gd name="connsiteX1" fmla="*/ 1691133 w 1691133"/>
                <a:gd name="connsiteY1" fmla="*/ 0 h 576262"/>
                <a:gd name="connsiteX2" fmla="*/ 1691133 w 1691133"/>
                <a:gd name="connsiteY2" fmla="*/ 576262 h 576262"/>
                <a:gd name="connsiteX3" fmla="*/ 0 w 1691133"/>
                <a:gd name="connsiteY3" fmla="*/ 576262 h 5762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91133" h="576262">
                  <a:moveTo>
                    <a:pt x="0" y="0"/>
                  </a:moveTo>
                  <a:lnTo>
                    <a:pt x="1691133" y="0"/>
                  </a:lnTo>
                  <a:lnTo>
                    <a:pt x="1691133" y="576262"/>
                  </a:lnTo>
                  <a:lnTo>
                    <a:pt x="0" y="576262"/>
                  </a:lnTo>
                </a:path>
              </a:pathLst>
            </a:custGeom>
            <a:noFill/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cs typeface="+mj-cs"/>
                </a:defRPr>
              </a:pPr>
              <a:r>
                <a:rPr lang="ko-KR" altLang="en-US" sz="2000" b="1" dirty="0">
                  <a:solidFill>
                    <a:srgbClr val="EEECE1">
                      <a:lumMod val="10000"/>
                    </a:srgbClr>
                  </a:solidFill>
                  <a:latin typeface="맑은 고딕" pitchFamily="50" charset="-127"/>
                  <a:ea typeface="맑은 고딕" pitchFamily="50" charset="-127"/>
                  <a:cs typeface="+mj-cs"/>
                </a:rPr>
                <a:t>지원대상</a:t>
              </a:r>
            </a:p>
          </p:txBody>
        </p:sp>
      </p:grpSp>
      <p:sp>
        <p:nvSpPr>
          <p:cNvPr id="75" name="제목 74"/>
          <p:cNvSpPr>
            <a:spLocks noGrp="1"/>
          </p:cNvSpPr>
          <p:nvPr>
            <p:ph type="title" idx="4294967295"/>
          </p:nvPr>
        </p:nvSpPr>
        <p:spPr>
          <a:xfrm>
            <a:off x="270753" y="116395"/>
            <a:ext cx="3869199" cy="972344"/>
          </a:xfrm>
        </p:spPr>
        <p:txBody>
          <a:bodyPr>
            <a:normAutofit/>
          </a:bodyPr>
          <a:lstStyle/>
          <a:p>
            <a:pPr lvl="0">
              <a:defRPr lang="ko-KR" altLang="en-US"/>
            </a:pPr>
            <a:r>
              <a:rPr lang="en-US" altLang="ko-KR" spc="5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10</a:t>
            </a:r>
            <a:r>
              <a:rPr lang="en-US" altLang="ko-KR" spc="5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  </a:t>
            </a:r>
            <a:r>
              <a:rPr lang="ko-KR" altLang="en-US" spc="5" dirty="0" smtClean="0">
                <a:solidFill>
                  <a:schemeClr val="accent2"/>
                </a:solidFill>
                <a:latin typeface="HY헤드라인M" pitchFamily="18" charset="-127"/>
                <a:ea typeface="HY헤드라인M" pitchFamily="18" charset="-127"/>
              </a:rPr>
              <a:t>고용유지지원 </a:t>
            </a:r>
            <a:endParaRPr lang="ko-KR" altLang="en-US" spc="5" dirty="0">
              <a:solidFill>
                <a:schemeClr val="accent2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5" name="TextBox 54">
            <a:extLst>
              <a:ext uri="{FF2B5EF4-FFF2-40B4-BE49-F238E27FC236}">
                <a16:creationId xmlns="" xmlns:a16="http://schemas.microsoft.com/office/drawing/2014/main" id="{25C8683D-65A8-4622-AEDC-B225BEFFE713}"/>
              </a:ext>
            </a:extLst>
          </p:cNvPr>
          <p:cNvSpPr txBox="1"/>
          <p:nvPr/>
        </p:nvSpPr>
        <p:spPr>
          <a:xfrm>
            <a:off x="1691680" y="2924944"/>
            <a:ext cx="7128792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 algn="just">
              <a:spcAft>
                <a:spcPts val="0"/>
              </a:spcAft>
              <a:buFont typeface="+mj-ea"/>
              <a:buAutoNum type="circleNumDbPlain"/>
            </a:pPr>
            <a:r>
              <a:rPr lang="ko-KR" altLang="en-US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고용유지조치 계획신고 </a:t>
            </a:r>
            <a:r>
              <a:rPr lang="en-US" altLang="ko-KR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실시 전날까지</a:t>
            </a:r>
            <a:r>
              <a:rPr lang="en-US" altLang="ko-KR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) – </a:t>
            </a:r>
            <a:r>
              <a:rPr lang="ko-KR" altLang="en-US" sz="1400" b="1" kern="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근로자대표와 협의 </a:t>
            </a:r>
            <a:endParaRPr lang="en-US" altLang="ko-KR" sz="1400" b="1" kern="0" dirty="0" smtClean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맑은 고딕" pitchFamily="50" charset="-127"/>
              <a:ea typeface="맑은 고딕" pitchFamily="50" charset="-127"/>
            </a:endParaRPr>
          </a:p>
          <a:p>
            <a:pPr marL="266700" indent="-266700" algn="just">
              <a:spcAft>
                <a:spcPts val="0"/>
              </a:spcAft>
              <a:buFont typeface="+mj-ea"/>
              <a:buAutoNum type="circleNumDbPlain"/>
            </a:pPr>
            <a:r>
              <a:rPr lang="en-US" altLang="ko-KR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휴업</a:t>
            </a:r>
            <a:r>
              <a:rPr lang="en-US" altLang="ko-KR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) </a:t>
            </a:r>
            <a:r>
              <a:rPr lang="ko-KR" altLang="en-US" sz="1400" b="1" kern="0" dirty="0" err="1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역월에</a:t>
            </a:r>
            <a:r>
              <a:rPr lang="ko-KR" altLang="en-US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 의한 단위기간 동안 당해 사업장의 </a:t>
            </a:r>
            <a:r>
              <a:rPr lang="ko-KR" altLang="en-US" sz="1400" b="1" kern="0" dirty="0" err="1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총근로시간이</a:t>
            </a:r>
            <a:r>
              <a:rPr lang="ko-KR" altLang="en-US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20/100 </a:t>
            </a:r>
            <a:r>
              <a:rPr lang="ko-KR" altLang="en-US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이상 감소</a:t>
            </a:r>
            <a:endParaRPr lang="en-US" altLang="ko-KR" sz="1400" b="1" kern="0" dirty="0" smtClean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맑은 고딕" pitchFamily="50" charset="-127"/>
              <a:ea typeface="맑은 고딕" pitchFamily="50" charset="-127"/>
            </a:endParaRPr>
          </a:p>
          <a:p>
            <a:pPr marL="266700" indent="-266700" algn="just">
              <a:spcAft>
                <a:spcPts val="0"/>
              </a:spcAft>
            </a:pPr>
            <a:r>
              <a:rPr lang="en-US" altLang="ko-KR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    (</a:t>
            </a:r>
            <a:r>
              <a:rPr lang="ko-KR" altLang="en-US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휴직</a:t>
            </a:r>
            <a:r>
              <a:rPr lang="en-US" altLang="ko-KR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) </a:t>
            </a:r>
            <a:r>
              <a:rPr lang="ko-KR" altLang="en-US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고용유지조치 대상자에게 계속하여 </a:t>
            </a:r>
            <a:r>
              <a:rPr lang="en-US" altLang="ko-KR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ko-KR" altLang="en-US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개월 이상의 유급휴직을 실시</a:t>
            </a:r>
            <a:endParaRPr lang="en-US" altLang="ko-KR" sz="1400" b="1" kern="0" dirty="0" smtClean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맑은 고딕" pitchFamily="50" charset="-127"/>
              <a:ea typeface="맑은 고딕" pitchFamily="50" charset="-127"/>
            </a:endParaRPr>
          </a:p>
          <a:p>
            <a:pPr marL="266700" indent="-266700" algn="just">
              <a:spcAft>
                <a:spcPts val="0"/>
              </a:spcAft>
            </a:pPr>
            <a:r>
              <a:rPr lang="ko-KR" altLang="en-US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          </a:t>
            </a:r>
            <a:r>
              <a:rPr lang="en-US" altLang="ko-KR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- </a:t>
            </a:r>
            <a:r>
              <a:rPr lang="ko-KR" altLang="en-US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계속 고용의 의무 준수 </a:t>
            </a:r>
            <a:r>
              <a:rPr lang="en-US" altLang="ko-KR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– </a:t>
            </a:r>
            <a:r>
              <a:rPr lang="ko-KR" altLang="en-US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고용유지조치 첫날 </a:t>
            </a:r>
            <a:r>
              <a:rPr lang="ko-KR" altLang="en-US" sz="1400" b="1" kern="0" dirty="0" err="1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부터</a:t>
            </a:r>
            <a:r>
              <a:rPr lang="ko-KR" altLang="en-US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 이후 </a:t>
            </a:r>
            <a:r>
              <a:rPr lang="en-US" altLang="ko-KR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ko-KR" altLang="en-US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개월까지 감원방지</a:t>
            </a:r>
            <a:endParaRPr lang="en-US" altLang="ko-KR" sz="1400" b="1" kern="0" dirty="0" smtClean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맑은 고딕" pitchFamily="50" charset="-127"/>
              <a:ea typeface="맑은 고딕" pitchFamily="50" charset="-127"/>
            </a:endParaRPr>
          </a:p>
          <a:p>
            <a:pPr marL="266700" indent="-266700" algn="just">
              <a:spcAft>
                <a:spcPts val="0"/>
              </a:spcAft>
            </a:pPr>
            <a:r>
              <a:rPr lang="ko-KR" altLang="en-US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          </a:t>
            </a:r>
            <a:r>
              <a:rPr lang="en-US" altLang="ko-KR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- </a:t>
            </a:r>
            <a:r>
              <a:rPr lang="ko-KR" altLang="en-US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고용유지조치기간 중 신규 채용 금지</a:t>
            </a:r>
            <a:endParaRPr lang="en-US" altLang="ko-KR" sz="1400" b="1" kern="0" dirty="0" smtClean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6">
            <a:extLst>
              <a:ext uri="{FF2B5EF4-FFF2-40B4-BE49-F238E27FC236}">
                <a16:creationId xmlns:a16="http://schemas.microsoft.com/office/drawing/2014/main" xmlns="" id="{C1B6516C-DBD9-4E87-B6FA-8687ED9AFD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512" y="332656"/>
            <a:ext cx="8786292" cy="400110"/>
          </a:xfrm>
        </p:spPr>
        <p:txBody>
          <a:bodyPr/>
          <a:lstStyle/>
          <a:p>
            <a:pPr algn="ctr">
              <a:defRPr lang="ko-KR" altLang="en-US">
                <a:cs typeface="+mj-cs"/>
              </a:defRPr>
            </a:pPr>
            <a:r>
              <a:rPr lang="ko-KR" altLang="en-US" sz="2000" i="0" dirty="0" smtClean="0">
                <a:solidFill>
                  <a:schemeClr val="accent2"/>
                </a:solidFill>
                <a:latin typeface="HY헤드라인M" pitchFamily="18" charset="-127"/>
                <a:ea typeface="HY헤드라인M" pitchFamily="18" charset="-127"/>
              </a:rPr>
              <a:t>고용조정이 불가피하게 된 사업주</a:t>
            </a:r>
            <a:endParaRPr lang="ko-KR" altLang="en-US" sz="2000" i="0" dirty="0">
              <a:solidFill>
                <a:schemeClr val="accent2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539552" y="1124744"/>
            <a:ext cx="8064896" cy="5575020"/>
            <a:chOff x="998950" y="2911599"/>
            <a:chExt cx="5926416" cy="2712355"/>
          </a:xfrm>
          <a:solidFill>
            <a:schemeClr val="accent6">
              <a:lumMod val="20000"/>
              <a:lumOff val="80000"/>
            </a:schemeClr>
          </a:solidFill>
        </p:grpSpPr>
        <p:sp>
          <p:nvSpPr>
            <p:cNvPr id="4" name="Freeform 3"/>
            <p:cNvSpPr/>
            <p:nvPr/>
          </p:nvSpPr>
          <p:spPr>
            <a:xfrm>
              <a:off x="998950" y="2911599"/>
              <a:ext cx="5926416" cy="2128694"/>
            </a:xfrm>
            <a:custGeom>
              <a:avLst/>
              <a:gdLst>
                <a:gd name="connsiteX0" fmla="*/ 533031 w 4122001"/>
                <a:gd name="connsiteY0" fmla="*/ 0 h 3060534"/>
                <a:gd name="connsiteX1" fmla="*/ 388315 w 4122001"/>
                <a:gd name="connsiteY1" fmla="*/ 183603 h 3060534"/>
                <a:gd name="connsiteX2" fmla="*/ 72009 w 4122001"/>
                <a:gd name="connsiteY2" fmla="*/ 183603 h 3060534"/>
                <a:gd name="connsiteX3" fmla="*/ 0 w 4122001"/>
                <a:gd name="connsiteY3" fmla="*/ 255599 h 3060534"/>
                <a:gd name="connsiteX4" fmla="*/ 0 w 4122001"/>
                <a:gd name="connsiteY4" fmla="*/ 2988538 h 3060534"/>
                <a:gd name="connsiteX5" fmla="*/ 72009 w 4122001"/>
                <a:gd name="connsiteY5" fmla="*/ 3060534 h 3060534"/>
                <a:gd name="connsiteX6" fmla="*/ 4050004 w 4122001"/>
                <a:gd name="connsiteY6" fmla="*/ 3060534 h 3060534"/>
                <a:gd name="connsiteX7" fmla="*/ 4122000 w 4122001"/>
                <a:gd name="connsiteY7" fmla="*/ 2988538 h 3060534"/>
                <a:gd name="connsiteX8" fmla="*/ 4122000 w 4122001"/>
                <a:gd name="connsiteY8" fmla="*/ 71995 h 3060534"/>
                <a:gd name="connsiteX9" fmla="*/ 4050004 w 4122001"/>
                <a:gd name="connsiteY9" fmla="*/ 0 h 3060534"/>
                <a:gd name="connsiteX10" fmla="*/ 863981 w 4122001"/>
                <a:gd name="connsiteY10" fmla="*/ 0 h 3060534"/>
                <a:gd name="connsiteX11" fmla="*/ 533031 w 4122001"/>
                <a:gd name="connsiteY11" fmla="*/ 0 h 3060534"/>
              </a:gdLst>
              <a:ahLst/>
              <a:cxnLst>
                <a:cxn ang="0">
                  <a:pos x="connsiteX0" y="connsiteY0"/>
                </a:cxn>
                <a:cxn ang="1">
                  <a:pos x="connsiteX1" y="connsiteY1"/>
                </a:cxn>
                <a:cxn ang="2">
                  <a:pos x="connsiteX2" y="connsiteY2"/>
                </a:cxn>
                <a:cxn ang="3">
                  <a:pos x="connsiteX3" y="connsiteY3"/>
                </a:cxn>
                <a:cxn ang="4">
                  <a:pos x="connsiteX4" y="connsiteY4"/>
                </a:cxn>
                <a:cxn ang="5">
                  <a:pos x="connsiteX5" y="connsiteY5"/>
                </a:cxn>
                <a:cxn ang="6">
                  <a:pos x="connsiteX6" y="connsiteY6"/>
                </a:cxn>
                <a:cxn ang="7">
                  <a:pos x="connsiteX7" y="connsiteY7"/>
                </a:cxn>
                <a:cxn ang="8">
                  <a:pos x="connsiteX8" y="connsiteY8"/>
                </a:cxn>
                <a:cxn ang="9">
                  <a:pos x="connsiteX9" y="connsiteY9"/>
                </a:cxn>
                <a:cxn ang="10">
                  <a:pos x="connsiteX10" y="connsiteY10"/>
                </a:cxn>
                <a:cxn ang="11">
                  <a:pos x="connsiteX11" y="connsiteY11"/>
                </a:cxn>
              </a:cxnLst>
              <a:rect l="l" t="t" r="r" b="b"/>
              <a:pathLst>
                <a:path w="4122001" h="3060534">
                  <a:moveTo>
                    <a:pt x="533031" y="0"/>
                  </a:moveTo>
                  <a:lnTo>
                    <a:pt x="388315" y="183603"/>
                  </a:lnTo>
                  <a:lnTo>
                    <a:pt x="72009" y="183603"/>
                  </a:lnTo>
                  <a:cubicBezTo>
                    <a:pt x="72009" y="183603"/>
                    <a:pt x="0" y="183603"/>
                    <a:pt x="0" y="255599"/>
                  </a:cubicBezTo>
                  <a:lnTo>
                    <a:pt x="0" y="2988538"/>
                  </a:lnTo>
                  <a:cubicBezTo>
                    <a:pt x="0" y="2988538"/>
                    <a:pt x="0" y="3060534"/>
                    <a:pt x="72009" y="3060534"/>
                  </a:cubicBezTo>
                  <a:lnTo>
                    <a:pt x="4050004" y="3060534"/>
                  </a:lnTo>
                  <a:cubicBezTo>
                    <a:pt x="4050004" y="3060534"/>
                    <a:pt x="4122000" y="3060534"/>
                    <a:pt x="4122000" y="2988538"/>
                  </a:cubicBezTo>
                  <a:lnTo>
                    <a:pt x="4122000" y="71995"/>
                  </a:lnTo>
                  <a:cubicBezTo>
                    <a:pt x="4122000" y="71995"/>
                    <a:pt x="4122000" y="0"/>
                    <a:pt x="4050004" y="0"/>
                  </a:cubicBezTo>
                  <a:lnTo>
                    <a:pt x="863981" y="0"/>
                  </a:lnTo>
                  <a:lnTo>
                    <a:pt x="533031" y="0"/>
                  </a:lnTo>
                </a:path>
              </a:pathLst>
            </a:custGeom>
            <a:grpFill/>
            <a:ln w="12700">
              <a:solidFill>
                <a:srgbClr val="000000">
                  <a:alpha val="0"/>
                </a:srgb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TextBox 1"/>
            <p:cNvSpPr txBox="1"/>
            <p:nvPr/>
          </p:nvSpPr>
          <p:spPr>
            <a:xfrm>
              <a:off x="1898495" y="3025037"/>
              <a:ext cx="4172614" cy="97331"/>
            </a:xfrm>
            <a:prstGeom prst="rect">
              <a:avLst/>
            </a:prstGeom>
            <a:grpFill/>
          </p:spPr>
          <p:txBody>
            <a:bodyPr wrap="square" lIns="0" tIns="0" rIns="0" rtlCol="0">
              <a:spAutoFit/>
            </a:bodyPr>
            <a:lstStyle/>
            <a:p>
              <a:pPr algn="l">
                <a:lnSpc>
                  <a:spcPts val="1200"/>
                </a:lnSpc>
              </a:pPr>
              <a:r>
                <a:rPr lang="en-US" altLang="zh-CN" sz="1600" b="1" dirty="0" err="1" smtClean="0">
                  <a:solidFill>
                    <a:srgbClr val="0000FF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기준달</a:t>
              </a:r>
              <a:r>
                <a:rPr lang="en-US" altLang="zh-CN" sz="1600" b="1" dirty="0" smtClean="0">
                  <a:solidFill>
                    <a:srgbClr val="0000FF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: </a:t>
              </a:r>
              <a:r>
                <a:rPr lang="en-US" altLang="zh-CN" sz="1600" b="1" dirty="0" err="1" smtClean="0">
                  <a:solidFill>
                    <a:srgbClr val="0000FF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고용유지조치실시</a:t>
              </a:r>
              <a:r>
                <a:rPr lang="en-US" altLang="zh-CN" sz="1600" b="1" dirty="0" smtClean="0">
                  <a:solidFill>
                    <a:srgbClr val="0000FF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600" b="1" dirty="0" err="1">
                  <a:solidFill>
                    <a:srgbClr val="0000FF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첫날이</a:t>
              </a:r>
              <a:r>
                <a:rPr lang="en-US" altLang="zh-CN" sz="1600" b="1" dirty="0">
                  <a:solidFill>
                    <a:srgbClr val="0000FF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600" b="1" dirty="0" err="1">
                  <a:solidFill>
                    <a:srgbClr val="0000FF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속하는</a:t>
              </a:r>
              <a:r>
                <a:rPr lang="en-US" altLang="zh-CN" sz="1600" b="1" dirty="0">
                  <a:solidFill>
                    <a:srgbClr val="0000FF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600" b="1" dirty="0" err="1">
                  <a:solidFill>
                    <a:srgbClr val="0000FF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달의</a:t>
              </a:r>
              <a:r>
                <a:rPr lang="en-US" altLang="zh-CN" sz="1600" b="1" dirty="0">
                  <a:solidFill>
                    <a:srgbClr val="0000FF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600" b="1" dirty="0" err="1">
                  <a:solidFill>
                    <a:srgbClr val="0000FF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직전</a:t>
              </a:r>
              <a:r>
                <a:rPr lang="en-US" altLang="zh-CN" sz="1600" b="1" dirty="0">
                  <a:solidFill>
                    <a:srgbClr val="0000FF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600" b="1" dirty="0" smtClean="0">
                  <a:solidFill>
                    <a:srgbClr val="0000FF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달</a:t>
              </a:r>
              <a:endParaRPr lang="en-US" altLang="zh-CN" sz="1600" b="1" dirty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  <a:cs typeface="Times New Roman" pitchFamily="18" charset="0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998950" y="3168230"/>
              <a:ext cx="5926415" cy="2455724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just">
                <a:tabLst/>
              </a:pPr>
              <a:r>
                <a:rPr lang="en-US" altLang="zh-CN" sz="1400" dirty="0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①</a:t>
              </a:r>
              <a:r>
                <a:rPr lang="en-US" altLang="zh-CN" sz="1400" dirty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dirty="0" err="1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기준달</a:t>
              </a:r>
              <a:r>
                <a:rPr lang="en-US" altLang="zh-CN" sz="1400" dirty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dirty="0" err="1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말일</a:t>
              </a:r>
              <a:r>
                <a:rPr lang="en-US" altLang="zh-CN" sz="1400" dirty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b="1" dirty="0" err="1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재고량</a:t>
              </a:r>
              <a:r>
                <a:rPr lang="en-US" altLang="zh-CN" sz="1400" dirty="0" err="1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이</a:t>
              </a:r>
              <a:r>
                <a:rPr lang="en-US" altLang="zh-CN" sz="1400" dirty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dirty="0" err="1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직전연도의</a:t>
              </a:r>
              <a:r>
                <a:rPr lang="en-US" altLang="zh-CN" sz="1400" dirty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dirty="0" err="1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평균</a:t>
              </a:r>
              <a:r>
                <a:rPr lang="en-US" altLang="zh-CN" sz="1400" dirty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dirty="0" err="1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재고량에</a:t>
              </a:r>
              <a:r>
                <a:rPr lang="en-US" altLang="zh-CN" sz="1400" dirty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dirty="0" err="1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비해</a:t>
              </a:r>
              <a:r>
                <a:rPr lang="en-US" altLang="zh-CN" sz="1400" dirty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b="1" dirty="0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50%</a:t>
              </a:r>
              <a:r>
                <a:rPr lang="en-US" altLang="zh-CN" sz="1400" b="1" dirty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b="1" dirty="0" err="1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이상</a:t>
              </a:r>
              <a:r>
                <a:rPr lang="en-US" altLang="zh-CN" sz="1400" b="1" dirty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b="1" dirty="0" err="1" smtClean="0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증가</a:t>
              </a:r>
              <a:r>
                <a:rPr lang="ko-KR" altLang="en-US" sz="1400" dirty="0" smtClean="0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한 경</a:t>
              </a:r>
              <a:r>
                <a:rPr lang="en-US" altLang="zh-CN" sz="1400" dirty="0" smtClean="0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우</a:t>
              </a:r>
            </a:p>
            <a:p>
              <a:pPr algn="just">
                <a:tabLst/>
              </a:pPr>
              <a:endParaRPr lang="en-US" altLang="zh-CN" sz="1400" dirty="0">
                <a:solidFill>
                  <a:srgbClr val="231F20"/>
                </a:solidFill>
                <a:latin typeface="맑은 고딕" pitchFamily="50" charset="-127"/>
                <a:ea typeface="맑은 고딕" pitchFamily="50" charset="-127"/>
                <a:cs typeface="Times New Roman" pitchFamily="18" charset="0"/>
              </a:endParaRPr>
            </a:p>
            <a:p>
              <a:pPr algn="just"/>
              <a:r>
                <a:rPr lang="en-US" altLang="zh-CN" sz="1400" dirty="0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②</a:t>
              </a:r>
              <a:r>
                <a:rPr lang="en-US" altLang="zh-CN" sz="1400" dirty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dirty="0" err="1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기준달의</a:t>
              </a:r>
              <a:r>
                <a:rPr lang="en-US" altLang="zh-CN" sz="1400" dirty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b="1" dirty="0" err="1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생산량</a:t>
              </a:r>
              <a:r>
                <a:rPr lang="en-US" altLang="zh-CN" sz="1400" dirty="0" err="1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이</a:t>
              </a:r>
              <a:r>
                <a:rPr lang="en-US" altLang="zh-CN" sz="1400" dirty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dirty="0" err="1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기준달의</a:t>
              </a:r>
              <a:r>
                <a:rPr lang="en-US" altLang="zh-CN" sz="1400" dirty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dirty="0" err="1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직전연도</a:t>
              </a:r>
              <a:r>
                <a:rPr lang="en-US" altLang="zh-CN" sz="1400" dirty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dirty="0" err="1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같은</a:t>
              </a:r>
              <a:r>
                <a:rPr lang="en-US" altLang="zh-CN" sz="1400" dirty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dirty="0" err="1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달의</a:t>
              </a:r>
              <a:r>
                <a:rPr lang="en-US" altLang="zh-CN" sz="1400" dirty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dirty="0" err="1" smtClean="0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생산량</a:t>
              </a:r>
              <a:endParaRPr lang="en-US" altLang="zh-CN" sz="1400" dirty="0" smtClean="0">
                <a:solidFill>
                  <a:srgbClr val="231F20"/>
                </a:solidFill>
                <a:latin typeface="맑은 고딕" pitchFamily="50" charset="-127"/>
                <a:ea typeface="맑은 고딕" pitchFamily="50" charset="-127"/>
                <a:cs typeface="Times New Roman" pitchFamily="18" charset="0"/>
              </a:endParaRPr>
            </a:p>
            <a:p>
              <a:pPr algn="just"/>
              <a:r>
                <a:rPr lang="en-US" altLang="zh-CN" sz="1400" dirty="0" smtClean="0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   (</a:t>
              </a:r>
              <a:r>
                <a:rPr lang="en-US" altLang="zh-CN" sz="1400" dirty="0" err="1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또는</a:t>
              </a:r>
              <a:r>
                <a:rPr lang="en-US" altLang="zh-CN" sz="1400" dirty="0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,</a:t>
              </a:r>
              <a:r>
                <a:rPr lang="en-US" altLang="zh-CN" sz="1400" dirty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dirty="0" err="1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기준달의</a:t>
              </a:r>
              <a:r>
                <a:rPr lang="en-US" altLang="zh-CN" sz="1400" dirty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dirty="0" err="1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직전</a:t>
              </a:r>
              <a:r>
                <a:rPr lang="en-US" altLang="zh-CN" sz="1400" dirty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dirty="0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3개월의</a:t>
              </a:r>
              <a:r>
                <a:rPr lang="en-US" altLang="zh-CN" sz="1400" dirty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dirty="0" err="1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월평균</a:t>
              </a:r>
              <a:r>
                <a:rPr lang="en-US" altLang="zh-CN" sz="1400" dirty="0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dirty="0" err="1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기준달의</a:t>
              </a:r>
              <a:r>
                <a:rPr lang="en-US" altLang="zh-CN" sz="1400" dirty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dirty="0" err="1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직전</a:t>
              </a:r>
              <a:r>
                <a:rPr lang="en-US" altLang="zh-CN" sz="1400" dirty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dirty="0" err="1" smtClean="0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연도월평균</a:t>
              </a:r>
              <a:r>
                <a:rPr lang="en-US" altLang="zh-CN" sz="1400" dirty="0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)</a:t>
              </a:r>
              <a:r>
                <a:rPr lang="en-US" altLang="zh-CN" sz="1400" dirty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dirty="0" err="1" smtClean="0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대비</a:t>
              </a:r>
              <a:r>
                <a:rPr lang="en-US" altLang="zh-CN" sz="1400" dirty="0" smtClean="0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b="1" dirty="0" smtClean="0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15</a:t>
              </a:r>
              <a:r>
                <a:rPr lang="en-US" altLang="zh-CN" sz="1400" b="1" dirty="0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%이상</a:t>
              </a:r>
              <a:r>
                <a:rPr lang="en-US" altLang="zh-CN" sz="1400" b="1" dirty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b="1" dirty="0" err="1" smtClean="0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감소</a:t>
              </a:r>
              <a:r>
                <a:rPr lang="en-US" altLang="zh-CN" sz="1400" dirty="0" err="1" smtClean="0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한</a:t>
              </a:r>
              <a:r>
                <a:rPr lang="en-US" altLang="zh-CN" sz="1400" dirty="0" smtClean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dirty="0" err="1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경우</a:t>
              </a:r>
              <a:endParaRPr lang="en-US" altLang="zh-CN" sz="1400" dirty="0">
                <a:solidFill>
                  <a:srgbClr val="231F20"/>
                </a:solidFill>
                <a:latin typeface="맑은 고딕" pitchFamily="50" charset="-127"/>
                <a:ea typeface="맑은 고딕" pitchFamily="50" charset="-127"/>
                <a:cs typeface="Times New Roman" pitchFamily="18" charset="0"/>
              </a:endParaRPr>
            </a:p>
            <a:p>
              <a:pPr algn="just"/>
              <a:endParaRPr lang="en-US" altLang="zh-CN" sz="1400" dirty="0" smtClean="0">
                <a:solidFill>
                  <a:srgbClr val="231F20"/>
                </a:solidFill>
                <a:latin typeface="맑은 고딕" pitchFamily="50" charset="-127"/>
                <a:ea typeface="맑은 고딕" pitchFamily="50" charset="-127"/>
                <a:cs typeface="Times New Roman" pitchFamily="18" charset="0"/>
              </a:endParaRPr>
            </a:p>
            <a:p>
              <a:pPr algn="just"/>
              <a:r>
                <a:rPr lang="en-US" altLang="zh-CN" sz="1400" dirty="0" smtClean="0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③ </a:t>
              </a:r>
              <a:r>
                <a:rPr lang="en-US" altLang="zh-CN" sz="1400" dirty="0" err="1" smtClean="0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기준달의</a:t>
              </a:r>
              <a:r>
                <a:rPr lang="en-US" altLang="zh-CN" sz="1400" dirty="0" smtClean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b="1" dirty="0" err="1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매출액</a:t>
              </a:r>
              <a:r>
                <a:rPr lang="en-US" altLang="zh-CN" sz="1400" dirty="0" err="1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이</a:t>
              </a:r>
              <a:r>
                <a:rPr lang="en-US" altLang="zh-CN" sz="1400" dirty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dirty="0" err="1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기준달의</a:t>
              </a:r>
              <a:r>
                <a:rPr lang="en-US" altLang="zh-CN" sz="1400" dirty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dirty="0" err="1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직전연도</a:t>
              </a:r>
              <a:r>
                <a:rPr lang="en-US" altLang="zh-CN" sz="1400" dirty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dirty="0" err="1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같은</a:t>
              </a:r>
              <a:r>
                <a:rPr lang="en-US" altLang="zh-CN" sz="1400" dirty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dirty="0" err="1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달의</a:t>
              </a:r>
              <a:r>
                <a:rPr lang="en-US" altLang="zh-CN" sz="1400" dirty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dirty="0" err="1" smtClean="0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매출액</a:t>
              </a:r>
              <a:endParaRPr lang="en-US" altLang="zh-CN" sz="1400" dirty="0" smtClean="0">
                <a:solidFill>
                  <a:srgbClr val="231F20"/>
                </a:solidFill>
                <a:latin typeface="맑은 고딕" pitchFamily="50" charset="-127"/>
                <a:ea typeface="맑은 고딕" pitchFamily="50" charset="-127"/>
                <a:cs typeface="Times New Roman" pitchFamily="18" charset="0"/>
              </a:endParaRPr>
            </a:p>
            <a:p>
              <a:pPr algn="just"/>
              <a:r>
                <a:rPr lang="en-US" altLang="zh-CN" sz="1400" dirty="0" smtClean="0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   (</a:t>
              </a:r>
              <a:r>
                <a:rPr lang="en-US" altLang="zh-CN" sz="1400" dirty="0" err="1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또는</a:t>
              </a:r>
              <a:r>
                <a:rPr lang="en-US" altLang="zh-CN" sz="1400" dirty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dirty="0" err="1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기준달의</a:t>
              </a:r>
              <a:r>
                <a:rPr lang="en-US" altLang="zh-CN" sz="1400" dirty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dirty="0" err="1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직전</a:t>
              </a:r>
              <a:r>
                <a:rPr lang="en-US" altLang="zh-CN" sz="1400" dirty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dirty="0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3개월의</a:t>
              </a:r>
              <a:r>
                <a:rPr lang="en-US" altLang="zh-CN" sz="1400" dirty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dirty="0" err="1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월평균</a:t>
              </a:r>
              <a:r>
                <a:rPr lang="en-US" altLang="zh-CN" sz="1400" dirty="0" smtClean="0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, </a:t>
              </a:r>
              <a:r>
                <a:rPr lang="en-US" altLang="zh-CN" sz="1400" dirty="0" err="1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기준달의</a:t>
              </a:r>
              <a:r>
                <a:rPr lang="en-US" altLang="zh-CN" sz="1400" dirty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dirty="0" err="1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직전연도</a:t>
              </a:r>
              <a:r>
                <a:rPr lang="en-US" altLang="zh-CN" sz="1400" dirty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dirty="0" err="1" smtClean="0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월평균</a:t>
              </a:r>
              <a:r>
                <a:rPr lang="en-US" altLang="zh-CN" sz="1400" dirty="0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)</a:t>
              </a:r>
              <a:r>
                <a:rPr lang="en-US" altLang="zh-CN" sz="1400" dirty="0" err="1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대비</a:t>
              </a:r>
              <a:r>
                <a:rPr lang="en-US" altLang="zh-CN" sz="1400" dirty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b="1" dirty="0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15%이상</a:t>
              </a:r>
              <a:r>
                <a:rPr lang="en-US" altLang="zh-CN" sz="1400" b="1" dirty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b="1" dirty="0" err="1" smtClean="0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감소</a:t>
              </a:r>
              <a:r>
                <a:rPr lang="en-US" altLang="zh-CN" sz="1400" dirty="0" err="1" smtClean="0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한</a:t>
              </a:r>
              <a:r>
                <a:rPr lang="en-US" altLang="zh-CN" sz="1400" dirty="0" smtClean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dirty="0" err="1" smtClean="0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경우</a:t>
              </a:r>
              <a:endParaRPr lang="en-US" altLang="zh-CN" sz="1400" dirty="0" smtClean="0">
                <a:solidFill>
                  <a:srgbClr val="231F20"/>
                </a:solidFill>
                <a:latin typeface="맑은 고딕" pitchFamily="50" charset="-127"/>
                <a:ea typeface="맑은 고딕" pitchFamily="50" charset="-127"/>
                <a:cs typeface="Times New Roman" pitchFamily="18" charset="0"/>
              </a:endParaRPr>
            </a:p>
            <a:p>
              <a:pPr algn="just"/>
              <a:endParaRPr lang="en-US" altLang="zh-CN" sz="1400" dirty="0" smtClean="0">
                <a:solidFill>
                  <a:srgbClr val="231F20"/>
                </a:solidFill>
                <a:latin typeface="맑은 고딕" pitchFamily="50" charset="-127"/>
                <a:ea typeface="맑은 고딕" pitchFamily="50" charset="-127"/>
                <a:cs typeface="Times New Roman" pitchFamily="18" charset="0"/>
              </a:endParaRPr>
            </a:p>
            <a:p>
              <a:pPr algn="just"/>
              <a:r>
                <a:rPr lang="en-US" altLang="zh-CN" sz="1400" dirty="0" smtClean="0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④</a:t>
              </a:r>
              <a:r>
                <a:rPr lang="en-US" altLang="zh-CN" sz="1400" dirty="0" smtClean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dirty="0" err="1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기준달의</a:t>
              </a:r>
              <a:r>
                <a:rPr lang="en-US" altLang="zh-CN" sz="1400" dirty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b="1" dirty="0" err="1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재고량</a:t>
              </a:r>
              <a:r>
                <a:rPr lang="en-US" altLang="zh-CN" sz="1400" dirty="0" err="1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이</a:t>
              </a:r>
              <a:r>
                <a:rPr lang="en-US" altLang="zh-CN" sz="1400" dirty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dirty="0" err="1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기준달의</a:t>
              </a:r>
              <a:r>
                <a:rPr lang="en-US" altLang="zh-CN" sz="1400" dirty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dirty="0" err="1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직전</a:t>
              </a:r>
              <a:r>
                <a:rPr lang="en-US" altLang="zh-CN" sz="1400" dirty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dirty="0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2분기의</a:t>
              </a:r>
              <a:r>
                <a:rPr lang="en-US" altLang="zh-CN" sz="1400" dirty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dirty="0" err="1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분기별</a:t>
              </a:r>
              <a:r>
                <a:rPr lang="en-US" altLang="zh-CN" sz="1400" dirty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dirty="0" err="1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월평균대비</a:t>
              </a:r>
              <a:r>
                <a:rPr lang="en-US" altLang="zh-CN" sz="1400" dirty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b="1" dirty="0" err="1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계속</a:t>
              </a:r>
              <a:r>
                <a:rPr lang="en-US" altLang="zh-CN" sz="1400" b="1" dirty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b="1" dirty="0" err="1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증가</a:t>
              </a:r>
              <a:r>
                <a:rPr lang="en-US" altLang="zh-CN" sz="1400" b="1" dirty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b="1" dirty="0" err="1" smtClean="0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추세</a:t>
              </a:r>
              <a:r>
                <a:rPr lang="en-US" altLang="zh-CN" sz="1400" b="1" dirty="0" smtClean="0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dirty="0" smtClean="0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에</a:t>
              </a:r>
              <a:r>
                <a:rPr lang="en-US" altLang="zh-CN" sz="1400" dirty="0" smtClean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dirty="0" err="1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있거나</a:t>
              </a:r>
              <a:r>
                <a:rPr lang="en-US" altLang="zh-CN" sz="1400" dirty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endParaRPr lang="en-US" altLang="zh-CN" sz="1400" dirty="0" smtClean="0">
                <a:latin typeface="맑은 고딕" pitchFamily="50" charset="-127"/>
                <a:ea typeface="맑은 고딕" pitchFamily="50" charset="-127"/>
                <a:cs typeface="Times New Roman" pitchFamily="18" charset="0"/>
              </a:endParaRPr>
            </a:p>
            <a:p>
              <a:pPr algn="just"/>
              <a:r>
                <a:rPr lang="en-US" altLang="zh-CN" sz="1400" dirty="0" smtClean="0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   </a:t>
              </a:r>
              <a:r>
                <a:rPr lang="en-US" altLang="zh-CN" sz="1400" dirty="0" err="1" smtClean="0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기준달의</a:t>
              </a:r>
              <a:r>
                <a:rPr lang="en-US" altLang="zh-CN" sz="1400" dirty="0" smtClean="0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b="1" dirty="0" err="1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매출액</a:t>
              </a:r>
              <a:r>
                <a:rPr lang="en-US" altLang="zh-CN" sz="1400" dirty="0" err="1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이</a:t>
              </a:r>
              <a:r>
                <a:rPr lang="en-US" altLang="zh-CN" sz="1400" dirty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dirty="0" err="1" smtClean="0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기준달의</a:t>
              </a:r>
              <a:r>
                <a:rPr lang="en-US" altLang="zh-CN" sz="1400" dirty="0" smtClean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dirty="0" err="1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직전</a:t>
              </a:r>
              <a:r>
                <a:rPr lang="en-US" altLang="zh-CN" sz="1400" dirty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dirty="0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2분기의</a:t>
              </a:r>
              <a:r>
                <a:rPr lang="en-US" altLang="zh-CN" sz="1400" dirty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dirty="0" err="1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분기별</a:t>
              </a:r>
              <a:r>
                <a:rPr lang="en-US" altLang="zh-CN" sz="1400" dirty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dirty="0" err="1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월평균대비</a:t>
              </a:r>
              <a:r>
                <a:rPr lang="en-US" altLang="zh-CN" sz="1400" dirty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b="1" dirty="0" err="1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계속</a:t>
              </a:r>
              <a:r>
                <a:rPr lang="en-US" altLang="zh-CN" sz="1400" b="1" dirty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b="1" dirty="0" err="1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감소</a:t>
              </a:r>
              <a:r>
                <a:rPr lang="en-US" altLang="zh-CN" sz="1400" b="1" dirty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b="1" dirty="0" err="1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추세</a:t>
              </a:r>
              <a:endParaRPr lang="en-US" altLang="zh-CN" sz="1400" b="1" dirty="0">
                <a:solidFill>
                  <a:srgbClr val="231F20"/>
                </a:solidFill>
                <a:latin typeface="맑은 고딕" pitchFamily="50" charset="-127"/>
                <a:ea typeface="맑은 고딕" pitchFamily="50" charset="-127"/>
                <a:cs typeface="Times New Roman" pitchFamily="18" charset="0"/>
              </a:endParaRPr>
            </a:p>
            <a:p>
              <a:pPr algn="just">
                <a:tabLst/>
              </a:pPr>
              <a:endParaRPr lang="en-US" altLang="zh-CN" sz="1400" dirty="0" smtClean="0">
                <a:solidFill>
                  <a:srgbClr val="231F20"/>
                </a:solidFill>
                <a:latin typeface="맑은 고딕" pitchFamily="50" charset="-127"/>
                <a:ea typeface="맑은 고딕" pitchFamily="50" charset="-127"/>
                <a:cs typeface="Times New Roman" pitchFamily="18" charset="0"/>
              </a:endParaRPr>
            </a:p>
            <a:p>
              <a:pPr algn="just">
                <a:tabLst/>
              </a:pPr>
              <a:r>
                <a:rPr lang="en-US" altLang="zh-CN" sz="1400" dirty="0" smtClean="0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⑤</a:t>
              </a:r>
              <a:r>
                <a:rPr lang="en-US" altLang="zh-CN" sz="1400" dirty="0" smtClean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dirty="0" err="1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사업의</a:t>
              </a:r>
              <a:r>
                <a:rPr lang="en-US" altLang="zh-CN" sz="1400" dirty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dirty="0" err="1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일부</a:t>
              </a:r>
              <a:r>
                <a:rPr lang="en-US" altLang="zh-CN" sz="1400" dirty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dirty="0" err="1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부서의</a:t>
              </a:r>
              <a:r>
                <a:rPr lang="en-US" altLang="zh-CN" sz="1400" dirty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dirty="0" err="1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폐지·감축</a:t>
              </a:r>
              <a:r>
                <a:rPr lang="en-US" altLang="zh-CN" sz="1400" dirty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dirty="0" err="1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또는</a:t>
              </a:r>
              <a:r>
                <a:rPr lang="en-US" altLang="zh-CN" sz="1400" dirty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dirty="0" err="1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일부</a:t>
              </a:r>
              <a:r>
                <a:rPr lang="en-US" altLang="zh-CN" sz="1400" dirty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dirty="0" err="1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생산라인의</a:t>
              </a:r>
              <a:r>
                <a:rPr lang="en-US" altLang="zh-CN" sz="1400" dirty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dirty="0" err="1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폐지</a:t>
              </a:r>
              <a:r>
                <a:rPr lang="en-US" altLang="zh-CN" sz="1400" dirty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dirty="0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등</a:t>
              </a:r>
              <a:r>
                <a:rPr lang="en-US" altLang="zh-CN" sz="1400" dirty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dirty="0" err="1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사업규모의</a:t>
              </a:r>
              <a:r>
                <a:rPr lang="en-US" altLang="zh-CN" sz="1400" dirty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dirty="0" err="1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축소조정을</a:t>
              </a:r>
              <a:r>
                <a:rPr lang="en-US" altLang="zh-CN" sz="1400" dirty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dirty="0" err="1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행한</a:t>
              </a:r>
              <a:r>
                <a:rPr lang="en-US" altLang="zh-CN" sz="1400" dirty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dirty="0" err="1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경우</a:t>
              </a:r>
              <a:endParaRPr lang="en-US" altLang="zh-CN" sz="1400" dirty="0">
                <a:solidFill>
                  <a:srgbClr val="231F20"/>
                </a:solidFill>
                <a:latin typeface="맑은 고딕" pitchFamily="50" charset="-127"/>
                <a:ea typeface="맑은 고딕" pitchFamily="50" charset="-127"/>
                <a:cs typeface="Times New Roman" pitchFamily="18" charset="0"/>
              </a:endParaRPr>
            </a:p>
            <a:p>
              <a:pPr algn="just">
                <a:tabLst/>
              </a:pPr>
              <a:endParaRPr lang="en-US" altLang="zh-CN" sz="1400" dirty="0" smtClean="0">
                <a:solidFill>
                  <a:srgbClr val="231F20"/>
                </a:solidFill>
                <a:latin typeface="맑은 고딕" pitchFamily="50" charset="-127"/>
                <a:ea typeface="맑은 고딕" pitchFamily="50" charset="-127"/>
                <a:cs typeface="Times New Roman" pitchFamily="18" charset="0"/>
              </a:endParaRPr>
            </a:p>
            <a:p>
              <a:pPr algn="just">
                <a:tabLst/>
              </a:pPr>
              <a:r>
                <a:rPr lang="en-US" altLang="zh-CN" sz="1400" dirty="0" smtClean="0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⑥</a:t>
              </a:r>
              <a:r>
                <a:rPr lang="en-US" altLang="zh-CN" sz="1400" dirty="0" smtClean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dirty="0" err="1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자동화</a:t>
              </a:r>
              <a:r>
                <a:rPr lang="en-US" altLang="zh-CN" sz="1400" dirty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dirty="0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등</a:t>
              </a:r>
              <a:r>
                <a:rPr lang="en-US" altLang="zh-CN" sz="1400" dirty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dirty="0" err="1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인원</a:t>
              </a:r>
              <a:r>
                <a:rPr lang="en-US" altLang="zh-CN" sz="1400" dirty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dirty="0" err="1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감축을</a:t>
              </a:r>
              <a:r>
                <a:rPr lang="en-US" altLang="zh-CN" sz="1400" dirty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dirty="0" err="1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가져오는</a:t>
              </a:r>
              <a:r>
                <a:rPr lang="en-US" altLang="zh-CN" sz="1400" dirty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dirty="0" err="1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시설의</a:t>
              </a:r>
              <a:r>
                <a:rPr lang="en-US" altLang="zh-CN" sz="1400" dirty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dirty="0" err="1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설치</a:t>
              </a:r>
              <a:r>
                <a:rPr lang="en-US" altLang="zh-CN" sz="1400" dirty="0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,</a:t>
              </a:r>
              <a:r>
                <a:rPr lang="en-US" altLang="zh-CN" sz="1400" dirty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dirty="0" err="1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작업형태</a:t>
              </a:r>
              <a:r>
                <a:rPr lang="en-US" altLang="zh-CN" sz="1400" dirty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dirty="0" err="1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또는</a:t>
              </a:r>
              <a:r>
                <a:rPr lang="en-US" altLang="zh-CN" sz="1400" dirty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dirty="0" err="1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생산방식의</a:t>
              </a:r>
              <a:r>
                <a:rPr lang="en-US" altLang="zh-CN" sz="1400" dirty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dirty="0" err="1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변경이</a:t>
              </a:r>
              <a:r>
                <a:rPr lang="en-US" altLang="zh-CN" sz="1400" dirty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dirty="0" err="1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있는</a:t>
              </a:r>
              <a:r>
                <a:rPr lang="en-US" altLang="zh-CN" sz="1400" dirty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dirty="0" err="1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경우</a:t>
              </a:r>
              <a:endParaRPr lang="en-US" altLang="zh-CN" sz="1400" dirty="0">
                <a:solidFill>
                  <a:srgbClr val="231F20"/>
                </a:solidFill>
                <a:latin typeface="맑은 고딕" pitchFamily="50" charset="-127"/>
                <a:ea typeface="맑은 고딕" pitchFamily="50" charset="-127"/>
                <a:cs typeface="Times New Roman" pitchFamily="18" charset="0"/>
              </a:endParaRPr>
            </a:p>
            <a:p>
              <a:pPr algn="just"/>
              <a:endParaRPr lang="en-US" altLang="zh-CN" sz="1400" dirty="0" smtClean="0">
                <a:solidFill>
                  <a:srgbClr val="231F20"/>
                </a:solidFill>
                <a:latin typeface="맑은 고딕" pitchFamily="50" charset="-127"/>
                <a:ea typeface="맑은 고딕" pitchFamily="50" charset="-127"/>
                <a:cs typeface="Times New Roman" pitchFamily="18" charset="0"/>
              </a:endParaRPr>
            </a:p>
            <a:p>
              <a:pPr algn="just"/>
              <a:r>
                <a:rPr lang="en-US" altLang="zh-CN" sz="1400" dirty="0" smtClean="0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⑦</a:t>
              </a:r>
              <a:r>
                <a:rPr lang="en-US" altLang="zh-CN" sz="1400" dirty="0" smtClean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dirty="0" err="1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경영이</a:t>
              </a:r>
              <a:r>
                <a:rPr lang="en-US" altLang="zh-CN" sz="1400" dirty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dirty="0" err="1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악화된</a:t>
              </a:r>
              <a:r>
                <a:rPr lang="en-US" altLang="zh-CN" sz="1400" dirty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dirty="0" err="1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사업을</a:t>
              </a:r>
              <a:r>
                <a:rPr lang="en-US" altLang="zh-CN" sz="1400" dirty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dirty="0" err="1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인수한</a:t>
              </a:r>
              <a:r>
                <a:rPr lang="en-US" altLang="zh-CN" sz="1400" dirty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dirty="0" err="1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사업주로서</a:t>
              </a:r>
              <a:r>
                <a:rPr lang="en-US" altLang="zh-CN" sz="1400" dirty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dirty="0" err="1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종전</a:t>
              </a:r>
              <a:r>
                <a:rPr lang="en-US" altLang="zh-CN" sz="1400" dirty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dirty="0" err="1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사업</a:t>
              </a:r>
              <a:r>
                <a:rPr lang="en-US" altLang="zh-CN" sz="1400" dirty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dirty="0" err="1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근로자의</a:t>
              </a:r>
              <a:r>
                <a:rPr lang="en-US" altLang="zh-CN" sz="1400" dirty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dirty="0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60%</a:t>
              </a:r>
              <a:r>
                <a:rPr lang="en-US" altLang="zh-CN" sz="1400" dirty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dirty="0" err="1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이상이</a:t>
              </a:r>
              <a:r>
                <a:rPr lang="en-US" altLang="zh-CN" sz="1400" dirty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dirty="0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그</a:t>
              </a:r>
              <a:r>
                <a:rPr lang="en-US" altLang="zh-CN" sz="1400" dirty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dirty="0" err="1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사업에</a:t>
              </a:r>
              <a:r>
                <a:rPr lang="en-US" altLang="zh-CN" sz="1400" dirty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dirty="0" err="1" smtClean="0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재배치되</a:t>
              </a:r>
              <a:endParaRPr lang="en-US" altLang="zh-CN" sz="1400" dirty="0" smtClean="0">
                <a:solidFill>
                  <a:srgbClr val="231F20"/>
                </a:solidFill>
                <a:latin typeface="맑은 고딕" pitchFamily="50" charset="-127"/>
                <a:ea typeface="맑은 고딕" pitchFamily="50" charset="-127"/>
                <a:cs typeface="Times New Roman" pitchFamily="18" charset="0"/>
              </a:endParaRPr>
            </a:p>
            <a:p>
              <a:pPr algn="just"/>
              <a:r>
                <a:rPr lang="en-US" altLang="zh-CN" sz="1400" dirty="0" smtClean="0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   고 </a:t>
              </a:r>
              <a:r>
                <a:rPr lang="en-US" altLang="zh-CN" sz="1400" dirty="0" err="1" smtClean="0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종전</a:t>
              </a:r>
              <a:r>
                <a:rPr lang="en-US" altLang="zh-CN" sz="1400" dirty="0" smtClean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dirty="0" err="1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사업</a:t>
              </a:r>
              <a:r>
                <a:rPr lang="en-US" altLang="zh-CN" sz="1400" dirty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dirty="0" err="1" smtClean="0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근로자가</a:t>
              </a:r>
              <a:r>
                <a:rPr lang="en-US" altLang="zh-CN" sz="1400" dirty="0" smtClean="0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그</a:t>
              </a:r>
              <a:r>
                <a:rPr lang="en-US" altLang="zh-CN" sz="1400" dirty="0" smtClean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dirty="0" err="1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사업</a:t>
              </a:r>
              <a:r>
                <a:rPr lang="en-US" altLang="zh-CN" sz="1400" dirty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dirty="0" err="1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지분의</a:t>
              </a:r>
              <a:r>
                <a:rPr lang="en-US" altLang="zh-CN" sz="1400" dirty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dirty="0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50%를</a:t>
              </a:r>
              <a:r>
                <a:rPr lang="en-US" altLang="zh-CN" sz="1400" dirty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dirty="0" err="1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초과하여</a:t>
              </a:r>
              <a:r>
                <a:rPr lang="en-US" altLang="zh-CN" sz="1400" dirty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dirty="0" err="1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취득한</a:t>
              </a:r>
              <a:r>
                <a:rPr lang="en-US" altLang="zh-CN" sz="1400" dirty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dirty="0" err="1" smtClean="0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경우</a:t>
              </a:r>
              <a:endParaRPr lang="en-US" altLang="zh-CN" sz="1400" dirty="0" smtClean="0">
                <a:solidFill>
                  <a:srgbClr val="231F20"/>
                </a:solidFill>
                <a:latin typeface="맑은 고딕" pitchFamily="50" charset="-127"/>
                <a:ea typeface="맑은 고딕" pitchFamily="50" charset="-127"/>
                <a:cs typeface="Times New Roman" pitchFamily="18" charset="0"/>
              </a:endParaRPr>
            </a:p>
            <a:p>
              <a:pPr algn="just"/>
              <a:endParaRPr lang="en-US" altLang="zh-CN" sz="1400" dirty="0" smtClean="0">
                <a:solidFill>
                  <a:srgbClr val="231F20"/>
                </a:solidFill>
                <a:latin typeface="맑은 고딕" pitchFamily="50" charset="-127"/>
                <a:ea typeface="맑은 고딕" pitchFamily="50" charset="-127"/>
                <a:cs typeface="Times New Roman" pitchFamily="18" charset="0"/>
              </a:endParaRPr>
            </a:p>
            <a:p>
              <a:pPr algn="just"/>
              <a:r>
                <a:rPr lang="en-US" altLang="zh-CN" sz="1400" dirty="0" smtClean="0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⑧</a:t>
              </a:r>
              <a:r>
                <a:rPr lang="en-US" altLang="zh-CN" sz="1400" dirty="0" smtClean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dirty="0" err="1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당해</a:t>
              </a:r>
              <a:r>
                <a:rPr lang="en-US" altLang="zh-CN" sz="1400" dirty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dirty="0" err="1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업종</a:t>
              </a:r>
              <a:r>
                <a:rPr lang="en-US" altLang="zh-CN" sz="1400" dirty="0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,</a:t>
              </a:r>
              <a:r>
                <a:rPr lang="en-US" altLang="zh-CN" sz="1400" dirty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dirty="0" err="1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지역경제상황의</a:t>
              </a:r>
              <a:r>
                <a:rPr lang="en-US" altLang="zh-CN" sz="1400" dirty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dirty="0" err="1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악화</a:t>
              </a:r>
              <a:r>
                <a:rPr lang="en-US" altLang="zh-CN" sz="1400" dirty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dirty="0" err="1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등을</a:t>
              </a:r>
              <a:r>
                <a:rPr lang="en-US" altLang="zh-CN" sz="1400" dirty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dirty="0" err="1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고려하여</a:t>
              </a:r>
              <a:r>
                <a:rPr lang="en-US" altLang="zh-CN" sz="1400" dirty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dirty="0" err="1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고용조정이</a:t>
              </a:r>
              <a:r>
                <a:rPr lang="en-US" altLang="zh-CN" sz="1400" dirty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dirty="0" err="1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불가피하다고</a:t>
              </a:r>
              <a:r>
                <a:rPr lang="en-US" altLang="zh-CN" sz="1400" dirty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dirty="0" err="1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직업안정기관의</a:t>
              </a:r>
              <a:r>
                <a:rPr lang="en-US" altLang="zh-CN" sz="1400" dirty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dirty="0" err="1" smtClean="0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장이</a:t>
              </a:r>
              <a:r>
                <a:rPr lang="en-US" altLang="zh-CN" sz="1400" dirty="0" smtClean="0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</a:p>
            <a:p>
              <a:pPr algn="just"/>
              <a:r>
                <a:rPr lang="en-US" altLang="zh-CN" sz="1400" dirty="0" smtClean="0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   </a:t>
              </a:r>
              <a:r>
                <a:rPr lang="en-US" altLang="zh-CN" sz="1400" dirty="0" err="1" smtClean="0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인정한</a:t>
              </a:r>
              <a:r>
                <a:rPr lang="en-US" altLang="zh-CN" sz="1400" dirty="0" smtClean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dirty="0" err="1" smtClean="0">
                  <a:solidFill>
                    <a:srgbClr val="231F20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경우</a:t>
              </a:r>
              <a:endParaRPr lang="en-US" altLang="zh-CN" sz="1400" dirty="0" smtClean="0">
                <a:solidFill>
                  <a:srgbClr val="231F20"/>
                </a:solidFill>
                <a:latin typeface="맑은 고딕" pitchFamily="50" charset="-127"/>
                <a:ea typeface="맑은 고딕" pitchFamily="50" charset="-127"/>
                <a:cs typeface="Times New Roman" pitchFamily="18" charset="0"/>
              </a:endParaRPr>
            </a:p>
            <a:p>
              <a:pPr algn="just"/>
              <a:endParaRPr lang="en-US" altLang="zh-CN" sz="1400" dirty="0" smtClean="0">
                <a:solidFill>
                  <a:srgbClr val="A84529"/>
                </a:solidFill>
                <a:latin typeface="맑은 고딕" pitchFamily="50" charset="-127"/>
                <a:ea typeface="맑은 고딕" pitchFamily="50" charset="-127"/>
                <a:cs typeface="Times New Roman" pitchFamily="18" charset="0"/>
              </a:endParaRPr>
            </a:p>
            <a:p>
              <a:pPr algn="just"/>
              <a:r>
                <a:rPr lang="en-US" altLang="zh-CN" sz="1400" dirty="0" smtClean="0">
                  <a:solidFill>
                    <a:srgbClr val="A84529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  *</a:t>
              </a:r>
              <a:r>
                <a:rPr lang="en-US" altLang="zh-CN" sz="1400" dirty="0" smtClean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dirty="0">
                  <a:solidFill>
                    <a:srgbClr val="A84529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제5호부터</a:t>
              </a:r>
              <a:r>
                <a:rPr lang="en-US" altLang="zh-CN" sz="1400" dirty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dirty="0">
                  <a:solidFill>
                    <a:srgbClr val="A84529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제8호까지</a:t>
              </a:r>
              <a:r>
                <a:rPr lang="en-US" altLang="zh-CN" sz="1400" dirty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dirty="0" err="1">
                  <a:solidFill>
                    <a:srgbClr val="A84529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적용할</a:t>
              </a:r>
              <a:r>
                <a:rPr lang="en-US" altLang="zh-CN" sz="1400" dirty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dirty="0" err="1">
                  <a:solidFill>
                    <a:srgbClr val="A84529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경우</a:t>
              </a:r>
              <a:r>
                <a:rPr lang="en-US" altLang="zh-CN" sz="1400" dirty="0">
                  <a:solidFill>
                    <a:srgbClr val="A84529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,</a:t>
              </a:r>
              <a:r>
                <a:rPr lang="en-US" altLang="zh-CN" sz="1400" dirty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dirty="0" err="1">
                  <a:solidFill>
                    <a:srgbClr val="A84529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기준달</a:t>
              </a:r>
              <a:r>
                <a:rPr lang="en-US" altLang="zh-CN" sz="1400" dirty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dirty="0" err="1">
                  <a:solidFill>
                    <a:srgbClr val="A84529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개념과</a:t>
              </a:r>
              <a:r>
                <a:rPr lang="en-US" altLang="zh-CN" sz="1400" dirty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dirty="0" err="1">
                  <a:solidFill>
                    <a:srgbClr val="A84529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관계없이</a:t>
              </a:r>
              <a:r>
                <a:rPr lang="en-US" altLang="zh-CN" sz="1400" dirty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dirty="0" err="1">
                  <a:solidFill>
                    <a:srgbClr val="A84529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관련증빙서류에</a:t>
              </a:r>
              <a:r>
                <a:rPr lang="en-US" altLang="zh-CN" sz="1400" dirty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dirty="0" err="1">
                  <a:solidFill>
                    <a:srgbClr val="A84529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대한</a:t>
              </a:r>
              <a:r>
                <a:rPr lang="en-US" altLang="zh-CN" sz="1400" dirty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dirty="0" err="1" smtClean="0">
                  <a:solidFill>
                    <a:srgbClr val="A84529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고용센터의</a:t>
              </a:r>
              <a:r>
                <a:rPr lang="en-US" altLang="zh-CN" sz="1400" dirty="0" smtClean="0">
                  <a:solidFill>
                    <a:srgbClr val="A84529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  </a:t>
              </a:r>
            </a:p>
            <a:p>
              <a:pPr algn="just"/>
              <a:r>
                <a:rPr lang="en-US" altLang="zh-CN" sz="1400" dirty="0" smtClean="0">
                  <a:solidFill>
                    <a:srgbClr val="A84529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    </a:t>
              </a:r>
              <a:r>
                <a:rPr lang="en-US" altLang="zh-CN" sz="1400" dirty="0" err="1" smtClean="0">
                  <a:solidFill>
                    <a:srgbClr val="A84529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검토에</a:t>
              </a:r>
              <a:r>
                <a:rPr lang="en-US" altLang="zh-CN" sz="1400" dirty="0" smtClean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dirty="0" err="1">
                  <a:solidFill>
                    <a:srgbClr val="A84529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의해</a:t>
              </a:r>
              <a:r>
                <a:rPr lang="en-US" altLang="zh-CN" sz="1400" dirty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dirty="0" err="1" smtClean="0">
                  <a:solidFill>
                    <a:srgbClr val="A84529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지원</a:t>
              </a:r>
              <a:r>
                <a:rPr lang="en-US" altLang="zh-CN" sz="1400" dirty="0" smtClean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dirty="0" err="1" smtClean="0">
                  <a:solidFill>
                    <a:srgbClr val="A84529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유무</a:t>
              </a:r>
              <a:r>
                <a:rPr lang="en-US" altLang="zh-CN" sz="1400" dirty="0" smtClean="0"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 </a:t>
              </a:r>
              <a:r>
                <a:rPr lang="en-US" altLang="zh-CN" sz="1400" dirty="0" err="1" smtClean="0">
                  <a:solidFill>
                    <a:srgbClr val="A84529"/>
                  </a:solidFill>
                  <a:latin typeface="맑은 고딕" pitchFamily="50" charset="-127"/>
                  <a:ea typeface="맑은 고딕" pitchFamily="50" charset="-127"/>
                  <a:cs typeface="Times New Roman" pitchFamily="18" charset="0"/>
                </a:rPr>
                <a:t>판단</a:t>
              </a:r>
              <a:endParaRPr lang="en-US" altLang="zh-CN" sz="1400" dirty="0">
                <a:solidFill>
                  <a:srgbClr val="231F20"/>
                </a:solidFill>
                <a:latin typeface="맑은 고딕" pitchFamily="50" charset="-127"/>
                <a:ea typeface="맑은 고딕" pitchFamily="50" charset="-127"/>
                <a:cs typeface="Times New Roman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3345460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6">
            <a:extLst>
              <a:ext uri="{FF2B5EF4-FFF2-40B4-BE49-F238E27FC236}">
                <a16:creationId xmlns:a16="http://schemas.microsoft.com/office/drawing/2014/main" xmlns="" id="{C1B6516C-DBD9-4E87-B6FA-8687ED9AFD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512" y="332656"/>
            <a:ext cx="8786292" cy="400110"/>
          </a:xfrm>
        </p:spPr>
        <p:txBody>
          <a:bodyPr/>
          <a:lstStyle/>
          <a:p>
            <a:pPr algn="ctr">
              <a:defRPr lang="ko-KR" altLang="en-US">
                <a:cs typeface="+mj-cs"/>
              </a:defRPr>
            </a:pPr>
            <a:r>
              <a:rPr lang="ko-KR" altLang="en-US" sz="2000" i="0" dirty="0" smtClean="0">
                <a:solidFill>
                  <a:schemeClr val="accent2"/>
                </a:solidFill>
                <a:latin typeface="HY헤드라인M" pitchFamily="18" charset="-127"/>
                <a:ea typeface="HY헤드라인M" pitchFamily="18" charset="-127"/>
              </a:rPr>
              <a:t>총근로시간 산정방법</a:t>
            </a:r>
            <a:endParaRPr lang="ko-KR" altLang="en-US" sz="2000" i="0" dirty="0">
              <a:solidFill>
                <a:schemeClr val="accent2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4" name="그룹 3"/>
          <p:cNvGrpSpPr/>
          <p:nvPr/>
        </p:nvGrpSpPr>
        <p:grpSpPr>
          <a:xfrm>
            <a:off x="1259632" y="1340768"/>
            <a:ext cx="6357976" cy="698594"/>
            <a:chOff x="1382376" y="1484784"/>
            <a:chExt cx="6357976" cy="698594"/>
          </a:xfrm>
        </p:grpSpPr>
        <p:sp>
          <p:nvSpPr>
            <p:cNvPr id="5" name="Freeform 3"/>
            <p:cNvSpPr/>
            <p:nvPr/>
          </p:nvSpPr>
          <p:spPr>
            <a:xfrm>
              <a:off x="2478243" y="1887293"/>
              <a:ext cx="32487" cy="284621"/>
            </a:xfrm>
            <a:custGeom>
              <a:avLst/>
              <a:gdLst>
                <a:gd name="connsiteX0" fmla="*/ 6350 w 19050"/>
                <a:gd name="connsiteY0" fmla="*/ 245605 h 251955"/>
                <a:gd name="connsiteX1" fmla="*/ 6350 w 19050"/>
                <a:gd name="connsiteY1" fmla="*/ 6350 h 251955"/>
              </a:gdLst>
              <a:ahLst/>
              <a:cxnLst>
                <a:cxn ang="0">
                  <a:pos x="connsiteX0" y="connsiteY0"/>
                </a:cxn>
                <a:cxn ang="1">
                  <a:pos x="connsiteX1" y="connsiteY1"/>
                </a:cxn>
              </a:cxnLst>
              <a:rect l="l" t="t" r="r" b="b"/>
              <a:pathLst>
                <a:path w="19050" h="251955">
                  <a:moveTo>
                    <a:pt x="6350" y="245605"/>
                  </a:moveTo>
                  <a:lnTo>
                    <a:pt x="6350" y="6350"/>
                  </a:lnTo>
                </a:path>
              </a:pathLst>
            </a:custGeom>
            <a:ln w="12700">
              <a:solidFill>
                <a:srgbClr val="F79210">
                  <a:alpha val="100000"/>
                </a:srgb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Freeform 3"/>
            <p:cNvSpPr/>
            <p:nvPr/>
          </p:nvSpPr>
          <p:spPr>
            <a:xfrm>
              <a:off x="3561938" y="1887293"/>
              <a:ext cx="32487" cy="284621"/>
            </a:xfrm>
            <a:custGeom>
              <a:avLst/>
              <a:gdLst>
                <a:gd name="connsiteX0" fmla="*/ 6350 w 19050"/>
                <a:gd name="connsiteY0" fmla="*/ 245605 h 251955"/>
                <a:gd name="connsiteX1" fmla="*/ 6350 w 19050"/>
                <a:gd name="connsiteY1" fmla="*/ 6350 h 251955"/>
              </a:gdLst>
              <a:ahLst/>
              <a:cxnLst>
                <a:cxn ang="0">
                  <a:pos x="connsiteX0" y="connsiteY0"/>
                </a:cxn>
                <a:cxn ang="1">
                  <a:pos x="connsiteX1" y="connsiteY1"/>
                </a:cxn>
              </a:cxnLst>
              <a:rect l="l" t="t" r="r" b="b"/>
              <a:pathLst>
                <a:path w="19050" h="251955">
                  <a:moveTo>
                    <a:pt x="6350" y="245605"/>
                  </a:moveTo>
                  <a:lnTo>
                    <a:pt x="6350" y="6350"/>
                  </a:lnTo>
                </a:path>
              </a:pathLst>
            </a:custGeom>
            <a:ln w="12700">
              <a:solidFill>
                <a:srgbClr val="F79210">
                  <a:alpha val="100000"/>
                </a:srgb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Freeform 3"/>
            <p:cNvSpPr/>
            <p:nvPr/>
          </p:nvSpPr>
          <p:spPr>
            <a:xfrm>
              <a:off x="4645634" y="1887293"/>
              <a:ext cx="32487" cy="284621"/>
            </a:xfrm>
            <a:custGeom>
              <a:avLst/>
              <a:gdLst>
                <a:gd name="connsiteX0" fmla="*/ 6350 w 19050"/>
                <a:gd name="connsiteY0" fmla="*/ 245605 h 251955"/>
                <a:gd name="connsiteX1" fmla="*/ 6350 w 19050"/>
                <a:gd name="connsiteY1" fmla="*/ 6350 h 251955"/>
              </a:gdLst>
              <a:ahLst/>
              <a:cxnLst>
                <a:cxn ang="0">
                  <a:pos x="connsiteX0" y="connsiteY0"/>
                </a:cxn>
                <a:cxn ang="1">
                  <a:pos x="connsiteX1" y="connsiteY1"/>
                </a:cxn>
              </a:cxnLst>
              <a:rect l="l" t="t" r="r" b="b"/>
              <a:pathLst>
                <a:path w="19050" h="251955">
                  <a:moveTo>
                    <a:pt x="6350" y="245605"/>
                  </a:moveTo>
                  <a:lnTo>
                    <a:pt x="6350" y="6350"/>
                  </a:lnTo>
                </a:path>
              </a:pathLst>
            </a:custGeom>
            <a:ln w="12700">
              <a:solidFill>
                <a:srgbClr val="F79210">
                  <a:alpha val="100000"/>
                </a:srgb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Freeform 3"/>
            <p:cNvSpPr/>
            <p:nvPr/>
          </p:nvSpPr>
          <p:spPr>
            <a:xfrm>
              <a:off x="5889531" y="1887293"/>
              <a:ext cx="32487" cy="284621"/>
            </a:xfrm>
            <a:custGeom>
              <a:avLst/>
              <a:gdLst>
                <a:gd name="connsiteX0" fmla="*/ 6350 w 19050"/>
                <a:gd name="connsiteY0" fmla="*/ 245605 h 251955"/>
                <a:gd name="connsiteX1" fmla="*/ 6350 w 19050"/>
                <a:gd name="connsiteY1" fmla="*/ 6350 h 251955"/>
              </a:gdLst>
              <a:ahLst/>
              <a:cxnLst>
                <a:cxn ang="0">
                  <a:pos x="connsiteX0" y="connsiteY0"/>
                </a:cxn>
                <a:cxn ang="1">
                  <a:pos x="connsiteX1" y="connsiteY1"/>
                </a:cxn>
              </a:cxnLst>
              <a:rect l="l" t="t" r="r" b="b"/>
              <a:pathLst>
                <a:path w="19050" h="251955">
                  <a:moveTo>
                    <a:pt x="6350" y="245605"/>
                  </a:moveTo>
                  <a:lnTo>
                    <a:pt x="6350" y="6350"/>
                  </a:lnTo>
                </a:path>
              </a:pathLst>
            </a:custGeom>
            <a:ln w="12700">
              <a:solidFill>
                <a:srgbClr val="F79210">
                  <a:alpha val="100000"/>
                </a:srgb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Freeform 3"/>
            <p:cNvSpPr/>
            <p:nvPr/>
          </p:nvSpPr>
          <p:spPr>
            <a:xfrm>
              <a:off x="1394537" y="2161155"/>
              <a:ext cx="1105351" cy="21520"/>
            </a:xfrm>
            <a:custGeom>
              <a:avLst/>
              <a:gdLst>
                <a:gd name="connsiteX0" fmla="*/ 6350 w 648169"/>
                <a:gd name="connsiteY0" fmla="*/ 6350 h 19050"/>
                <a:gd name="connsiteX1" fmla="*/ 641819 w 648169"/>
                <a:gd name="connsiteY1" fmla="*/ 6350 h 19050"/>
              </a:gdLst>
              <a:ahLst/>
              <a:cxnLst>
                <a:cxn ang="0">
                  <a:pos x="connsiteX0" y="connsiteY0"/>
                </a:cxn>
                <a:cxn ang="1">
                  <a:pos x="connsiteX1" y="connsiteY1"/>
                </a:cxn>
              </a:cxnLst>
              <a:rect l="l" t="t" r="r" b="b"/>
              <a:pathLst>
                <a:path w="648169" h="19050">
                  <a:moveTo>
                    <a:pt x="6350" y="6350"/>
                  </a:moveTo>
                  <a:lnTo>
                    <a:pt x="641819" y="6350"/>
                  </a:lnTo>
                </a:path>
              </a:pathLst>
            </a:custGeom>
            <a:ln w="12700">
              <a:solidFill>
                <a:srgbClr val="F79210">
                  <a:alpha val="100000"/>
                </a:srgb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Freeform 3"/>
            <p:cNvSpPr/>
            <p:nvPr/>
          </p:nvSpPr>
          <p:spPr>
            <a:xfrm>
              <a:off x="2478244" y="2161155"/>
              <a:ext cx="1105351" cy="21520"/>
            </a:xfrm>
            <a:custGeom>
              <a:avLst/>
              <a:gdLst>
                <a:gd name="connsiteX0" fmla="*/ 6350 w 648169"/>
                <a:gd name="connsiteY0" fmla="*/ 6350 h 19050"/>
                <a:gd name="connsiteX1" fmla="*/ 641819 w 648169"/>
                <a:gd name="connsiteY1" fmla="*/ 6350 h 19050"/>
              </a:gdLst>
              <a:ahLst/>
              <a:cxnLst>
                <a:cxn ang="0">
                  <a:pos x="connsiteX0" y="connsiteY0"/>
                </a:cxn>
                <a:cxn ang="1">
                  <a:pos x="connsiteX1" y="connsiteY1"/>
                </a:cxn>
              </a:cxnLst>
              <a:rect l="l" t="t" r="r" b="b"/>
              <a:pathLst>
                <a:path w="648169" h="19050">
                  <a:moveTo>
                    <a:pt x="6350" y="6350"/>
                  </a:moveTo>
                  <a:lnTo>
                    <a:pt x="641819" y="6350"/>
                  </a:lnTo>
                </a:path>
              </a:pathLst>
            </a:custGeom>
            <a:ln w="12700">
              <a:solidFill>
                <a:srgbClr val="F79210">
                  <a:alpha val="100000"/>
                </a:srgb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Freeform 3"/>
            <p:cNvSpPr/>
            <p:nvPr/>
          </p:nvSpPr>
          <p:spPr>
            <a:xfrm>
              <a:off x="3561939" y="2161155"/>
              <a:ext cx="1105351" cy="21520"/>
            </a:xfrm>
            <a:custGeom>
              <a:avLst/>
              <a:gdLst>
                <a:gd name="connsiteX0" fmla="*/ 6350 w 648169"/>
                <a:gd name="connsiteY0" fmla="*/ 6350 h 19050"/>
                <a:gd name="connsiteX1" fmla="*/ 641819 w 648169"/>
                <a:gd name="connsiteY1" fmla="*/ 6350 h 19050"/>
              </a:gdLst>
              <a:ahLst/>
              <a:cxnLst>
                <a:cxn ang="0">
                  <a:pos x="connsiteX0" y="connsiteY0"/>
                </a:cxn>
                <a:cxn ang="1">
                  <a:pos x="connsiteX1" y="connsiteY1"/>
                </a:cxn>
              </a:cxnLst>
              <a:rect l="l" t="t" r="r" b="b"/>
              <a:pathLst>
                <a:path w="648169" h="19050">
                  <a:moveTo>
                    <a:pt x="6350" y="6350"/>
                  </a:moveTo>
                  <a:lnTo>
                    <a:pt x="641819" y="6350"/>
                  </a:lnTo>
                </a:path>
              </a:pathLst>
            </a:custGeom>
            <a:ln w="12700">
              <a:solidFill>
                <a:srgbClr val="F79210">
                  <a:alpha val="100000"/>
                </a:srgb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Freeform 3"/>
            <p:cNvSpPr/>
            <p:nvPr/>
          </p:nvSpPr>
          <p:spPr>
            <a:xfrm>
              <a:off x="4645634" y="2161155"/>
              <a:ext cx="1265556" cy="21520"/>
            </a:xfrm>
            <a:custGeom>
              <a:avLst/>
              <a:gdLst>
                <a:gd name="connsiteX0" fmla="*/ 6350 w 742111"/>
                <a:gd name="connsiteY0" fmla="*/ 6350 h 19050"/>
                <a:gd name="connsiteX1" fmla="*/ 735761 w 742111"/>
                <a:gd name="connsiteY1" fmla="*/ 6350 h 19050"/>
              </a:gdLst>
              <a:ahLst/>
              <a:cxnLst>
                <a:cxn ang="0">
                  <a:pos x="connsiteX0" y="connsiteY0"/>
                </a:cxn>
                <a:cxn ang="1">
                  <a:pos x="connsiteX1" y="connsiteY1"/>
                </a:cxn>
              </a:cxnLst>
              <a:rect l="l" t="t" r="r" b="b"/>
              <a:pathLst>
                <a:path w="742111" h="19050">
                  <a:moveTo>
                    <a:pt x="6350" y="6350"/>
                  </a:moveTo>
                  <a:lnTo>
                    <a:pt x="735761" y="6350"/>
                  </a:lnTo>
                </a:path>
              </a:pathLst>
            </a:custGeom>
            <a:ln w="12700">
              <a:solidFill>
                <a:srgbClr val="F79210">
                  <a:alpha val="100000"/>
                </a:srgb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Freeform 3"/>
            <p:cNvSpPr/>
            <p:nvPr/>
          </p:nvSpPr>
          <p:spPr>
            <a:xfrm>
              <a:off x="5889531" y="2161155"/>
              <a:ext cx="1477023" cy="21520"/>
            </a:xfrm>
            <a:custGeom>
              <a:avLst/>
              <a:gdLst>
                <a:gd name="connsiteX0" fmla="*/ 6350 w 866114"/>
                <a:gd name="connsiteY0" fmla="*/ 6350 h 19050"/>
                <a:gd name="connsiteX1" fmla="*/ 859764 w 866114"/>
                <a:gd name="connsiteY1" fmla="*/ 6350 h 19050"/>
              </a:gdLst>
              <a:ahLst/>
              <a:cxnLst>
                <a:cxn ang="0">
                  <a:pos x="connsiteX0" y="connsiteY0"/>
                </a:cxn>
                <a:cxn ang="1">
                  <a:pos x="connsiteX1" y="connsiteY1"/>
                </a:cxn>
              </a:cxnLst>
              <a:rect l="l" t="t" r="r" b="b"/>
              <a:pathLst>
                <a:path w="866114" h="19050">
                  <a:moveTo>
                    <a:pt x="6350" y="6350"/>
                  </a:moveTo>
                  <a:lnTo>
                    <a:pt x="859764" y="6350"/>
                  </a:lnTo>
                </a:path>
              </a:pathLst>
            </a:custGeom>
            <a:ln w="12700">
              <a:solidFill>
                <a:srgbClr val="F79210">
                  <a:alpha val="100000"/>
                </a:srgb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15" name="Picture 3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382376" y="1513708"/>
              <a:ext cx="5999234" cy="387358"/>
            </a:xfrm>
            <a:prstGeom prst="rect">
              <a:avLst/>
            </a:prstGeom>
            <a:noFill/>
          </p:spPr>
        </p:pic>
        <p:sp>
          <p:nvSpPr>
            <p:cNvPr id="16" name="TextBox 15"/>
            <p:cNvSpPr txBox="1"/>
            <p:nvPr/>
          </p:nvSpPr>
          <p:spPr>
            <a:xfrm>
              <a:off x="1475656" y="1844824"/>
              <a:ext cx="583264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ko-KR" altLang="en-US" sz="1600" dirty="0" smtClean="0"/>
                <a:t> </a:t>
              </a:r>
              <a:r>
                <a:rPr lang="en-US" altLang="ko-KR" sz="1400" b="1" dirty="0" smtClean="0">
                  <a:solidFill>
                    <a:schemeClr val="tx1"/>
                  </a:solidFill>
                </a:rPr>
                <a:t>’19</a:t>
              </a:r>
              <a:r>
                <a:rPr lang="ko-KR" altLang="en-US" sz="1400" b="1" dirty="0" smtClean="0">
                  <a:solidFill>
                    <a:schemeClr val="tx1"/>
                  </a:solidFill>
                </a:rPr>
                <a:t>년 </a:t>
              </a:r>
              <a:r>
                <a:rPr lang="en-US" altLang="ko-KR" sz="1400" b="1" dirty="0" smtClean="0">
                  <a:solidFill>
                    <a:schemeClr val="tx1"/>
                  </a:solidFill>
                </a:rPr>
                <a:t>1</a:t>
              </a:r>
              <a:r>
                <a:rPr lang="ko-KR" altLang="en-US" sz="1400" b="1" dirty="0" smtClean="0">
                  <a:solidFill>
                    <a:schemeClr val="tx1"/>
                  </a:solidFill>
                </a:rPr>
                <a:t>월    </a:t>
              </a:r>
              <a:r>
                <a:rPr lang="en-US" altLang="ko-KR" sz="1400" b="1" dirty="0" smtClean="0">
                  <a:solidFill>
                    <a:schemeClr val="tx1"/>
                  </a:solidFill>
                </a:rPr>
                <a:t>’19</a:t>
              </a:r>
              <a:r>
                <a:rPr lang="ko-KR" altLang="en-US" sz="1400" b="1" dirty="0" smtClean="0">
                  <a:solidFill>
                    <a:schemeClr val="tx1"/>
                  </a:solidFill>
                </a:rPr>
                <a:t>년 </a:t>
              </a:r>
              <a:r>
                <a:rPr lang="en-US" altLang="ko-KR" sz="1400" b="1" dirty="0" smtClean="0">
                  <a:solidFill>
                    <a:schemeClr val="tx1"/>
                  </a:solidFill>
                </a:rPr>
                <a:t>2</a:t>
              </a:r>
              <a:r>
                <a:rPr lang="ko-KR" altLang="en-US" sz="1400" b="1" dirty="0" smtClean="0">
                  <a:solidFill>
                    <a:schemeClr val="tx1"/>
                  </a:solidFill>
                </a:rPr>
                <a:t>월     </a:t>
              </a:r>
              <a:r>
                <a:rPr lang="en-US" altLang="ko-KR" sz="1400" b="1" dirty="0" smtClean="0">
                  <a:solidFill>
                    <a:schemeClr val="tx1"/>
                  </a:solidFill>
                </a:rPr>
                <a:t>’19</a:t>
              </a:r>
              <a:r>
                <a:rPr lang="ko-KR" altLang="en-US" sz="1400" b="1" dirty="0" smtClean="0">
                  <a:solidFill>
                    <a:schemeClr val="tx1"/>
                  </a:solidFill>
                </a:rPr>
                <a:t>년 </a:t>
              </a:r>
              <a:r>
                <a:rPr lang="en-US" altLang="ko-KR" sz="1400" b="1" dirty="0" smtClean="0">
                  <a:solidFill>
                    <a:schemeClr val="tx1"/>
                  </a:solidFill>
                </a:rPr>
                <a:t>3</a:t>
              </a:r>
              <a:r>
                <a:rPr lang="ko-KR" altLang="en-US" sz="1400" b="1" dirty="0" smtClean="0">
                  <a:solidFill>
                    <a:schemeClr val="tx1"/>
                  </a:solidFill>
                </a:rPr>
                <a:t>월     </a:t>
              </a:r>
              <a:r>
                <a:rPr lang="en-US" altLang="ko-KR" sz="1400" b="1" dirty="0" smtClean="0">
                  <a:solidFill>
                    <a:schemeClr val="tx1"/>
                  </a:solidFill>
                </a:rPr>
                <a:t>‘19. 4</a:t>
              </a:r>
              <a:r>
                <a:rPr lang="ko-KR" altLang="en-US" sz="1400" b="1" dirty="0" smtClean="0">
                  <a:solidFill>
                    <a:schemeClr val="tx1"/>
                  </a:solidFill>
                </a:rPr>
                <a:t>월</a:t>
              </a:r>
              <a:r>
                <a:rPr lang="en-US" altLang="ko-KR" sz="1400" b="1" dirty="0" smtClean="0">
                  <a:solidFill>
                    <a:schemeClr val="tx1"/>
                  </a:solidFill>
                </a:rPr>
                <a:t>~6</a:t>
              </a:r>
              <a:r>
                <a:rPr lang="ko-KR" altLang="en-US" sz="1400" b="1" dirty="0" smtClean="0">
                  <a:solidFill>
                    <a:schemeClr val="tx1"/>
                  </a:solidFill>
                </a:rPr>
                <a:t>월       </a:t>
              </a:r>
              <a:r>
                <a:rPr lang="en-US" altLang="ko-KR" sz="1400" b="1" dirty="0" smtClean="0">
                  <a:solidFill>
                    <a:schemeClr val="tx1"/>
                  </a:solidFill>
                </a:rPr>
                <a:t>‘19. 7</a:t>
              </a:r>
              <a:r>
                <a:rPr lang="ko-KR" altLang="en-US" sz="1400" b="1" dirty="0" smtClean="0">
                  <a:solidFill>
                    <a:schemeClr val="tx1"/>
                  </a:solidFill>
                </a:rPr>
                <a:t>월</a:t>
              </a:r>
              <a:endParaRPr lang="ko-KR" altLang="en-US" sz="1400" b="1" dirty="0">
                <a:solidFill>
                  <a:schemeClr val="tx1"/>
                </a:solidFill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1619672" y="1484784"/>
              <a:ext cx="612068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dirty="0" smtClean="0"/>
                <a:t>           </a:t>
              </a:r>
              <a:r>
                <a:rPr lang="ko-KR" altLang="en-US" sz="1400" b="1" dirty="0" smtClean="0">
                  <a:solidFill>
                    <a:srgbClr val="0000FF"/>
                  </a:solidFill>
                </a:rPr>
                <a:t>기준기간                    직전 </a:t>
              </a:r>
              <a:r>
                <a:rPr lang="en-US" altLang="ko-KR" sz="1400" b="1" dirty="0" smtClean="0">
                  <a:solidFill>
                    <a:srgbClr val="0000FF"/>
                  </a:solidFill>
                </a:rPr>
                <a:t>3</a:t>
              </a:r>
              <a:r>
                <a:rPr lang="ko-KR" altLang="en-US" sz="1400" b="1" dirty="0" smtClean="0">
                  <a:solidFill>
                    <a:srgbClr val="0000FF"/>
                  </a:solidFill>
                </a:rPr>
                <a:t>개월      </a:t>
              </a:r>
              <a:r>
                <a:rPr lang="ko-KR" altLang="en-US" sz="1200" b="1" dirty="0" smtClean="0">
                  <a:solidFill>
                    <a:srgbClr val="0000FF"/>
                  </a:solidFill>
                </a:rPr>
                <a:t>고용유지조치기간</a:t>
              </a:r>
              <a:endParaRPr lang="ko-KR" altLang="en-US" sz="1500" b="1" dirty="0">
                <a:solidFill>
                  <a:srgbClr val="0000FF"/>
                </a:solidFill>
              </a:endParaRPr>
            </a:p>
          </p:txBody>
        </p:sp>
      </p:grpSp>
      <p:sp>
        <p:nvSpPr>
          <p:cNvPr id="18" name="TextBox 1"/>
          <p:cNvSpPr txBox="1"/>
          <p:nvPr/>
        </p:nvSpPr>
        <p:spPr>
          <a:xfrm>
            <a:off x="611560" y="2276872"/>
            <a:ext cx="7992888" cy="3877985"/>
          </a:xfrm>
          <a:prstGeom prst="rect">
            <a:avLst/>
          </a:prstGeom>
          <a:gradFill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5400000" scaled="0"/>
          </a:gradFill>
        </p:spPr>
        <p:txBody>
          <a:bodyPr wrap="square" lIns="0" tIns="0" rIns="0" rtlCol="0">
            <a:spAutoFit/>
          </a:bodyPr>
          <a:lstStyle/>
          <a:p>
            <a:pPr algn="just">
              <a:spcBef>
                <a:spcPts val="0"/>
              </a:spcBef>
              <a:spcAft>
                <a:spcPts val="0"/>
              </a:spcAft>
              <a:tabLst>
                <a:tab pos="177800" algn="l"/>
                <a:tab pos="254000" algn="l"/>
                <a:tab pos="266700" algn="l"/>
                <a:tab pos="317500" algn="l"/>
              </a:tabLst>
            </a:pPr>
            <a:r>
              <a:rPr lang="en-US" altLang="zh-CN" dirty="0" smtClean="0"/>
              <a:t>		</a:t>
            </a:r>
            <a:r>
              <a:rPr lang="en-US" altLang="zh-CN" sz="1600" dirty="0" smtClean="0">
                <a:solidFill>
                  <a:srgbClr val="7030A0"/>
                </a:solidFill>
                <a:latin typeface="맑은 고딕" pitchFamily="50" charset="-127"/>
                <a:ea typeface="맑은 고딕" pitchFamily="50" charset="-127"/>
              </a:rPr>
              <a:t>       </a:t>
            </a:r>
            <a:r>
              <a:rPr lang="en-US" altLang="zh-CN" sz="1600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* 기준기간에 산정된 총근로시간이 같은 기간 당해 사업장의 </a:t>
            </a:r>
            <a:r>
              <a:rPr lang="en-US" altLang="zh-CN" sz="1600" dirty="0" err="1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소정근로시간</a:t>
            </a:r>
            <a:r>
              <a:rPr lang="en-US" altLang="zh-CN" sz="1600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 </a:t>
            </a:r>
            <a:r>
              <a:rPr lang="en-US" altLang="zh-CN" sz="1600" dirty="0" err="1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보다</a:t>
            </a:r>
            <a:endParaRPr lang="en-US" altLang="zh-CN" sz="1600" dirty="0" smtClean="0">
              <a:solidFill>
                <a:schemeClr val="tx2"/>
              </a:solidFill>
              <a:latin typeface="맑은 고딕" pitchFamily="50" charset="-127"/>
              <a:ea typeface="맑은 고딕" pitchFamily="50" charset="-127"/>
              <a:cs typeface="Times New Roman" pitchFamily="18" charset="0"/>
            </a:endParaRPr>
          </a:p>
          <a:p>
            <a:pPr algn="just">
              <a:spcBef>
                <a:spcPts val="0"/>
              </a:spcBef>
              <a:spcAft>
                <a:spcPts val="0"/>
              </a:spcAft>
              <a:tabLst>
                <a:tab pos="177800" algn="l"/>
                <a:tab pos="254000" algn="l"/>
                <a:tab pos="266700" algn="l"/>
                <a:tab pos="317500" algn="l"/>
              </a:tabLst>
            </a:pPr>
            <a:r>
              <a:rPr lang="en-US" altLang="zh-CN" sz="1600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             </a:t>
            </a:r>
            <a:r>
              <a:rPr lang="en-US" altLang="zh-CN" sz="1600" dirty="0" err="1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적은</a:t>
            </a:r>
            <a:r>
              <a:rPr lang="en-US" altLang="zh-CN" sz="1600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 </a:t>
            </a:r>
            <a:r>
              <a:rPr lang="en-US" altLang="zh-CN" sz="1600" dirty="0" err="1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경우에는</a:t>
            </a:r>
            <a:r>
              <a:rPr lang="en-US" altLang="zh-CN" sz="1600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 </a:t>
            </a:r>
            <a:r>
              <a:rPr lang="en-US" altLang="zh-CN" sz="1600" dirty="0" err="1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소정근로시간을</a:t>
            </a:r>
            <a:r>
              <a:rPr lang="en-US" altLang="zh-CN" sz="1600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 총 근로시간으로 산정함 .</a:t>
            </a:r>
          </a:p>
          <a:p>
            <a:pPr algn="just">
              <a:spcBef>
                <a:spcPts val="0"/>
              </a:spcBef>
              <a:spcAft>
                <a:spcPts val="0"/>
              </a:spcAft>
            </a:pPr>
            <a:endParaRPr lang="en-US" altLang="zh-CN" sz="1600" dirty="0" smtClean="0">
              <a:latin typeface="맑은 고딕" pitchFamily="50" charset="-127"/>
              <a:ea typeface="맑은 고딕" pitchFamily="50" charset="-127"/>
            </a:endParaRPr>
          </a:p>
          <a:p>
            <a:pPr algn="just">
              <a:spcBef>
                <a:spcPts val="0"/>
              </a:spcBef>
              <a:spcAft>
                <a:spcPts val="0"/>
              </a:spcAft>
            </a:pPr>
            <a:endParaRPr lang="en-US" altLang="zh-CN" sz="1600" dirty="0" smtClean="0">
              <a:latin typeface="맑은 고딕" pitchFamily="50" charset="-127"/>
              <a:ea typeface="맑은 고딕" pitchFamily="50" charset="-127"/>
            </a:endParaRPr>
          </a:p>
          <a:p>
            <a:pPr algn="just">
              <a:spcBef>
                <a:spcPts val="0"/>
              </a:spcBef>
              <a:spcAft>
                <a:spcPts val="0"/>
              </a:spcAft>
              <a:tabLst>
                <a:tab pos="177800" algn="l"/>
                <a:tab pos="254000" algn="l"/>
                <a:tab pos="266700" algn="l"/>
                <a:tab pos="317500" algn="l"/>
              </a:tabLst>
            </a:pPr>
            <a:r>
              <a:rPr lang="en-US" altLang="zh-CN" sz="1600" b="1" dirty="0" smtClean="0">
                <a:solidFill>
                  <a:srgbClr val="F79210"/>
                </a:solidFill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  ○</a:t>
            </a:r>
            <a:r>
              <a:rPr lang="en-US" altLang="zh-CN" sz="1600" b="1" dirty="0" smtClean="0"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 </a:t>
            </a:r>
            <a:r>
              <a:rPr lang="en-US" altLang="zh-CN" sz="1600" b="1" dirty="0" err="1" smtClean="0">
                <a:solidFill>
                  <a:srgbClr val="231F20"/>
                </a:solidFill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산정예시</a:t>
            </a:r>
            <a:endParaRPr lang="en-US" altLang="zh-CN" sz="1600" b="1" dirty="0" smtClean="0">
              <a:solidFill>
                <a:srgbClr val="231F20"/>
              </a:solidFill>
              <a:latin typeface="맑은 고딕" pitchFamily="50" charset="-127"/>
              <a:ea typeface="맑은 고딕" pitchFamily="50" charset="-127"/>
              <a:cs typeface="Times New Roman" pitchFamily="18" charset="0"/>
            </a:endParaRPr>
          </a:p>
          <a:p>
            <a:pPr algn="just">
              <a:spcBef>
                <a:spcPts val="0"/>
              </a:spcBef>
              <a:spcAft>
                <a:spcPts val="0"/>
              </a:spcAft>
              <a:tabLst>
                <a:tab pos="177800" algn="l"/>
                <a:tab pos="254000" algn="l"/>
                <a:tab pos="266700" algn="l"/>
                <a:tab pos="317500" algn="l"/>
              </a:tabLst>
            </a:pPr>
            <a:endParaRPr lang="en-US" altLang="zh-CN" sz="1600" b="1" dirty="0" smtClean="0">
              <a:solidFill>
                <a:srgbClr val="231F20"/>
              </a:solidFill>
              <a:latin typeface="맑은 고딕" pitchFamily="50" charset="-127"/>
              <a:ea typeface="맑은 고딕" pitchFamily="50" charset="-127"/>
              <a:cs typeface="Times New Roman" pitchFamily="18" charset="0"/>
            </a:endParaRPr>
          </a:p>
          <a:p>
            <a:pPr algn="l">
              <a:spcBef>
                <a:spcPts val="600"/>
              </a:spcBef>
              <a:spcAft>
                <a:spcPts val="600"/>
              </a:spcAft>
              <a:tabLst>
                <a:tab pos="101600" algn="l"/>
                <a:tab pos="190500" algn="l"/>
                <a:tab pos="660400" algn="l"/>
              </a:tabLst>
            </a:pPr>
            <a:r>
              <a:rPr lang="en-US" altLang="zh-CN" sz="1600" dirty="0">
                <a:solidFill>
                  <a:srgbClr val="231F20"/>
                </a:solidFill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 </a:t>
            </a:r>
            <a:r>
              <a:rPr lang="en-US" altLang="zh-CN" sz="1600" dirty="0" smtClean="0">
                <a:solidFill>
                  <a:srgbClr val="231F20"/>
                </a:solidFill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    ’19년</a:t>
            </a:r>
            <a:r>
              <a:rPr lang="en-US" altLang="zh-CN" sz="1600" dirty="0" smtClean="0"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 </a:t>
            </a:r>
            <a:r>
              <a:rPr lang="en-US" altLang="zh-CN" sz="1600" dirty="0" smtClean="0">
                <a:solidFill>
                  <a:srgbClr val="231F20"/>
                </a:solidFill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 7</a:t>
            </a:r>
            <a:r>
              <a:rPr lang="ko-KR" altLang="en-US" sz="1600" dirty="0" smtClean="0">
                <a:solidFill>
                  <a:srgbClr val="231F20"/>
                </a:solidFill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월</a:t>
            </a:r>
            <a:r>
              <a:rPr lang="en-US" altLang="zh-CN" sz="1600" dirty="0" smtClean="0">
                <a:solidFill>
                  <a:srgbClr val="231F20"/>
                </a:solidFill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의</a:t>
            </a:r>
            <a:r>
              <a:rPr lang="en-US" altLang="zh-CN" sz="1600" dirty="0" smtClean="0"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 </a:t>
            </a:r>
            <a:r>
              <a:rPr lang="en-US" altLang="zh-CN" sz="1600" dirty="0" smtClean="0">
                <a:solidFill>
                  <a:srgbClr val="231F20"/>
                </a:solidFill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총</a:t>
            </a:r>
            <a:r>
              <a:rPr lang="en-US" altLang="zh-CN" sz="1600" dirty="0" smtClean="0"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 </a:t>
            </a:r>
            <a:r>
              <a:rPr lang="en-US" altLang="zh-CN" sz="1600" dirty="0" smtClean="0">
                <a:solidFill>
                  <a:srgbClr val="231F20"/>
                </a:solidFill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피보험자수</a:t>
            </a:r>
            <a:r>
              <a:rPr lang="en-US" altLang="zh-CN" sz="1600" dirty="0" smtClean="0"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 </a:t>
            </a:r>
            <a:r>
              <a:rPr lang="en-US" altLang="zh-CN" sz="1600" dirty="0" smtClean="0">
                <a:solidFill>
                  <a:srgbClr val="231F20"/>
                </a:solidFill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50명인</a:t>
            </a:r>
            <a:r>
              <a:rPr lang="en-US" altLang="zh-CN" sz="1600" dirty="0" smtClean="0"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 </a:t>
            </a:r>
            <a:r>
              <a:rPr lang="en-US" altLang="zh-CN" sz="1600" dirty="0" smtClean="0">
                <a:solidFill>
                  <a:srgbClr val="231F20"/>
                </a:solidFill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S기업이</a:t>
            </a:r>
            <a:r>
              <a:rPr lang="en-US" altLang="zh-CN" sz="1600" dirty="0" smtClean="0"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 </a:t>
            </a:r>
            <a:r>
              <a:rPr lang="en-US" altLang="zh-CN" sz="1600" dirty="0" smtClean="0">
                <a:solidFill>
                  <a:srgbClr val="231F20"/>
                </a:solidFill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고용유지</a:t>
            </a:r>
            <a:r>
              <a:rPr lang="en-US" altLang="zh-CN" sz="1600" dirty="0" smtClean="0"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 </a:t>
            </a:r>
            <a:r>
              <a:rPr lang="en-US" altLang="zh-CN" sz="1600" dirty="0" smtClean="0">
                <a:solidFill>
                  <a:srgbClr val="231F20"/>
                </a:solidFill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조치를</a:t>
            </a:r>
            <a:r>
              <a:rPr lang="en-US" altLang="zh-CN" sz="1600" dirty="0" smtClean="0"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 </a:t>
            </a:r>
            <a:r>
              <a:rPr lang="en-US" altLang="zh-CN" sz="1600" dirty="0" smtClean="0">
                <a:solidFill>
                  <a:srgbClr val="231F20"/>
                </a:solidFill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실시한</a:t>
            </a:r>
            <a:r>
              <a:rPr lang="en-US" altLang="zh-CN" sz="1600" dirty="0" smtClean="0"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 </a:t>
            </a:r>
            <a:r>
              <a:rPr lang="en-US" altLang="zh-CN" sz="1600" dirty="0" smtClean="0">
                <a:solidFill>
                  <a:srgbClr val="231F20"/>
                </a:solidFill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경우</a:t>
            </a:r>
            <a:r>
              <a:rPr lang="en-US" altLang="zh-CN" sz="1600" dirty="0" smtClean="0"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 </a:t>
            </a:r>
            <a:r>
              <a:rPr lang="en-US" altLang="zh-CN" sz="1600" dirty="0" smtClean="0">
                <a:solidFill>
                  <a:srgbClr val="231F20"/>
                </a:solidFill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총</a:t>
            </a:r>
            <a:r>
              <a:rPr lang="en-US" altLang="zh-CN" sz="1600" dirty="0" smtClean="0"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 </a:t>
            </a:r>
            <a:r>
              <a:rPr lang="en-US" altLang="zh-CN" sz="1600" dirty="0" err="1" smtClean="0">
                <a:solidFill>
                  <a:srgbClr val="231F20"/>
                </a:solidFill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근로</a:t>
            </a:r>
            <a:r>
              <a:rPr lang="en-US" altLang="zh-CN" sz="1600" dirty="0" smtClean="0">
                <a:solidFill>
                  <a:srgbClr val="231F20"/>
                </a:solidFill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   </a:t>
            </a:r>
          </a:p>
          <a:p>
            <a:pPr algn="l">
              <a:spcBef>
                <a:spcPts val="600"/>
              </a:spcBef>
              <a:spcAft>
                <a:spcPts val="600"/>
              </a:spcAft>
              <a:tabLst>
                <a:tab pos="101600" algn="l"/>
                <a:tab pos="190500" algn="l"/>
                <a:tab pos="660400" algn="l"/>
              </a:tabLst>
            </a:pPr>
            <a:r>
              <a:rPr lang="en-US" altLang="zh-CN" sz="1600" dirty="0" smtClean="0">
                <a:solidFill>
                  <a:srgbClr val="231F20"/>
                </a:solidFill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     </a:t>
            </a:r>
            <a:r>
              <a:rPr lang="en-US" altLang="zh-CN" sz="1600" dirty="0" err="1" smtClean="0">
                <a:solidFill>
                  <a:srgbClr val="231F20"/>
                </a:solidFill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시간</a:t>
            </a:r>
            <a:r>
              <a:rPr lang="en-US" altLang="zh-CN" sz="1600" dirty="0" smtClean="0">
                <a:solidFill>
                  <a:srgbClr val="231F20"/>
                </a:solidFill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 </a:t>
            </a:r>
            <a:r>
              <a:rPr lang="en-US" altLang="zh-CN" sz="1600" dirty="0" err="1" smtClean="0">
                <a:solidFill>
                  <a:srgbClr val="231F20"/>
                </a:solidFill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산정</a:t>
            </a:r>
            <a:r>
              <a:rPr lang="en-US" altLang="zh-CN" sz="1600" dirty="0" smtClean="0"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 </a:t>
            </a:r>
            <a:r>
              <a:rPr lang="en-US" altLang="zh-CN" sz="16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시 </a:t>
            </a:r>
            <a:r>
              <a:rPr lang="en-US" altLang="zh-CN" sz="1600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기준</a:t>
            </a:r>
            <a:r>
              <a:rPr lang="ko-KR" altLang="en-US" sz="16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기</a:t>
            </a:r>
            <a:r>
              <a:rPr lang="en-US" altLang="zh-CN" sz="1600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간의</a:t>
            </a:r>
            <a:r>
              <a:rPr lang="en-US" altLang="zh-CN" sz="16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 </a:t>
            </a:r>
            <a:r>
              <a:rPr lang="en-US" altLang="zh-CN" sz="1600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산정대상이</a:t>
            </a:r>
            <a:r>
              <a:rPr lang="en-US" altLang="zh-CN" sz="16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 </a:t>
            </a:r>
            <a:r>
              <a:rPr lang="en-US" altLang="zh-CN" sz="1600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되는</a:t>
            </a:r>
            <a:r>
              <a:rPr lang="en-US" altLang="zh-CN" sz="16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 </a:t>
            </a:r>
            <a:r>
              <a:rPr lang="en-US" altLang="zh-CN" sz="1600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피보험자수는</a:t>
            </a:r>
            <a:r>
              <a:rPr lang="en-US" altLang="zh-CN" sz="16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 </a:t>
            </a:r>
            <a:r>
              <a:rPr lang="en-US" altLang="zh-CN" sz="1600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고용유지조치계획을</a:t>
            </a:r>
            <a:r>
              <a:rPr lang="en-US" altLang="zh-CN" sz="16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 </a:t>
            </a:r>
            <a:r>
              <a:rPr lang="en-US" altLang="zh-CN" sz="1600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신고</a:t>
            </a:r>
            <a:endParaRPr lang="en-US" altLang="zh-CN" sz="16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Times New Roman" pitchFamily="18" charset="0"/>
            </a:endParaRPr>
          </a:p>
          <a:p>
            <a:pPr algn="l">
              <a:spcBef>
                <a:spcPts val="600"/>
              </a:spcBef>
              <a:spcAft>
                <a:spcPts val="600"/>
              </a:spcAft>
              <a:tabLst>
                <a:tab pos="101600" algn="l"/>
                <a:tab pos="190500" algn="l"/>
                <a:tab pos="660400" algn="l"/>
              </a:tabLst>
            </a:pPr>
            <a:r>
              <a:rPr lang="en-US" altLang="zh-CN" sz="16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     한  ‘19년 7월의 </a:t>
            </a:r>
            <a:r>
              <a:rPr lang="en-US" altLang="zh-CN" sz="1600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피보험자수</a:t>
            </a:r>
            <a:r>
              <a:rPr lang="en-US" altLang="zh-CN" sz="16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(50</a:t>
            </a:r>
            <a:r>
              <a:rPr lang="ko-KR" altLang="en-US" sz="16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명</a:t>
            </a:r>
            <a:r>
              <a:rPr lang="en-US" altLang="ko-KR" sz="16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)</a:t>
            </a:r>
            <a:r>
              <a:rPr lang="en-US" altLang="zh-CN" sz="16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와  </a:t>
            </a:r>
            <a:r>
              <a:rPr lang="ko-KR" altLang="en-US" sz="16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기</a:t>
            </a:r>
            <a:r>
              <a:rPr lang="en-US" altLang="zh-CN" sz="1600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준기간</a:t>
            </a:r>
            <a:r>
              <a:rPr lang="en-US" altLang="zh-CN" sz="16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 ’19년 1월~3월의  </a:t>
            </a:r>
            <a:r>
              <a:rPr lang="en-US" altLang="zh-CN" sz="1600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피보험자수가</a:t>
            </a:r>
            <a:r>
              <a:rPr lang="en-US" altLang="zh-CN" sz="16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 </a:t>
            </a:r>
          </a:p>
          <a:p>
            <a:pPr algn="l">
              <a:spcBef>
                <a:spcPts val="600"/>
              </a:spcBef>
              <a:spcAft>
                <a:spcPts val="600"/>
              </a:spcAft>
              <a:tabLst>
                <a:tab pos="101600" algn="l"/>
                <a:tab pos="190500" algn="l"/>
                <a:tab pos="660400" algn="l"/>
              </a:tabLst>
            </a:pPr>
            <a:r>
              <a:rPr lang="en-US" altLang="zh-CN" sz="16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    </a:t>
            </a:r>
            <a:r>
              <a:rPr lang="en-US" altLang="zh-CN" sz="1600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동일해야</a:t>
            </a:r>
            <a:r>
              <a:rPr lang="en-US" altLang="zh-CN" sz="16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 함. </a:t>
            </a:r>
          </a:p>
          <a:p>
            <a:pPr algn="l">
              <a:spcBef>
                <a:spcPts val="600"/>
              </a:spcBef>
              <a:spcAft>
                <a:spcPts val="600"/>
              </a:spcAft>
              <a:tabLst>
                <a:tab pos="101600" algn="l"/>
                <a:tab pos="190500" algn="l"/>
                <a:tab pos="660400" algn="l"/>
              </a:tabLst>
            </a:pPr>
            <a:r>
              <a:rPr lang="en-US" altLang="zh-CN" sz="16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     </a:t>
            </a:r>
            <a:r>
              <a:rPr lang="en-US" altLang="zh-CN" sz="1600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따라서</a:t>
            </a:r>
            <a:r>
              <a:rPr lang="en-US" altLang="zh-CN" sz="16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 </a:t>
            </a:r>
            <a:r>
              <a:rPr lang="en-US" altLang="zh-CN" sz="1600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기준기간의</a:t>
            </a:r>
            <a:r>
              <a:rPr lang="en-US" altLang="zh-CN" sz="16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 </a:t>
            </a:r>
            <a:r>
              <a:rPr lang="en-US" altLang="zh-CN" sz="1600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피보험자수가</a:t>
            </a:r>
            <a:r>
              <a:rPr lang="en-US" altLang="zh-CN" sz="16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 ‘19년 1월에 80명, 2월에 70명, 3월에 60명으로 </a:t>
            </a:r>
          </a:p>
          <a:p>
            <a:pPr algn="l">
              <a:spcBef>
                <a:spcPts val="600"/>
              </a:spcBef>
              <a:spcAft>
                <a:spcPts val="600"/>
              </a:spcAft>
              <a:tabLst>
                <a:tab pos="101600" algn="l"/>
                <a:tab pos="190500" algn="l"/>
                <a:tab pos="660400" algn="l"/>
              </a:tabLst>
            </a:pPr>
            <a:r>
              <a:rPr lang="en-US" altLang="zh-CN" sz="16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     </a:t>
            </a:r>
            <a:r>
              <a:rPr lang="ko-KR" altLang="en-US" sz="16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다</a:t>
            </a:r>
            <a:r>
              <a:rPr lang="en-US" altLang="zh-CN" sz="16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른 </a:t>
            </a:r>
            <a:r>
              <a:rPr lang="en-US" altLang="zh-CN" sz="1600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경우에도</a:t>
            </a:r>
            <a:r>
              <a:rPr lang="en-US" altLang="zh-CN" sz="16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 </a:t>
            </a:r>
            <a:r>
              <a:rPr lang="en-US" altLang="zh-CN" sz="1600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피보험자수</a:t>
            </a:r>
            <a:r>
              <a:rPr lang="en-US" altLang="zh-CN" sz="16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 50명으로 </a:t>
            </a:r>
            <a:r>
              <a:rPr lang="en-US" altLang="zh-CN" sz="1600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산정</a:t>
            </a:r>
            <a:endParaRPr lang="en-US" altLang="zh-CN" sz="16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45460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모서리가 둥근 직사각형 45"/>
          <p:cNvSpPr/>
          <p:nvPr/>
        </p:nvSpPr>
        <p:spPr>
          <a:xfrm>
            <a:off x="361628" y="4427574"/>
            <a:ext cx="8496944" cy="2169778"/>
          </a:xfrm>
          <a:prstGeom prst="roundRect">
            <a:avLst>
              <a:gd name="adj" fmla="val 3439"/>
            </a:avLst>
          </a:prstGeom>
          <a:solidFill>
            <a:schemeClr val="bg1"/>
          </a:solidFill>
          <a:ln w="127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Autofit/>
          </a:bodyPr>
          <a:lstStyle/>
          <a:p>
            <a:pPr algn="ctr">
              <a:defRPr lang="ko-KR" altLang="en-US">
                <a:latin typeface="+mn-lt"/>
                <a:ea typeface="+mn-ea"/>
                <a:cs typeface="+mn-cs"/>
              </a:defRPr>
            </a:pPr>
            <a:endParaRPr lang="ko-KR" altLang="en-US">
              <a:solidFill>
                <a:prstClr val="white"/>
              </a:solidFill>
              <a:cs typeface="+mj-cs"/>
            </a:endParaRPr>
          </a:p>
        </p:txBody>
      </p:sp>
      <p:sp>
        <p:nvSpPr>
          <p:cNvPr id="70" name="양쪽 모서리가 둥근 사각형 69"/>
          <p:cNvSpPr/>
          <p:nvPr/>
        </p:nvSpPr>
        <p:spPr>
          <a:xfrm>
            <a:off x="406399" y="4452974"/>
            <a:ext cx="8416800" cy="216024"/>
          </a:xfrm>
          <a:prstGeom prst="round2SameRect">
            <a:avLst>
              <a:gd name="adj1" fmla="val 16667"/>
              <a:gd name="adj2" fmla="val 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 altLang="en-US">
                <a:latin typeface="+mn-lt"/>
                <a:ea typeface="+mn-ea"/>
                <a:cs typeface="+mn-cs"/>
              </a:defRPr>
            </a:pPr>
            <a:endParaRPr lang="ko-KR" altLang="en-US">
              <a:solidFill>
                <a:prstClr val="white"/>
              </a:solidFill>
              <a:cs typeface="+mj-cs"/>
            </a:endParaRPr>
          </a:p>
        </p:txBody>
      </p:sp>
      <p:sp>
        <p:nvSpPr>
          <p:cNvPr id="38" name="모서리가 둥근 직사각형 37"/>
          <p:cNvSpPr/>
          <p:nvPr/>
        </p:nvSpPr>
        <p:spPr>
          <a:xfrm>
            <a:off x="361628" y="2211241"/>
            <a:ext cx="8496944" cy="1880689"/>
          </a:xfrm>
          <a:prstGeom prst="roundRect">
            <a:avLst>
              <a:gd name="adj" fmla="val 3439"/>
            </a:avLst>
          </a:prstGeom>
          <a:solidFill>
            <a:schemeClr val="bg1"/>
          </a:solidFill>
          <a:ln w="127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Autofit/>
          </a:bodyPr>
          <a:lstStyle/>
          <a:p>
            <a:pPr algn="ctr">
              <a:defRPr lang="ko-KR" altLang="en-US">
                <a:latin typeface="+mn-lt"/>
                <a:ea typeface="+mn-ea"/>
                <a:cs typeface="+mn-cs"/>
              </a:defRPr>
            </a:pPr>
            <a:endParaRPr lang="ko-KR" altLang="en-US">
              <a:solidFill>
                <a:prstClr val="white"/>
              </a:solidFill>
              <a:cs typeface="+mj-cs"/>
            </a:endParaRPr>
          </a:p>
        </p:txBody>
      </p:sp>
      <p:graphicFrame>
        <p:nvGraphicFramePr>
          <p:cNvPr id="11" name="개체 10" hidden="1"/>
          <p:cNvGraphicFramePr>
            <a:graphicFrameLocks noChangeAspect="1"/>
          </p:cNvGraphicFramePr>
          <p:nvPr/>
        </p:nvGraphicFramePr>
        <p:xfrm>
          <a:off x="1" y="1"/>
          <a:ext cx="158751" cy="158750"/>
        </p:xfrm>
        <a:graphic>
          <a:graphicData uri="http://schemas.openxmlformats.org/presentationml/2006/ole">
            <p:oleObj spid="_x0000_s123906" name="think-cell Slide" r:id="rId4" imgW="360" imgH="360" progId="">
              <p:embed/>
            </p:oleObj>
          </a:graphicData>
        </a:graphic>
      </p:graphicFrame>
      <p:sp>
        <p:nvSpPr>
          <p:cNvPr id="572428" name="Rectangle 12"/>
          <p:cNvSpPr>
            <a:spLocks noChangeArrowheads="1"/>
          </p:cNvSpPr>
          <p:nvPr/>
        </p:nvSpPr>
        <p:spPr>
          <a:xfrm>
            <a:off x="1674746" y="2540585"/>
            <a:ext cx="7201495" cy="338554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square" lIns="91440" tIns="45720" rIns="91440" bIns="45720" anchor="ctr" anchorCtr="0">
            <a:spAutoFit/>
          </a:bodyPr>
          <a:lstStyle/>
          <a:p>
            <a:pPr algn="just">
              <a:spcBef>
                <a:spcPct val="0"/>
              </a:spcBef>
              <a:spcAft>
                <a:spcPct val="0"/>
              </a:spcAft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무급휴업</a:t>
            </a:r>
            <a:r>
              <a:rPr lang="en-US" altLang="ko-KR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.</a:t>
            </a:r>
            <a:r>
              <a:rPr lang="ko-KR" altLang="en-US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휴직을 실시하는 경우 심사위원회 심사를 거쳐 지원대상을 결정</a:t>
            </a:r>
            <a:endParaRPr lang="ko-KR" altLang="en-US" sz="1600" dirty="0">
              <a:solidFill>
                <a:srgbClr val="00206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2" name="그룹 14"/>
          <p:cNvGrpSpPr/>
          <p:nvPr/>
        </p:nvGrpSpPr>
        <p:grpSpPr>
          <a:xfrm>
            <a:off x="3249886" y="4283571"/>
            <a:ext cx="2720429" cy="400110"/>
            <a:chOff x="2424460" y="1403251"/>
            <a:chExt cx="4144714" cy="609588"/>
          </a:xfrm>
        </p:grpSpPr>
        <p:sp>
          <p:nvSpPr>
            <p:cNvPr id="48" name="평행 사변형 47"/>
            <p:cNvSpPr/>
            <p:nvPr/>
          </p:nvSpPr>
          <p:spPr>
            <a:xfrm flipH="1">
              <a:off x="5789786" y="1422301"/>
              <a:ext cx="779388" cy="206499"/>
            </a:xfrm>
            <a:prstGeom prst="parallelogram">
              <a:avLst>
                <a:gd name="adj" fmla="val 25000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49" name="평행 사변형 48"/>
            <p:cNvSpPr/>
            <p:nvPr/>
          </p:nvSpPr>
          <p:spPr>
            <a:xfrm>
              <a:off x="2424460" y="1422301"/>
              <a:ext cx="779388" cy="206499"/>
            </a:xfrm>
            <a:prstGeom prst="parallelogram">
              <a:avLst>
                <a:gd name="adj" fmla="val 25000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50" name="사다리꼴 49"/>
            <p:cNvSpPr/>
            <p:nvPr/>
          </p:nvSpPr>
          <p:spPr>
            <a:xfrm rot="10800000">
              <a:off x="2483767" y="1418058"/>
              <a:ext cx="4032448" cy="548224"/>
            </a:xfrm>
            <a:prstGeom prst="trapezoid">
              <a:avLst>
                <a:gd name="adj" fmla="val 32349"/>
              </a:avLst>
            </a:prstGeom>
            <a:gradFill>
              <a:gsLst>
                <a:gs pos="49000">
                  <a:srgbClr val="007FC1"/>
                </a:gs>
                <a:gs pos="52000">
                  <a:srgbClr val="0564B3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Autofit/>
            </a:bodyPr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3056656" y="1403251"/>
              <a:ext cx="2952329" cy="60958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defRPr lang="ko-KR" altLang="en-US">
                  <a:cs typeface="+mj-cs"/>
                </a:defRPr>
              </a:pPr>
              <a:r>
                <a:rPr lang="ko-KR" altLang="en-US" sz="2000">
                  <a:solidFill>
                    <a:prstClr val="white"/>
                  </a:solidFill>
                  <a:effectLst>
                    <a:outerShdw blurRad="38100" dist="38100" dir="2700000" algn="tl" rotWithShape="0">
                      <a:srgbClr val="000000">
                        <a:alpha val="40000"/>
                      </a:srgbClr>
                    </a:outerShdw>
                  </a:effectLst>
                  <a:cs typeface="+mj-cs"/>
                </a:rPr>
                <a:t>지원내용</a:t>
              </a:r>
            </a:p>
          </p:txBody>
        </p:sp>
      </p:grpSp>
      <p:grpSp>
        <p:nvGrpSpPr>
          <p:cNvPr id="3" name="그룹 53"/>
          <p:cNvGrpSpPr/>
          <p:nvPr/>
        </p:nvGrpSpPr>
        <p:grpSpPr>
          <a:xfrm>
            <a:off x="385233" y="2520042"/>
            <a:ext cx="1234439" cy="360040"/>
            <a:chOff x="368299" y="2780928"/>
            <a:chExt cx="1325217" cy="360040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52" name="직사각형 51"/>
            <p:cNvSpPr/>
            <p:nvPr/>
          </p:nvSpPr>
          <p:spPr>
            <a:xfrm>
              <a:off x="368299" y="2780928"/>
              <a:ext cx="865932" cy="36004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53" name="오각형 52"/>
            <p:cNvSpPr/>
            <p:nvPr/>
          </p:nvSpPr>
          <p:spPr>
            <a:xfrm>
              <a:off x="827584" y="2780928"/>
              <a:ext cx="865932" cy="360040"/>
            </a:xfrm>
            <a:prstGeom prst="homePlate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</p:grpSp>
      <p:grpSp>
        <p:nvGrpSpPr>
          <p:cNvPr id="4" name="그룹 54"/>
          <p:cNvGrpSpPr/>
          <p:nvPr/>
        </p:nvGrpSpPr>
        <p:grpSpPr>
          <a:xfrm>
            <a:off x="385233" y="2974727"/>
            <a:ext cx="1234439" cy="360040"/>
            <a:chOff x="368299" y="2780928"/>
            <a:chExt cx="1325217" cy="360040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56" name="직사각형 55"/>
            <p:cNvSpPr/>
            <p:nvPr/>
          </p:nvSpPr>
          <p:spPr>
            <a:xfrm>
              <a:off x="368299" y="2780928"/>
              <a:ext cx="865932" cy="36004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57" name="오각형 56"/>
            <p:cNvSpPr/>
            <p:nvPr/>
          </p:nvSpPr>
          <p:spPr>
            <a:xfrm>
              <a:off x="827584" y="2780928"/>
              <a:ext cx="865932" cy="360040"/>
            </a:xfrm>
            <a:prstGeom prst="homePlate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</p:grpSp>
      <p:sp>
        <p:nvSpPr>
          <p:cNvPr id="61" name="직사각형 60"/>
          <p:cNvSpPr/>
          <p:nvPr/>
        </p:nvSpPr>
        <p:spPr>
          <a:xfrm>
            <a:off x="578035" y="2515396"/>
            <a:ext cx="684980" cy="35924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>
                <a:solidFill>
                  <a:srgbClr val="002060"/>
                </a:solidFill>
                <a:cs typeface="+mj-cs"/>
              </a:rPr>
              <a:t>개 요</a:t>
            </a:r>
          </a:p>
        </p:txBody>
      </p:sp>
      <p:sp>
        <p:nvSpPr>
          <p:cNvPr id="62" name="직사각형 61"/>
          <p:cNvSpPr/>
          <p:nvPr/>
        </p:nvSpPr>
        <p:spPr>
          <a:xfrm>
            <a:off x="501091" y="2965435"/>
            <a:ext cx="73334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 lang="ko-KR" altLang="en-US">
                <a:latin typeface="+mn-lt"/>
                <a:ea typeface="+mn-ea"/>
                <a:cs typeface="+mn-cs"/>
              </a:defRPr>
            </a:pPr>
            <a:r>
              <a:rPr lang="en-US" altLang="ko-KR">
                <a:solidFill>
                  <a:prstClr val="black"/>
                </a:solidFill>
                <a:cs typeface="+mj-cs"/>
              </a:rPr>
              <a:t> </a:t>
            </a:r>
            <a:r>
              <a:rPr lang="ko-KR" altLang="en-US">
                <a:solidFill>
                  <a:prstClr val="black"/>
                </a:solidFill>
                <a:cs typeface="+mj-cs"/>
              </a:rPr>
              <a:t>내 용</a:t>
            </a:r>
          </a:p>
        </p:txBody>
      </p:sp>
      <p:cxnSp>
        <p:nvCxnSpPr>
          <p:cNvPr id="67" name="직선 연결선 66"/>
          <p:cNvCxnSpPr/>
          <p:nvPr/>
        </p:nvCxnSpPr>
        <p:spPr>
          <a:xfrm>
            <a:off x="1547664" y="2939802"/>
            <a:ext cx="7201049" cy="0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양쪽 모서리가 둥근 사각형 68"/>
          <p:cNvSpPr/>
          <p:nvPr/>
        </p:nvSpPr>
        <p:spPr>
          <a:xfrm>
            <a:off x="406399" y="2238773"/>
            <a:ext cx="8416800" cy="216024"/>
          </a:xfrm>
          <a:prstGeom prst="round2SameRect">
            <a:avLst>
              <a:gd name="adj1" fmla="val 16667"/>
              <a:gd name="adj2" fmla="val 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 altLang="en-US">
                <a:latin typeface="+mn-lt"/>
                <a:ea typeface="+mn-ea"/>
                <a:cs typeface="+mn-cs"/>
              </a:defRPr>
            </a:pPr>
            <a:endParaRPr lang="ko-KR" altLang="en-US">
              <a:solidFill>
                <a:prstClr val="white"/>
              </a:solidFill>
              <a:cs typeface="+mj-cs"/>
            </a:endParaRPr>
          </a:p>
        </p:txBody>
      </p:sp>
      <p:grpSp>
        <p:nvGrpSpPr>
          <p:cNvPr id="5" name="그룹 14"/>
          <p:cNvGrpSpPr/>
          <p:nvPr/>
        </p:nvGrpSpPr>
        <p:grpSpPr>
          <a:xfrm>
            <a:off x="3249886" y="2060846"/>
            <a:ext cx="2720429" cy="400110"/>
            <a:chOff x="2424460" y="1403249"/>
            <a:chExt cx="4144714" cy="609588"/>
          </a:xfrm>
        </p:grpSpPr>
        <p:sp>
          <p:nvSpPr>
            <p:cNvPr id="42" name="평행 사변형 41"/>
            <p:cNvSpPr/>
            <p:nvPr/>
          </p:nvSpPr>
          <p:spPr>
            <a:xfrm flipH="1">
              <a:off x="5789786" y="1422301"/>
              <a:ext cx="779388" cy="206499"/>
            </a:xfrm>
            <a:prstGeom prst="parallelogram">
              <a:avLst>
                <a:gd name="adj" fmla="val 25000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43" name="평행 사변형 42"/>
            <p:cNvSpPr/>
            <p:nvPr/>
          </p:nvSpPr>
          <p:spPr>
            <a:xfrm>
              <a:off x="2424460" y="1422301"/>
              <a:ext cx="779388" cy="206499"/>
            </a:xfrm>
            <a:prstGeom prst="parallelogram">
              <a:avLst>
                <a:gd name="adj" fmla="val 25000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44" name="사다리꼴 43"/>
            <p:cNvSpPr/>
            <p:nvPr/>
          </p:nvSpPr>
          <p:spPr>
            <a:xfrm rot="10800000">
              <a:off x="2483767" y="1418058"/>
              <a:ext cx="4032448" cy="548224"/>
            </a:xfrm>
            <a:prstGeom prst="trapezoid">
              <a:avLst>
                <a:gd name="adj" fmla="val 32349"/>
              </a:avLst>
            </a:prstGeom>
            <a:gradFill>
              <a:gsLst>
                <a:gs pos="49000">
                  <a:srgbClr val="007FC1"/>
                </a:gs>
                <a:gs pos="52000">
                  <a:srgbClr val="0564B3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Autofit/>
            </a:bodyPr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3009205" y="1403249"/>
              <a:ext cx="2952329" cy="60958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defRPr lang="ko-KR" altLang="en-US">
                  <a:cs typeface="+mj-cs"/>
                </a:defRPr>
              </a:pPr>
              <a:r>
                <a:rPr lang="ko-KR" altLang="en-US" sz="2000">
                  <a:solidFill>
                    <a:prstClr val="white"/>
                  </a:solidFill>
                  <a:effectLst>
                    <a:outerShdw blurRad="38100" dist="38100" dir="2700000" algn="tl" rotWithShape="0">
                      <a:srgbClr val="000000">
                        <a:alpha val="40000"/>
                      </a:srgbClr>
                    </a:outerShdw>
                  </a:effectLst>
                  <a:cs typeface="+mj-cs"/>
                </a:rPr>
                <a:t>지원요건</a:t>
              </a:r>
            </a:p>
          </p:txBody>
        </p:sp>
      </p:grpSp>
      <p:sp>
        <p:nvSpPr>
          <p:cNvPr id="71" name="Rectangle 12"/>
          <p:cNvSpPr>
            <a:spLocks noChangeArrowheads="1"/>
          </p:cNvSpPr>
          <p:nvPr/>
        </p:nvSpPr>
        <p:spPr>
          <a:xfrm>
            <a:off x="1674746" y="4721644"/>
            <a:ext cx="7201495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square" lIns="91440" tIns="45720" rIns="91440" bIns="45720" anchor="ctr" anchorCtr="0">
            <a:spAutoFit/>
          </a:bodyPr>
          <a:lstStyle/>
          <a:p>
            <a:pPr algn="l">
              <a:spcBef>
                <a:spcPct val="0"/>
              </a:spcBef>
              <a:spcAft>
                <a:spcPct val="0"/>
              </a:spcAft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최대 </a:t>
            </a:r>
            <a:r>
              <a:rPr lang="ko-KR" altLang="en-US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180일을 한도로 지원</a:t>
            </a:r>
            <a:endParaRPr lang="en-US" altLang="ko-KR" dirty="0">
              <a:solidFill>
                <a:srgbClr val="002060"/>
              </a:solidFill>
              <a:latin typeface="맑은 고딕" pitchFamily="50" charset="-127"/>
              <a:ea typeface="맑은 고딕" pitchFamily="50" charset="-127"/>
              <a:cs typeface="맑은 고딕"/>
            </a:endParaRPr>
          </a:p>
        </p:txBody>
      </p:sp>
      <p:grpSp>
        <p:nvGrpSpPr>
          <p:cNvPr id="6" name="그룹 71"/>
          <p:cNvGrpSpPr/>
          <p:nvPr/>
        </p:nvGrpSpPr>
        <p:grpSpPr>
          <a:xfrm>
            <a:off x="385233" y="4726290"/>
            <a:ext cx="1234439" cy="360040"/>
            <a:chOff x="368299" y="2780928"/>
            <a:chExt cx="1325217" cy="360040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73" name="직사각형 72"/>
            <p:cNvSpPr/>
            <p:nvPr/>
          </p:nvSpPr>
          <p:spPr>
            <a:xfrm>
              <a:off x="368299" y="2780928"/>
              <a:ext cx="865932" cy="36004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74" name="오각형 73"/>
            <p:cNvSpPr/>
            <p:nvPr/>
          </p:nvSpPr>
          <p:spPr>
            <a:xfrm>
              <a:off x="827584" y="2780928"/>
              <a:ext cx="865932" cy="360040"/>
            </a:xfrm>
            <a:prstGeom prst="homePlate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</p:grpSp>
      <p:grpSp>
        <p:nvGrpSpPr>
          <p:cNvPr id="7" name="그룹 74"/>
          <p:cNvGrpSpPr/>
          <p:nvPr/>
        </p:nvGrpSpPr>
        <p:grpSpPr>
          <a:xfrm>
            <a:off x="385233" y="5243458"/>
            <a:ext cx="1234439" cy="360040"/>
            <a:chOff x="368299" y="2780928"/>
            <a:chExt cx="1325217" cy="360040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76" name="직사각형 75"/>
            <p:cNvSpPr/>
            <p:nvPr/>
          </p:nvSpPr>
          <p:spPr>
            <a:xfrm>
              <a:off x="368299" y="2780928"/>
              <a:ext cx="865932" cy="36004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77" name="오각형 76"/>
            <p:cNvSpPr/>
            <p:nvPr/>
          </p:nvSpPr>
          <p:spPr>
            <a:xfrm>
              <a:off x="827584" y="2780928"/>
              <a:ext cx="865932" cy="360040"/>
            </a:xfrm>
            <a:prstGeom prst="homePlate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</p:grpSp>
      <p:grpSp>
        <p:nvGrpSpPr>
          <p:cNvPr id="8" name="그룹 77"/>
          <p:cNvGrpSpPr/>
          <p:nvPr/>
        </p:nvGrpSpPr>
        <p:grpSpPr>
          <a:xfrm>
            <a:off x="385233" y="5918527"/>
            <a:ext cx="1234439" cy="360040"/>
            <a:chOff x="368299" y="2780928"/>
            <a:chExt cx="1325217" cy="360040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79" name="직사각형 78"/>
            <p:cNvSpPr/>
            <p:nvPr/>
          </p:nvSpPr>
          <p:spPr>
            <a:xfrm>
              <a:off x="368299" y="2780928"/>
              <a:ext cx="865932" cy="36004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80" name="오각형 79"/>
            <p:cNvSpPr/>
            <p:nvPr/>
          </p:nvSpPr>
          <p:spPr>
            <a:xfrm>
              <a:off x="827584" y="2780928"/>
              <a:ext cx="865932" cy="360040"/>
            </a:xfrm>
            <a:prstGeom prst="homePlate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</p:grpSp>
      <p:sp>
        <p:nvSpPr>
          <p:cNvPr id="81" name="직사각형 80"/>
          <p:cNvSpPr/>
          <p:nvPr/>
        </p:nvSpPr>
        <p:spPr>
          <a:xfrm>
            <a:off x="578035" y="4721644"/>
            <a:ext cx="6849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>
                <a:solidFill>
                  <a:srgbClr val="002060"/>
                </a:solidFill>
                <a:cs typeface="+mj-cs"/>
              </a:rPr>
              <a:t>기 간</a:t>
            </a:r>
            <a:endParaRPr lang="ko-KR" altLang="en-US">
              <a:solidFill>
                <a:prstClr val="black"/>
              </a:solidFill>
              <a:cs typeface="+mj-cs"/>
            </a:endParaRPr>
          </a:p>
        </p:txBody>
      </p:sp>
      <p:sp>
        <p:nvSpPr>
          <p:cNvPr id="82" name="직사각형 81"/>
          <p:cNvSpPr/>
          <p:nvPr/>
        </p:nvSpPr>
        <p:spPr>
          <a:xfrm>
            <a:off x="578035" y="5238812"/>
            <a:ext cx="6849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>
                <a:solidFill>
                  <a:prstClr val="black"/>
                </a:solidFill>
                <a:cs typeface="+mj-cs"/>
              </a:rPr>
              <a:t>금 액</a:t>
            </a:r>
          </a:p>
        </p:txBody>
      </p:sp>
      <p:sp>
        <p:nvSpPr>
          <p:cNvPr id="83" name="직사각형 82"/>
          <p:cNvSpPr/>
          <p:nvPr/>
        </p:nvSpPr>
        <p:spPr>
          <a:xfrm>
            <a:off x="578035" y="5913881"/>
            <a:ext cx="6849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>
                <a:solidFill>
                  <a:prstClr val="black"/>
                </a:solidFill>
                <a:cs typeface="+mj-cs"/>
              </a:rPr>
              <a:t>기 타</a:t>
            </a:r>
          </a:p>
        </p:txBody>
      </p:sp>
      <p:sp>
        <p:nvSpPr>
          <p:cNvPr id="84" name="Rectangle 12"/>
          <p:cNvSpPr>
            <a:spLocks noChangeArrowheads="1"/>
          </p:cNvSpPr>
          <p:nvPr/>
        </p:nvSpPr>
        <p:spPr>
          <a:xfrm>
            <a:off x="1674746" y="5212080"/>
            <a:ext cx="7201495" cy="612234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square" lIns="91440" tIns="45720" rIns="91440" bIns="45720" anchor="ctr" anchorCtr="0">
            <a:spAutoFit/>
          </a:bodyPr>
          <a:lstStyle/>
          <a:p>
            <a:pPr algn="l">
              <a:spcBef>
                <a:spcPct val="0"/>
              </a:spcBef>
              <a:spcAft>
                <a:spcPct val="0"/>
              </a:spcAft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심사위원회가 근로자 평균임금 </a:t>
            </a:r>
            <a:r>
              <a:rPr lang="en-US" altLang="ko-KR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50%(1</a:t>
            </a:r>
            <a:r>
              <a:rPr lang="ko-KR" altLang="en-US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일 </a:t>
            </a:r>
            <a:r>
              <a:rPr lang="en-US" altLang="ko-KR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6.6</a:t>
            </a:r>
            <a:r>
              <a:rPr lang="ko-KR" altLang="en-US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만원</a:t>
            </a:r>
            <a:r>
              <a:rPr lang="en-US" altLang="ko-KR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) </a:t>
            </a:r>
            <a:r>
              <a:rPr lang="ko-KR" altLang="en-US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범위 내에서 결정</a:t>
            </a:r>
            <a:r>
              <a:rPr lang="en-US" altLang="ko-KR" sz="1600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/>
            </a:r>
            <a:br>
              <a:rPr lang="en-US" altLang="ko-KR" sz="1600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</a:br>
            <a:r>
              <a:rPr lang="en-US" altLang="ko-KR" sz="1600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  </a:t>
            </a:r>
            <a:r>
              <a:rPr lang="en-US" altLang="ko-KR" sz="14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* </a:t>
            </a:r>
            <a:r>
              <a:rPr lang="ko-KR" altLang="en-US" sz="1400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직업능력개발향상에 소요되는 지원금은 1인당 매월 10만원 </a:t>
            </a:r>
            <a:r>
              <a:rPr lang="ko-KR" altLang="en-US" sz="1400" dirty="0" err="1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범위내에서</a:t>
            </a:r>
            <a:r>
              <a:rPr lang="ko-KR" altLang="en-US" sz="1400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 결정</a:t>
            </a:r>
          </a:p>
        </p:txBody>
      </p:sp>
      <p:sp>
        <p:nvSpPr>
          <p:cNvPr id="85" name="Rectangle 12"/>
          <p:cNvSpPr>
            <a:spLocks noChangeArrowheads="1"/>
          </p:cNvSpPr>
          <p:nvPr/>
        </p:nvSpPr>
        <p:spPr>
          <a:xfrm>
            <a:off x="1674744" y="5916930"/>
            <a:ext cx="7073969" cy="643890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square" lIns="91440" tIns="45720" rIns="91440" bIns="45720" anchor="ctr" anchorCtr="0">
            <a:spAutoFit/>
          </a:bodyPr>
          <a:lstStyle/>
          <a:p>
            <a:pPr algn="l"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생산량, 매출액 30% 이상 </a:t>
            </a:r>
            <a:r>
              <a:rPr lang="ko-KR" altLang="en-US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감소</a:t>
            </a:r>
            <a:r>
              <a:rPr lang="en-US" altLang="ko-KR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, </a:t>
            </a:r>
            <a:r>
              <a:rPr lang="ko-KR" altLang="en-US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재고량 </a:t>
            </a:r>
            <a:r>
              <a:rPr lang="en-US" altLang="ko-KR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50% </a:t>
            </a:r>
            <a:r>
              <a:rPr lang="ko-KR" altLang="en-US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이상 증가</a:t>
            </a:r>
            <a:endParaRPr lang="ko-KR" altLang="en-US" dirty="0">
              <a:solidFill>
                <a:srgbClr val="002060"/>
              </a:solidFill>
              <a:latin typeface="맑은 고딕" pitchFamily="50" charset="-127"/>
              <a:ea typeface="맑은 고딕" pitchFamily="50" charset="-127"/>
              <a:cs typeface="맑은 고딕"/>
            </a:endParaRPr>
          </a:p>
          <a:p>
            <a:pPr algn="l">
              <a:spcBef>
                <a:spcPct val="0"/>
              </a:spcBef>
              <a:spcAft>
                <a:spcPct val="0"/>
              </a:spcAft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재고량(</a:t>
            </a:r>
            <a:r>
              <a:rPr lang="ko-KR" altLang="en-US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매출액) 계속 20% 이상 증가(감소) 추세</a:t>
            </a:r>
          </a:p>
        </p:txBody>
      </p:sp>
      <p:cxnSp>
        <p:nvCxnSpPr>
          <p:cNvPr id="86" name="직선 연결선 85"/>
          <p:cNvCxnSpPr/>
          <p:nvPr/>
        </p:nvCxnSpPr>
        <p:spPr>
          <a:xfrm>
            <a:off x="1547664" y="5146050"/>
            <a:ext cx="7201049" cy="0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직선 연결선 86"/>
          <p:cNvCxnSpPr/>
          <p:nvPr/>
        </p:nvCxnSpPr>
        <p:spPr>
          <a:xfrm>
            <a:off x="1547664" y="5843364"/>
            <a:ext cx="7201049" cy="0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72429" name="그림 17" descr="1.png"/>
          <p:cNvPicPr>
            <a:picLocks noChangeAspect="1"/>
          </p:cNvPicPr>
          <p:nvPr/>
        </p:nvPicPr>
        <p:blipFill rotWithShape="1">
          <a:blip r:embed="rId5" cstate="print"/>
          <a:stretch>
            <a:fillRect/>
          </a:stretch>
        </p:blipFill>
        <p:spPr>
          <a:xfrm>
            <a:off x="179512" y="0"/>
            <a:ext cx="895447" cy="1124744"/>
          </a:xfrm>
          <a:prstGeom prst="rect">
            <a:avLst/>
          </a:prstGeom>
        </p:spPr>
      </p:pic>
      <p:graphicFrame>
        <p:nvGraphicFramePr>
          <p:cNvPr id="572430" name="개체 10" hidden="1"/>
          <p:cNvGraphicFramePr>
            <a:graphicFrameLocks noChangeAspect="1"/>
          </p:cNvGraphicFramePr>
          <p:nvPr/>
        </p:nvGraphicFramePr>
        <p:xfrm>
          <a:off x="1" y="1"/>
          <a:ext cx="158751" cy="158750"/>
        </p:xfrm>
        <a:graphic>
          <a:graphicData uri="http://schemas.openxmlformats.org/presentationml/2006/ole">
            <p:oleObj spid="_x0000_s123907" name="think-cell Slide" r:id="rId6" imgW="360" imgH="360" progId="">
              <p:embed/>
            </p:oleObj>
          </a:graphicData>
        </a:graphic>
      </p:graphicFrame>
      <p:grpSp>
        <p:nvGrpSpPr>
          <p:cNvPr id="9" name="그룹 87"/>
          <p:cNvGrpSpPr/>
          <p:nvPr/>
        </p:nvGrpSpPr>
        <p:grpSpPr>
          <a:xfrm>
            <a:off x="291738" y="1412709"/>
            <a:ext cx="8312710" cy="422590"/>
            <a:chOff x="291738" y="1441284"/>
            <a:chExt cx="8312710" cy="422590"/>
          </a:xfrm>
        </p:grpSpPr>
        <p:cxnSp>
          <p:nvCxnSpPr>
            <p:cNvPr id="78" name="직선 연결선 69"/>
            <p:cNvCxnSpPr/>
            <p:nvPr/>
          </p:nvCxnSpPr>
          <p:spPr>
            <a:xfrm>
              <a:off x="395536" y="1863874"/>
              <a:ext cx="8208912" cy="0"/>
            </a:xfrm>
            <a:prstGeom prst="line">
              <a:avLst/>
            </a:prstGeom>
            <a:ln w="12700">
              <a:gradFill>
                <a:gsLst>
                  <a:gs pos="0">
                    <a:schemeClr val="accent6">
                      <a:lumMod val="75000"/>
                    </a:schemeClr>
                  </a:gs>
                  <a:gs pos="50000">
                    <a:schemeClr val="accent6">
                      <a:lumMod val="75000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lin ang="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직사각형 26"/>
            <p:cNvSpPr/>
            <p:nvPr/>
          </p:nvSpPr>
          <p:spPr>
            <a:xfrm>
              <a:off x="1619672" y="1450876"/>
              <a:ext cx="6408712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defRPr lang="ko-KR" altLang="en-US">
                  <a:cs typeface="+mj-cs"/>
                </a:defRPr>
              </a:pPr>
              <a:r>
                <a:rPr lang="ko-KR" altLang="en-US" sz="2000" dirty="0">
                  <a:solidFill>
                    <a:srgbClr val="002060"/>
                  </a:solidFill>
                  <a:latin typeface="맑은 고딕" pitchFamily="50" charset="-127"/>
                  <a:ea typeface="맑은 고딕" pitchFamily="50" charset="-127"/>
                  <a:cs typeface="+mj-cs"/>
                </a:rPr>
                <a:t>모든 사업주</a:t>
              </a:r>
            </a:p>
          </p:txBody>
        </p:sp>
        <p:cxnSp>
          <p:nvCxnSpPr>
            <p:cNvPr id="572434" name="직선 연결선 69"/>
            <p:cNvCxnSpPr/>
            <p:nvPr/>
          </p:nvCxnSpPr>
          <p:spPr>
            <a:xfrm>
              <a:off x="395536" y="1441284"/>
              <a:ext cx="8208912" cy="0"/>
            </a:xfrm>
            <a:prstGeom prst="line">
              <a:avLst/>
            </a:prstGeom>
            <a:ln w="12700">
              <a:gradFill>
                <a:gsLst>
                  <a:gs pos="0">
                    <a:schemeClr val="accent6">
                      <a:lumMod val="75000"/>
                    </a:schemeClr>
                  </a:gs>
                  <a:gs pos="50000">
                    <a:schemeClr val="accent6">
                      <a:lumMod val="75000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lin ang="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72435" name="직사각형 72"/>
            <p:cNvSpPr/>
            <p:nvPr/>
          </p:nvSpPr>
          <p:spPr>
            <a:xfrm flipH="1">
              <a:off x="363742" y="1441351"/>
              <a:ext cx="1236431" cy="360040"/>
            </a:xfrm>
            <a:prstGeom prst="rect">
              <a:avLst/>
            </a:prstGeom>
            <a:solidFill>
              <a:srgbClr val="FCAF1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572436" name="직사각형 9"/>
            <p:cNvSpPr/>
            <p:nvPr/>
          </p:nvSpPr>
          <p:spPr>
            <a:xfrm>
              <a:off x="291738" y="1483671"/>
              <a:ext cx="1378594" cy="347408"/>
            </a:xfrm>
            <a:custGeom>
              <a:avLst/>
              <a:gdLst>
                <a:gd name="connsiteX0" fmla="*/ 179163 w 1691133"/>
                <a:gd name="connsiteY0" fmla="*/ 277749 h 576262"/>
                <a:gd name="connsiteX1" fmla="*/ 0 w 1691133"/>
                <a:gd name="connsiteY1" fmla="*/ 173835 h 576262"/>
                <a:gd name="connsiteX2" fmla="*/ 0 w 1691133"/>
                <a:gd name="connsiteY2" fmla="*/ 0 h 576262"/>
                <a:gd name="connsiteX3" fmla="*/ 1691133 w 1691133"/>
                <a:gd name="connsiteY3" fmla="*/ 0 h 576262"/>
                <a:gd name="connsiteX4" fmla="*/ 1691133 w 1691133"/>
                <a:gd name="connsiteY4" fmla="*/ 576262 h 576262"/>
                <a:gd name="connsiteX5" fmla="*/ 0 w 1691133"/>
                <a:gd name="connsiteY5" fmla="*/ 576262 h 576262"/>
                <a:gd name="connsiteX6" fmla="*/ 0 w 1691133"/>
                <a:gd name="connsiteY6" fmla="*/ 381664 h 576262"/>
                <a:gd name="connsiteX7" fmla="*/ 270603 w 1691133"/>
                <a:gd name="connsiteY7" fmla="*/ 369189 h 576262"/>
                <a:gd name="connsiteX0" fmla="*/ 0 w 1691133"/>
                <a:gd name="connsiteY0" fmla="*/ 173835 h 576262"/>
                <a:gd name="connsiteX1" fmla="*/ 0 w 1691133"/>
                <a:gd name="connsiteY1" fmla="*/ 0 h 576262"/>
                <a:gd name="connsiteX2" fmla="*/ 1691133 w 1691133"/>
                <a:gd name="connsiteY2" fmla="*/ 0 h 576262"/>
                <a:gd name="connsiteX3" fmla="*/ 1691133 w 1691133"/>
                <a:gd name="connsiteY3" fmla="*/ 576262 h 576262"/>
                <a:gd name="connsiteX4" fmla="*/ 0 w 1691133"/>
                <a:gd name="connsiteY4" fmla="*/ 576262 h 576262"/>
                <a:gd name="connsiteX5" fmla="*/ 0 w 1691133"/>
                <a:gd name="connsiteY5" fmla="*/ 381664 h 576262"/>
                <a:gd name="connsiteX6" fmla="*/ 270603 w 1691133"/>
                <a:gd name="connsiteY6" fmla="*/ 369189 h 576262"/>
                <a:gd name="connsiteX0" fmla="*/ 0 w 1691133"/>
                <a:gd name="connsiteY0" fmla="*/ 173835 h 576262"/>
                <a:gd name="connsiteX1" fmla="*/ 0 w 1691133"/>
                <a:gd name="connsiteY1" fmla="*/ 0 h 576262"/>
                <a:gd name="connsiteX2" fmla="*/ 1691133 w 1691133"/>
                <a:gd name="connsiteY2" fmla="*/ 0 h 576262"/>
                <a:gd name="connsiteX3" fmla="*/ 1691133 w 1691133"/>
                <a:gd name="connsiteY3" fmla="*/ 576262 h 576262"/>
                <a:gd name="connsiteX4" fmla="*/ 0 w 1691133"/>
                <a:gd name="connsiteY4" fmla="*/ 576262 h 576262"/>
                <a:gd name="connsiteX5" fmla="*/ 0 w 1691133"/>
                <a:gd name="connsiteY5" fmla="*/ 381664 h 576262"/>
                <a:gd name="connsiteX0" fmla="*/ 0 w 1691133"/>
                <a:gd name="connsiteY0" fmla="*/ 0 h 576262"/>
                <a:gd name="connsiteX1" fmla="*/ 1691133 w 1691133"/>
                <a:gd name="connsiteY1" fmla="*/ 0 h 576262"/>
                <a:gd name="connsiteX2" fmla="*/ 1691133 w 1691133"/>
                <a:gd name="connsiteY2" fmla="*/ 576262 h 576262"/>
                <a:gd name="connsiteX3" fmla="*/ 0 w 1691133"/>
                <a:gd name="connsiteY3" fmla="*/ 576262 h 576262"/>
                <a:gd name="connsiteX4" fmla="*/ 0 w 1691133"/>
                <a:gd name="connsiteY4" fmla="*/ 381664 h 576262"/>
                <a:gd name="connsiteX0" fmla="*/ 0 w 1691133"/>
                <a:gd name="connsiteY0" fmla="*/ 0 h 576262"/>
                <a:gd name="connsiteX1" fmla="*/ 1691133 w 1691133"/>
                <a:gd name="connsiteY1" fmla="*/ 0 h 576262"/>
                <a:gd name="connsiteX2" fmla="*/ 1691133 w 1691133"/>
                <a:gd name="connsiteY2" fmla="*/ 576262 h 576262"/>
                <a:gd name="connsiteX3" fmla="*/ 0 w 1691133"/>
                <a:gd name="connsiteY3" fmla="*/ 576262 h 5762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91133" h="576262">
                  <a:moveTo>
                    <a:pt x="0" y="0"/>
                  </a:moveTo>
                  <a:lnTo>
                    <a:pt x="1691133" y="0"/>
                  </a:lnTo>
                  <a:lnTo>
                    <a:pt x="1691133" y="576262"/>
                  </a:lnTo>
                  <a:lnTo>
                    <a:pt x="0" y="576262"/>
                  </a:lnTo>
                </a:path>
              </a:pathLst>
            </a:custGeom>
            <a:noFill/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cs typeface="+mj-cs"/>
                </a:defRPr>
              </a:pPr>
              <a:r>
                <a:rPr lang="ko-KR" altLang="en-US" sz="2000" b="1">
                  <a:solidFill>
                    <a:srgbClr val="EEECE1">
                      <a:lumMod val="10000"/>
                    </a:srgbClr>
                  </a:solidFill>
                  <a:cs typeface="+mj-cs"/>
                </a:rPr>
                <a:t>지원대상</a:t>
              </a:r>
            </a:p>
          </p:txBody>
        </p:sp>
      </p:grpSp>
      <p:sp>
        <p:nvSpPr>
          <p:cNvPr id="75" name="제목 74"/>
          <p:cNvSpPr>
            <a:spLocks noGrp="1"/>
          </p:cNvSpPr>
          <p:nvPr>
            <p:ph type="title" idx="4294967295"/>
          </p:nvPr>
        </p:nvSpPr>
        <p:spPr>
          <a:xfrm>
            <a:off x="234748" y="116395"/>
            <a:ext cx="5345363" cy="972344"/>
          </a:xfrm>
        </p:spPr>
        <p:txBody>
          <a:bodyPr>
            <a:noAutofit/>
          </a:bodyPr>
          <a:lstStyle/>
          <a:p>
            <a:pPr lvl="0">
              <a:defRPr lang="ko-KR" altLang="en-US"/>
            </a:pPr>
            <a:r>
              <a:rPr lang="en-US" altLang="ko-KR" spc="5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1</a:t>
            </a:r>
            <a:r>
              <a:rPr lang="en-US" altLang="ko-KR" spc="5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1</a:t>
            </a:r>
            <a:r>
              <a:rPr lang="en-US" altLang="ko-KR" spc="5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  </a:t>
            </a:r>
            <a:r>
              <a:rPr lang="ko-KR" altLang="en-US" spc="5" dirty="0" smtClean="0">
                <a:solidFill>
                  <a:schemeClr val="accent2"/>
                </a:solidFill>
                <a:latin typeface="HY헤드라인M" pitchFamily="18" charset="-127"/>
                <a:ea typeface="HY헤드라인M" pitchFamily="18" charset="-127"/>
              </a:rPr>
              <a:t>무급휴업</a:t>
            </a:r>
            <a:r>
              <a:rPr lang="ko-KR" altLang="en-US" spc="5" dirty="0">
                <a:solidFill>
                  <a:schemeClr val="accent2"/>
                </a:solidFill>
                <a:latin typeface="HY헤드라인M" pitchFamily="18" charset="-127"/>
                <a:ea typeface="HY헤드라인M" pitchFamily="18" charset="-127"/>
              </a:rPr>
              <a:t>·휴직 지원 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="" xmlns:a16="http://schemas.microsoft.com/office/drawing/2014/main" id="{25C8683D-65A8-4622-AEDC-B225BEFFE713}"/>
              </a:ext>
            </a:extLst>
          </p:cNvPr>
          <p:cNvSpPr txBox="1"/>
          <p:nvPr/>
        </p:nvSpPr>
        <p:spPr>
          <a:xfrm>
            <a:off x="1691680" y="2924944"/>
            <a:ext cx="698477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 algn="just">
              <a:spcAft>
                <a:spcPts val="0"/>
              </a:spcAft>
              <a:buFont typeface="+mj-ea"/>
              <a:buAutoNum type="circleNumDbPlain"/>
            </a:pPr>
            <a:r>
              <a:rPr lang="ko-KR" altLang="en-US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고용유지조치 계획신고 </a:t>
            </a:r>
            <a:r>
              <a:rPr lang="en-US" altLang="ko-KR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실시 </a:t>
            </a:r>
            <a:r>
              <a:rPr lang="en-US" altLang="ko-KR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30</a:t>
            </a:r>
            <a:r>
              <a:rPr lang="ko-KR" altLang="en-US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일 전까지</a:t>
            </a:r>
            <a:r>
              <a:rPr lang="en-US" altLang="ko-KR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) – </a:t>
            </a:r>
            <a:r>
              <a:rPr lang="ko-KR" altLang="en-US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근로자직업능력 개발향상프로그램</a:t>
            </a:r>
            <a:r>
              <a:rPr lang="en-US" altLang="ko-KR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업무복귀 계획 등 포함</a:t>
            </a:r>
            <a:endParaRPr lang="en-US" altLang="ko-KR" sz="1400" b="1" kern="0" dirty="0" smtClean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맑은 고딕" pitchFamily="50" charset="-127"/>
              <a:ea typeface="맑은 고딕" pitchFamily="50" charset="-127"/>
            </a:endParaRPr>
          </a:p>
          <a:p>
            <a:pPr marL="266700" indent="-266700" algn="just">
              <a:spcAft>
                <a:spcPts val="0"/>
              </a:spcAft>
              <a:buFont typeface="+mj-ea"/>
              <a:buAutoNum type="circleNumDbPlain"/>
            </a:pPr>
            <a:r>
              <a:rPr lang="en-US" altLang="ko-KR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휴업</a:t>
            </a:r>
            <a:r>
              <a:rPr lang="en-US" altLang="ko-KR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) </a:t>
            </a:r>
            <a:r>
              <a:rPr lang="ko-KR" altLang="en-US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무급 또는 </a:t>
            </a:r>
            <a:r>
              <a:rPr lang="en-US" altLang="ko-KR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50% </a:t>
            </a:r>
            <a:r>
              <a:rPr lang="ko-KR" altLang="en-US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미만 수당 지급 </a:t>
            </a:r>
            <a:r>
              <a:rPr lang="en-US" altLang="ko-KR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– </a:t>
            </a:r>
            <a:r>
              <a:rPr lang="ko-KR" altLang="en-US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노동위원회 승인 </a:t>
            </a:r>
            <a:endParaRPr lang="en-US" altLang="ko-KR" sz="1400" b="1" kern="0" dirty="0" smtClean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맑은 고딕" pitchFamily="50" charset="-127"/>
              <a:ea typeface="맑은 고딕" pitchFamily="50" charset="-127"/>
            </a:endParaRPr>
          </a:p>
          <a:p>
            <a:pPr marL="266700" indent="-266700" algn="just">
              <a:spcAft>
                <a:spcPts val="0"/>
              </a:spcAft>
            </a:pPr>
            <a:r>
              <a:rPr lang="en-US" altLang="ko-KR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    (</a:t>
            </a:r>
            <a:r>
              <a:rPr lang="ko-KR" altLang="en-US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휴직</a:t>
            </a:r>
            <a:r>
              <a:rPr lang="en-US" altLang="ko-KR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) </a:t>
            </a:r>
            <a:r>
              <a:rPr lang="ko-KR" altLang="en-US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휴직 전 </a:t>
            </a:r>
            <a:r>
              <a:rPr lang="en-US" altLang="ko-KR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ko-KR" altLang="en-US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년 이내에 </a:t>
            </a:r>
            <a:r>
              <a:rPr lang="en-US" altLang="ko-KR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3</a:t>
            </a:r>
            <a:r>
              <a:rPr lang="ko-KR" altLang="en-US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개월 이상 휴업 등 고용유지조치 실시</a:t>
            </a:r>
            <a:endParaRPr lang="en-US" altLang="ko-KR" sz="1400" b="1" kern="0" dirty="0" smtClean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맑은 고딕" pitchFamily="50" charset="-127"/>
              <a:ea typeface="맑은 고딕" pitchFamily="50" charset="-127"/>
            </a:endParaRPr>
          </a:p>
          <a:p>
            <a:pPr marL="266700" indent="-266700" algn="just">
              <a:spcAft>
                <a:spcPts val="0"/>
              </a:spcAft>
            </a:pPr>
            <a:r>
              <a:rPr lang="en-US" altLang="ko-KR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             (</a:t>
            </a:r>
            <a:r>
              <a:rPr lang="ko-KR" altLang="en-US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근로자대표와 합의하여 휴직수당 지급하지 않아야 함</a:t>
            </a:r>
            <a:r>
              <a:rPr lang="en-US" altLang="ko-KR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6">
            <a:extLst>
              <a:ext uri="{FF2B5EF4-FFF2-40B4-BE49-F238E27FC236}">
                <a16:creationId xmlns:a16="http://schemas.microsoft.com/office/drawing/2014/main" xmlns="" id="{C1B6516C-DBD9-4E87-B6FA-8687ED9AFD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512" y="332656"/>
            <a:ext cx="8786292" cy="400110"/>
          </a:xfrm>
        </p:spPr>
        <p:txBody>
          <a:bodyPr/>
          <a:lstStyle/>
          <a:p>
            <a:pPr algn="ctr"/>
            <a:r>
              <a:rPr lang="ko-KR" altLang="en-US" sz="2000" i="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무급휴업</a:t>
            </a:r>
            <a:r>
              <a:rPr lang="en-US" altLang="ko-KR" sz="2000" i="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.</a:t>
            </a:r>
            <a:r>
              <a:rPr lang="ko-KR" altLang="en-US" sz="2000" i="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휴직 지원요건</a:t>
            </a:r>
            <a:endParaRPr lang="ko-KR" altLang="en-US" sz="2000" i="0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graphicFrame>
        <p:nvGraphicFramePr>
          <p:cNvPr id="3" name="표 2"/>
          <p:cNvGraphicFramePr>
            <a:graphicFrameLocks noGrp="1"/>
          </p:cNvGraphicFramePr>
          <p:nvPr/>
        </p:nvGraphicFramePr>
        <p:xfrm>
          <a:off x="1475656" y="1268760"/>
          <a:ext cx="6096000" cy="214661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68152"/>
                <a:gridCol w="4727848"/>
              </a:tblGrid>
              <a:tr h="395490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고용조정이 불가피하게 된 사업주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  <a:tr h="32348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재고량</a:t>
                      </a:r>
                      <a:endParaRPr lang="ko-KR" altLang="en-US" sz="120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직전 년도 평균대비 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50%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이상 증가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/>
                </a:tc>
              </a:tr>
              <a:tr h="32348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생산량</a:t>
                      </a:r>
                      <a:endParaRPr lang="ko-KR" altLang="en-US" sz="120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30%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이상 감소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/>
                </a:tc>
              </a:tr>
              <a:tr h="32348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매출액</a:t>
                      </a:r>
                      <a:endParaRPr lang="ko-KR" altLang="en-US" sz="120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30%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이상 감소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/>
                </a:tc>
              </a:tr>
              <a:tr h="39881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재고량</a:t>
                      </a:r>
                      <a:r>
                        <a:rPr lang="en-US" altLang="ko-KR" sz="12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</a:p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매출액 추이</a:t>
                      </a:r>
                      <a:endParaRPr lang="ko-KR" altLang="en-US" sz="120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직전 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2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분기 월평균 대비 재고량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매출액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이 계속 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20%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이상 증가</a:t>
                      </a:r>
                      <a:endParaRPr lang="en-US" altLang="ko-KR" sz="12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/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감소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)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추세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/>
                </a:tc>
              </a:tr>
              <a:tr h="32348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기타</a:t>
                      </a:r>
                      <a:endParaRPr lang="ko-KR" altLang="en-US" sz="120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지역경제 상황 등을 고려 직업안정기관장이 인정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4" name="표 3"/>
          <p:cNvGraphicFramePr>
            <a:graphicFrameLocks noGrp="1"/>
          </p:cNvGraphicFramePr>
          <p:nvPr/>
        </p:nvGraphicFramePr>
        <p:xfrm>
          <a:off x="1475656" y="3573016"/>
          <a:ext cx="6096000" cy="26374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68152"/>
                <a:gridCol w="4727848"/>
              </a:tblGrid>
              <a:tr h="381249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무급휴업</a:t>
                      </a:r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. </a:t>
                      </a:r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무급휴직 요건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  <a:tr h="1222086">
                <a:tc>
                  <a:txBody>
                    <a:bodyPr/>
                    <a:lstStyle/>
                    <a:p>
                      <a:pPr algn="ctr" latinLnBrk="1"/>
                      <a:endParaRPr lang="en-US" altLang="ko-KR" sz="12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algn="ctr" latinLnBrk="1"/>
                      <a:endParaRPr lang="en-US" altLang="ko-KR" sz="12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algn="ctr" latinLnBrk="1"/>
                      <a:endParaRPr lang="en-US" altLang="ko-KR" sz="12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무급휴업</a:t>
                      </a:r>
                      <a:endParaRPr lang="ko-KR" altLang="en-US" sz="120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-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기간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: 30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일 이상 실시</a:t>
                      </a:r>
                      <a:endParaRPr lang="en-US" altLang="ko-KR" sz="12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>
                        <a:buFontTx/>
                        <a:buChar char="-"/>
                      </a:pP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사업장 규모에 따른 참여 피보험자 수</a:t>
                      </a:r>
                      <a:endParaRPr lang="en-US" altLang="ko-KR" sz="12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>
                        <a:buFontTx/>
                        <a:buNone/>
                      </a:pP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 · 19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명 이하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: 50%</a:t>
                      </a:r>
                    </a:p>
                    <a:p>
                      <a:pPr latinLnBrk="1">
                        <a:buFontTx/>
                        <a:buNone/>
                      </a:pP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 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· 99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명 이하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: 10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명 이상</a:t>
                      </a:r>
                      <a:endParaRPr lang="en-US" altLang="ko-KR" sz="120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>
                        <a:buFontTx/>
                        <a:buNone/>
                      </a:pP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 · 100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명 이상 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999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명 이하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: 10%</a:t>
                      </a:r>
                    </a:p>
                    <a:p>
                      <a:pPr latinLnBrk="1">
                        <a:buFontTx/>
                        <a:buNone/>
                      </a:pP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 · 1000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명 이상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: 100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명 이상</a:t>
                      </a:r>
                      <a:endParaRPr lang="en-US" altLang="ko-KR" sz="120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/>
                </a:tc>
              </a:tr>
              <a:tr h="1034073">
                <a:tc>
                  <a:txBody>
                    <a:bodyPr/>
                    <a:lstStyle/>
                    <a:p>
                      <a:pPr algn="ctr" latinLnBrk="1"/>
                      <a:endParaRPr lang="en-US" altLang="ko-KR" sz="12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algn="ctr" latinLnBrk="1"/>
                      <a:endParaRPr lang="en-US" altLang="ko-KR" sz="12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무급휴직</a:t>
                      </a:r>
                      <a:endParaRPr lang="ko-KR" altLang="en-US" sz="120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buFontTx/>
                        <a:buChar char="-"/>
                      </a:pP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기간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: 90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일 이상 실시</a:t>
                      </a:r>
                      <a:endParaRPr lang="en-US" altLang="ko-KR" sz="12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latinLnBrk="1">
                        <a:buFontTx/>
                        <a:buChar char="-"/>
                      </a:pP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사업장 규모에 따른 참여 피보험자 수</a:t>
                      </a:r>
                      <a:endParaRPr lang="en-US" altLang="ko-KR" sz="12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  · 99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명 이하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: 10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명 이상</a:t>
                      </a:r>
                      <a:endParaRPr lang="en-US" altLang="ko-KR" sz="120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  · 100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명 이상 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999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명 이하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: 10%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  · 1000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명 이상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: 100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명 이상</a:t>
                      </a:r>
                      <a:endParaRPr lang="en-US" altLang="ko-KR" sz="12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345460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0" y="-387424"/>
            <a:ext cx="9144000" cy="6857999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 altLang="en-US">
                <a:latin typeface="HY수평선B"/>
                <a:ea typeface="HY수평선B"/>
                <a:cs typeface="+mn-cs"/>
              </a:defRPr>
            </a:pPr>
            <a:endParaRPr lang="ko-KR" altLang="en-US" sz="1662">
              <a:latin typeface="HY수평선B"/>
              <a:ea typeface="HY수평선B"/>
              <a:cs typeface="+mn-cs"/>
            </a:endParaRPr>
          </a:p>
        </p:txBody>
      </p:sp>
      <p:sp>
        <p:nvSpPr>
          <p:cNvPr id="8" name="모서리가 둥근 직사각형 7"/>
          <p:cNvSpPr/>
          <p:nvPr/>
        </p:nvSpPr>
        <p:spPr>
          <a:xfrm rot="1205920">
            <a:off x="-380012" y="76272"/>
            <a:ext cx="2259943" cy="1250181"/>
          </a:xfrm>
          <a:prstGeom prst="roundRect">
            <a:avLst>
              <a:gd name="adj" fmla="val 9315"/>
            </a:avLst>
          </a:prstGeom>
          <a:solidFill>
            <a:srgbClr val="E9EA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 altLang="en-US">
                <a:latin typeface="HY수평선B"/>
                <a:ea typeface="HY수평선B"/>
                <a:cs typeface="+mn-cs"/>
              </a:defRPr>
            </a:pPr>
            <a:endParaRPr lang="ko-KR" altLang="en-US" sz="1662">
              <a:latin typeface="HY수평선B"/>
              <a:ea typeface="HY수평선B"/>
              <a:cs typeface="+mn-cs"/>
            </a:endParaRPr>
          </a:p>
        </p:txBody>
      </p:sp>
      <p:sp>
        <p:nvSpPr>
          <p:cNvPr id="4" name="모서리가 둥근 직사각형 3"/>
          <p:cNvSpPr/>
          <p:nvPr/>
        </p:nvSpPr>
        <p:spPr>
          <a:xfrm rot="900000">
            <a:off x="-289887" y="-88569"/>
            <a:ext cx="2259943" cy="1250181"/>
          </a:xfrm>
          <a:prstGeom prst="roundRect">
            <a:avLst>
              <a:gd name="adj" fmla="val 9315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 altLang="en-US">
                <a:latin typeface="HY수평선B"/>
                <a:ea typeface="HY수평선B"/>
                <a:cs typeface="+mn-cs"/>
              </a:defRPr>
            </a:pPr>
            <a:endParaRPr lang="ko-KR" altLang="en-US" sz="1662">
              <a:latin typeface="HY수평선B"/>
              <a:ea typeface="HY수평선B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26472" y="371429"/>
            <a:ext cx="1495550" cy="518118"/>
          </a:xfrm>
          <a:prstGeom prst="rect">
            <a:avLst/>
          </a:prstGeom>
          <a:noFill/>
        </p:spPr>
        <p:txBody>
          <a:bodyPr wrap="square" anchor="ctr">
            <a:noAutofit/>
          </a:bodyPr>
          <a:lstStyle/>
          <a:p>
            <a:pPr algn="ctr">
              <a:spcBef>
                <a:spcPct val="2000"/>
              </a:spcBef>
              <a:defRPr lang="ko-KR" altLang="en-US">
                <a:latin typeface="HY수평선B"/>
                <a:ea typeface="HY수평선B"/>
                <a:cs typeface="+mn-cs"/>
              </a:defRPr>
            </a:pPr>
            <a:endParaRPr lang="ko-KR" altLang="en-US" sz="4400" b="1" spc="-270" dirty="0">
              <a:gradFill>
                <a:gsLst>
                  <a:gs pos="0">
                    <a:srgbClr val="0070C0"/>
                  </a:gs>
                  <a:gs pos="100000">
                    <a:srgbClr val="0070C0"/>
                  </a:gs>
                </a:gsLst>
                <a:lin ang="5400000" scaled="0"/>
              </a:gradFill>
              <a:latin typeface="HY수평선B"/>
              <a:ea typeface="HY수평선B"/>
              <a:cs typeface="+mn-cs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547664" y="2492896"/>
            <a:ext cx="5760640" cy="1224136"/>
          </a:xfrm>
          <a:prstGeom prst="rect">
            <a:avLst/>
          </a:prstGeom>
          <a:noFill/>
        </p:spPr>
        <p:txBody>
          <a:bodyPr vert="horz" wrap="square" lIns="91440" tIns="45720" rIns="91440" bIns="45720" anchor="t">
            <a:noAutofit/>
          </a:bodyPr>
          <a:lstStyle/>
          <a:p>
            <a:pPr algn="ctr">
              <a:spcBef>
                <a:spcPct val="2000"/>
              </a:spcBef>
              <a:defRPr lang="ko-KR" altLang="en-US">
                <a:latin typeface="HY수평선B"/>
                <a:ea typeface="HY수평선B"/>
                <a:cs typeface="+mn-cs"/>
              </a:defRPr>
            </a:pPr>
            <a:r>
              <a:rPr lang="ko-KR" altLang="en-US" sz="4800" b="1" spc="110" dirty="0" smtClean="0">
                <a:solidFill>
                  <a:schemeClr val="bg1"/>
                </a:solidFill>
                <a:latin typeface="HY수평선B"/>
                <a:ea typeface="HY수평선B"/>
                <a:cs typeface="+mn-cs"/>
              </a:rPr>
              <a:t>청</a:t>
            </a:r>
            <a:r>
              <a:rPr lang="en-US" altLang="ko-KR" sz="4800" b="1" spc="110" dirty="0" smtClean="0">
                <a:solidFill>
                  <a:schemeClr val="bg1"/>
                </a:solidFill>
                <a:latin typeface="HY수평선B"/>
                <a:ea typeface="HY수평선B"/>
                <a:cs typeface="+mn-cs"/>
              </a:rPr>
              <a:t>.</a:t>
            </a:r>
            <a:r>
              <a:rPr lang="ko-KR" altLang="en-US" sz="4800" b="1" spc="110" dirty="0" smtClean="0">
                <a:solidFill>
                  <a:schemeClr val="bg1"/>
                </a:solidFill>
                <a:latin typeface="HY수평선B"/>
                <a:ea typeface="HY수평선B"/>
                <a:cs typeface="+mn-cs"/>
              </a:rPr>
              <a:t>장년 고용 장려금</a:t>
            </a:r>
            <a:endParaRPr lang="ko-KR" altLang="en-US" sz="4800" b="1" spc="110" dirty="0">
              <a:solidFill>
                <a:schemeClr val="bg1"/>
              </a:solidFill>
              <a:latin typeface="HY수평선B"/>
              <a:ea typeface="HY수평선B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모서리가 둥근 직사각형 45"/>
          <p:cNvSpPr/>
          <p:nvPr/>
        </p:nvSpPr>
        <p:spPr>
          <a:xfrm>
            <a:off x="361628" y="4427574"/>
            <a:ext cx="8496944" cy="2169778"/>
          </a:xfrm>
          <a:prstGeom prst="roundRect">
            <a:avLst>
              <a:gd name="adj" fmla="val 3439"/>
            </a:avLst>
          </a:prstGeom>
          <a:solidFill>
            <a:schemeClr val="bg1"/>
          </a:solidFill>
          <a:ln w="127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Autofit/>
          </a:bodyPr>
          <a:lstStyle/>
          <a:p>
            <a:pPr algn="ctr">
              <a:defRPr lang="ko-KR" altLang="en-US">
                <a:latin typeface="+mn-lt"/>
                <a:ea typeface="+mn-ea"/>
                <a:cs typeface="+mn-cs"/>
              </a:defRPr>
            </a:pPr>
            <a:endParaRPr lang="ko-KR" altLang="en-US">
              <a:solidFill>
                <a:prstClr val="white"/>
              </a:solidFill>
              <a:cs typeface="+mj-cs"/>
            </a:endParaRPr>
          </a:p>
        </p:txBody>
      </p:sp>
      <p:sp>
        <p:nvSpPr>
          <p:cNvPr id="70" name="양쪽 모서리가 둥근 사각형 69"/>
          <p:cNvSpPr/>
          <p:nvPr/>
        </p:nvSpPr>
        <p:spPr>
          <a:xfrm>
            <a:off x="406399" y="4452974"/>
            <a:ext cx="8416800" cy="216024"/>
          </a:xfrm>
          <a:prstGeom prst="round2SameRect">
            <a:avLst>
              <a:gd name="adj1" fmla="val 16667"/>
              <a:gd name="adj2" fmla="val 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 altLang="en-US">
                <a:latin typeface="+mn-lt"/>
                <a:ea typeface="+mn-ea"/>
                <a:cs typeface="+mn-cs"/>
              </a:defRPr>
            </a:pPr>
            <a:endParaRPr lang="ko-KR" altLang="en-US">
              <a:solidFill>
                <a:prstClr val="white"/>
              </a:solidFill>
              <a:cs typeface="+mj-cs"/>
            </a:endParaRPr>
          </a:p>
        </p:txBody>
      </p:sp>
      <p:sp>
        <p:nvSpPr>
          <p:cNvPr id="38" name="모서리가 둥근 직사각형 37"/>
          <p:cNvSpPr/>
          <p:nvPr/>
        </p:nvSpPr>
        <p:spPr>
          <a:xfrm>
            <a:off x="361628" y="2211241"/>
            <a:ext cx="8496944" cy="1880689"/>
          </a:xfrm>
          <a:prstGeom prst="roundRect">
            <a:avLst>
              <a:gd name="adj" fmla="val 3439"/>
            </a:avLst>
          </a:prstGeom>
          <a:solidFill>
            <a:schemeClr val="bg1"/>
          </a:solidFill>
          <a:ln w="127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Autofit/>
          </a:bodyPr>
          <a:lstStyle/>
          <a:p>
            <a:pPr algn="ctr">
              <a:defRPr lang="ko-KR" altLang="en-US">
                <a:latin typeface="+mn-lt"/>
                <a:ea typeface="+mn-ea"/>
                <a:cs typeface="+mn-cs"/>
              </a:defRPr>
            </a:pPr>
            <a:endParaRPr lang="ko-KR" altLang="en-US">
              <a:solidFill>
                <a:prstClr val="white"/>
              </a:solidFill>
              <a:cs typeface="+mj-cs"/>
            </a:endParaRPr>
          </a:p>
        </p:txBody>
      </p:sp>
      <p:graphicFrame>
        <p:nvGraphicFramePr>
          <p:cNvPr id="11" name="개체 10" hidden="1"/>
          <p:cNvGraphicFramePr>
            <a:graphicFrameLocks noChangeAspect="1"/>
          </p:cNvGraphicFramePr>
          <p:nvPr/>
        </p:nvGraphicFramePr>
        <p:xfrm>
          <a:off x="1" y="1"/>
          <a:ext cx="158751" cy="158750"/>
        </p:xfrm>
        <a:graphic>
          <a:graphicData uri="http://schemas.openxmlformats.org/presentationml/2006/ole">
            <p:oleObj spid="_x0000_s207874" name="think-cell Slide" r:id="rId4" imgW="360" imgH="360" progId="">
              <p:embed/>
            </p:oleObj>
          </a:graphicData>
        </a:graphic>
      </p:graphicFrame>
      <p:sp>
        <p:nvSpPr>
          <p:cNvPr id="572428" name="Rectangle 12"/>
          <p:cNvSpPr>
            <a:spLocks noChangeArrowheads="1"/>
          </p:cNvSpPr>
          <p:nvPr/>
        </p:nvSpPr>
        <p:spPr>
          <a:xfrm>
            <a:off x="1674746" y="2408229"/>
            <a:ext cx="7201495" cy="584775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square" lIns="91440" tIns="45720" rIns="91440" bIns="45720" anchor="ctr" anchorCtr="0">
            <a:spAutoFit/>
          </a:bodyPr>
          <a:lstStyle/>
          <a:p>
            <a:pPr algn="just">
              <a:spcBef>
                <a:spcPct val="0"/>
              </a:spcBef>
              <a:spcAft>
                <a:spcPct val="0"/>
              </a:spcAft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 sz="1600" dirty="0" smtClean="0">
                <a:solidFill>
                  <a:srgbClr val="002060"/>
                </a:solidFill>
                <a:cs typeface="+mj-cs"/>
              </a:rPr>
              <a:t>기업규모에 따라 일정 수 이상의 청년을 신규로 채용</a:t>
            </a:r>
            <a:r>
              <a:rPr lang="en-US" altLang="ko-KR" sz="1600" dirty="0" smtClean="0">
                <a:solidFill>
                  <a:srgbClr val="002060"/>
                </a:solidFill>
                <a:cs typeface="+mj-cs"/>
              </a:rPr>
              <a:t>(</a:t>
            </a:r>
            <a:r>
              <a:rPr lang="ko-KR" altLang="en-US" sz="1600" dirty="0" smtClean="0">
                <a:solidFill>
                  <a:srgbClr val="002060"/>
                </a:solidFill>
                <a:cs typeface="+mj-cs"/>
              </a:rPr>
              <a:t>정규직 또는 </a:t>
            </a:r>
            <a:r>
              <a:rPr lang="en-US" altLang="ko-KR" sz="1600" dirty="0" smtClean="0">
                <a:solidFill>
                  <a:srgbClr val="002060"/>
                </a:solidFill>
                <a:cs typeface="+mj-cs"/>
              </a:rPr>
              <a:t>3</a:t>
            </a:r>
            <a:r>
              <a:rPr lang="ko-KR" altLang="en-US" sz="1600" dirty="0" smtClean="0">
                <a:solidFill>
                  <a:srgbClr val="002060"/>
                </a:solidFill>
                <a:cs typeface="+mj-cs"/>
              </a:rPr>
              <a:t>개월 이내 전환</a:t>
            </a:r>
            <a:r>
              <a:rPr lang="en-US" altLang="ko-KR" sz="1600" dirty="0" smtClean="0">
                <a:solidFill>
                  <a:srgbClr val="002060"/>
                </a:solidFill>
                <a:cs typeface="+mj-cs"/>
              </a:rPr>
              <a:t>)</a:t>
            </a:r>
            <a:r>
              <a:rPr lang="ko-KR" altLang="en-US" sz="1600" dirty="0" smtClean="0">
                <a:solidFill>
                  <a:srgbClr val="002060"/>
                </a:solidFill>
                <a:cs typeface="+mj-cs"/>
              </a:rPr>
              <a:t>하여 전체 피보험자수가 증가한 사업주에게 인건비를 지원</a:t>
            </a:r>
            <a:endParaRPr lang="ko-KR" altLang="en-US" sz="1600" dirty="0">
              <a:solidFill>
                <a:srgbClr val="002060"/>
              </a:solidFill>
              <a:cs typeface="+mj-cs"/>
            </a:endParaRPr>
          </a:p>
        </p:txBody>
      </p:sp>
      <p:grpSp>
        <p:nvGrpSpPr>
          <p:cNvPr id="2" name="그룹 14"/>
          <p:cNvGrpSpPr/>
          <p:nvPr/>
        </p:nvGrpSpPr>
        <p:grpSpPr>
          <a:xfrm>
            <a:off x="3249886" y="4283571"/>
            <a:ext cx="2720429" cy="400110"/>
            <a:chOff x="2424460" y="1403251"/>
            <a:chExt cx="4144714" cy="609588"/>
          </a:xfrm>
        </p:grpSpPr>
        <p:sp>
          <p:nvSpPr>
            <p:cNvPr id="48" name="평행 사변형 47"/>
            <p:cNvSpPr/>
            <p:nvPr/>
          </p:nvSpPr>
          <p:spPr>
            <a:xfrm flipH="1">
              <a:off x="5789786" y="1422301"/>
              <a:ext cx="779388" cy="206499"/>
            </a:xfrm>
            <a:prstGeom prst="parallelogram">
              <a:avLst>
                <a:gd name="adj" fmla="val 25000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49" name="평행 사변형 48"/>
            <p:cNvSpPr/>
            <p:nvPr/>
          </p:nvSpPr>
          <p:spPr>
            <a:xfrm>
              <a:off x="2424460" y="1422301"/>
              <a:ext cx="779388" cy="206499"/>
            </a:xfrm>
            <a:prstGeom prst="parallelogram">
              <a:avLst>
                <a:gd name="adj" fmla="val 25000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50" name="사다리꼴 49"/>
            <p:cNvSpPr/>
            <p:nvPr/>
          </p:nvSpPr>
          <p:spPr>
            <a:xfrm rot="10800000">
              <a:off x="2483767" y="1418058"/>
              <a:ext cx="4032448" cy="548224"/>
            </a:xfrm>
            <a:prstGeom prst="trapezoid">
              <a:avLst>
                <a:gd name="adj" fmla="val 32349"/>
              </a:avLst>
            </a:prstGeom>
            <a:gradFill>
              <a:gsLst>
                <a:gs pos="49000">
                  <a:srgbClr val="007FC1"/>
                </a:gs>
                <a:gs pos="52000">
                  <a:srgbClr val="0564B3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Autofit/>
            </a:bodyPr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3056656" y="1403251"/>
              <a:ext cx="2952329" cy="60958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defRPr lang="ko-KR" altLang="en-US">
                  <a:cs typeface="+mj-cs"/>
                </a:defRPr>
              </a:pPr>
              <a:r>
                <a:rPr lang="ko-KR" altLang="en-US" sz="2000">
                  <a:solidFill>
                    <a:prstClr val="white"/>
                  </a:solidFill>
                  <a:effectLst>
                    <a:outerShdw blurRad="38100" dist="38100" dir="2700000" algn="tl" rotWithShape="0">
                      <a:srgbClr val="000000">
                        <a:alpha val="40000"/>
                      </a:srgbClr>
                    </a:outerShdw>
                  </a:effectLst>
                  <a:cs typeface="+mj-cs"/>
                </a:rPr>
                <a:t>지원내용</a:t>
              </a:r>
            </a:p>
          </p:txBody>
        </p:sp>
      </p:grpSp>
      <p:grpSp>
        <p:nvGrpSpPr>
          <p:cNvPr id="3" name="그룹 53"/>
          <p:cNvGrpSpPr/>
          <p:nvPr/>
        </p:nvGrpSpPr>
        <p:grpSpPr>
          <a:xfrm>
            <a:off x="385233" y="2520042"/>
            <a:ext cx="1234439" cy="360040"/>
            <a:chOff x="368299" y="2780928"/>
            <a:chExt cx="1325217" cy="360040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52" name="직사각형 51"/>
            <p:cNvSpPr/>
            <p:nvPr/>
          </p:nvSpPr>
          <p:spPr>
            <a:xfrm>
              <a:off x="368299" y="2780928"/>
              <a:ext cx="865932" cy="36004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53" name="오각형 52"/>
            <p:cNvSpPr/>
            <p:nvPr/>
          </p:nvSpPr>
          <p:spPr>
            <a:xfrm>
              <a:off x="827584" y="2780928"/>
              <a:ext cx="865932" cy="360040"/>
            </a:xfrm>
            <a:prstGeom prst="homePlate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</p:grpSp>
      <p:grpSp>
        <p:nvGrpSpPr>
          <p:cNvPr id="4" name="그룹 54"/>
          <p:cNvGrpSpPr/>
          <p:nvPr/>
        </p:nvGrpSpPr>
        <p:grpSpPr>
          <a:xfrm>
            <a:off x="385233" y="2974727"/>
            <a:ext cx="1234439" cy="360040"/>
            <a:chOff x="368299" y="2780928"/>
            <a:chExt cx="1325217" cy="360040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56" name="직사각형 55"/>
            <p:cNvSpPr/>
            <p:nvPr/>
          </p:nvSpPr>
          <p:spPr>
            <a:xfrm>
              <a:off x="368299" y="2780928"/>
              <a:ext cx="865932" cy="36004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57" name="오각형 56"/>
            <p:cNvSpPr/>
            <p:nvPr/>
          </p:nvSpPr>
          <p:spPr>
            <a:xfrm>
              <a:off x="827584" y="2780928"/>
              <a:ext cx="865932" cy="360040"/>
            </a:xfrm>
            <a:prstGeom prst="homePlate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</p:grpSp>
      <p:sp>
        <p:nvSpPr>
          <p:cNvPr id="61" name="직사각형 60"/>
          <p:cNvSpPr/>
          <p:nvPr/>
        </p:nvSpPr>
        <p:spPr>
          <a:xfrm>
            <a:off x="578035" y="2515396"/>
            <a:ext cx="684980" cy="35924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>
                <a:solidFill>
                  <a:srgbClr val="002060"/>
                </a:solidFill>
                <a:cs typeface="+mj-cs"/>
              </a:rPr>
              <a:t>개 요</a:t>
            </a:r>
          </a:p>
        </p:txBody>
      </p:sp>
      <p:sp>
        <p:nvSpPr>
          <p:cNvPr id="62" name="직사각형 61"/>
          <p:cNvSpPr/>
          <p:nvPr/>
        </p:nvSpPr>
        <p:spPr>
          <a:xfrm>
            <a:off x="501091" y="2965435"/>
            <a:ext cx="73334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 lang="ko-KR" altLang="en-US">
                <a:latin typeface="+mn-lt"/>
                <a:ea typeface="+mn-ea"/>
                <a:cs typeface="+mn-cs"/>
              </a:defRPr>
            </a:pPr>
            <a:r>
              <a:rPr lang="en-US" altLang="ko-KR">
                <a:solidFill>
                  <a:prstClr val="black"/>
                </a:solidFill>
                <a:cs typeface="+mj-cs"/>
              </a:rPr>
              <a:t> </a:t>
            </a:r>
            <a:r>
              <a:rPr lang="ko-KR" altLang="en-US">
                <a:solidFill>
                  <a:prstClr val="black"/>
                </a:solidFill>
                <a:cs typeface="+mj-cs"/>
              </a:rPr>
              <a:t>내 용</a:t>
            </a:r>
          </a:p>
        </p:txBody>
      </p:sp>
      <p:sp>
        <p:nvSpPr>
          <p:cNvPr id="64" name="Rectangle 12"/>
          <p:cNvSpPr>
            <a:spLocks noChangeArrowheads="1"/>
          </p:cNvSpPr>
          <p:nvPr/>
        </p:nvSpPr>
        <p:spPr>
          <a:xfrm>
            <a:off x="1674746" y="3088244"/>
            <a:ext cx="7201495" cy="738664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square" lIns="91440" tIns="45720" rIns="91440" bIns="45720" anchor="ctr" anchorCtr="0">
            <a:spAutoFit/>
          </a:bodyPr>
          <a:lstStyle/>
          <a:p>
            <a:pPr algn="l">
              <a:spcBef>
                <a:spcPct val="0"/>
              </a:spcBef>
              <a:spcAft>
                <a:spcPct val="0"/>
              </a:spcAft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 sz="14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기업규모별 청년</a:t>
            </a:r>
            <a:r>
              <a:rPr lang="en-US" altLang="ko-KR" sz="14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4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만</a:t>
            </a:r>
            <a:r>
              <a:rPr lang="en-US" altLang="ko-KR" sz="14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15~34</a:t>
            </a:r>
            <a:r>
              <a:rPr lang="ko-KR" altLang="en-US" sz="14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세</a:t>
            </a:r>
            <a:r>
              <a:rPr lang="en-US" altLang="ko-KR" sz="14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dirty="0" err="1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군필자는</a:t>
            </a:r>
            <a:r>
              <a:rPr lang="ko-KR" altLang="en-US" sz="14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 복무기간 비례 최고 만</a:t>
            </a:r>
            <a:r>
              <a:rPr lang="en-US" altLang="ko-KR" sz="14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39</a:t>
            </a:r>
            <a:r>
              <a:rPr lang="ko-KR" altLang="en-US" sz="14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세</a:t>
            </a:r>
            <a:r>
              <a:rPr lang="en-US" altLang="ko-KR" sz="14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ko-KR" altLang="en-US" sz="14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 최저고용 요건</a:t>
            </a:r>
            <a:endParaRPr lang="en-US" altLang="ko-KR" sz="1400" dirty="0" smtClean="0">
              <a:solidFill>
                <a:srgbClr val="002060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l">
              <a:spcBef>
                <a:spcPct val="0"/>
              </a:spcBef>
              <a:spcAft>
                <a:spcPct val="0"/>
              </a:spcAft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 sz="14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기업 전체 근로자수</a:t>
            </a:r>
            <a:r>
              <a:rPr lang="en-US" altLang="ko-KR" sz="14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400" dirty="0" err="1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피보험자수</a:t>
            </a:r>
            <a:r>
              <a:rPr lang="en-US" altLang="ko-KR" sz="14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ko-KR" altLang="en-US" sz="14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 증가</a:t>
            </a:r>
            <a:endParaRPr lang="en-US" altLang="ko-KR" sz="1400" dirty="0" smtClean="0">
              <a:solidFill>
                <a:srgbClr val="002060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l">
              <a:spcBef>
                <a:spcPct val="0"/>
              </a:spcBef>
              <a:spcAft>
                <a:spcPct val="0"/>
              </a:spcAft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 sz="14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지원기간 시작 이후에는 </a:t>
            </a:r>
            <a:r>
              <a:rPr lang="ko-KR" altLang="en-US" sz="1400" dirty="0" err="1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피보험자수를</a:t>
            </a:r>
            <a:r>
              <a:rPr lang="ko-KR" altLang="en-US" sz="14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 유지 </a:t>
            </a:r>
            <a:r>
              <a:rPr lang="en-US" altLang="ko-KR" sz="14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– </a:t>
            </a:r>
            <a:r>
              <a:rPr lang="ko-KR" altLang="en-US" sz="140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지원요건 충족일로 </a:t>
            </a:r>
            <a:r>
              <a:rPr lang="ko-KR" altLang="en-US" sz="1400" dirty="0" err="1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부터</a:t>
            </a:r>
            <a:r>
              <a:rPr lang="ko-KR" altLang="en-US" sz="140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40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6</a:t>
            </a:r>
            <a:r>
              <a:rPr lang="ko-KR" altLang="en-US" sz="140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개월 이내 신청</a:t>
            </a:r>
            <a:endParaRPr lang="ko-KR" altLang="en-US" sz="1400" dirty="0">
              <a:solidFill>
                <a:srgbClr val="FF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67" name="직선 연결선 66"/>
          <p:cNvCxnSpPr/>
          <p:nvPr/>
        </p:nvCxnSpPr>
        <p:spPr>
          <a:xfrm>
            <a:off x="1547664" y="2939802"/>
            <a:ext cx="7201049" cy="0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양쪽 모서리가 둥근 사각형 68"/>
          <p:cNvSpPr/>
          <p:nvPr/>
        </p:nvSpPr>
        <p:spPr>
          <a:xfrm>
            <a:off x="406399" y="2238773"/>
            <a:ext cx="8416800" cy="216024"/>
          </a:xfrm>
          <a:prstGeom prst="round2SameRect">
            <a:avLst>
              <a:gd name="adj1" fmla="val 16667"/>
              <a:gd name="adj2" fmla="val 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 altLang="en-US">
                <a:latin typeface="+mn-lt"/>
                <a:ea typeface="+mn-ea"/>
                <a:cs typeface="+mn-cs"/>
              </a:defRPr>
            </a:pPr>
            <a:endParaRPr lang="ko-KR" altLang="en-US">
              <a:solidFill>
                <a:prstClr val="white"/>
              </a:solidFill>
              <a:cs typeface="+mj-cs"/>
            </a:endParaRPr>
          </a:p>
        </p:txBody>
      </p:sp>
      <p:grpSp>
        <p:nvGrpSpPr>
          <p:cNvPr id="5" name="그룹 14"/>
          <p:cNvGrpSpPr/>
          <p:nvPr/>
        </p:nvGrpSpPr>
        <p:grpSpPr>
          <a:xfrm>
            <a:off x="3249886" y="2060846"/>
            <a:ext cx="2720429" cy="400110"/>
            <a:chOff x="2424460" y="1403249"/>
            <a:chExt cx="4144714" cy="609588"/>
          </a:xfrm>
        </p:grpSpPr>
        <p:sp>
          <p:nvSpPr>
            <p:cNvPr id="42" name="평행 사변형 41"/>
            <p:cNvSpPr/>
            <p:nvPr/>
          </p:nvSpPr>
          <p:spPr>
            <a:xfrm flipH="1">
              <a:off x="5789786" y="1422301"/>
              <a:ext cx="779388" cy="206499"/>
            </a:xfrm>
            <a:prstGeom prst="parallelogram">
              <a:avLst>
                <a:gd name="adj" fmla="val 25000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43" name="평행 사변형 42"/>
            <p:cNvSpPr/>
            <p:nvPr/>
          </p:nvSpPr>
          <p:spPr>
            <a:xfrm>
              <a:off x="2424460" y="1422301"/>
              <a:ext cx="779388" cy="206499"/>
            </a:xfrm>
            <a:prstGeom prst="parallelogram">
              <a:avLst>
                <a:gd name="adj" fmla="val 25000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44" name="사다리꼴 43"/>
            <p:cNvSpPr/>
            <p:nvPr/>
          </p:nvSpPr>
          <p:spPr>
            <a:xfrm rot="10800000">
              <a:off x="2483767" y="1418058"/>
              <a:ext cx="4032448" cy="548224"/>
            </a:xfrm>
            <a:prstGeom prst="trapezoid">
              <a:avLst>
                <a:gd name="adj" fmla="val 32349"/>
              </a:avLst>
            </a:prstGeom>
            <a:gradFill>
              <a:gsLst>
                <a:gs pos="49000">
                  <a:srgbClr val="007FC1"/>
                </a:gs>
                <a:gs pos="52000">
                  <a:srgbClr val="0564B3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Autofit/>
            </a:bodyPr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3009205" y="1403249"/>
              <a:ext cx="2952329" cy="60958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defRPr lang="ko-KR" altLang="en-US">
                  <a:cs typeface="+mj-cs"/>
                </a:defRPr>
              </a:pPr>
              <a:r>
                <a:rPr lang="ko-KR" altLang="en-US" sz="2000">
                  <a:solidFill>
                    <a:prstClr val="white"/>
                  </a:solidFill>
                  <a:effectLst>
                    <a:outerShdw blurRad="38100" dist="38100" dir="2700000" algn="tl" rotWithShape="0">
                      <a:srgbClr val="000000">
                        <a:alpha val="40000"/>
                      </a:srgbClr>
                    </a:outerShdw>
                  </a:effectLst>
                  <a:cs typeface="+mj-cs"/>
                </a:rPr>
                <a:t>지원요건</a:t>
              </a:r>
            </a:p>
          </p:txBody>
        </p:sp>
      </p:grpSp>
      <p:sp>
        <p:nvSpPr>
          <p:cNvPr id="71" name="Rectangle 12"/>
          <p:cNvSpPr>
            <a:spLocks noChangeArrowheads="1"/>
          </p:cNvSpPr>
          <p:nvPr/>
        </p:nvSpPr>
        <p:spPr>
          <a:xfrm>
            <a:off x="1674746" y="4721644"/>
            <a:ext cx="7201495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square" lIns="91440" tIns="45720" rIns="91440" bIns="45720" anchor="ctr" anchorCtr="0">
            <a:spAutoFit/>
          </a:bodyPr>
          <a:lstStyle/>
          <a:p>
            <a:pPr algn="just">
              <a:spcBef>
                <a:spcPct val="0"/>
              </a:spcBef>
              <a:spcAft>
                <a:spcPct val="0"/>
              </a:spcAft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기업을 기준으로 최초 요건을 충족한 날로 </a:t>
            </a:r>
            <a:r>
              <a:rPr lang="ko-KR" altLang="en-US" dirty="0" err="1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부터</a:t>
            </a:r>
            <a:r>
              <a:rPr lang="ko-KR" altLang="en-US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 </a:t>
            </a:r>
            <a:r>
              <a:rPr lang="en-US" altLang="ko-KR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3</a:t>
            </a:r>
            <a:r>
              <a:rPr lang="ko-KR" altLang="en-US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년</a:t>
            </a:r>
            <a:r>
              <a:rPr lang="ko-KR" altLang="en-US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간 지원</a:t>
            </a:r>
            <a:endParaRPr lang="en-US" altLang="ko-KR" dirty="0">
              <a:solidFill>
                <a:srgbClr val="002060"/>
              </a:solidFill>
              <a:latin typeface="맑은 고딕" pitchFamily="50" charset="-127"/>
              <a:ea typeface="맑은 고딕" pitchFamily="50" charset="-127"/>
              <a:cs typeface="맑은 고딕"/>
            </a:endParaRPr>
          </a:p>
        </p:txBody>
      </p:sp>
      <p:grpSp>
        <p:nvGrpSpPr>
          <p:cNvPr id="6" name="그룹 71"/>
          <p:cNvGrpSpPr/>
          <p:nvPr/>
        </p:nvGrpSpPr>
        <p:grpSpPr>
          <a:xfrm>
            <a:off x="385233" y="4726290"/>
            <a:ext cx="1234439" cy="360040"/>
            <a:chOff x="368299" y="2780928"/>
            <a:chExt cx="1325217" cy="360040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73" name="직사각형 72"/>
            <p:cNvSpPr/>
            <p:nvPr/>
          </p:nvSpPr>
          <p:spPr>
            <a:xfrm>
              <a:off x="368299" y="2780928"/>
              <a:ext cx="865932" cy="36004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74" name="오각형 73"/>
            <p:cNvSpPr/>
            <p:nvPr/>
          </p:nvSpPr>
          <p:spPr>
            <a:xfrm>
              <a:off x="827584" y="2780928"/>
              <a:ext cx="865932" cy="360040"/>
            </a:xfrm>
            <a:prstGeom prst="homePlate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</p:grpSp>
      <p:grpSp>
        <p:nvGrpSpPr>
          <p:cNvPr id="7" name="그룹 74"/>
          <p:cNvGrpSpPr/>
          <p:nvPr/>
        </p:nvGrpSpPr>
        <p:grpSpPr>
          <a:xfrm>
            <a:off x="385233" y="5243458"/>
            <a:ext cx="1234439" cy="360040"/>
            <a:chOff x="368299" y="2780928"/>
            <a:chExt cx="1325217" cy="360040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76" name="직사각형 75"/>
            <p:cNvSpPr/>
            <p:nvPr/>
          </p:nvSpPr>
          <p:spPr>
            <a:xfrm>
              <a:off x="368299" y="2780928"/>
              <a:ext cx="865932" cy="36004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77" name="오각형 76"/>
            <p:cNvSpPr/>
            <p:nvPr/>
          </p:nvSpPr>
          <p:spPr>
            <a:xfrm>
              <a:off x="827584" y="2780928"/>
              <a:ext cx="865932" cy="360040"/>
            </a:xfrm>
            <a:prstGeom prst="homePlate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</p:grpSp>
      <p:grpSp>
        <p:nvGrpSpPr>
          <p:cNvPr id="8" name="그룹 77"/>
          <p:cNvGrpSpPr/>
          <p:nvPr/>
        </p:nvGrpSpPr>
        <p:grpSpPr>
          <a:xfrm>
            <a:off x="385233" y="5918527"/>
            <a:ext cx="1234439" cy="360040"/>
            <a:chOff x="368299" y="2780928"/>
            <a:chExt cx="1325217" cy="360040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79" name="직사각형 78"/>
            <p:cNvSpPr/>
            <p:nvPr/>
          </p:nvSpPr>
          <p:spPr>
            <a:xfrm>
              <a:off x="368299" y="2780928"/>
              <a:ext cx="865932" cy="36004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80" name="오각형 79"/>
            <p:cNvSpPr/>
            <p:nvPr/>
          </p:nvSpPr>
          <p:spPr>
            <a:xfrm>
              <a:off x="827584" y="2780928"/>
              <a:ext cx="865932" cy="360040"/>
            </a:xfrm>
            <a:prstGeom prst="homePlate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</p:grpSp>
      <p:sp>
        <p:nvSpPr>
          <p:cNvPr id="81" name="직사각형 80"/>
          <p:cNvSpPr/>
          <p:nvPr/>
        </p:nvSpPr>
        <p:spPr>
          <a:xfrm>
            <a:off x="578035" y="4721644"/>
            <a:ext cx="6849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>
                <a:solidFill>
                  <a:srgbClr val="002060"/>
                </a:solidFill>
                <a:cs typeface="+mj-cs"/>
              </a:rPr>
              <a:t>기 간</a:t>
            </a:r>
            <a:endParaRPr lang="ko-KR" altLang="en-US">
              <a:solidFill>
                <a:prstClr val="black"/>
              </a:solidFill>
              <a:cs typeface="+mj-cs"/>
            </a:endParaRPr>
          </a:p>
        </p:txBody>
      </p:sp>
      <p:sp>
        <p:nvSpPr>
          <p:cNvPr id="82" name="직사각형 81"/>
          <p:cNvSpPr/>
          <p:nvPr/>
        </p:nvSpPr>
        <p:spPr>
          <a:xfrm>
            <a:off x="578035" y="5238812"/>
            <a:ext cx="6849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>
                <a:solidFill>
                  <a:prstClr val="black"/>
                </a:solidFill>
                <a:cs typeface="+mj-cs"/>
              </a:rPr>
              <a:t>금 액</a:t>
            </a:r>
          </a:p>
        </p:txBody>
      </p:sp>
      <p:sp>
        <p:nvSpPr>
          <p:cNvPr id="83" name="직사각형 82"/>
          <p:cNvSpPr/>
          <p:nvPr/>
        </p:nvSpPr>
        <p:spPr>
          <a:xfrm>
            <a:off x="578035" y="5913881"/>
            <a:ext cx="6849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>
                <a:solidFill>
                  <a:prstClr val="black"/>
                </a:solidFill>
                <a:cs typeface="+mj-cs"/>
              </a:rPr>
              <a:t>기 타</a:t>
            </a:r>
          </a:p>
        </p:txBody>
      </p:sp>
      <p:sp>
        <p:nvSpPr>
          <p:cNvPr id="84" name="Rectangle 12"/>
          <p:cNvSpPr>
            <a:spLocks noChangeArrowheads="1"/>
          </p:cNvSpPr>
          <p:nvPr/>
        </p:nvSpPr>
        <p:spPr>
          <a:xfrm>
            <a:off x="1674746" y="5212080"/>
            <a:ext cx="7201495" cy="612234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square" lIns="91440" tIns="45720" rIns="91440" bIns="45720" anchor="ctr" anchorCtr="0">
            <a:spAutoFit/>
          </a:bodyPr>
          <a:lstStyle/>
          <a:p>
            <a:pPr algn="l">
              <a:spcBef>
                <a:spcPct val="0"/>
              </a:spcBef>
              <a:spcAft>
                <a:spcPct val="0"/>
              </a:spcAft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1인당 </a:t>
            </a:r>
            <a:r>
              <a:rPr lang="ko-KR" altLang="en-US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연 최대 </a:t>
            </a:r>
            <a:r>
              <a:rPr lang="en-US" altLang="ko-KR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900</a:t>
            </a:r>
            <a:r>
              <a:rPr lang="ko-KR" altLang="en-US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만원</a:t>
            </a:r>
            <a:r>
              <a:rPr lang="en-US" altLang="ko-KR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고용위기 지역은 연 최대 </a:t>
            </a:r>
            <a:r>
              <a:rPr lang="en-US" altLang="ko-KR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1,400</a:t>
            </a:r>
            <a:r>
              <a:rPr lang="ko-KR" altLang="en-US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만원</a:t>
            </a:r>
            <a:r>
              <a:rPr lang="en-US" altLang="ko-KR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en-US" altLang="ko-KR" sz="1600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/>
            </a:r>
            <a:br>
              <a:rPr lang="en-US" altLang="ko-KR" sz="1600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</a:br>
            <a:r>
              <a:rPr lang="en-US" altLang="ko-KR" sz="1600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  </a:t>
            </a:r>
            <a:r>
              <a:rPr lang="en-US" altLang="ko-KR" sz="1400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* </a:t>
            </a:r>
            <a:r>
              <a:rPr lang="ko-KR" altLang="en-US" sz="14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지원인원은 매월 말 기준으로 판단</a:t>
            </a:r>
            <a:endParaRPr lang="ko-KR" altLang="en-US" sz="1400" dirty="0">
              <a:solidFill>
                <a:srgbClr val="00206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5" name="Rectangle 12"/>
          <p:cNvSpPr>
            <a:spLocks noChangeArrowheads="1"/>
          </p:cNvSpPr>
          <p:nvPr/>
        </p:nvSpPr>
        <p:spPr>
          <a:xfrm>
            <a:off x="1710499" y="5928536"/>
            <a:ext cx="7073969" cy="584775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square" lIns="91440" tIns="45720" rIns="91440" bIns="45720" anchor="ctr" anchorCtr="0">
            <a:spAutoFit/>
          </a:bodyPr>
          <a:lstStyle/>
          <a:p>
            <a:pPr algn="l">
              <a:spcBef>
                <a:spcPct val="0"/>
              </a:spcBef>
              <a:spcAft>
                <a:spcPct val="0"/>
              </a:spcAft>
              <a:defRPr lang="ko-KR" altLang="en-US">
                <a:latin typeface="+mn-lt"/>
                <a:ea typeface="+mn-ea"/>
                <a:cs typeface="+mn-cs"/>
              </a:defRPr>
            </a:pPr>
            <a:r>
              <a:rPr lang="en-US" altLang="ko-KR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3</a:t>
            </a:r>
            <a:r>
              <a:rPr lang="ko-KR" altLang="en-US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개월 단위로 지원금 지급</a:t>
            </a:r>
            <a:r>
              <a:rPr lang="en-US" altLang="ko-KR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(</a:t>
            </a:r>
            <a:r>
              <a:rPr lang="ko-KR" altLang="en-US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요건 </a:t>
            </a:r>
            <a:r>
              <a:rPr lang="ko-KR" altLang="en-US" sz="1600" dirty="0" err="1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미충족</a:t>
            </a:r>
            <a:r>
              <a:rPr lang="ko-KR" altLang="en-US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 월에 대해서는 </a:t>
            </a:r>
            <a:r>
              <a:rPr lang="ko-KR" altLang="en-US" sz="1600" dirty="0" err="1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부지급</a:t>
            </a:r>
            <a:r>
              <a:rPr lang="en-US" altLang="ko-KR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)</a:t>
            </a:r>
          </a:p>
          <a:p>
            <a:pPr algn="l">
              <a:spcBef>
                <a:spcPct val="0"/>
              </a:spcBef>
              <a:spcAft>
                <a:spcPct val="0"/>
              </a:spcAft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 sz="1600" dirty="0" err="1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청년내일채움공제와</a:t>
            </a:r>
            <a:r>
              <a:rPr lang="ko-KR" altLang="en-US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 중복 지급 가능</a:t>
            </a:r>
            <a:endParaRPr lang="ko-KR" altLang="en-US" sz="1600" dirty="0">
              <a:solidFill>
                <a:srgbClr val="002060"/>
              </a:solidFill>
              <a:latin typeface="맑은 고딕" pitchFamily="50" charset="-127"/>
              <a:ea typeface="맑은 고딕" pitchFamily="50" charset="-127"/>
              <a:cs typeface="맑은 고딕"/>
            </a:endParaRPr>
          </a:p>
        </p:txBody>
      </p:sp>
      <p:cxnSp>
        <p:nvCxnSpPr>
          <p:cNvPr id="86" name="직선 연결선 85"/>
          <p:cNvCxnSpPr/>
          <p:nvPr/>
        </p:nvCxnSpPr>
        <p:spPr>
          <a:xfrm>
            <a:off x="1547664" y="5146050"/>
            <a:ext cx="7201049" cy="0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직선 연결선 86"/>
          <p:cNvCxnSpPr/>
          <p:nvPr/>
        </p:nvCxnSpPr>
        <p:spPr>
          <a:xfrm>
            <a:off x="1547664" y="5843364"/>
            <a:ext cx="7201049" cy="0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72429" name="그림 17" descr="1.png"/>
          <p:cNvPicPr>
            <a:picLocks noChangeAspect="1"/>
          </p:cNvPicPr>
          <p:nvPr/>
        </p:nvPicPr>
        <p:blipFill rotWithShape="1">
          <a:blip r:embed="rId5" cstate="print"/>
          <a:stretch>
            <a:fillRect/>
          </a:stretch>
        </p:blipFill>
        <p:spPr>
          <a:xfrm>
            <a:off x="179512" y="0"/>
            <a:ext cx="895447" cy="1124744"/>
          </a:xfrm>
          <a:prstGeom prst="rect">
            <a:avLst/>
          </a:prstGeom>
        </p:spPr>
      </p:pic>
      <p:graphicFrame>
        <p:nvGraphicFramePr>
          <p:cNvPr id="572430" name="개체 10" hidden="1"/>
          <p:cNvGraphicFramePr>
            <a:graphicFrameLocks noChangeAspect="1"/>
          </p:cNvGraphicFramePr>
          <p:nvPr/>
        </p:nvGraphicFramePr>
        <p:xfrm>
          <a:off x="1" y="1"/>
          <a:ext cx="158751" cy="158750"/>
        </p:xfrm>
        <a:graphic>
          <a:graphicData uri="http://schemas.openxmlformats.org/presentationml/2006/ole">
            <p:oleObj spid="_x0000_s207875" name="think-cell Slide" r:id="rId6" imgW="360" imgH="360" progId="">
              <p:embed/>
            </p:oleObj>
          </a:graphicData>
        </a:graphic>
      </p:graphicFrame>
      <p:grpSp>
        <p:nvGrpSpPr>
          <p:cNvPr id="9" name="그룹 87"/>
          <p:cNvGrpSpPr/>
          <p:nvPr/>
        </p:nvGrpSpPr>
        <p:grpSpPr>
          <a:xfrm>
            <a:off x="291738" y="1412709"/>
            <a:ext cx="8456726" cy="422590"/>
            <a:chOff x="291738" y="1441284"/>
            <a:chExt cx="8456726" cy="422590"/>
          </a:xfrm>
        </p:grpSpPr>
        <p:cxnSp>
          <p:nvCxnSpPr>
            <p:cNvPr id="78" name="직선 연결선 69"/>
            <p:cNvCxnSpPr/>
            <p:nvPr/>
          </p:nvCxnSpPr>
          <p:spPr>
            <a:xfrm>
              <a:off x="395536" y="1863874"/>
              <a:ext cx="8208912" cy="0"/>
            </a:xfrm>
            <a:prstGeom prst="line">
              <a:avLst/>
            </a:prstGeom>
            <a:ln w="12700">
              <a:gradFill>
                <a:gsLst>
                  <a:gs pos="0">
                    <a:schemeClr val="accent6">
                      <a:lumMod val="75000"/>
                    </a:schemeClr>
                  </a:gs>
                  <a:gs pos="50000">
                    <a:schemeClr val="accent6">
                      <a:lumMod val="75000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lin ang="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직사각형 26"/>
            <p:cNvSpPr/>
            <p:nvPr/>
          </p:nvSpPr>
          <p:spPr>
            <a:xfrm>
              <a:off x="1619672" y="1450876"/>
              <a:ext cx="7128792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l">
                <a:defRPr lang="ko-KR" altLang="en-US">
                  <a:cs typeface="+mj-cs"/>
                </a:defRPr>
              </a:pPr>
              <a:r>
                <a:rPr lang="en-US" altLang="ko-KR" dirty="0" smtClean="0">
                  <a:solidFill>
                    <a:srgbClr val="002060"/>
                  </a:solidFill>
                  <a:latin typeface="맑은 고딕" pitchFamily="50" charset="-127"/>
                  <a:ea typeface="맑은 고딕" pitchFamily="50" charset="-127"/>
                  <a:cs typeface="+mj-cs"/>
                </a:rPr>
                <a:t>5</a:t>
              </a:r>
              <a:r>
                <a:rPr lang="ko-KR" altLang="en-US" dirty="0" smtClean="0">
                  <a:solidFill>
                    <a:srgbClr val="002060"/>
                  </a:solidFill>
                  <a:latin typeface="맑은 고딕" pitchFamily="50" charset="-127"/>
                  <a:ea typeface="맑은 고딕" pitchFamily="50" charset="-127"/>
                  <a:cs typeface="+mj-cs"/>
                </a:rPr>
                <a:t>인 이상 우선지원 대상기업 및 중견기업</a:t>
              </a:r>
              <a:r>
                <a:rPr lang="en-US" altLang="ko-KR" dirty="0" smtClean="0">
                  <a:solidFill>
                    <a:srgbClr val="002060"/>
                  </a:solidFill>
                  <a:latin typeface="맑은 고딕" pitchFamily="50" charset="-127"/>
                  <a:ea typeface="맑은 고딕" pitchFamily="50" charset="-127"/>
                  <a:cs typeface="+mj-cs"/>
                </a:rPr>
                <a:t>, 5</a:t>
              </a:r>
              <a:r>
                <a:rPr lang="ko-KR" altLang="en-US" dirty="0" err="1" smtClean="0">
                  <a:solidFill>
                    <a:srgbClr val="002060"/>
                  </a:solidFill>
                  <a:latin typeface="맑은 고딕" pitchFamily="50" charset="-127"/>
                  <a:ea typeface="맑은 고딕" pitchFamily="50" charset="-127"/>
                  <a:cs typeface="+mj-cs"/>
                </a:rPr>
                <a:t>인미만</a:t>
              </a:r>
              <a:r>
                <a:rPr lang="ko-KR" altLang="en-US" dirty="0" smtClean="0">
                  <a:solidFill>
                    <a:srgbClr val="002060"/>
                  </a:solidFill>
                  <a:latin typeface="맑은 고딕" pitchFamily="50" charset="-127"/>
                  <a:ea typeface="맑은 고딕" pitchFamily="50" charset="-127"/>
                  <a:cs typeface="+mj-cs"/>
                </a:rPr>
                <a:t> 예외 업종</a:t>
              </a:r>
              <a:endParaRPr lang="ko-KR" altLang="en-US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+mj-cs"/>
              </a:endParaRPr>
            </a:p>
          </p:txBody>
        </p:sp>
        <p:cxnSp>
          <p:nvCxnSpPr>
            <p:cNvPr id="572434" name="직선 연결선 69"/>
            <p:cNvCxnSpPr/>
            <p:nvPr/>
          </p:nvCxnSpPr>
          <p:spPr>
            <a:xfrm>
              <a:off x="395536" y="1441284"/>
              <a:ext cx="8208912" cy="0"/>
            </a:xfrm>
            <a:prstGeom prst="line">
              <a:avLst/>
            </a:prstGeom>
            <a:ln w="12700">
              <a:gradFill>
                <a:gsLst>
                  <a:gs pos="0">
                    <a:schemeClr val="accent6">
                      <a:lumMod val="75000"/>
                    </a:schemeClr>
                  </a:gs>
                  <a:gs pos="50000">
                    <a:schemeClr val="accent6">
                      <a:lumMod val="75000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lin ang="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72435" name="직사각형 72"/>
            <p:cNvSpPr/>
            <p:nvPr/>
          </p:nvSpPr>
          <p:spPr>
            <a:xfrm flipH="1">
              <a:off x="363742" y="1441351"/>
              <a:ext cx="1236431" cy="360040"/>
            </a:xfrm>
            <a:prstGeom prst="rect">
              <a:avLst/>
            </a:prstGeom>
            <a:solidFill>
              <a:srgbClr val="FCAF1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572436" name="직사각형 9"/>
            <p:cNvSpPr/>
            <p:nvPr/>
          </p:nvSpPr>
          <p:spPr>
            <a:xfrm>
              <a:off x="291738" y="1483671"/>
              <a:ext cx="1378594" cy="347408"/>
            </a:xfrm>
            <a:custGeom>
              <a:avLst/>
              <a:gdLst>
                <a:gd name="connsiteX0" fmla="*/ 179163 w 1691133"/>
                <a:gd name="connsiteY0" fmla="*/ 277749 h 576262"/>
                <a:gd name="connsiteX1" fmla="*/ 0 w 1691133"/>
                <a:gd name="connsiteY1" fmla="*/ 173835 h 576262"/>
                <a:gd name="connsiteX2" fmla="*/ 0 w 1691133"/>
                <a:gd name="connsiteY2" fmla="*/ 0 h 576262"/>
                <a:gd name="connsiteX3" fmla="*/ 1691133 w 1691133"/>
                <a:gd name="connsiteY3" fmla="*/ 0 h 576262"/>
                <a:gd name="connsiteX4" fmla="*/ 1691133 w 1691133"/>
                <a:gd name="connsiteY4" fmla="*/ 576262 h 576262"/>
                <a:gd name="connsiteX5" fmla="*/ 0 w 1691133"/>
                <a:gd name="connsiteY5" fmla="*/ 576262 h 576262"/>
                <a:gd name="connsiteX6" fmla="*/ 0 w 1691133"/>
                <a:gd name="connsiteY6" fmla="*/ 381664 h 576262"/>
                <a:gd name="connsiteX7" fmla="*/ 270603 w 1691133"/>
                <a:gd name="connsiteY7" fmla="*/ 369189 h 576262"/>
                <a:gd name="connsiteX0" fmla="*/ 0 w 1691133"/>
                <a:gd name="connsiteY0" fmla="*/ 173835 h 576262"/>
                <a:gd name="connsiteX1" fmla="*/ 0 w 1691133"/>
                <a:gd name="connsiteY1" fmla="*/ 0 h 576262"/>
                <a:gd name="connsiteX2" fmla="*/ 1691133 w 1691133"/>
                <a:gd name="connsiteY2" fmla="*/ 0 h 576262"/>
                <a:gd name="connsiteX3" fmla="*/ 1691133 w 1691133"/>
                <a:gd name="connsiteY3" fmla="*/ 576262 h 576262"/>
                <a:gd name="connsiteX4" fmla="*/ 0 w 1691133"/>
                <a:gd name="connsiteY4" fmla="*/ 576262 h 576262"/>
                <a:gd name="connsiteX5" fmla="*/ 0 w 1691133"/>
                <a:gd name="connsiteY5" fmla="*/ 381664 h 576262"/>
                <a:gd name="connsiteX6" fmla="*/ 270603 w 1691133"/>
                <a:gd name="connsiteY6" fmla="*/ 369189 h 576262"/>
                <a:gd name="connsiteX0" fmla="*/ 0 w 1691133"/>
                <a:gd name="connsiteY0" fmla="*/ 173835 h 576262"/>
                <a:gd name="connsiteX1" fmla="*/ 0 w 1691133"/>
                <a:gd name="connsiteY1" fmla="*/ 0 h 576262"/>
                <a:gd name="connsiteX2" fmla="*/ 1691133 w 1691133"/>
                <a:gd name="connsiteY2" fmla="*/ 0 h 576262"/>
                <a:gd name="connsiteX3" fmla="*/ 1691133 w 1691133"/>
                <a:gd name="connsiteY3" fmla="*/ 576262 h 576262"/>
                <a:gd name="connsiteX4" fmla="*/ 0 w 1691133"/>
                <a:gd name="connsiteY4" fmla="*/ 576262 h 576262"/>
                <a:gd name="connsiteX5" fmla="*/ 0 w 1691133"/>
                <a:gd name="connsiteY5" fmla="*/ 381664 h 576262"/>
                <a:gd name="connsiteX0" fmla="*/ 0 w 1691133"/>
                <a:gd name="connsiteY0" fmla="*/ 0 h 576262"/>
                <a:gd name="connsiteX1" fmla="*/ 1691133 w 1691133"/>
                <a:gd name="connsiteY1" fmla="*/ 0 h 576262"/>
                <a:gd name="connsiteX2" fmla="*/ 1691133 w 1691133"/>
                <a:gd name="connsiteY2" fmla="*/ 576262 h 576262"/>
                <a:gd name="connsiteX3" fmla="*/ 0 w 1691133"/>
                <a:gd name="connsiteY3" fmla="*/ 576262 h 576262"/>
                <a:gd name="connsiteX4" fmla="*/ 0 w 1691133"/>
                <a:gd name="connsiteY4" fmla="*/ 381664 h 576262"/>
                <a:gd name="connsiteX0" fmla="*/ 0 w 1691133"/>
                <a:gd name="connsiteY0" fmla="*/ 0 h 576262"/>
                <a:gd name="connsiteX1" fmla="*/ 1691133 w 1691133"/>
                <a:gd name="connsiteY1" fmla="*/ 0 h 576262"/>
                <a:gd name="connsiteX2" fmla="*/ 1691133 w 1691133"/>
                <a:gd name="connsiteY2" fmla="*/ 576262 h 576262"/>
                <a:gd name="connsiteX3" fmla="*/ 0 w 1691133"/>
                <a:gd name="connsiteY3" fmla="*/ 576262 h 5762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91133" h="576262">
                  <a:moveTo>
                    <a:pt x="0" y="0"/>
                  </a:moveTo>
                  <a:lnTo>
                    <a:pt x="1691133" y="0"/>
                  </a:lnTo>
                  <a:lnTo>
                    <a:pt x="1691133" y="576262"/>
                  </a:lnTo>
                  <a:lnTo>
                    <a:pt x="0" y="576262"/>
                  </a:lnTo>
                </a:path>
              </a:pathLst>
            </a:custGeom>
            <a:noFill/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cs typeface="+mj-cs"/>
                </a:defRPr>
              </a:pPr>
              <a:r>
                <a:rPr lang="ko-KR" altLang="en-US" sz="2000" b="1" dirty="0">
                  <a:solidFill>
                    <a:srgbClr val="EEECE1">
                      <a:lumMod val="10000"/>
                    </a:srgbClr>
                  </a:solidFill>
                  <a:cs typeface="+mj-cs"/>
                </a:rPr>
                <a:t>지원대상</a:t>
              </a:r>
            </a:p>
          </p:txBody>
        </p:sp>
      </p:grpSp>
      <p:sp>
        <p:nvSpPr>
          <p:cNvPr id="75" name="제목 74"/>
          <p:cNvSpPr>
            <a:spLocks noGrp="1"/>
          </p:cNvSpPr>
          <p:nvPr>
            <p:ph type="title" idx="4294967295"/>
          </p:nvPr>
        </p:nvSpPr>
        <p:spPr>
          <a:xfrm>
            <a:off x="270753" y="116395"/>
            <a:ext cx="5417371" cy="972344"/>
          </a:xfrm>
        </p:spPr>
        <p:txBody>
          <a:bodyPr>
            <a:normAutofit/>
          </a:bodyPr>
          <a:lstStyle/>
          <a:p>
            <a:pPr lvl="0">
              <a:defRPr lang="ko-KR" altLang="en-US"/>
            </a:pPr>
            <a:r>
              <a:rPr lang="ko-KR" altLang="en-US" spc="5" dirty="0" smtClean="0">
                <a:solidFill>
                  <a:schemeClr val="bg1"/>
                </a:solidFill>
                <a:latin typeface="HY헤드라인M"/>
                <a:ea typeface="HY헤드라인M"/>
              </a:rPr>
              <a:t>1</a:t>
            </a:r>
            <a:r>
              <a:rPr lang="en-US" altLang="ko-KR" spc="5" dirty="0" smtClean="0">
                <a:solidFill>
                  <a:schemeClr val="bg1"/>
                </a:solidFill>
                <a:latin typeface="HY헤드라인M"/>
                <a:ea typeface="HY헤드라인M"/>
              </a:rPr>
              <a:t>2</a:t>
            </a:r>
            <a:r>
              <a:rPr lang="en-US" altLang="ko-KR" spc="5" dirty="0" smtClean="0">
                <a:solidFill>
                  <a:schemeClr val="tx1"/>
                </a:solidFill>
                <a:latin typeface="HY헤드라인M"/>
                <a:ea typeface="HY헤드라인M"/>
              </a:rPr>
              <a:t>   </a:t>
            </a:r>
            <a:r>
              <a:rPr lang="ko-KR" altLang="en-US" spc="5" dirty="0" smtClean="0">
                <a:solidFill>
                  <a:schemeClr val="accent2"/>
                </a:solidFill>
                <a:latin typeface="HY헤드라인M"/>
                <a:ea typeface="HY헤드라인M"/>
              </a:rPr>
              <a:t>청년추가고용장려금</a:t>
            </a:r>
            <a:endParaRPr lang="ko-KR" altLang="en-US" spc="5" dirty="0">
              <a:solidFill>
                <a:schemeClr val="accent2"/>
              </a:solidFill>
              <a:latin typeface="HY헤드라인M"/>
              <a:ea typeface="HY헤드라인M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9">
            <a:extLst>
              <a:ext uri="{FF2B5EF4-FFF2-40B4-BE49-F238E27FC236}">
                <a16:creationId xmlns:a16="http://schemas.microsoft.com/office/drawing/2014/main" xmlns="" id="{A3892102-08F3-4E60-B6C8-E735DD2E254D}"/>
              </a:ext>
            </a:extLst>
          </p:cNvPr>
          <p:cNvGrpSpPr/>
          <p:nvPr/>
        </p:nvGrpSpPr>
        <p:grpSpPr>
          <a:xfrm>
            <a:off x="489539" y="6047556"/>
            <a:ext cx="8164922" cy="174898"/>
            <a:chOff x="489539" y="6105636"/>
            <a:chExt cx="8164922" cy="174898"/>
          </a:xfrm>
        </p:grpSpPr>
        <p:pic>
          <p:nvPicPr>
            <p:cNvPr id="198" name="나눔선">
              <a:extLst>
                <a:ext uri="{FF2B5EF4-FFF2-40B4-BE49-F238E27FC236}">
                  <a16:creationId xmlns:a16="http://schemas.microsoft.com/office/drawing/2014/main" xmlns="" id="{6D949278-7D0C-40C3-BF71-E08AB0527E0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489539" y="6105636"/>
              <a:ext cx="8164922" cy="174898"/>
            </a:xfrm>
            <a:prstGeom prst="rect">
              <a:avLst/>
            </a:prstGeom>
          </p:spPr>
        </p:pic>
        <p:pic>
          <p:nvPicPr>
            <p:cNvPr id="199" name="나눔선">
              <a:extLst>
                <a:ext uri="{FF2B5EF4-FFF2-40B4-BE49-F238E27FC236}">
                  <a16:creationId xmlns:a16="http://schemas.microsoft.com/office/drawing/2014/main" xmlns="" id="{71FB8436-C0E0-4D40-ABF5-E88801B6A02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489539" y="6105636"/>
              <a:ext cx="8164922" cy="174898"/>
            </a:xfrm>
            <a:prstGeom prst="rect">
              <a:avLst/>
            </a:prstGeom>
          </p:spPr>
        </p:pic>
      </p:grpSp>
      <p:sp>
        <p:nvSpPr>
          <p:cNvPr id="153" name="사각형: 둥근 모서리 152">
            <a:extLst>
              <a:ext uri="{FF2B5EF4-FFF2-40B4-BE49-F238E27FC236}">
                <a16:creationId xmlns:a16="http://schemas.microsoft.com/office/drawing/2014/main" xmlns="" id="{2D4FC57E-0AB3-4938-A49D-53B3BD83F673}"/>
              </a:ext>
            </a:extLst>
          </p:cNvPr>
          <p:cNvSpPr/>
          <p:nvPr/>
        </p:nvSpPr>
        <p:spPr>
          <a:xfrm>
            <a:off x="1186012" y="2219607"/>
            <a:ext cx="6888980" cy="2943330"/>
          </a:xfrm>
          <a:prstGeom prst="roundRect">
            <a:avLst>
              <a:gd name="adj" fmla="val 9753"/>
            </a:avLst>
          </a:prstGeom>
          <a:gradFill>
            <a:gsLst>
              <a:gs pos="100000">
                <a:schemeClr val="bg1">
                  <a:alpha val="0"/>
                </a:schemeClr>
              </a:gs>
              <a:gs pos="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6" name="사각형: 둥근 모서리 165">
            <a:extLst>
              <a:ext uri="{FF2B5EF4-FFF2-40B4-BE49-F238E27FC236}">
                <a16:creationId xmlns:a16="http://schemas.microsoft.com/office/drawing/2014/main" xmlns="" id="{3910663F-9BAB-46B1-BBF1-B524D2BE9F8E}"/>
              </a:ext>
            </a:extLst>
          </p:cNvPr>
          <p:cNvSpPr/>
          <p:nvPr/>
        </p:nvSpPr>
        <p:spPr>
          <a:xfrm>
            <a:off x="2035489" y="3905257"/>
            <a:ext cx="1274211" cy="2088194"/>
          </a:xfrm>
          <a:prstGeom prst="roundRect">
            <a:avLst>
              <a:gd name="adj" fmla="val 10400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170" name="사각형: 둥근 모서리 169">
            <a:extLst>
              <a:ext uri="{FF2B5EF4-FFF2-40B4-BE49-F238E27FC236}">
                <a16:creationId xmlns:a16="http://schemas.microsoft.com/office/drawing/2014/main" xmlns="" id="{C8139575-936D-4648-88BB-C0770BBD4623}"/>
              </a:ext>
            </a:extLst>
          </p:cNvPr>
          <p:cNvSpPr/>
          <p:nvPr/>
        </p:nvSpPr>
        <p:spPr>
          <a:xfrm>
            <a:off x="3360683" y="3905257"/>
            <a:ext cx="1274211" cy="2088194"/>
          </a:xfrm>
          <a:prstGeom prst="roundRect">
            <a:avLst>
              <a:gd name="adj" fmla="val 10400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171" name="사각형: 둥근 모서리 170">
            <a:extLst>
              <a:ext uri="{FF2B5EF4-FFF2-40B4-BE49-F238E27FC236}">
                <a16:creationId xmlns:a16="http://schemas.microsoft.com/office/drawing/2014/main" xmlns="" id="{E068C256-C210-41D3-BF28-EB6D24CADD0A}"/>
              </a:ext>
            </a:extLst>
          </p:cNvPr>
          <p:cNvSpPr/>
          <p:nvPr/>
        </p:nvSpPr>
        <p:spPr>
          <a:xfrm>
            <a:off x="4685877" y="3905257"/>
            <a:ext cx="1274211" cy="2088194"/>
          </a:xfrm>
          <a:prstGeom prst="roundRect">
            <a:avLst>
              <a:gd name="adj" fmla="val 10400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172" name="사각형: 둥근 모서리 171">
            <a:extLst>
              <a:ext uri="{FF2B5EF4-FFF2-40B4-BE49-F238E27FC236}">
                <a16:creationId xmlns:a16="http://schemas.microsoft.com/office/drawing/2014/main" xmlns="" id="{08D48F35-4BE3-4FFD-A4E5-CA65AD1AE296}"/>
              </a:ext>
            </a:extLst>
          </p:cNvPr>
          <p:cNvSpPr/>
          <p:nvPr/>
        </p:nvSpPr>
        <p:spPr>
          <a:xfrm>
            <a:off x="6011071" y="3905257"/>
            <a:ext cx="1274211" cy="2088194"/>
          </a:xfrm>
          <a:prstGeom prst="roundRect">
            <a:avLst>
              <a:gd name="adj" fmla="val 10400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20" name="제목 19">
            <a:extLst>
              <a:ext uri="{FF2B5EF4-FFF2-40B4-BE49-F238E27FC236}">
                <a16:creationId xmlns:a16="http://schemas.microsoft.com/office/drawing/2014/main" xmlns="" id="{19AA7C71-595F-4137-90A6-61AC27470B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7708" y="305716"/>
            <a:ext cx="8786292" cy="400110"/>
          </a:xfrm>
        </p:spPr>
        <p:txBody>
          <a:bodyPr/>
          <a:lstStyle/>
          <a:p>
            <a:r>
              <a:rPr lang="ko-KR" altLang="en-US" sz="2000" b="0" i="0" dirty="0">
                <a:latin typeface="HY헤드라인M" pitchFamily="18" charset="-127"/>
                <a:ea typeface="HY헤드라인M" pitchFamily="18" charset="-127"/>
              </a:rPr>
              <a:t>청년 추가고용 장려금 지원 내용</a:t>
            </a:r>
          </a:p>
        </p:txBody>
      </p:sp>
      <p:graphicFrame>
        <p:nvGraphicFramePr>
          <p:cNvPr id="139" name="표 138">
            <a:extLst>
              <a:ext uri="{FF2B5EF4-FFF2-40B4-BE49-F238E27FC236}">
                <a16:creationId xmlns:a16="http://schemas.microsoft.com/office/drawing/2014/main" xmlns="" id="{F1B8D25E-F647-49F3-A690-F04143F1937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340616566"/>
              </p:ext>
            </p:extLst>
          </p:nvPr>
        </p:nvGraphicFramePr>
        <p:xfrm>
          <a:off x="533085" y="3990245"/>
          <a:ext cx="8077828" cy="2088193"/>
        </p:xfrm>
        <a:graphic>
          <a:graphicData uri="http://schemas.openxmlformats.org/drawingml/2006/table">
            <a:tbl>
              <a:tblPr/>
              <a:tblGrid>
                <a:gridCol w="1450573">
                  <a:extLst>
                    <a:ext uri="{9D8B030D-6E8A-4147-A177-3AD203B41FA5}">
                      <a16:colId xmlns:a16="http://schemas.microsoft.com/office/drawing/2014/main" xmlns="" val="3941695940"/>
                    </a:ext>
                  </a:extLst>
                </a:gridCol>
                <a:gridCol w="1325451">
                  <a:extLst>
                    <a:ext uri="{9D8B030D-6E8A-4147-A177-3AD203B41FA5}">
                      <a16:colId xmlns:a16="http://schemas.microsoft.com/office/drawing/2014/main" xmlns="" val="625143489"/>
                    </a:ext>
                  </a:extLst>
                </a:gridCol>
                <a:gridCol w="1325451">
                  <a:extLst>
                    <a:ext uri="{9D8B030D-6E8A-4147-A177-3AD203B41FA5}">
                      <a16:colId xmlns:a16="http://schemas.microsoft.com/office/drawing/2014/main" xmlns="" val="1133162569"/>
                    </a:ext>
                  </a:extLst>
                </a:gridCol>
                <a:gridCol w="1325451">
                  <a:extLst>
                    <a:ext uri="{9D8B030D-6E8A-4147-A177-3AD203B41FA5}">
                      <a16:colId xmlns:a16="http://schemas.microsoft.com/office/drawing/2014/main" xmlns="" val="514319148"/>
                    </a:ext>
                  </a:extLst>
                </a:gridCol>
                <a:gridCol w="1325451">
                  <a:extLst>
                    <a:ext uri="{9D8B030D-6E8A-4147-A177-3AD203B41FA5}">
                      <a16:colId xmlns:a16="http://schemas.microsoft.com/office/drawing/2014/main" xmlns="" val="1178397121"/>
                    </a:ext>
                  </a:extLst>
                </a:gridCol>
                <a:gridCol w="1325451">
                  <a:extLst>
                    <a:ext uri="{9D8B030D-6E8A-4147-A177-3AD203B41FA5}">
                      <a16:colId xmlns:a16="http://schemas.microsoft.com/office/drawing/2014/main" xmlns="" val="3957116518"/>
                    </a:ext>
                  </a:extLst>
                </a:gridCol>
              </a:tblGrid>
              <a:tr h="79819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 b="1" kern="0" dirty="0">
                        <a:gradFill>
                          <a:gsLst>
                            <a:gs pos="100000">
                              <a:prstClr val="black">
                                <a:lumMod val="75000"/>
                                <a:lumOff val="25000"/>
                              </a:prstClr>
                            </a:gs>
                            <a:gs pos="100000">
                              <a:srgbClr val="0070C0"/>
                            </a:gs>
                          </a:gsLst>
                          <a:lin ang="5400000" scaled="0"/>
                        </a:gra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1" kern="0" dirty="0">
                          <a:gradFill>
                            <a:gsLst>
                              <a:gs pos="100000">
                                <a:prstClr val="black">
                                  <a:lumMod val="75000"/>
                                  <a:lumOff val="25000"/>
                                </a:prstClr>
                              </a:gs>
                              <a:gs pos="100000">
                                <a:srgbClr val="0070C0"/>
                              </a:gs>
                            </a:gsLst>
                            <a:lin ang="5400000" scaled="0"/>
                          </a:gradFill>
                          <a:latin typeface="+mn-ea"/>
                          <a:ea typeface="+mn-ea"/>
                          <a:cs typeface="+mn-cs"/>
                        </a:rPr>
                        <a:t>1</a:t>
                      </a:r>
                      <a:r>
                        <a:rPr lang="ko-KR" altLang="en-US" sz="1800" b="1" kern="0" dirty="0">
                          <a:gradFill>
                            <a:gsLst>
                              <a:gs pos="100000">
                                <a:prstClr val="black">
                                  <a:lumMod val="75000"/>
                                  <a:lumOff val="25000"/>
                                </a:prstClr>
                              </a:gs>
                              <a:gs pos="100000">
                                <a:srgbClr val="0070C0"/>
                              </a:gs>
                            </a:gsLst>
                            <a:lin ang="5400000" scaled="0"/>
                          </a:gradFill>
                          <a:latin typeface="+mn-ea"/>
                          <a:ea typeface="+mn-ea"/>
                          <a:cs typeface="+mn-cs"/>
                        </a:rPr>
                        <a:t>명 고용</a:t>
                      </a:r>
                    </a:p>
                  </a:txBody>
                  <a:tcPr marL="64770" marR="64770" marT="17907" marB="17907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1" kern="0" dirty="0">
                          <a:gradFill>
                            <a:gsLst>
                              <a:gs pos="100000">
                                <a:prstClr val="black">
                                  <a:lumMod val="75000"/>
                                  <a:lumOff val="25000"/>
                                </a:prstClr>
                              </a:gs>
                              <a:gs pos="100000">
                                <a:srgbClr val="0070C0"/>
                              </a:gs>
                            </a:gsLst>
                            <a:lin ang="5400000" scaled="0"/>
                          </a:gradFill>
                          <a:latin typeface="+mn-ea"/>
                          <a:ea typeface="+mn-ea"/>
                          <a:cs typeface="+mn-cs"/>
                        </a:rPr>
                        <a:t>2</a:t>
                      </a:r>
                      <a:r>
                        <a:rPr lang="ko-KR" altLang="en-US" sz="1800" b="1" kern="0" dirty="0">
                          <a:gradFill>
                            <a:gsLst>
                              <a:gs pos="100000">
                                <a:prstClr val="black">
                                  <a:lumMod val="75000"/>
                                  <a:lumOff val="25000"/>
                                </a:prstClr>
                              </a:gs>
                              <a:gs pos="100000">
                                <a:srgbClr val="0070C0"/>
                              </a:gs>
                            </a:gsLst>
                            <a:lin ang="5400000" scaled="0"/>
                          </a:gradFill>
                          <a:latin typeface="+mn-ea"/>
                          <a:ea typeface="+mn-ea"/>
                          <a:cs typeface="+mn-cs"/>
                        </a:rPr>
                        <a:t>명 고용</a:t>
                      </a:r>
                    </a:p>
                  </a:txBody>
                  <a:tcPr marL="64770" marR="64770" marT="17907" marB="17907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1" kern="0" dirty="0">
                          <a:gradFill>
                            <a:gsLst>
                              <a:gs pos="100000">
                                <a:prstClr val="black">
                                  <a:lumMod val="75000"/>
                                  <a:lumOff val="25000"/>
                                </a:prstClr>
                              </a:gs>
                              <a:gs pos="100000">
                                <a:srgbClr val="0070C0"/>
                              </a:gs>
                            </a:gsLst>
                            <a:lin ang="5400000" scaled="0"/>
                          </a:gradFill>
                          <a:latin typeface="+mn-ea"/>
                          <a:ea typeface="+mn-ea"/>
                          <a:cs typeface="+mn-cs"/>
                        </a:rPr>
                        <a:t>3</a:t>
                      </a:r>
                      <a:r>
                        <a:rPr lang="ko-KR" altLang="en-US" sz="1800" b="1" kern="0" dirty="0">
                          <a:gradFill>
                            <a:gsLst>
                              <a:gs pos="100000">
                                <a:prstClr val="black">
                                  <a:lumMod val="75000"/>
                                  <a:lumOff val="25000"/>
                                </a:prstClr>
                              </a:gs>
                              <a:gs pos="100000">
                                <a:srgbClr val="0070C0"/>
                              </a:gs>
                            </a:gsLst>
                            <a:lin ang="5400000" scaled="0"/>
                          </a:gradFill>
                          <a:latin typeface="+mn-ea"/>
                          <a:ea typeface="+mn-ea"/>
                          <a:cs typeface="+mn-cs"/>
                        </a:rPr>
                        <a:t>명 고용</a:t>
                      </a:r>
                    </a:p>
                  </a:txBody>
                  <a:tcPr marL="64770" marR="64770" marT="17907" marB="17907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1" kern="0" dirty="0">
                          <a:gradFill>
                            <a:gsLst>
                              <a:gs pos="100000">
                                <a:prstClr val="black">
                                  <a:lumMod val="75000"/>
                                  <a:lumOff val="25000"/>
                                </a:prstClr>
                              </a:gs>
                              <a:gs pos="100000">
                                <a:srgbClr val="0070C0"/>
                              </a:gs>
                            </a:gsLst>
                            <a:lin ang="5400000" scaled="0"/>
                          </a:gradFill>
                          <a:latin typeface="+mn-ea"/>
                          <a:ea typeface="+mn-ea"/>
                          <a:cs typeface="+mn-cs"/>
                        </a:rPr>
                        <a:t>4</a:t>
                      </a:r>
                      <a:r>
                        <a:rPr lang="ko-KR" altLang="en-US" sz="1800" b="1" kern="0" dirty="0">
                          <a:gradFill>
                            <a:gsLst>
                              <a:gs pos="100000">
                                <a:prstClr val="black">
                                  <a:lumMod val="75000"/>
                                  <a:lumOff val="25000"/>
                                </a:prstClr>
                              </a:gs>
                              <a:gs pos="100000">
                                <a:srgbClr val="0070C0"/>
                              </a:gs>
                            </a:gsLst>
                            <a:lin ang="5400000" scaled="0"/>
                          </a:gradFill>
                          <a:latin typeface="+mn-ea"/>
                          <a:ea typeface="+mn-ea"/>
                          <a:cs typeface="+mn-cs"/>
                        </a:rPr>
                        <a:t>명 고용</a:t>
                      </a:r>
                    </a:p>
                  </a:txBody>
                  <a:tcPr marL="64770" marR="64770" marT="17907" marB="17907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dirty="0">
                          <a:gradFill>
                            <a:gsLst>
                              <a:gs pos="100000">
                                <a:prstClr val="black">
                                  <a:lumMod val="75000"/>
                                  <a:lumOff val="25000"/>
                                </a:prstClr>
                              </a:gs>
                              <a:gs pos="100000">
                                <a:srgbClr val="0070C0"/>
                              </a:gs>
                            </a:gsLst>
                            <a:lin ang="5400000" scaled="0"/>
                          </a:gradFill>
                          <a:latin typeface="+mn-ea"/>
                          <a:ea typeface="+mn-ea"/>
                          <a:cs typeface="+mn-cs"/>
                        </a:rPr>
                        <a:t>..........</a:t>
                      </a:r>
                    </a:p>
                  </a:txBody>
                  <a:tcPr marL="64770" marR="64770" marT="17907" marB="17907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517039552"/>
                  </a:ext>
                </a:extLst>
              </a:tr>
              <a:tr h="43000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1" kern="0" dirty="0">
                          <a:gradFill>
                            <a:gsLst>
                              <a:gs pos="100000">
                                <a:prstClr val="black">
                                  <a:lumMod val="75000"/>
                                  <a:lumOff val="25000"/>
                                </a:prstClr>
                              </a:gs>
                              <a:gs pos="100000">
                                <a:srgbClr val="0070C0"/>
                              </a:gs>
                            </a:gsLst>
                            <a:lin ang="5400000" scaled="0"/>
                          </a:gradFill>
                          <a:latin typeface="+mn-ea"/>
                          <a:ea typeface="+mn-ea"/>
                          <a:cs typeface="+mn-cs"/>
                        </a:rPr>
                        <a:t>30</a:t>
                      </a:r>
                      <a:r>
                        <a:rPr lang="ko-KR" altLang="en-US" sz="1800" b="1" kern="0" dirty="0">
                          <a:gradFill>
                            <a:gsLst>
                              <a:gs pos="100000">
                                <a:prstClr val="black">
                                  <a:lumMod val="75000"/>
                                  <a:lumOff val="25000"/>
                                </a:prstClr>
                              </a:gs>
                              <a:gs pos="100000">
                                <a:srgbClr val="0070C0"/>
                              </a:gs>
                            </a:gsLst>
                            <a:lin ang="5400000" scaled="0"/>
                          </a:gradFill>
                          <a:latin typeface="+mn-ea"/>
                          <a:ea typeface="+mn-ea"/>
                          <a:cs typeface="+mn-cs"/>
                        </a:rPr>
                        <a:t>인 미만</a:t>
                      </a: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C33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1" kern="0" dirty="0">
                          <a:gradFill>
                            <a:gsLst>
                              <a:gs pos="100000">
                                <a:prstClr val="black">
                                  <a:lumMod val="75000"/>
                                  <a:lumOff val="25000"/>
                                </a:prstClr>
                              </a:gs>
                              <a:gs pos="100000">
                                <a:srgbClr val="0070C0"/>
                              </a:gs>
                            </a:gsLst>
                            <a:lin ang="5400000" scaled="0"/>
                          </a:gradFill>
                          <a:latin typeface="+mn-ea"/>
                          <a:ea typeface="+mn-ea"/>
                          <a:cs typeface="+mn-cs"/>
                        </a:rPr>
                        <a:t>900</a:t>
                      </a:r>
                      <a:r>
                        <a:rPr lang="ko-KR" altLang="en-US" sz="1800" b="1" kern="0" dirty="0">
                          <a:gradFill>
                            <a:gsLst>
                              <a:gs pos="100000">
                                <a:prstClr val="black">
                                  <a:lumMod val="75000"/>
                                  <a:lumOff val="25000"/>
                                </a:prstClr>
                              </a:gs>
                              <a:gs pos="100000">
                                <a:srgbClr val="0070C0"/>
                              </a:gs>
                            </a:gsLst>
                            <a:lin ang="5400000" scaled="0"/>
                          </a:gradFill>
                          <a:latin typeface="+mn-ea"/>
                          <a:ea typeface="+mn-ea"/>
                          <a:cs typeface="+mn-cs"/>
                        </a:rPr>
                        <a:t>만원</a:t>
                      </a: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1" kern="0" dirty="0">
                          <a:gradFill>
                            <a:gsLst>
                              <a:gs pos="100000">
                                <a:prstClr val="black">
                                  <a:lumMod val="75000"/>
                                  <a:lumOff val="25000"/>
                                </a:prstClr>
                              </a:gs>
                              <a:gs pos="100000">
                                <a:srgbClr val="0070C0"/>
                              </a:gs>
                            </a:gsLst>
                            <a:lin ang="5400000" scaled="0"/>
                          </a:gradFill>
                          <a:latin typeface="+mn-ea"/>
                          <a:ea typeface="+mn-ea"/>
                          <a:cs typeface="+mn-cs"/>
                        </a:rPr>
                        <a:t>1,800</a:t>
                      </a:r>
                      <a:r>
                        <a:rPr lang="ko-KR" altLang="en-US" sz="1800" b="1" kern="0" dirty="0">
                          <a:gradFill>
                            <a:gsLst>
                              <a:gs pos="100000">
                                <a:prstClr val="black">
                                  <a:lumMod val="75000"/>
                                  <a:lumOff val="25000"/>
                                </a:prstClr>
                              </a:gs>
                              <a:gs pos="100000">
                                <a:srgbClr val="0070C0"/>
                              </a:gs>
                            </a:gsLst>
                            <a:lin ang="5400000" scaled="0"/>
                          </a:gradFill>
                          <a:latin typeface="+mn-ea"/>
                          <a:ea typeface="+mn-ea"/>
                          <a:cs typeface="+mn-cs"/>
                        </a:rPr>
                        <a:t>만원</a:t>
                      </a: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1" kern="0" dirty="0">
                          <a:gradFill>
                            <a:gsLst>
                              <a:gs pos="100000">
                                <a:prstClr val="black">
                                  <a:lumMod val="75000"/>
                                  <a:lumOff val="25000"/>
                                </a:prstClr>
                              </a:gs>
                              <a:gs pos="100000">
                                <a:srgbClr val="0070C0"/>
                              </a:gs>
                            </a:gsLst>
                            <a:lin ang="5400000" scaled="0"/>
                          </a:gradFill>
                          <a:latin typeface="+mn-ea"/>
                          <a:ea typeface="+mn-ea"/>
                          <a:cs typeface="+mn-cs"/>
                        </a:rPr>
                        <a:t>2,700</a:t>
                      </a:r>
                      <a:r>
                        <a:rPr lang="ko-KR" altLang="en-US" sz="1800" b="1" kern="0" dirty="0">
                          <a:gradFill>
                            <a:gsLst>
                              <a:gs pos="100000">
                                <a:prstClr val="black">
                                  <a:lumMod val="75000"/>
                                  <a:lumOff val="25000"/>
                                </a:prstClr>
                              </a:gs>
                              <a:gs pos="100000">
                                <a:srgbClr val="0070C0"/>
                              </a:gs>
                            </a:gsLst>
                            <a:lin ang="5400000" scaled="0"/>
                          </a:gradFill>
                          <a:latin typeface="+mn-ea"/>
                          <a:ea typeface="+mn-ea"/>
                          <a:cs typeface="+mn-cs"/>
                        </a:rPr>
                        <a:t>만원</a:t>
                      </a: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1" kern="0" dirty="0">
                          <a:gradFill>
                            <a:gsLst>
                              <a:gs pos="100000">
                                <a:prstClr val="black">
                                  <a:lumMod val="75000"/>
                                  <a:lumOff val="25000"/>
                                </a:prstClr>
                              </a:gs>
                              <a:gs pos="100000">
                                <a:srgbClr val="0070C0"/>
                              </a:gs>
                            </a:gsLst>
                            <a:lin ang="5400000" scaled="0"/>
                          </a:gradFill>
                          <a:latin typeface="+mn-ea"/>
                          <a:ea typeface="+mn-ea"/>
                          <a:cs typeface="+mn-cs"/>
                        </a:rPr>
                        <a:t>3,600</a:t>
                      </a:r>
                      <a:r>
                        <a:rPr lang="ko-KR" altLang="en-US" sz="1800" b="1" kern="0" dirty="0">
                          <a:gradFill>
                            <a:gsLst>
                              <a:gs pos="100000">
                                <a:prstClr val="black">
                                  <a:lumMod val="75000"/>
                                  <a:lumOff val="25000"/>
                                </a:prstClr>
                              </a:gs>
                              <a:gs pos="100000">
                                <a:srgbClr val="0070C0"/>
                              </a:gs>
                            </a:gsLst>
                            <a:lin ang="5400000" scaled="0"/>
                          </a:gradFill>
                          <a:latin typeface="+mn-ea"/>
                          <a:ea typeface="+mn-ea"/>
                          <a:cs typeface="+mn-cs"/>
                        </a:rPr>
                        <a:t>만원</a:t>
                      </a: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dirty="0">
                          <a:gradFill>
                            <a:gsLst>
                              <a:gs pos="100000">
                                <a:prstClr val="black">
                                  <a:lumMod val="75000"/>
                                  <a:lumOff val="25000"/>
                                </a:prstClr>
                              </a:gs>
                              <a:gs pos="100000">
                                <a:srgbClr val="0070C0"/>
                              </a:gs>
                            </a:gsLst>
                            <a:lin ang="5400000" scaled="0"/>
                          </a:gradFill>
                          <a:latin typeface="+mn-ea"/>
                          <a:ea typeface="+mn-ea"/>
                          <a:cs typeface="+mn-cs"/>
                        </a:rPr>
                        <a:t>..........</a:t>
                      </a: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843270150"/>
                  </a:ext>
                </a:extLst>
              </a:tr>
              <a:tr h="43000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1" kern="0" dirty="0">
                          <a:gradFill>
                            <a:gsLst>
                              <a:gs pos="100000">
                                <a:prstClr val="black">
                                  <a:lumMod val="75000"/>
                                  <a:lumOff val="25000"/>
                                </a:prstClr>
                              </a:gs>
                              <a:gs pos="100000">
                                <a:srgbClr val="0070C0"/>
                              </a:gs>
                            </a:gsLst>
                            <a:lin ang="5400000" scaled="0"/>
                          </a:gradFill>
                          <a:latin typeface="+mn-ea"/>
                          <a:ea typeface="+mn-ea"/>
                          <a:cs typeface="+mn-cs"/>
                        </a:rPr>
                        <a:t>30~99</a:t>
                      </a:r>
                      <a:r>
                        <a:rPr lang="ko-KR" altLang="en-US" sz="1800" b="1" kern="0" dirty="0">
                          <a:gradFill>
                            <a:gsLst>
                              <a:gs pos="100000">
                                <a:prstClr val="black">
                                  <a:lumMod val="75000"/>
                                  <a:lumOff val="25000"/>
                                </a:prstClr>
                              </a:gs>
                              <a:gs pos="100000">
                                <a:srgbClr val="0070C0"/>
                              </a:gs>
                            </a:gsLst>
                            <a:lin ang="5400000" scaled="0"/>
                          </a:gradFill>
                          <a:latin typeface="+mn-ea"/>
                          <a:ea typeface="+mn-ea"/>
                          <a:cs typeface="+mn-cs"/>
                        </a:rPr>
                        <a:t>인</a:t>
                      </a: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BC1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dirty="0">
                          <a:gradFill>
                            <a:gsLst>
                              <a:gs pos="100000">
                                <a:prstClr val="black">
                                  <a:lumMod val="75000"/>
                                  <a:lumOff val="25000"/>
                                </a:prstClr>
                              </a:gs>
                              <a:gs pos="100000">
                                <a:srgbClr val="0070C0"/>
                              </a:gs>
                            </a:gsLst>
                            <a:lin ang="5400000" scaled="0"/>
                          </a:gradFill>
                          <a:latin typeface="+mn-ea"/>
                          <a:ea typeface="+mn-ea"/>
                          <a:cs typeface="+mn-cs"/>
                        </a:rPr>
                        <a:t>x</a:t>
                      </a: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1" kern="0" dirty="0">
                          <a:gradFill>
                            <a:gsLst>
                              <a:gs pos="100000">
                                <a:prstClr val="black">
                                  <a:lumMod val="75000"/>
                                  <a:lumOff val="25000"/>
                                </a:prstClr>
                              </a:gs>
                              <a:gs pos="100000">
                                <a:srgbClr val="0070C0"/>
                              </a:gs>
                            </a:gsLst>
                            <a:lin ang="5400000" scaled="0"/>
                          </a:gradFill>
                          <a:latin typeface="+mn-ea"/>
                          <a:ea typeface="+mn-ea"/>
                          <a:cs typeface="+mn-cs"/>
                        </a:rPr>
                        <a:t>1,800</a:t>
                      </a:r>
                      <a:r>
                        <a:rPr lang="ko-KR" altLang="en-US" sz="1800" b="1" kern="0" dirty="0">
                          <a:gradFill>
                            <a:gsLst>
                              <a:gs pos="100000">
                                <a:prstClr val="black">
                                  <a:lumMod val="75000"/>
                                  <a:lumOff val="25000"/>
                                </a:prstClr>
                              </a:gs>
                              <a:gs pos="100000">
                                <a:srgbClr val="0070C0"/>
                              </a:gs>
                            </a:gsLst>
                            <a:lin ang="5400000" scaled="0"/>
                          </a:gradFill>
                          <a:latin typeface="+mn-ea"/>
                          <a:ea typeface="+mn-ea"/>
                          <a:cs typeface="+mn-cs"/>
                        </a:rPr>
                        <a:t>만원</a:t>
                      </a: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1" kern="0">
                          <a:gradFill>
                            <a:gsLst>
                              <a:gs pos="100000">
                                <a:prstClr val="black">
                                  <a:lumMod val="75000"/>
                                  <a:lumOff val="25000"/>
                                </a:prstClr>
                              </a:gs>
                              <a:gs pos="100000">
                                <a:srgbClr val="0070C0"/>
                              </a:gs>
                            </a:gsLst>
                            <a:lin ang="5400000" scaled="0"/>
                          </a:gradFill>
                          <a:latin typeface="+mn-ea"/>
                          <a:ea typeface="+mn-ea"/>
                          <a:cs typeface="+mn-cs"/>
                        </a:rPr>
                        <a:t>2,700</a:t>
                      </a:r>
                      <a:r>
                        <a:rPr lang="ko-KR" altLang="en-US" sz="1800" b="1" kern="0">
                          <a:gradFill>
                            <a:gsLst>
                              <a:gs pos="100000">
                                <a:prstClr val="black">
                                  <a:lumMod val="75000"/>
                                  <a:lumOff val="25000"/>
                                </a:prstClr>
                              </a:gs>
                              <a:gs pos="100000">
                                <a:srgbClr val="0070C0"/>
                              </a:gs>
                            </a:gsLst>
                            <a:lin ang="5400000" scaled="0"/>
                          </a:gradFill>
                          <a:latin typeface="+mn-ea"/>
                          <a:ea typeface="+mn-ea"/>
                          <a:cs typeface="+mn-cs"/>
                        </a:rPr>
                        <a:t>만원</a:t>
                      </a: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1" kern="0" dirty="0">
                          <a:gradFill>
                            <a:gsLst>
                              <a:gs pos="100000">
                                <a:prstClr val="black">
                                  <a:lumMod val="75000"/>
                                  <a:lumOff val="25000"/>
                                </a:prstClr>
                              </a:gs>
                              <a:gs pos="100000">
                                <a:srgbClr val="0070C0"/>
                              </a:gs>
                            </a:gsLst>
                            <a:lin ang="5400000" scaled="0"/>
                          </a:gradFill>
                          <a:latin typeface="+mn-ea"/>
                          <a:ea typeface="+mn-ea"/>
                          <a:cs typeface="+mn-cs"/>
                        </a:rPr>
                        <a:t>3,600</a:t>
                      </a:r>
                      <a:r>
                        <a:rPr lang="ko-KR" altLang="en-US" sz="1800" b="1" kern="0" dirty="0">
                          <a:gradFill>
                            <a:gsLst>
                              <a:gs pos="100000">
                                <a:prstClr val="black">
                                  <a:lumMod val="75000"/>
                                  <a:lumOff val="25000"/>
                                </a:prstClr>
                              </a:gs>
                              <a:gs pos="100000">
                                <a:srgbClr val="0070C0"/>
                              </a:gs>
                            </a:gsLst>
                            <a:lin ang="5400000" scaled="0"/>
                          </a:gradFill>
                          <a:latin typeface="+mn-ea"/>
                          <a:ea typeface="+mn-ea"/>
                          <a:cs typeface="+mn-cs"/>
                        </a:rPr>
                        <a:t>만원</a:t>
                      </a: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dirty="0">
                          <a:gradFill>
                            <a:gsLst>
                              <a:gs pos="100000">
                                <a:prstClr val="black">
                                  <a:lumMod val="75000"/>
                                  <a:lumOff val="25000"/>
                                </a:prstClr>
                              </a:gs>
                              <a:gs pos="100000">
                                <a:srgbClr val="0070C0"/>
                              </a:gs>
                            </a:gsLst>
                            <a:lin ang="5400000" scaled="0"/>
                          </a:gradFill>
                          <a:latin typeface="+mn-ea"/>
                          <a:ea typeface="+mn-ea"/>
                          <a:cs typeface="+mn-cs"/>
                        </a:rPr>
                        <a:t>..........</a:t>
                      </a: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47322633"/>
                  </a:ext>
                </a:extLst>
              </a:tr>
              <a:tr h="43000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1" kern="0" dirty="0">
                          <a:gradFill>
                            <a:gsLst>
                              <a:gs pos="100000">
                                <a:prstClr val="black">
                                  <a:lumMod val="75000"/>
                                  <a:lumOff val="25000"/>
                                </a:prstClr>
                              </a:gs>
                              <a:gs pos="100000">
                                <a:srgbClr val="0070C0"/>
                              </a:gs>
                            </a:gsLst>
                            <a:lin ang="5400000" scaled="0"/>
                          </a:gradFill>
                          <a:latin typeface="+mn-ea"/>
                          <a:ea typeface="+mn-ea"/>
                          <a:cs typeface="+mn-cs"/>
                        </a:rPr>
                        <a:t>100</a:t>
                      </a:r>
                      <a:r>
                        <a:rPr lang="ko-KR" altLang="en-US" sz="1800" b="1" kern="0" dirty="0">
                          <a:gradFill>
                            <a:gsLst>
                              <a:gs pos="100000">
                                <a:prstClr val="black">
                                  <a:lumMod val="75000"/>
                                  <a:lumOff val="25000"/>
                                </a:prstClr>
                              </a:gs>
                              <a:gs pos="100000">
                                <a:srgbClr val="0070C0"/>
                              </a:gs>
                            </a:gsLst>
                            <a:lin ang="5400000" scaled="0"/>
                          </a:gradFill>
                          <a:latin typeface="+mn-ea"/>
                          <a:ea typeface="+mn-ea"/>
                          <a:cs typeface="+mn-cs"/>
                        </a:rPr>
                        <a:t>인 이상</a:t>
                      </a: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dirty="0">
                          <a:gradFill>
                            <a:gsLst>
                              <a:gs pos="100000">
                                <a:prstClr val="black">
                                  <a:lumMod val="75000"/>
                                  <a:lumOff val="25000"/>
                                </a:prstClr>
                              </a:gs>
                              <a:gs pos="100000">
                                <a:srgbClr val="0070C0"/>
                              </a:gs>
                            </a:gsLst>
                            <a:lin ang="5400000" scaled="0"/>
                          </a:gradFill>
                          <a:latin typeface="+mn-ea"/>
                          <a:ea typeface="+mn-ea"/>
                          <a:cs typeface="+mn-cs"/>
                        </a:rPr>
                        <a:t>x</a:t>
                      </a: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dirty="0">
                          <a:gradFill>
                            <a:gsLst>
                              <a:gs pos="100000">
                                <a:prstClr val="black">
                                  <a:lumMod val="75000"/>
                                  <a:lumOff val="25000"/>
                                </a:prstClr>
                              </a:gs>
                              <a:gs pos="100000">
                                <a:srgbClr val="0070C0"/>
                              </a:gs>
                            </a:gsLst>
                            <a:lin ang="5400000" scaled="0"/>
                          </a:gradFill>
                          <a:latin typeface="+mn-ea"/>
                          <a:ea typeface="+mn-ea"/>
                          <a:cs typeface="+mn-cs"/>
                        </a:rPr>
                        <a:t>x</a:t>
                      </a: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1" kern="0" dirty="0">
                          <a:gradFill>
                            <a:gsLst>
                              <a:gs pos="100000">
                                <a:prstClr val="black">
                                  <a:lumMod val="75000"/>
                                  <a:lumOff val="25000"/>
                                </a:prstClr>
                              </a:gs>
                              <a:gs pos="100000">
                                <a:srgbClr val="0070C0"/>
                              </a:gs>
                            </a:gsLst>
                            <a:lin ang="5400000" scaled="0"/>
                          </a:gradFill>
                          <a:latin typeface="+mn-ea"/>
                          <a:ea typeface="+mn-ea"/>
                          <a:cs typeface="+mn-cs"/>
                        </a:rPr>
                        <a:t>2,700</a:t>
                      </a:r>
                      <a:r>
                        <a:rPr lang="ko-KR" altLang="en-US" sz="1800" b="1" kern="0" dirty="0">
                          <a:gradFill>
                            <a:gsLst>
                              <a:gs pos="100000">
                                <a:prstClr val="black">
                                  <a:lumMod val="75000"/>
                                  <a:lumOff val="25000"/>
                                </a:prstClr>
                              </a:gs>
                              <a:gs pos="100000">
                                <a:srgbClr val="0070C0"/>
                              </a:gs>
                            </a:gsLst>
                            <a:lin ang="5400000" scaled="0"/>
                          </a:gradFill>
                          <a:latin typeface="+mn-ea"/>
                          <a:ea typeface="+mn-ea"/>
                          <a:cs typeface="+mn-cs"/>
                        </a:rPr>
                        <a:t>만원</a:t>
                      </a: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1" kern="0" dirty="0">
                          <a:gradFill>
                            <a:gsLst>
                              <a:gs pos="100000">
                                <a:prstClr val="black">
                                  <a:lumMod val="75000"/>
                                  <a:lumOff val="25000"/>
                                </a:prstClr>
                              </a:gs>
                              <a:gs pos="100000">
                                <a:srgbClr val="0070C0"/>
                              </a:gs>
                            </a:gsLst>
                            <a:lin ang="5400000" scaled="0"/>
                          </a:gradFill>
                          <a:latin typeface="+mn-ea"/>
                          <a:ea typeface="+mn-ea"/>
                          <a:cs typeface="+mn-cs"/>
                        </a:rPr>
                        <a:t>3,600</a:t>
                      </a:r>
                      <a:r>
                        <a:rPr lang="ko-KR" altLang="en-US" sz="1800" b="1" kern="0" dirty="0">
                          <a:gradFill>
                            <a:gsLst>
                              <a:gs pos="100000">
                                <a:prstClr val="black">
                                  <a:lumMod val="75000"/>
                                  <a:lumOff val="25000"/>
                                </a:prstClr>
                              </a:gs>
                              <a:gs pos="100000">
                                <a:srgbClr val="0070C0"/>
                              </a:gs>
                            </a:gsLst>
                            <a:lin ang="5400000" scaled="0"/>
                          </a:gradFill>
                          <a:latin typeface="+mn-ea"/>
                          <a:ea typeface="+mn-ea"/>
                          <a:cs typeface="+mn-cs"/>
                        </a:rPr>
                        <a:t>만원</a:t>
                      </a: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dirty="0">
                          <a:gradFill>
                            <a:gsLst>
                              <a:gs pos="100000">
                                <a:prstClr val="black">
                                  <a:lumMod val="75000"/>
                                  <a:lumOff val="25000"/>
                                </a:prstClr>
                              </a:gs>
                              <a:gs pos="100000">
                                <a:srgbClr val="0070C0"/>
                              </a:gs>
                            </a:gsLst>
                            <a:lin ang="5400000" scaled="0"/>
                          </a:gradFill>
                          <a:latin typeface="+mn-ea"/>
                          <a:ea typeface="+mn-ea"/>
                          <a:cs typeface="+mn-cs"/>
                        </a:rPr>
                        <a:t>..........</a:t>
                      </a: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18955634"/>
                  </a:ext>
                </a:extLst>
              </a:tr>
            </a:tbl>
          </a:graphicData>
        </a:graphic>
      </p:graphicFrame>
      <p:sp>
        <p:nvSpPr>
          <p:cNvPr id="141" name="TextBox 140">
            <a:extLst>
              <a:ext uri="{FF2B5EF4-FFF2-40B4-BE49-F238E27FC236}">
                <a16:creationId xmlns:a16="http://schemas.microsoft.com/office/drawing/2014/main" xmlns="" id="{CC7E84BA-AFB3-4E6E-B19D-68584D5F68C4}"/>
              </a:ext>
            </a:extLst>
          </p:cNvPr>
          <p:cNvSpPr txBox="1"/>
          <p:nvPr/>
        </p:nvSpPr>
        <p:spPr>
          <a:xfrm>
            <a:off x="689038" y="1293143"/>
            <a:ext cx="77770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0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청년</a:t>
            </a:r>
            <a:r>
              <a:rPr lang="ko-KR" altLang="en-US" sz="2000" b="1" kern="0" dirty="0">
                <a:gradFill>
                  <a:gsLst>
                    <a:gs pos="100000">
                      <a:srgbClr val="C00000"/>
                    </a:gs>
                    <a:gs pos="0">
                      <a:srgbClr val="E85402"/>
                    </a:gs>
                  </a:gsLst>
                  <a:lin ang="5400000" scaled="0"/>
                </a:gradFill>
                <a:latin typeface="+mn-ea"/>
              </a:rPr>
              <a:t> </a:t>
            </a:r>
            <a:r>
              <a:rPr lang="en-US" altLang="ko-KR" sz="2000" b="1" kern="0" dirty="0">
                <a:gradFill>
                  <a:gsLst>
                    <a:gs pos="100000">
                      <a:srgbClr val="C00000"/>
                    </a:gs>
                    <a:gs pos="0">
                      <a:srgbClr val="E85402"/>
                    </a:gs>
                  </a:gsLst>
                  <a:lin ang="5400000" scaled="0"/>
                </a:gradFill>
                <a:latin typeface="+mn-ea"/>
              </a:rPr>
              <a:t>1</a:t>
            </a:r>
            <a:r>
              <a:rPr lang="ko-KR" altLang="en-US" sz="2000" b="1" kern="0" dirty="0">
                <a:gradFill>
                  <a:gsLst>
                    <a:gs pos="100000">
                      <a:srgbClr val="C00000"/>
                    </a:gs>
                    <a:gs pos="0">
                      <a:srgbClr val="E85402"/>
                    </a:gs>
                  </a:gsLst>
                  <a:lin ang="5400000" scaled="0"/>
                </a:gradFill>
                <a:latin typeface="+mn-ea"/>
              </a:rPr>
              <a:t>인당 연</a:t>
            </a:r>
            <a:r>
              <a:rPr lang="en-US" altLang="ko-KR" sz="2000" b="1" kern="0" dirty="0">
                <a:gradFill>
                  <a:gsLst>
                    <a:gs pos="100000">
                      <a:srgbClr val="C00000"/>
                    </a:gs>
                    <a:gs pos="0">
                      <a:srgbClr val="E85402"/>
                    </a:gs>
                  </a:gsLst>
                  <a:lin ang="5400000" scaled="0"/>
                </a:gradFill>
                <a:latin typeface="+mn-ea"/>
              </a:rPr>
              <a:t>900</a:t>
            </a:r>
            <a:r>
              <a:rPr lang="ko-KR" altLang="en-US" sz="2000" b="1" kern="0" dirty="0">
                <a:gradFill>
                  <a:gsLst>
                    <a:gs pos="100000">
                      <a:srgbClr val="C00000"/>
                    </a:gs>
                    <a:gs pos="0">
                      <a:srgbClr val="E85402"/>
                    </a:gs>
                  </a:gsLst>
                  <a:lin ang="5400000" scaled="0"/>
                </a:gradFill>
                <a:latin typeface="+mn-ea"/>
              </a:rPr>
              <a:t>만원 </a:t>
            </a:r>
            <a:r>
              <a:rPr lang="ko-KR" altLang="en-US" sz="20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한도</a:t>
            </a:r>
            <a:r>
              <a:rPr lang="en-US" altLang="ko-KR" sz="20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, </a:t>
            </a:r>
            <a:r>
              <a:rPr lang="en-US" altLang="ko-KR" sz="2000" b="1" kern="0" dirty="0">
                <a:gradFill>
                  <a:gsLst>
                    <a:gs pos="100000">
                      <a:srgbClr val="C00000"/>
                    </a:gs>
                    <a:gs pos="0">
                      <a:srgbClr val="E85402"/>
                    </a:gs>
                  </a:gsLst>
                  <a:lin ang="5400000" scaled="0"/>
                </a:gradFill>
                <a:latin typeface="+mn-ea"/>
              </a:rPr>
              <a:t>3</a:t>
            </a:r>
            <a:r>
              <a:rPr lang="ko-KR" altLang="en-US" sz="2000" b="1" kern="0" dirty="0">
                <a:gradFill>
                  <a:gsLst>
                    <a:gs pos="100000">
                      <a:srgbClr val="C00000"/>
                    </a:gs>
                    <a:gs pos="0">
                      <a:srgbClr val="E85402"/>
                    </a:gs>
                  </a:gsLst>
                  <a:lin ang="5400000" scaled="0"/>
                </a:gradFill>
                <a:latin typeface="+mn-ea"/>
              </a:rPr>
              <a:t>년간 </a:t>
            </a:r>
            <a:r>
              <a:rPr lang="ko-KR" altLang="en-US" sz="20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총 </a:t>
            </a:r>
            <a:r>
              <a:rPr lang="en-US" altLang="ko-KR" sz="20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2700</a:t>
            </a:r>
            <a:r>
              <a:rPr lang="ko-KR" altLang="en-US" sz="20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만원 지급</a:t>
            </a:r>
            <a:endParaRPr lang="ko-KR" altLang="en-US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+mn-ea"/>
            </a:endParaRPr>
          </a:p>
        </p:txBody>
      </p:sp>
      <p:sp>
        <p:nvSpPr>
          <p:cNvPr id="143" name="TextBox 142">
            <a:extLst>
              <a:ext uri="{FF2B5EF4-FFF2-40B4-BE49-F238E27FC236}">
                <a16:creationId xmlns:a16="http://schemas.microsoft.com/office/drawing/2014/main" xmlns="" id="{B6F51152-9052-45FE-BA51-5D75510BF620}"/>
              </a:ext>
            </a:extLst>
          </p:cNvPr>
          <p:cNvSpPr txBox="1"/>
          <p:nvPr/>
        </p:nvSpPr>
        <p:spPr>
          <a:xfrm>
            <a:off x="689038" y="1695063"/>
            <a:ext cx="777703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6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(</a:t>
            </a:r>
            <a:r>
              <a:rPr lang="ko-KR" altLang="en-US" sz="16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기업당 최대 </a:t>
            </a:r>
            <a:r>
              <a:rPr lang="en-US" altLang="ko-KR" sz="16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90</a:t>
            </a:r>
            <a:r>
              <a:rPr lang="ko-KR" altLang="en-US" sz="16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명 지원</a:t>
            </a:r>
            <a:r>
              <a:rPr lang="en-US" altLang="ko-KR" sz="16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, </a:t>
            </a:r>
            <a:r>
              <a:rPr lang="ko-KR" altLang="en-US" sz="16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고용위기지역은 연간 </a:t>
            </a:r>
            <a:r>
              <a:rPr lang="en-US" altLang="ko-KR" sz="16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1400</a:t>
            </a:r>
            <a:r>
              <a:rPr lang="ko-KR" altLang="en-US" sz="16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만원</a:t>
            </a:r>
            <a:r>
              <a:rPr lang="en-US" altLang="ko-KR" sz="16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)</a:t>
            </a:r>
            <a:endParaRPr lang="ko-KR" altLang="en-US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+mn-ea"/>
            </a:endParaRP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xmlns="" id="{28A3A2AA-2E11-479C-8713-A620EB3824C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553257" y="4349024"/>
            <a:ext cx="263744" cy="339933"/>
          </a:xfrm>
          <a:prstGeom prst="rect">
            <a:avLst/>
          </a:prstGeom>
        </p:spPr>
      </p:pic>
      <p:grpSp>
        <p:nvGrpSpPr>
          <p:cNvPr id="3" name="그룹 4">
            <a:extLst>
              <a:ext uri="{FF2B5EF4-FFF2-40B4-BE49-F238E27FC236}">
                <a16:creationId xmlns:a16="http://schemas.microsoft.com/office/drawing/2014/main" xmlns="" id="{A87C9CB8-027A-4CED-B4A8-E13C51DD8F3A}"/>
              </a:ext>
            </a:extLst>
          </p:cNvPr>
          <p:cNvGrpSpPr/>
          <p:nvPr/>
        </p:nvGrpSpPr>
        <p:grpSpPr>
          <a:xfrm>
            <a:off x="3746689" y="4349024"/>
            <a:ext cx="527488" cy="339933"/>
            <a:chOff x="3707904" y="2858544"/>
            <a:chExt cx="678776" cy="437429"/>
          </a:xfrm>
        </p:grpSpPr>
        <p:pic>
          <p:nvPicPr>
            <p:cNvPr id="144" name="그림 143">
              <a:extLst>
                <a:ext uri="{FF2B5EF4-FFF2-40B4-BE49-F238E27FC236}">
                  <a16:creationId xmlns:a16="http://schemas.microsoft.com/office/drawing/2014/main" xmlns="" id="{0CAF80E9-ABDC-406A-9B54-33419DC5967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3707904" y="2858544"/>
              <a:ext cx="339388" cy="437429"/>
            </a:xfrm>
            <a:prstGeom prst="rect">
              <a:avLst/>
            </a:prstGeom>
          </p:spPr>
        </p:pic>
        <p:pic>
          <p:nvPicPr>
            <p:cNvPr id="145" name="그림 144">
              <a:extLst>
                <a:ext uri="{FF2B5EF4-FFF2-40B4-BE49-F238E27FC236}">
                  <a16:creationId xmlns:a16="http://schemas.microsoft.com/office/drawing/2014/main" xmlns="" id="{DDA3CE95-696B-4A48-BF74-8DC9F6F5B68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4047292" y="2858544"/>
              <a:ext cx="339388" cy="437429"/>
            </a:xfrm>
            <a:prstGeom prst="rect">
              <a:avLst/>
            </a:prstGeom>
          </p:spPr>
        </p:pic>
      </p:grpSp>
      <p:grpSp>
        <p:nvGrpSpPr>
          <p:cNvPr id="4" name="그룹 3">
            <a:extLst>
              <a:ext uri="{FF2B5EF4-FFF2-40B4-BE49-F238E27FC236}">
                <a16:creationId xmlns:a16="http://schemas.microsoft.com/office/drawing/2014/main" xmlns="" id="{8F97940E-7319-4CB5-B8E1-7E0733D96BD4}"/>
              </a:ext>
            </a:extLst>
          </p:cNvPr>
          <p:cNvGrpSpPr/>
          <p:nvPr/>
        </p:nvGrpSpPr>
        <p:grpSpPr>
          <a:xfrm>
            <a:off x="6137126" y="4349024"/>
            <a:ext cx="1054976" cy="339933"/>
            <a:chOff x="6541360" y="2858544"/>
            <a:chExt cx="1357552" cy="437429"/>
          </a:xfrm>
        </p:grpSpPr>
        <p:pic>
          <p:nvPicPr>
            <p:cNvPr id="148" name="그림 147">
              <a:extLst>
                <a:ext uri="{FF2B5EF4-FFF2-40B4-BE49-F238E27FC236}">
                  <a16:creationId xmlns:a16="http://schemas.microsoft.com/office/drawing/2014/main" xmlns="" id="{D50227C1-5E24-48BE-ADE2-ECF3D1CD7A2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6541360" y="2858544"/>
              <a:ext cx="339388" cy="437429"/>
            </a:xfrm>
            <a:prstGeom prst="rect">
              <a:avLst/>
            </a:prstGeom>
          </p:spPr>
        </p:pic>
        <p:pic>
          <p:nvPicPr>
            <p:cNvPr id="149" name="그림 148">
              <a:extLst>
                <a:ext uri="{FF2B5EF4-FFF2-40B4-BE49-F238E27FC236}">
                  <a16:creationId xmlns:a16="http://schemas.microsoft.com/office/drawing/2014/main" xmlns="" id="{73122544-93D6-4872-BB24-7628F92E5D3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6880748" y="2858544"/>
              <a:ext cx="339388" cy="437429"/>
            </a:xfrm>
            <a:prstGeom prst="rect">
              <a:avLst/>
            </a:prstGeom>
          </p:spPr>
        </p:pic>
        <p:pic>
          <p:nvPicPr>
            <p:cNvPr id="150" name="그림 149">
              <a:extLst>
                <a:ext uri="{FF2B5EF4-FFF2-40B4-BE49-F238E27FC236}">
                  <a16:creationId xmlns:a16="http://schemas.microsoft.com/office/drawing/2014/main" xmlns="" id="{5B3B4B95-5870-4551-B8D0-02BD6F676D5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7220136" y="2858544"/>
              <a:ext cx="339388" cy="437429"/>
            </a:xfrm>
            <a:prstGeom prst="rect">
              <a:avLst/>
            </a:prstGeom>
          </p:spPr>
        </p:pic>
        <p:pic>
          <p:nvPicPr>
            <p:cNvPr id="151" name="그림 150">
              <a:extLst>
                <a:ext uri="{FF2B5EF4-FFF2-40B4-BE49-F238E27FC236}">
                  <a16:creationId xmlns:a16="http://schemas.microsoft.com/office/drawing/2014/main" xmlns="" id="{C47B518B-FB8A-4F5A-954F-EE8254AC2D3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7559524" y="2858544"/>
              <a:ext cx="339388" cy="437429"/>
            </a:xfrm>
            <a:prstGeom prst="rect">
              <a:avLst/>
            </a:prstGeom>
          </p:spPr>
        </p:pic>
      </p:grpSp>
      <p:grpSp>
        <p:nvGrpSpPr>
          <p:cNvPr id="5" name="그룹 2">
            <a:extLst>
              <a:ext uri="{FF2B5EF4-FFF2-40B4-BE49-F238E27FC236}">
                <a16:creationId xmlns:a16="http://schemas.microsoft.com/office/drawing/2014/main" xmlns="" id="{94064A23-AF10-462D-B5E5-9D86F1B20E4D}"/>
              </a:ext>
            </a:extLst>
          </p:cNvPr>
          <p:cNvGrpSpPr/>
          <p:nvPr/>
        </p:nvGrpSpPr>
        <p:grpSpPr>
          <a:xfrm>
            <a:off x="4922515" y="4349024"/>
            <a:ext cx="791231" cy="339933"/>
            <a:chOff x="5076056" y="2858544"/>
            <a:chExt cx="1018163" cy="437429"/>
          </a:xfrm>
        </p:grpSpPr>
        <p:pic>
          <p:nvPicPr>
            <p:cNvPr id="146" name="그림 145">
              <a:extLst>
                <a:ext uri="{FF2B5EF4-FFF2-40B4-BE49-F238E27FC236}">
                  <a16:creationId xmlns:a16="http://schemas.microsoft.com/office/drawing/2014/main" xmlns="" id="{98CAF121-B200-4A3F-8384-609F4FF50D1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5076056" y="2858544"/>
              <a:ext cx="339388" cy="437429"/>
            </a:xfrm>
            <a:prstGeom prst="rect">
              <a:avLst/>
            </a:prstGeom>
          </p:spPr>
        </p:pic>
        <p:pic>
          <p:nvPicPr>
            <p:cNvPr id="147" name="그림 146">
              <a:extLst>
                <a:ext uri="{FF2B5EF4-FFF2-40B4-BE49-F238E27FC236}">
                  <a16:creationId xmlns:a16="http://schemas.microsoft.com/office/drawing/2014/main" xmlns="" id="{F6B6CE56-91C0-4181-90C1-6B6F44186BA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5415443" y="2858544"/>
              <a:ext cx="339388" cy="437429"/>
            </a:xfrm>
            <a:prstGeom prst="rect">
              <a:avLst/>
            </a:prstGeom>
          </p:spPr>
        </p:pic>
        <p:pic>
          <p:nvPicPr>
            <p:cNvPr id="152" name="그림 151">
              <a:extLst>
                <a:ext uri="{FF2B5EF4-FFF2-40B4-BE49-F238E27FC236}">
                  <a16:creationId xmlns:a16="http://schemas.microsoft.com/office/drawing/2014/main" xmlns="" id="{A2039C98-D703-45F2-9BAA-F698024F9DA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5754831" y="2858544"/>
              <a:ext cx="339388" cy="437429"/>
            </a:xfrm>
            <a:prstGeom prst="rect">
              <a:avLst/>
            </a:prstGeom>
          </p:spPr>
        </p:pic>
      </p:grpSp>
      <p:grpSp>
        <p:nvGrpSpPr>
          <p:cNvPr id="6" name="그룹 7">
            <a:extLst>
              <a:ext uri="{FF2B5EF4-FFF2-40B4-BE49-F238E27FC236}">
                <a16:creationId xmlns:a16="http://schemas.microsoft.com/office/drawing/2014/main" xmlns="" id="{A65AD628-1BAE-453D-A300-6DD7B00C77D2}"/>
              </a:ext>
            </a:extLst>
          </p:cNvPr>
          <p:cNvGrpSpPr/>
          <p:nvPr/>
        </p:nvGrpSpPr>
        <p:grpSpPr>
          <a:xfrm>
            <a:off x="2683284" y="2520808"/>
            <a:ext cx="4192972" cy="1042683"/>
            <a:chOff x="2683284" y="2384392"/>
            <a:chExt cx="3888556" cy="1042683"/>
          </a:xfrm>
        </p:grpSpPr>
        <p:sp>
          <p:nvSpPr>
            <p:cNvPr id="154" name="Rectangle 2">
              <a:extLst>
                <a:ext uri="{FF2B5EF4-FFF2-40B4-BE49-F238E27FC236}">
                  <a16:creationId xmlns:a16="http://schemas.microsoft.com/office/drawing/2014/main" xmlns="" id="{4C124C27-5D53-4943-A1D2-C5CE8CAC5D1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74036" y="2384392"/>
              <a:ext cx="3697804" cy="3385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lvl="0" eaLnBrk="0" fontAlgn="base" latinLnBrk="0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ko-KR" sz="1600" b="1" kern="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+mn-ea"/>
                </a:rPr>
                <a:t>30</a:t>
              </a:r>
              <a:r>
                <a:rPr lang="ko-KR" altLang="en-US" sz="1600" b="1" kern="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+mn-ea"/>
                </a:rPr>
                <a:t>인 미만 </a:t>
              </a:r>
              <a:r>
                <a:rPr lang="ko-KR" altLang="en-US" sz="1600" kern="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+mn-ea"/>
                </a:rPr>
                <a:t>기업</a:t>
              </a:r>
              <a:r>
                <a:rPr lang="en-US" altLang="ko-KR" sz="1600" kern="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+mn-ea"/>
                </a:rPr>
                <a:t>: </a:t>
              </a:r>
              <a:r>
                <a:rPr lang="en-US" altLang="ko-KR" sz="1600" b="1" kern="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+mn-ea"/>
                </a:rPr>
                <a:t>1</a:t>
              </a:r>
              <a:r>
                <a:rPr lang="ko-KR" altLang="en-US" sz="1600" b="1" kern="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+mn-ea"/>
                </a:rPr>
                <a:t>명</a:t>
              </a:r>
              <a:r>
                <a:rPr lang="ko-KR" altLang="en-US" sz="1600" kern="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+mn-ea"/>
                </a:rPr>
                <a:t> 고용 시 부터 지원</a:t>
              </a:r>
            </a:p>
          </p:txBody>
        </p:sp>
        <p:grpSp>
          <p:nvGrpSpPr>
            <p:cNvPr id="7" name="그룹 154">
              <a:extLst>
                <a:ext uri="{FF2B5EF4-FFF2-40B4-BE49-F238E27FC236}">
                  <a16:creationId xmlns:a16="http://schemas.microsoft.com/office/drawing/2014/main" xmlns="" id="{F3A90632-9471-4742-B810-8CBF56845D22}"/>
                </a:ext>
              </a:extLst>
            </p:cNvPr>
            <p:cNvGrpSpPr/>
            <p:nvPr/>
          </p:nvGrpSpPr>
          <p:grpSpPr>
            <a:xfrm>
              <a:off x="2683284" y="2430901"/>
              <a:ext cx="199379" cy="210025"/>
              <a:chOff x="8274366" y="1128713"/>
              <a:chExt cx="456629" cy="481012"/>
            </a:xfrm>
          </p:grpSpPr>
          <p:sp>
            <p:nvSpPr>
              <p:cNvPr id="156" name="Freeform 70">
                <a:extLst>
                  <a:ext uri="{FF2B5EF4-FFF2-40B4-BE49-F238E27FC236}">
                    <a16:creationId xmlns:a16="http://schemas.microsoft.com/office/drawing/2014/main" xmlns="" id="{C2A103AD-E8E7-4FD3-8FC4-7982750803DA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8274366" y="1212627"/>
                <a:ext cx="397098" cy="397098"/>
              </a:xfrm>
              <a:custGeom>
                <a:avLst/>
                <a:gdLst>
                  <a:gd name="T0" fmla="*/ 640 w 676"/>
                  <a:gd name="T1" fmla="*/ 0 h 676"/>
                  <a:gd name="T2" fmla="*/ 184 w 676"/>
                  <a:gd name="T3" fmla="*/ 0 h 676"/>
                  <a:gd name="T4" fmla="*/ 223 w 676"/>
                  <a:gd name="T5" fmla="*/ 72 h 676"/>
                  <a:gd name="T6" fmla="*/ 603 w 676"/>
                  <a:gd name="T7" fmla="*/ 72 h 676"/>
                  <a:gd name="T8" fmla="*/ 603 w 676"/>
                  <a:gd name="T9" fmla="*/ 601 h 676"/>
                  <a:gd name="T10" fmla="*/ 72 w 676"/>
                  <a:gd name="T11" fmla="*/ 601 h 676"/>
                  <a:gd name="T12" fmla="*/ 72 w 676"/>
                  <a:gd name="T13" fmla="*/ 378 h 676"/>
                  <a:gd name="T14" fmla="*/ 0 w 676"/>
                  <a:gd name="T15" fmla="*/ 302 h 676"/>
                  <a:gd name="T16" fmla="*/ 0 w 676"/>
                  <a:gd name="T17" fmla="*/ 639 h 676"/>
                  <a:gd name="T18" fmla="*/ 0 w 676"/>
                  <a:gd name="T19" fmla="*/ 639 h 676"/>
                  <a:gd name="T20" fmla="*/ 2 w 676"/>
                  <a:gd name="T21" fmla="*/ 646 h 676"/>
                  <a:gd name="T22" fmla="*/ 3 w 676"/>
                  <a:gd name="T23" fmla="*/ 653 h 676"/>
                  <a:gd name="T24" fmla="*/ 7 w 676"/>
                  <a:gd name="T25" fmla="*/ 659 h 676"/>
                  <a:gd name="T26" fmla="*/ 11 w 676"/>
                  <a:gd name="T27" fmla="*/ 665 h 676"/>
                  <a:gd name="T28" fmla="*/ 16 w 676"/>
                  <a:gd name="T29" fmla="*/ 668 h 676"/>
                  <a:gd name="T30" fmla="*/ 22 w 676"/>
                  <a:gd name="T31" fmla="*/ 672 h 676"/>
                  <a:gd name="T32" fmla="*/ 29 w 676"/>
                  <a:gd name="T33" fmla="*/ 674 h 676"/>
                  <a:gd name="T34" fmla="*/ 37 w 676"/>
                  <a:gd name="T35" fmla="*/ 676 h 676"/>
                  <a:gd name="T36" fmla="*/ 640 w 676"/>
                  <a:gd name="T37" fmla="*/ 676 h 676"/>
                  <a:gd name="T38" fmla="*/ 640 w 676"/>
                  <a:gd name="T39" fmla="*/ 676 h 676"/>
                  <a:gd name="T40" fmla="*/ 648 w 676"/>
                  <a:gd name="T41" fmla="*/ 674 h 676"/>
                  <a:gd name="T42" fmla="*/ 653 w 676"/>
                  <a:gd name="T43" fmla="*/ 672 h 676"/>
                  <a:gd name="T44" fmla="*/ 661 w 676"/>
                  <a:gd name="T45" fmla="*/ 668 h 676"/>
                  <a:gd name="T46" fmla="*/ 666 w 676"/>
                  <a:gd name="T47" fmla="*/ 665 h 676"/>
                  <a:gd name="T48" fmla="*/ 670 w 676"/>
                  <a:gd name="T49" fmla="*/ 659 h 676"/>
                  <a:gd name="T50" fmla="*/ 674 w 676"/>
                  <a:gd name="T51" fmla="*/ 653 h 676"/>
                  <a:gd name="T52" fmla="*/ 676 w 676"/>
                  <a:gd name="T53" fmla="*/ 646 h 676"/>
                  <a:gd name="T54" fmla="*/ 676 w 676"/>
                  <a:gd name="T55" fmla="*/ 639 h 676"/>
                  <a:gd name="T56" fmla="*/ 676 w 676"/>
                  <a:gd name="T57" fmla="*/ 35 h 676"/>
                  <a:gd name="T58" fmla="*/ 676 w 676"/>
                  <a:gd name="T59" fmla="*/ 35 h 676"/>
                  <a:gd name="T60" fmla="*/ 676 w 676"/>
                  <a:gd name="T61" fmla="*/ 28 h 676"/>
                  <a:gd name="T62" fmla="*/ 674 w 676"/>
                  <a:gd name="T63" fmla="*/ 22 h 676"/>
                  <a:gd name="T64" fmla="*/ 670 w 676"/>
                  <a:gd name="T65" fmla="*/ 15 h 676"/>
                  <a:gd name="T66" fmla="*/ 666 w 676"/>
                  <a:gd name="T67" fmla="*/ 9 h 676"/>
                  <a:gd name="T68" fmla="*/ 661 w 676"/>
                  <a:gd name="T69" fmla="*/ 5 h 676"/>
                  <a:gd name="T70" fmla="*/ 653 w 676"/>
                  <a:gd name="T71" fmla="*/ 2 h 676"/>
                  <a:gd name="T72" fmla="*/ 648 w 676"/>
                  <a:gd name="T73" fmla="*/ 0 h 676"/>
                  <a:gd name="T74" fmla="*/ 640 w 676"/>
                  <a:gd name="T75" fmla="*/ 0 h 676"/>
                  <a:gd name="T76" fmla="*/ 640 w 676"/>
                  <a:gd name="T77" fmla="*/ 0 h 6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676" h="676">
                    <a:moveTo>
                      <a:pt x="640" y="0"/>
                    </a:moveTo>
                    <a:lnTo>
                      <a:pt x="184" y="0"/>
                    </a:lnTo>
                    <a:lnTo>
                      <a:pt x="223" y="72"/>
                    </a:lnTo>
                    <a:lnTo>
                      <a:pt x="603" y="72"/>
                    </a:lnTo>
                    <a:lnTo>
                      <a:pt x="603" y="601"/>
                    </a:lnTo>
                    <a:lnTo>
                      <a:pt x="72" y="601"/>
                    </a:lnTo>
                    <a:lnTo>
                      <a:pt x="72" y="378"/>
                    </a:lnTo>
                    <a:lnTo>
                      <a:pt x="0" y="302"/>
                    </a:lnTo>
                    <a:lnTo>
                      <a:pt x="0" y="639"/>
                    </a:lnTo>
                    <a:lnTo>
                      <a:pt x="0" y="639"/>
                    </a:lnTo>
                    <a:lnTo>
                      <a:pt x="2" y="646"/>
                    </a:lnTo>
                    <a:lnTo>
                      <a:pt x="3" y="653"/>
                    </a:lnTo>
                    <a:lnTo>
                      <a:pt x="7" y="659"/>
                    </a:lnTo>
                    <a:lnTo>
                      <a:pt x="11" y="665"/>
                    </a:lnTo>
                    <a:lnTo>
                      <a:pt x="16" y="668"/>
                    </a:lnTo>
                    <a:lnTo>
                      <a:pt x="22" y="672"/>
                    </a:lnTo>
                    <a:lnTo>
                      <a:pt x="29" y="674"/>
                    </a:lnTo>
                    <a:lnTo>
                      <a:pt x="37" y="676"/>
                    </a:lnTo>
                    <a:lnTo>
                      <a:pt x="640" y="676"/>
                    </a:lnTo>
                    <a:lnTo>
                      <a:pt x="640" y="676"/>
                    </a:lnTo>
                    <a:lnTo>
                      <a:pt x="648" y="674"/>
                    </a:lnTo>
                    <a:lnTo>
                      <a:pt x="653" y="672"/>
                    </a:lnTo>
                    <a:lnTo>
                      <a:pt x="661" y="668"/>
                    </a:lnTo>
                    <a:lnTo>
                      <a:pt x="666" y="665"/>
                    </a:lnTo>
                    <a:lnTo>
                      <a:pt x="670" y="659"/>
                    </a:lnTo>
                    <a:lnTo>
                      <a:pt x="674" y="653"/>
                    </a:lnTo>
                    <a:lnTo>
                      <a:pt x="676" y="646"/>
                    </a:lnTo>
                    <a:lnTo>
                      <a:pt x="676" y="639"/>
                    </a:lnTo>
                    <a:lnTo>
                      <a:pt x="676" y="35"/>
                    </a:lnTo>
                    <a:lnTo>
                      <a:pt x="676" y="35"/>
                    </a:lnTo>
                    <a:lnTo>
                      <a:pt x="676" y="28"/>
                    </a:lnTo>
                    <a:lnTo>
                      <a:pt x="674" y="22"/>
                    </a:lnTo>
                    <a:lnTo>
                      <a:pt x="670" y="15"/>
                    </a:lnTo>
                    <a:lnTo>
                      <a:pt x="666" y="9"/>
                    </a:lnTo>
                    <a:lnTo>
                      <a:pt x="661" y="5"/>
                    </a:lnTo>
                    <a:lnTo>
                      <a:pt x="653" y="2"/>
                    </a:lnTo>
                    <a:lnTo>
                      <a:pt x="648" y="0"/>
                    </a:lnTo>
                    <a:lnTo>
                      <a:pt x="640" y="0"/>
                    </a:lnTo>
                    <a:lnTo>
                      <a:pt x="640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>
                      <a:lumMod val="50000"/>
                    </a:schemeClr>
                  </a:gs>
                  <a:gs pos="100000">
                    <a:schemeClr val="tx1">
                      <a:lumMod val="65000"/>
                      <a:lumOff val="35000"/>
                    </a:schemeClr>
                  </a:gs>
                </a:gsLst>
                <a:lin ang="2700000" scaled="1"/>
                <a:tileRect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57" name="Freeform 52">
                <a:extLst>
                  <a:ext uri="{FF2B5EF4-FFF2-40B4-BE49-F238E27FC236}">
                    <a16:creationId xmlns:a16="http://schemas.microsoft.com/office/drawing/2014/main" xmlns="" id="{8AB3D6FC-0A0D-46E5-80DE-B30E18B4360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396355" y="1128713"/>
                <a:ext cx="334640" cy="382588"/>
              </a:xfrm>
              <a:custGeom>
                <a:avLst/>
                <a:gdLst>
                  <a:gd name="T0" fmla="*/ 687 w 691"/>
                  <a:gd name="T1" fmla="*/ 7 h 555"/>
                  <a:gd name="T2" fmla="*/ 687 w 691"/>
                  <a:gd name="T3" fmla="*/ 7 h 555"/>
                  <a:gd name="T4" fmla="*/ 682 w 691"/>
                  <a:gd name="T5" fmla="*/ 2 h 555"/>
                  <a:gd name="T6" fmla="*/ 672 w 691"/>
                  <a:gd name="T7" fmla="*/ 0 h 555"/>
                  <a:gd name="T8" fmla="*/ 672 w 691"/>
                  <a:gd name="T9" fmla="*/ 0 h 555"/>
                  <a:gd name="T10" fmla="*/ 667 w 691"/>
                  <a:gd name="T11" fmla="*/ 2 h 555"/>
                  <a:gd name="T12" fmla="*/ 661 w 691"/>
                  <a:gd name="T13" fmla="*/ 3 h 555"/>
                  <a:gd name="T14" fmla="*/ 233 w 691"/>
                  <a:gd name="T15" fmla="*/ 346 h 555"/>
                  <a:gd name="T16" fmla="*/ 112 w 691"/>
                  <a:gd name="T17" fmla="*/ 245 h 555"/>
                  <a:gd name="T18" fmla="*/ 112 w 691"/>
                  <a:gd name="T19" fmla="*/ 245 h 555"/>
                  <a:gd name="T20" fmla="*/ 103 w 691"/>
                  <a:gd name="T21" fmla="*/ 238 h 555"/>
                  <a:gd name="T22" fmla="*/ 91 w 691"/>
                  <a:gd name="T23" fmla="*/ 232 h 555"/>
                  <a:gd name="T24" fmla="*/ 80 w 691"/>
                  <a:gd name="T25" fmla="*/ 231 h 555"/>
                  <a:gd name="T26" fmla="*/ 67 w 691"/>
                  <a:gd name="T27" fmla="*/ 229 h 555"/>
                  <a:gd name="T28" fmla="*/ 67 w 691"/>
                  <a:gd name="T29" fmla="*/ 229 h 555"/>
                  <a:gd name="T30" fmla="*/ 56 w 691"/>
                  <a:gd name="T31" fmla="*/ 231 h 555"/>
                  <a:gd name="T32" fmla="*/ 45 w 691"/>
                  <a:gd name="T33" fmla="*/ 232 h 555"/>
                  <a:gd name="T34" fmla="*/ 34 w 691"/>
                  <a:gd name="T35" fmla="*/ 238 h 555"/>
                  <a:gd name="T36" fmla="*/ 24 w 691"/>
                  <a:gd name="T37" fmla="*/ 245 h 555"/>
                  <a:gd name="T38" fmla="*/ 24 w 691"/>
                  <a:gd name="T39" fmla="*/ 245 h 555"/>
                  <a:gd name="T40" fmla="*/ 13 w 691"/>
                  <a:gd name="T41" fmla="*/ 255 h 555"/>
                  <a:gd name="T42" fmla="*/ 6 w 691"/>
                  <a:gd name="T43" fmla="*/ 266 h 555"/>
                  <a:gd name="T44" fmla="*/ 2 w 691"/>
                  <a:gd name="T45" fmla="*/ 279 h 555"/>
                  <a:gd name="T46" fmla="*/ 0 w 691"/>
                  <a:gd name="T47" fmla="*/ 292 h 555"/>
                  <a:gd name="T48" fmla="*/ 0 w 691"/>
                  <a:gd name="T49" fmla="*/ 305 h 555"/>
                  <a:gd name="T50" fmla="*/ 2 w 691"/>
                  <a:gd name="T51" fmla="*/ 318 h 555"/>
                  <a:gd name="T52" fmla="*/ 8 w 691"/>
                  <a:gd name="T53" fmla="*/ 329 h 555"/>
                  <a:gd name="T54" fmla="*/ 15 w 691"/>
                  <a:gd name="T55" fmla="*/ 342 h 555"/>
                  <a:gd name="T56" fmla="*/ 168 w 691"/>
                  <a:gd name="T57" fmla="*/ 523 h 555"/>
                  <a:gd name="T58" fmla="*/ 170 w 691"/>
                  <a:gd name="T59" fmla="*/ 525 h 555"/>
                  <a:gd name="T60" fmla="*/ 170 w 691"/>
                  <a:gd name="T61" fmla="*/ 525 h 555"/>
                  <a:gd name="T62" fmla="*/ 181 w 691"/>
                  <a:gd name="T63" fmla="*/ 536 h 555"/>
                  <a:gd name="T64" fmla="*/ 181 w 691"/>
                  <a:gd name="T65" fmla="*/ 536 h 555"/>
                  <a:gd name="T66" fmla="*/ 192 w 691"/>
                  <a:gd name="T67" fmla="*/ 543 h 555"/>
                  <a:gd name="T68" fmla="*/ 205 w 691"/>
                  <a:gd name="T69" fmla="*/ 549 h 555"/>
                  <a:gd name="T70" fmla="*/ 218 w 691"/>
                  <a:gd name="T71" fmla="*/ 553 h 555"/>
                  <a:gd name="T72" fmla="*/ 231 w 691"/>
                  <a:gd name="T73" fmla="*/ 555 h 555"/>
                  <a:gd name="T74" fmla="*/ 231 w 691"/>
                  <a:gd name="T75" fmla="*/ 555 h 555"/>
                  <a:gd name="T76" fmla="*/ 248 w 691"/>
                  <a:gd name="T77" fmla="*/ 553 h 555"/>
                  <a:gd name="T78" fmla="*/ 265 w 691"/>
                  <a:gd name="T79" fmla="*/ 545 h 555"/>
                  <a:gd name="T80" fmla="*/ 281 w 691"/>
                  <a:gd name="T81" fmla="*/ 536 h 555"/>
                  <a:gd name="T82" fmla="*/ 294 w 691"/>
                  <a:gd name="T83" fmla="*/ 523 h 555"/>
                  <a:gd name="T84" fmla="*/ 687 w 691"/>
                  <a:gd name="T85" fmla="*/ 29 h 555"/>
                  <a:gd name="T86" fmla="*/ 687 w 691"/>
                  <a:gd name="T87" fmla="*/ 29 h 555"/>
                  <a:gd name="T88" fmla="*/ 691 w 691"/>
                  <a:gd name="T89" fmla="*/ 24 h 555"/>
                  <a:gd name="T90" fmla="*/ 691 w 691"/>
                  <a:gd name="T91" fmla="*/ 18 h 555"/>
                  <a:gd name="T92" fmla="*/ 691 w 691"/>
                  <a:gd name="T93" fmla="*/ 13 h 555"/>
                  <a:gd name="T94" fmla="*/ 687 w 691"/>
                  <a:gd name="T95" fmla="*/ 7 h 555"/>
                  <a:gd name="T96" fmla="*/ 687 w 691"/>
                  <a:gd name="T97" fmla="*/ 7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691" h="555">
                    <a:moveTo>
                      <a:pt x="687" y="7"/>
                    </a:moveTo>
                    <a:lnTo>
                      <a:pt x="687" y="7"/>
                    </a:lnTo>
                    <a:lnTo>
                      <a:pt x="682" y="2"/>
                    </a:lnTo>
                    <a:lnTo>
                      <a:pt x="672" y="0"/>
                    </a:lnTo>
                    <a:lnTo>
                      <a:pt x="672" y="0"/>
                    </a:lnTo>
                    <a:lnTo>
                      <a:pt x="667" y="2"/>
                    </a:lnTo>
                    <a:lnTo>
                      <a:pt x="661" y="3"/>
                    </a:lnTo>
                    <a:lnTo>
                      <a:pt x="233" y="346"/>
                    </a:lnTo>
                    <a:lnTo>
                      <a:pt x="112" y="245"/>
                    </a:lnTo>
                    <a:lnTo>
                      <a:pt x="112" y="245"/>
                    </a:lnTo>
                    <a:lnTo>
                      <a:pt x="103" y="238"/>
                    </a:lnTo>
                    <a:lnTo>
                      <a:pt x="91" y="232"/>
                    </a:lnTo>
                    <a:lnTo>
                      <a:pt x="80" y="231"/>
                    </a:lnTo>
                    <a:lnTo>
                      <a:pt x="67" y="229"/>
                    </a:lnTo>
                    <a:lnTo>
                      <a:pt x="67" y="229"/>
                    </a:lnTo>
                    <a:lnTo>
                      <a:pt x="56" y="231"/>
                    </a:lnTo>
                    <a:lnTo>
                      <a:pt x="45" y="232"/>
                    </a:lnTo>
                    <a:lnTo>
                      <a:pt x="34" y="238"/>
                    </a:lnTo>
                    <a:lnTo>
                      <a:pt x="24" y="245"/>
                    </a:lnTo>
                    <a:lnTo>
                      <a:pt x="24" y="245"/>
                    </a:lnTo>
                    <a:lnTo>
                      <a:pt x="13" y="255"/>
                    </a:lnTo>
                    <a:lnTo>
                      <a:pt x="6" y="266"/>
                    </a:lnTo>
                    <a:lnTo>
                      <a:pt x="2" y="279"/>
                    </a:lnTo>
                    <a:lnTo>
                      <a:pt x="0" y="292"/>
                    </a:lnTo>
                    <a:lnTo>
                      <a:pt x="0" y="305"/>
                    </a:lnTo>
                    <a:lnTo>
                      <a:pt x="2" y="318"/>
                    </a:lnTo>
                    <a:lnTo>
                      <a:pt x="8" y="329"/>
                    </a:lnTo>
                    <a:lnTo>
                      <a:pt x="15" y="342"/>
                    </a:lnTo>
                    <a:lnTo>
                      <a:pt x="168" y="523"/>
                    </a:lnTo>
                    <a:lnTo>
                      <a:pt x="170" y="525"/>
                    </a:lnTo>
                    <a:lnTo>
                      <a:pt x="170" y="525"/>
                    </a:lnTo>
                    <a:lnTo>
                      <a:pt x="181" y="536"/>
                    </a:lnTo>
                    <a:lnTo>
                      <a:pt x="181" y="536"/>
                    </a:lnTo>
                    <a:lnTo>
                      <a:pt x="192" y="543"/>
                    </a:lnTo>
                    <a:lnTo>
                      <a:pt x="205" y="549"/>
                    </a:lnTo>
                    <a:lnTo>
                      <a:pt x="218" y="553"/>
                    </a:lnTo>
                    <a:lnTo>
                      <a:pt x="231" y="555"/>
                    </a:lnTo>
                    <a:lnTo>
                      <a:pt x="231" y="555"/>
                    </a:lnTo>
                    <a:lnTo>
                      <a:pt x="248" y="553"/>
                    </a:lnTo>
                    <a:lnTo>
                      <a:pt x="265" y="545"/>
                    </a:lnTo>
                    <a:lnTo>
                      <a:pt x="281" y="536"/>
                    </a:lnTo>
                    <a:lnTo>
                      <a:pt x="294" y="523"/>
                    </a:lnTo>
                    <a:lnTo>
                      <a:pt x="687" y="29"/>
                    </a:lnTo>
                    <a:lnTo>
                      <a:pt x="687" y="29"/>
                    </a:lnTo>
                    <a:lnTo>
                      <a:pt x="691" y="24"/>
                    </a:lnTo>
                    <a:lnTo>
                      <a:pt x="691" y="18"/>
                    </a:lnTo>
                    <a:lnTo>
                      <a:pt x="691" y="13"/>
                    </a:lnTo>
                    <a:lnTo>
                      <a:pt x="687" y="7"/>
                    </a:lnTo>
                    <a:lnTo>
                      <a:pt x="687" y="7"/>
                    </a:lnTo>
                    <a:close/>
                  </a:path>
                </a:pathLst>
              </a:custGeom>
              <a:gradFill>
                <a:gsLst>
                  <a:gs pos="0">
                    <a:srgbClr val="FF3300"/>
                  </a:gs>
                  <a:gs pos="100000">
                    <a:srgbClr val="FFC000"/>
                  </a:gs>
                </a:gsLst>
                <a:path path="circle">
                  <a:fillToRect t="100000" r="10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  <p:sp>
          <p:nvSpPr>
            <p:cNvPr id="158" name="Rectangle 2">
              <a:extLst>
                <a:ext uri="{FF2B5EF4-FFF2-40B4-BE49-F238E27FC236}">
                  <a16:creationId xmlns:a16="http://schemas.microsoft.com/office/drawing/2014/main" xmlns="" id="{5CBCE3D2-397B-41B1-8486-A5615EF3CAD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74036" y="2736456"/>
              <a:ext cx="3697804" cy="3385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lvl="0" eaLnBrk="0" fontAlgn="base" latinLnBrk="0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ko-KR" sz="1600" b="1" kern="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+mn-ea"/>
                </a:rPr>
                <a:t>30~99</a:t>
              </a:r>
              <a:r>
                <a:rPr lang="ko-KR" altLang="en-US" sz="1600" b="1" kern="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+mn-ea"/>
                </a:rPr>
                <a:t>인 </a:t>
              </a:r>
              <a:r>
                <a:rPr lang="ko-KR" altLang="en-US" sz="1600" kern="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+mn-ea"/>
                </a:rPr>
                <a:t>기업</a:t>
              </a:r>
              <a:r>
                <a:rPr lang="en-US" altLang="ko-KR" sz="1600" kern="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+mn-ea"/>
                </a:rPr>
                <a:t>:</a:t>
              </a:r>
              <a:r>
                <a:rPr lang="en-US" altLang="ko-KR" sz="1600" b="1" kern="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+mn-ea"/>
                </a:rPr>
                <a:t>  2</a:t>
              </a:r>
              <a:r>
                <a:rPr lang="ko-KR" altLang="en-US" sz="1600" b="1" kern="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+mn-ea"/>
                </a:rPr>
                <a:t>명</a:t>
              </a:r>
              <a:r>
                <a:rPr lang="ko-KR" altLang="en-US" sz="1600" kern="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+mn-ea"/>
                </a:rPr>
                <a:t> 고용 시 부터 지원</a:t>
              </a:r>
            </a:p>
          </p:txBody>
        </p:sp>
        <p:grpSp>
          <p:nvGrpSpPr>
            <p:cNvPr id="8" name="그룹 158">
              <a:extLst>
                <a:ext uri="{FF2B5EF4-FFF2-40B4-BE49-F238E27FC236}">
                  <a16:creationId xmlns:a16="http://schemas.microsoft.com/office/drawing/2014/main" xmlns="" id="{9A4298A0-A451-4B04-815B-A1788E72EB2B}"/>
                </a:ext>
              </a:extLst>
            </p:cNvPr>
            <p:cNvGrpSpPr/>
            <p:nvPr/>
          </p:nvGrpSpPr>
          <p:grpSpPr>
            <a:xfrm>
              <a:off x="2683284" y="2778527"/>
              <a:ext cx="199379" cy="210025"/>
              <a:chOff x="8274366" y="1128713"/>
              <a:chExt cx="456629" cy="481012"/>
            </a:xfrm>
          </p:grpSpPr>
          <p:sp>
            <p:nvSpPr>
              <p:cNvPr id="160" name="Freeform 70">
                <a:extLst>
                  <a:ext uri="{FF2B5EF4-FFF2-40B4-BE49-F238E27FC236}">
                    <a16:creationId xmlns:a16="http://schemas.microsoft.com/office/drawing/2014/main" xmlns="" id="{ADFFF3CD-F312-4B72-9CD3-4A6A5E09780C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8274366" y="1212627"/>
                <a:ext cx="397098" cy="397098"/>
              </a:xfrm>
              <a:custGeom>
                <a:avLst/>
                <a:gdLst>
                  <a:gd name="T0" fmla="*/ 640 w 676"/>
                  <a:gd name="T1" fmla="*/ 0 h 676"/>
                  <a:gd name="T2" fmla="*/ 184 w 676"/>
                  <a:gd name="T3" fmla="*/ 0 h 676"/>
                  <a:gd name="T4" fmla="*/ 223 w 676"/>
                  <a:gd name="T5" fmla="*/ 72 h 676"/>
                  <a:gd name="T6" fmla="*/ 603 w 676"/>
                  <a:gd name="T7" fmla="*/ 72 h 676"/>
                  <a:gd name="T8" fmla="*/ 603 w 676"/>
                  <a:gd name="T9" fmla="*/ 601 h 676"/>
                  <a:gd name="T10" fmla="*/ 72 w 676"/>
                  <a:gd name="T11" fmla="*/ 601 h 676"/>
                  <a:gd name="T12" fmla="*/ 72 w 676"/>
                  <a:gd name="T13" fmla="*/ 378 h 676"/>
                  <a:gd name="T14" fmla="*/ 0 w 676"/>
                  <a:gd name="T15" fmla="*/ 302 h 676"/>
                  <a:gd name="T16" fmla="*/ 0 w 676"/>
                  <a:gd name="T17" fmla="*/ 639 h 676"/>
                  <a:gd name="T18" fmla="*/ 0 w 676"/>
                  <a:gd name="T19" fmla="*/ 639 h 676"/>
                  <a:gd name="T20" fmla="*/ 2 w 676"/>
                  <a:gd name="T21" fmla="*/ 646 h 676"/>
                  <a:gd name="T22" fmla="*/ 3 w 676"/>
                  <a:gd name="T23" fmla="*/ 653 h 676"/>
                  <a:gd name="T24" fmla="*/ 7 w 676"/>
                  <a:gd name="T25" fmla="*/ 659 h 676"/>
                  <a:gd name="T26" fmla="*/ 11 w 676"/>
                  <a:gd name="T27" fmla="*/ 665 h 676"/>
                  <a:gd name="T28" fmla="*/ 16 w 676"/>
                  <a:gd name="T29" fmla="*/ 668 h 676"/>
                  <a:gd name="T30" fmla="*/ 22 w 676"/>
                  <a:gd name="T31" fmla="*/ 672 h 676"/>
                  <a:gd name="T32" fmla="*/ 29 w 676"/>
                  <a:gd name="T33" fmla="*/ 674 h 676"/>
                  <a:gd name="T34" fmla="*/ 37 w 676"/>
                  <a:gd name="T35" fmla="*/ 676 h 676"/>
                  <a:gd name="T36" fmla="*/ 640 w 676"/>
                  <a:gd name="T37" fmla="*/ 676 h 676"/>
                  <a:gd name="T38" fmla="*/ 640 w 676"/>
                  <a:gd name="T39" fmla="*/ 676 h 676"/>
                  <a:gd name="T40" fmla="*/ 648 w 676"/>
                  <a:gd name="T41" fmla="*/ 674 h 676"/>
                  <a:gd name="T42" fmla="*/ 653 w 676"/>
                  <a:gd name="T43" fmla="*/ 672 h 676"/>
                  <a:gd name="T44" fmla="*/ 661 w 676"/>
                  <a:gd name="T45" fmla="*/ 668 h 676"/>
                  <a:gd name="T46" fmla="*/ 666 w 676"/>
                  <a:gd name="T47" fmla="*/ 665 h 676"/>
                  <a:gd name="T48" fmla="*/ 670 w 676"/>
                  <a:gd name="T49" fmla="*/ 659 h 676"/>
                  <a:gd name="T50" fmla="*/ 674 w 676"/>
                  <a:gd name="T51" fmla="*/ 653 h 676"/>
                  <a:gd name="T52" fmla="*/ 676 w 676"/>
                  <a:gd name="T53" fmla="*/ 646 h 676"/>
                  <a:gd name="T54" fmla="*/ 676 w 676"/>
                  <a:gd name="T55" fmla="*/ 639 h 676"/>
                  <a:gd name="T56" fmla="*/ 676 w 676"/>
                  <a:gd name="T57" fmla="*/ 35 h 676"/>
                  <a:gd name="T58" fmla="*/ 676 w 676"/>
                  <a:gd name="T59" fmla="*/ 35 h 676"/>
                  <a:gd name="T60" fmla="*/ 676 w 676"/>
                  <a:gd name="T61" fmla="*/ 28 h 676"/>
                  <a:gd name="T62" fmla="*/ 674 w 676"/>
                  <a:gd name="T63" fmla="*/ 22 h 676"/>
                  <a:gd name="T64" fmla="*/ 670 w 676"/>
                  <a:gd name="T65" fmla="*/ 15 h 676"/>
                  <a:gd name="T66" fmla="*/ 666 w 676"/>
                  <a:gd name="T67" fmla="*/ 9 h 676"/>
                  <a:gd name="T68" fmla="*/ 661 w 676"/>
                  <a:gd name="T69" fmla="*/ 5 h 676"/>
                  <a:gd name="T70" fmla="*/ 653 w 676"/>
                  <a:gd name="T71" fmla="*/ 2 h 676"/>
                  <a:gd name="T72" fmla="*/ 648 w 676"/>
                  <a:gd name="T73" fmla="*/ 0 h 676"/>
                  <a:gd name="T74" fmla="*/ 640 w 676"/>
                  <a:gd name="T75" fmla="*/ 0 h 676"/>
                  <a:gd name="T76" fmla="*/ 640 w 676"/>
                  <a:gd name="T77" fmla="*/ 0 h 6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676" h="676">
                    <a:moveTo>
                      <a:pt x="640" y="0"/>
                    </a:moveTo>
                    <a:lnTo>
                      <a:pt x="184" y="0"/>
                    </a:lnTo>
                    <a:lnTo>
                      <a:pt x="223" y="72"/>
                    </a:lnTo>
                    <a:lnTo>
                      <a:pt x="603" y="72"/>
                    </a:lnTo>
                    <a:lnTo>
                      <a:pt x="603" y="601"/>
                    </a:lnTo>
                    <a:lnTo>
                      <a:pt x="72" y="601"/>
                    </a:lnTo>
                    <a:lnTo>
                      <a:pt x="72" y="378"/>
                    </a:lnTo>
                    <a:lnTo>
                      <a:pt x="0" y="302"/>
                    </a:lnTo>
                    <a:lnTo>
                      <a:pt x="0" y="639"/>
                    </a:lnTo>
                    <a:lnTo>
                      <a:pt x="0" y="639"/>
                    </a:lnTo>
                    <a:lnTo>
                      <a:pt x="2" y="646"/>
                    </a:lnTo>
                    <a:lnTo>
                      <a:pt x="3" y="653"/>
                    </a:lnTo>
                    <a:lnTo>
                      <a:pt x="7" y="659"/>
                    </a:lnTo>
                    <a:lnTo>
                      <a:pt x="11" y="665"/>
                    </a:lnTo>
                    <a:lnTo>
                      <a:pt x="16" y="668"/>
                    </a:lnTo>
                    <a:lnTo>
                      <a:pt x="22" y="672"/>
                    </a:lnTo>
                    <a:lnTo>
                      <a:pt x="29" y="674"/>
                    </a:lnTo>
                    <a:lnTo>
                      <a:pt x="37" y="676"/>
                    </a:lnTo>
                    <a:lnTo>
                      <a:pt x="640" y="676"/>
                    </a:lnTo>
                    <a:lnTo>
                      <a:pt x="640" y="676"/>
                    </a:lnTo>
                    <a:lnTo>
                      <a:pt x="648" y="674"/>
                    </a:lnTo>
                    <a:lnTo>
                      <a:pt x="653" y="672"/>
                    </a:lnTo>
                    <a:lnTo>
                      <a:pt x="661" y="668"/>
                    </a:lnTo>
                    <a:lnTo>
                      <a:pt x="666" y="665"/>
                    </a:lnTo>
                    <a:lnTo>
                      <a:pt x="670" y="659"/>
                    </a:lnTo>
                    <a:lnTo>
                      <a:pt x="674" y="653"/>
                    </a:lnTo>
                    <a:lnTo>
                      <a:pt x="676" y="646"/>
                    </a:lnTo>
                    <a:lnTo>
                      <a:pt x="676" y="639"/>
                    </a:lnTo>
                    <a:lnTo>
                      <a:pt x="676" y="35"/>
                    </a:lnTo>
                    <a:lnTo>
                      <a:pt x="676" y="35"/>
                    </a:lnTo>
                    <a:lnTo>
                      <a:pt x="676" y="28"/>
                    </a:lnTo>
                    <a:lnTo>
                      <a:pt x="674" y="22"/>
                    </a:lnTo>
                    <a:lnTo>
                      <a:pt x="670" y="15"/>
                    </a:lnTo>
                    <a:lnTo>
                      <a:pt x="666" y="9"/>
                    </a:lnTo>
                    <a:lnTo>
                      <a:pt x="661" y="5"/>
                    </a:lnTo>
                    <a:lnTo>
                      <a:pt x="653" y="2"/>
                    </a:lnTo>
                    <a:lnTo>
                      <a:pt x="648" y="0"/>
                    </a:lnTo>
                    <a:lnTo>
                      <a:pt x="640" y="0"/>
                    </a:lnTo>
                    <a:lnTo>
                      <a:pt x="640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>
                      <a:lumMod val="50000"/>
                    </a:schemeClr>
                  </a:gs>
                  <a:gs pos="100000">
                    <a:schemeClr val="tx1">
                      <a:lumMod val="65000"/>
                      <a:lumOff val="35000"/>
                    </a:schemeClr>
                  </a:gs>
                </a:gsLst>
                <a:lin ang="2700000" scaled="1"/>
                <a:tileRect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61" name="Freeform 52">
                <a:extLst>
                  <a:ext uri="{FF2B5EF4-FFF2-40B4-BE49-F238E27FC236}">
                    <a16:creationId xmlns:a16="http://schemas.microsoft.com/office/drawing/2014/main" xmlns="" id="{AEB579FA-311D-49D3-B605-FF4F755780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396355" y="1128713"/>
                <a:ext cx="334640" cy="382588"/>
              </a:xfrm>
              <a:custGeom>
                <a:avLst/>
                <a:gdLst>
                  <a:gd name="T0" fmla="*/ 687 w 691"/>
                  <a:gd name="T1" fmla="*/ 7 h 555"/>
                  <a:gd name="T2" fmla="*/ 687 w 691"/>
                  <a:gd name="T3" fmla="*/ 7 h 555"/>
                  <a:gd name="T4" fmla="*/ 682 w 691"/>
                  <a:gd name="T5" fmla="*/ 2 h 555"/>
                  <a:gd name="T6" fmla="*/ 672 w 691"/>
                  <a:gd name="T7" fmla="*/ 0 h 555"/>
                  <a:gd name="T8" fmla="*/ 672 w 691"/>
                  <a:gd name="T9" fmla="*/ 0 h 555"/>
                  <a:gd name="T10" fmla="*/ 667 w 691"/>
                  <a:gd name="T11" fmla="*/ 2 h 555"/>
                  <a:gd name="T12" fmla="*/ 661 w 691"/>
                  <a:gd name="T13" fmla="*/ 3 h 555"/>
                  <a:gd name="T14" fmla="*/ 233 w 691"/>
                  <a:gd name="T15" fmla="*/ 346 h 555"/>
                  <a:gd name="T16" fmla="*/ 112 w 691"/>
                  <a:gd name="T17" fmla="*/ 245 h 555"/>
                  <a:gd name="T18" fmla="*/ 112 w 691"/>
                  <a:gd name="T19" fmla="*/ 245 h 555"/>
                  <a:gd name="T20" fmla="*/ 103 w 691"/>
                  <a:gd name="T21" fmla="*/ 238 h 555"/>
                  <a:gd name="T22" fmla="*/ 91 w 691"/>
                  <a:gd name="T23" fmla="*/ 232 h 555"/>
                  <a:gd name="T24" fmla="*/ 80 w 691"/>
                  <a:gd name="T25" fmla="*/ 231 h 555"/>
                  <a:gd name="T26" fmla="*/ 67 w 691"/>
                  <a:gd name="T27" fmla="*/ 229 h 555"/>
                  <a:gd name="T28" fmla="*/ 67 w 691"/>
                  <a:gd name="T29" fmla="*/ 229 h 555"/>
                  <a:gd name="T30" fmla="*/ 56 w 691"/>
                  <a:gd name="T31" fmla="*/ 231 h 555"/>
                  <a:gd name="T32" fmla="*/ 45 w 691"/>
                  <a:gd name="T33" fmla="*/ 232 h 555"/>
                  <a:gd name="T34" fmla="*/ 34 w 691"/>
                  <a:gd name="T35" fmla="*/ 238 h 555"/>
                  <a:gd name="T36" fmla="*/ 24 w 691"/>
                  <a:gd name="T37" fmla="*/ 245 h 555"/>
                  <a:gd name="T38" fmla="*/ 24 w 691"/>
                  <a:gd name="T39" fmla="*/ 245 h 555"/>
                  <a:gd name="T40" fmla="*/ 13 w 691"/>
                  <a:gd name="T41" fmla="*/ 255 h 555"/>
                  <a:gd name="T42" fmla="*/ 6 w 691"/>
                  <a:gd name="T43" fmla="*/ 266 h 555"/>
                  <a:gd name="T44" fmla="*/ 2 w 691"/>
                  <a:gd name="T45" fmla="*/ 279 h 555"/>
                  <a:gd name="T46" fmla="*/ 0 w 691"/>
                  <a:gd name="T47" fmla="*/ 292 h 555"/>
                  <a:gd name="T48" fmla="*/ 0 w 691"/>
                  <a:gd name="T49" fmla="*/ 305 h 555"/>
                  <a:gd name="T50" fmla="*/ 2 w 691"/>
                  <a:gd name="T51" fmla="*/ 318 h 555"/>
                  <a:gd name="T52" fmla="*/ 8 w 691"/>
                  <a:gd name="T53" fmla="*/ 329 h 555"/>
                  <a:gd name="T54" fmla="*/ 15 w 691"/>
                  <a:gd name="T55" fmla="*/ 342 h 555"/>
                  <a:gd name="T56" fmla="*/ 168 w 691"/>
                  <a:gd name="T57" fmla="*/ 523 h 555"/>
                  <a:gd name="T58" fmla="*/ 170 w 691"/>
                  <a:gd name="T59" fmla="*/ 525 h 555"/>
                  <a:gd name="T60" fmla="*/ 170 w 691"/>
                  <a:gd name="T61" fmla="*/ 525 h 555"/>
                  <a:gd name="T62" fmla="*/ 181 w 691"/>
                  <a:gd name="T63" fmla="*/ 536 h 555"/>
                  <a:gd name="T64" fmla="*/ 181 w 691"/>
                  <a:gd name="T65" fmla="*/ 536 h 555"/>
                  <a:gd name="T66" fmla="*/ 192 w 691"/>
                  <a:gd name="T67" fmla="*/ 543 h 555"/>
                  <a:gd name="T68" fmla="*/ 205 w 691"/>
                  <a:gd name="T69" fmla="*/ 549 h 555"/>
                  <a:gd name="T70" fmla="*/ 218 w 691"/>
                  <a:gd name="T71" fmla="*/ 553 h 555"/>
                  <a:gd name="T72" fmla="*/ 231 w 691"/>
                  <a:gd name="T73" fmla="*/ 555 h 555"/>
                  <a:gd name="T74" fmla="*/ 231 w 691"/>
                  <a:gd name="T75" fmla="*/ 555 h 555"/>
                  <a:gd name="T76" fmla="*/ 248 w 691"/>
                  <a:gd name="T77" fmla="*/ 553 h 555"/>
                  <a:gd name="T78" fmla="*/ 265 w 691"/>
                  <a:gd name="T79" fmla="*/ 545 h 555"/>
                  <a:gd name="T80" fmla="*/ 281 w 691"/>
                  <a:gd name="T81" fmla="*/ 536 h 555"/>
                  <a:gd name="T82" fmla="*/ 294 w 691"/>
                  <a:gd name="T83" fmla="*/ 523 h 555"/>
                  <a:gd name="T84" fmla="*/ 687 w 691"/>
                  <a:gd name="T85" fmla="*/ 29 h 555"/>
                  <a:gd name="T86" fmla="*/ 687 w 691"/>
                  <a:gd name="T87" fmla="*/ 29 h 555"/>
                  <a:gd name="T88" fmla="*/ 691 w 691"/>
                  <a:gd name="T89" fmla="*/ 24 h 555"/>
                  <a:gd name="T90" fmla="*/ 691 w 691"/>
                  <a:gd name="T91" fmla="*/ 18 h 555"/>
                  <a:gd name="T92" fmla="*/ 691 w 691"/>
                  <a:gd name="T93" fmla="*/ 13 h 555"/>
                  <a:gd name="T94" fmla="*/ 687 w 691"/>
                  <a:gd name="T95" fmla="*/ 7 h 555"/>
                  <a:gd name="T96" fmla="*/ 687 w 691"/>
                  <a:gd name="T97" fmla="*/ 7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691" h="555">
                    <a:moveTo>
                      <a:pt x="687" y="7"/>
                    </a:moveTo>
                    <a:lnTo>
                      <a:pt x="687" y="7"/>
                    </a:lnTo>
                    <a:lnTo>
                      <a:pt x="682" y="2"/>
                    </a:lnTo>
                    <a:lnTo>
                      <a:pt x="672" y="0"/>
                    </a:lnTo>
                    <a:lnTo>
                      <a:pt x="672" y="0"/>
                    </a:lnTo>
                    <a:lnTo>
                      <a:pt x="667" y="2"/>
                    </a:lnTo>
                    <a:lnTo>
                      <a:pt x="661" y="3"/>
                    </a:lnTo>
                    <a:lnTo>
                      <a:pt x="233" y="346"/>
                    </a:lnTo>
                    <a:lnTo>
                      <a:pt x="112" y="245"/>
                    </a:lnTo>
                    <a:lnTo>
                      <a:pt x="112" y="245"/>
                    </a:lnTo>
                    <a:lnTo>
                      <a:pt x="103" y="238"/>
                    </a:lnTo>
                    <a:lnTo>
                      <a:pt x="91" y="232"/>
                    </a:lnTo>
                    <a:lnTo>
                      <a:pt x="80" y="231"/>
                    </a:lnTo>
                    <a:lnTo>
                      <a:pt x="67" y="229"/>
                    </a:lnTo>
                    <a:lnTo>
                      <a:pt x="67" y="229"/>
                    </a:lnTo>
                    <a:lnTo>
                      <a:pt x="56" y="231"/>
                    </a:lnTo>
                    <a:lnTo>
                      <a:pt x="45" y="232"/>
                    </a:lnTo>
                    <a:lnTo>
                      <a:pt x="34" y="238"/>
                    </a:lnTo>
                    <a:lnTo>
                      <a:pt x="24" y="245"/>
                    </a:lnTo>
                    <a:lnTo>
                      <a:pt x="24" y="245"/>
                    </a:lnTo>
                    <a:lnTo>
                      <a:pt x="13" y="255"/>
                    </a:lnTo>
                    <a:lnTo>
                      <a:pt x="6" y="266"/>
                    </a:lnTo>
                    <a:lnTo>
                      <a:pt x="2" y="279"/>
                    </a:lnTo>
                    <a:lnTo>
                      <a:pt x="0" y="292"/>
                    </a:lnTo>
                    <a:lnTo>
                      <a:pt x="0" y="305"/>
                    </a:lnTo>
                    <a:lnTo>
                      <a:pt x="2" y="318"/>
                    </a:lnTo>
                    <a:lnTo>
                      <a:pt x="8" y="329"/>
                    </a:lnTo>
                    <a:lnTo>
                      <a:pt x="15" y="342"/>
                    </a:lnTo>
                    <a:lnTo>
                      <a:pt x="168" y="523"/>
                    </a:lnTo>
                    <a:lnTo>
                      <a:pt x="170" y="525"/>
                    </a:lnTo>
                    <a:lnTo>
                      <a:pt x="170" y="525"/>
                    </a:lnTo>
                    <a:lnTo>
                      <a:pt x="181" y="536"/>
                    </a:lnTo>
                    <a:lnTo>
                      <a:pt x="181" y="536"/>
                    </a:lnTo>
                    <a:lnTo>
                      <a:pt x="192" y="543"/>
                    </a:lnTo>
                    <a:lnTo>
                      <a:pt x="205" y="549"/>
                    </a:lnTo>
                    <a:lnTo>
                      <a:pt x="218" y="553"/>
                    </a:lnTo>
                    <a:lnTo>
                      <a:pt x="231" y="555"/>
                    </a:lnTo>
                    <a:lnTo>
                      <a:pt x="231" y="555"/>
                    </a:lnTo>
                    <a:lnTo>
                      <a:pt x="248" y="553"/>
                    </a:lnTo>
                    <a:lnTo>
                      <a:pt x="265" y="545"/>
                    </a:lnTo>
                    <a:lnTo>
                      <a:pt x="281" y="536"/>
                    </a:lnTo>
                    <a:lnTo>
                      <a:pt x="294" y="523"/>
                    </a:lnTo>
                    <a:lnTo>
                      <a:pt x="687" y="29"/>
                    </a:lnTo>
                    <a:lnTo>
                      <a:pt x="687" y="29"/>
                    </a:lnTo>
                    <a:lnTo>
                      <a:pt x="691" y="24"/>
                    </a:lnTo>
                    <a:lnTo>
                      <a:pt x="691" y="18"/>
                    </a:lnTo>
                    <a:lnTo>
                      <a:pt x="691" y="13"/>
                    </a:lnTo>
                    <a:lnTo>
                      <a:pt x="687" y="7"/>
                    </a:lnTo>
                    <a:lnTo>
                      <a:pt x="687" y="7"/>
                    </a:lnTo>
                    <a:close/>
                  </a:path>
                </a:pathLst>
              </a:custGeom>
              <a:gradFill>
                <a:gsLst>
                  <a:gs pos="0">
                    <a:srgbClr val="FF3300"/>
                  </a:gs>
                  <a:gs pos="100000">
                    <a:srgbClr val="FFC000"/>
                  </a:gs>
                </a:gsLst>
                <a:path path="circle">
                  <a:fillToRect t="100000" r="10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  <p:sp>
          <p:nvSpPr>
            <p:cNvPr id="162" name="Rectangle 2">
              <a:extLst>
                <a:ext uri="{FF2B5EF4-FFF2-40B4-BE49-F238E27FC236}">
                  <a16:creationId xmlns:a16="http://schemas.microsoft.com/office/drawing/2014/main" xmlns="" id="{196C4E83-A247-4A51-8D33-4B5E29B2053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74036" y="3088521"/>
              <a:ext cx="3623277" cy="3385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r>
                <a:rPr lang="en-US" altLang="ko-KR" sz="1600" b="1" kern="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+mn-ea"/>
                </a:rPr>
                <a:t>100</a:t>
              </a:r>
              <a:r>
                <a:rPr lang="ko-KR" altLang="en-US" sz="1600" b="1" kern="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+mn-ea"/>
                </a:rPr>
                <a:t>인 이상 </a:t>
              </a:r>
              <a:r>
                <a:rPr lang="ko-KR" altLang="en-US" sz="1600" kern="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+mn-ea"/>
                </a:rPr>
                <a:t>기업</a:t>
              </a:r>
              <a:r>
                <a:rPr lang="en-US" altLang="ko-KR" sz="1600" kern="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+mn-ea"/>
                </a:rPr>
                <a:t>: </a:t>
              </a:r>
              <a:r>
                <a:rPr lang="en-US" altLang="ko-KR" sz="1600" b="1" kern="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+mn-ea"/>
                </a:rPr>
                <a:t>3</a:t>
              </a:r>
              <a:r>
                <a:rPr lang="ko-KR" altLang="en-US" sz="1600" b="1" kern="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+mn-ea"/>
                </a:rPr>
                <a:t>명</a:t>
              </a:r>
              <a:r>
                <a:rPr lang="ko-KR" altLang="en-US" sz="1600" kern="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+mn-ea"/>
                </a:rPr>
                <a:t> 고용 시 부터 지원</a:t>
              </a:r>
            </a:p>
          </p:txBody>
        </p:sp>
        <p:grpSp>
          <p:nvGrpSpPr>
            <p:cNvPr id="10" name="그룹 162">
              <a:extLst>
                <a:ext uri="{FF2B5EF4-FFF2-40B4-BE49-F238E27FC236}">
                  <a16:creationId xmlns:a16="http://schemas.microsoft.com/office/drawing/2014/main" xmlns="" id="{E3A57CC5-CE91-4D84-BADB-EBC13EC6716F}"/>
                </a:ext>
              </a:extLst>
            </p:cNvPr>
            <p:cNvGrpSpPr/>
            <p:nvPr/>
          </p:nvGrpSpPr>
          <p:grpSpPr>
            <a:xfrm>
              <a:off x="2683284" y="3126152"/>
              <a:ext cx="199379" cy="210025"/>
              <a:chOff x="8274366" y="1128713"/>
              <a:chExt cx="456629" cy="481012"/>
            </a:xfrm>
          </p:grpSpPr>
          <p:sp>
            <p:nvSpPr>
              <p:cNvPr id="164" name="Freeform 70">
                <a:extLst>
                  <a:ext uri="{FF2B5EF4-FFF2-40B4-BE49-F238E27FC236}">
                    <a16:creationId xmlns:a16="http://schemas.microsoft.com/office/drawing/2014/main" xmlns="" id="{940F970A-C811-438E-B8E0-BF3743DF216C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8274366" y="1212627"/>
                <a:ext cx="397098" cy="397098"/>
              </a:xfrm>
              <a:custGeom>
                <a:avLst/>
                <a:gdLst>
                  <a:gd name="T0" fmla="*/ 640 w 676"/>
                  <a:gd name="T1" fmla="*/ 0 h 676"/>
                  <a:gd name="T2" fmla="*/ 184 w 676"/>
                  <a:gd name="T3" fmla="*/ 0 h 676"/>
                  <a:gd name="T4" fmla="*/ 223 w 676"/>
                  <a:gd name="T5" fmla="*/ 72 h 676"/>
                  <a:gd name="T6" fmla="*/ 603 w 676"/>
                  <a:gd name="T7" fmla="*/ 72 h 676"/>
                  <a:gd name="T8" fmla="*/ 603 w 676"/>
                  <a:gd name="T9" fmla="*/ 601 h 676"/>
                  <a:gd name="T10" fmla="*/ 72 w 676"/>
                  <a:gd name="T11" fmla="*/ 601 h 676"/>
                  <a:gd name="T12" fmla="*/ 72 w 676"/>
                  <a:gd name="T13" fmla="*/ 378 h 676"/>
                  <a:gd name="T14" fmla="*/ 0 w 676"/>
                  <a:gd name="T15" fmla="*/ 302 h 676"/>
                  <a:gd name="T16" fmla="*/ 0 w 676"/>
                  <a:gd name="T17" fmla="*/ 639 h 676"/>
                  <a:gd name="T18" fmla="*/ 0 w 676"/>
                  <a:gd name="T19" fmla="*/ 639 h 676"/>
                  <a:gd name="T20" fmla="*/ 2 w 676"/>
                  <a:gd name="T21" fmla="*/ 646 h 676"/>
                  <a:gd name="T22" fmla="*/ 3 w 676"/>
                  <a:gd name="T23" fmla="*/ 653 h 676"/>
                  <a:gd name="T24" fmla="*/ 7 w 676"/>
                  <a:gd name="T25" fmla="*/ 659 h 676"/>
                  <a:gd name="T26" fmla="*/ 11 w 676"/>
                  <a:gd name="T27" fmla="*/ 665 h 676"/>
                  <a:gd name="T28" fmla="*/ 16 w 676"/>
                  <a:gd name="T29" fmla="*/ 668 h 676"/>
                  <a:gd name="T30" fmla="*/ 22 w 676"/>
                  <a:gd name="T31" fmla="*/ 672 h 676"/>
                  <a:gd name="T32" fmla="*/ 29 w 676"/>
                  <a:gd name="T33" fmla="*/ 674 h 676"/>
                  <a:gd name="T34" fmla="*/ 37 w 676"/>
                  <a:gd name="T35" fmla="*/ 676 h 676"/>
                  <a:gd name="T36" fmla="*/ 640 w 676"/>
                  <a:gd name="T37" fmla="*/ 676 h 676"/>
                  <a:gd name="T38" fmla="*/ 640 w 676"/>
                  <a:gd name="T39" fmla="*/ 676 h 676"/>
                  <a:gd name="T40" fmla="*/ 648 w 676"/>
                  <a:gd name="T41" fmla="*/ 674 h 676"/>
                  <a:gd name="T42" fmla="*/ 653 w 676"/>
                  <a:gd name="T43" fmla="*/ 672 h 676"/>
                  <a:gd name="T44" fmla="*/ 661 w 676"/>
                  <a:gd name="T45" fmla="*/ 668 h 676"/>
                  <a:gd name="T46" fmla="*/ 666 w 676"/>
                  <a:gd name="T47" fmla="*/ 665 h 676"/>
                  <a:gd name="T48" fmla="*/ 670 w 676"/>
                  <a:gd name="T49" fmla="*/ 659 h 676"/>
                  <a:gd name="T50" fmla="*/ 674 w 676"/>
                  <a:gd name="T51" fmla="*/ 653 h 676"/>
                  <a:gd name="T52" fmla="*/ 676 w 676"/>
                  <a:gd name="T53" fmla="*/ 646 h 676"/>
                  <a:gd name="T54" fmla="*/ 676 w 676"/>
                  <a:gd name="T55" fmla="*/ 639 h 676"/>
                  <a:gd name="T56" fmla="*/ 676 w 676"/>
                  <a:gd name="T57" fmla="*/ 35 h 676"/>
                  <a:gd name="T58" fmla="*/ 676 w 676"/>
                  <a:gd name="T59" fmla="*/ 35 h 676"/>
                  <a:gd name="T60" fmla="*/ 676 w 676"/>
                  <a:gd name="T61" fmla="*/ 28 h 676"/>
                  <a:gd name="T62" fmla="*/ 674 w 676"/>
                  <a:gd name="T63" fmla="*/ 22 h 676"/>
                  <a:gd name="T64" fmla="*/ 670 w 676"/>
                  <a:gd name="T65" fmla="*/ 15 h 676"/>
                  <a:gd name="T66" fmla="*/ 666 w 676"/>
                  <a:gd name="T67" fmla="*/ 9 h 676"/>
                  <a:gd name="T68" fmla="*/ 661 w 676"/>
                  <a:gd name="T69" fmla="*/ 5 h 676"/>
                  <a:gd name="T70" fmla="*/ 653 w 676"/>
                  <a:gd name="T71" fmla="*/ 2 h 676"/>
                  <a:gd name="T72" fmla="*/ 648 w 676"/>
                  <a:gd name="T73" fmla="*/ 0 h 676"/>
                  <a:gd name="T74" fmla="*/ 640 w 676"/>
                  <a:gd name="T75" fmla="*/ 0 h 676"/>
                  <a:gd name="T76" fmla="*/ 640 w 676"/>
                  <a:gd name="T77" fmla="*/ 0 h 6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676" h="676">
                    <a:moveTo>
                      <a:pt x="640" y="0"/>
                    </a:moveTo>
                    <a:lnTo>
                      <a:pt x="184" y="0"/>
                    </a:lnTo>
                    <a:lnTo>
                      <a:pt x="223" y="72"/>
                    </a:lnTo>
                    <a:lnTo>
                      <a:pt x="603" y="72"/>
                    </a:lnTo>
                    <a:lnTo>
                      <a:pt x="603" y="601"/>
                    </a:lnTo>
                    <a:lnTo>
                      <a:pt x="72" y="601"/>
                    </a:lnTo>
                    <a:lnTo>
                      <a:pt x="72" y="378"/>
                    </a:lnTo>
                    <a:lnTo>
                      <a:pt x="0" y="302"/>
                    </a:lnTo>
                    <a:lnTo>
                      <a:pt x="0" y="639"/>
                    </a:lnTo>
                    <a:lnTo>
                      <a:pt x="0" y="639"/>
                    </a:lnTo>
                    <a:lnTo>
                      <a:pt x="2" y="646"/>
                    </a:lnTo>
                    <a:lnTo>
                      <a:pt x="3" y="653"/>
                    </a:lnTo>
                    <a:lnTo>
                      <a:pt x="7" y="659"/>
                    </a:lnTo>
                    <a:lnTo>
                      <a:pt x="11" y="665"/>
                    </a:lnTo>
                    <a:lnTo>
                      <a:pt x="16" y="668"/>
                    </a:lnTo>
                    <a:lnTo>
                      <a:pt x="22" y="672"/>
                    </a:lnTo>
                    <a:lnTo>
                      <a:pt x="29" y="674"/>
                    </a:lnTo>
                    <a:lnTo>
                      <a:pt x="37" y="676"/>
                    </a:lnTo>
                    <a:lnTo>
                      <a:pt x="640" y="676"/>
                    </a:lnTo>
                    <a:lnTo>
                      <a:pt x="640" y="676"/>
                    </a:lnTo>
                    <a:lnTo>
                      <a:pt x="648" y="674"/>
                    </a:lnTo>
                    <a:lnTo>
                      <a:pt x="653" y="672"/>
                    </a:lnTo>
                    <a:lnTo>
                      <a:pt x="661" y="668"/>
                    </a:lnTo>
                    <a:lnTo>
                      <a:pt x="666" y="665"/>
                    </a:lnTo>
                    <a:lnTo>
                      <a:pt x="670" y="659"/>
                    </a:lnTo>
                    <a:lnTo>
                      <a:pt x="674" y="653"/>
                    </a:lnTo>
                    <a:lnTo>
                      <a:pt x="676" y="646"/>
                    </a:lnTo>
                    <a:lnTo>
                      <a:pt x="676" y="639"/>
                    </a:lnTo>
                    <a:lnTo>
                      <a:pt x="676" y="35"/>
                    </a:lnTo>
                    <a:lnTo>
                      <a:pt x="676" y="35"/>
                    </a:lnTo>
                    <a:lnTo>
                      <a:pt x="676" y="28"/>
                    </a:lnTo>
                    <a:lnTo>
                      <a:pt x="674" y="22"/>
                    </a:lnTo>
                    <a:lnTo>
                      <a:pt x="670" y="15"/>
                    </a:lnTo>
                    <a:lnTo>
                      <a:pt x="666" y="9"/>
                    </a:lnTo>
                    <a:lnTo>
                      <a:pt x="661" y="5"/>
                    </a:lnTo>
                    <a:lnTo>
                      <a:pt x="653" y="2"/>
                    </a:lnTo>
                    <a:lnTo>
                      <a:pt x="648" y="0"/>
                    </a:lnTo>
                    <a:lnTo>
                      <a:pt x="640" y="0"/>
                    </a:lnTo>
                    <a:lnTo>
                      <a:pt x="640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>
                      <a:lumMod val="50000"/>
                    </a:schemeClr>
                  </a:gs>
                  <a:gs pos="100000">
                    <a:schemeClr val="tx1">
                      <a:lumMod val="65000"/>
                      <a:lumOff val="35000"/>
                    </a:schemeClr>
                  </a:gs>
                </a:gsLst>
                <a:lin ang="2700000" scaled="1"/>
                <a:tileRect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65" name="Freeform 52">
                <a:extLst>
                  <a:ext uri="{FF2B5EF4-FFF2-40B4-BE49-F238E27FC236}">
                    <a16:creationId xmlns:a16="http://schemas.microsoft.com/office/drawing/2014/main" xmlns="" id="{592F98B8-BFAA-4BF8-B9C7-5C67C899B73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396355" y="1128713"/>
                <a:ext cx="334640" cy="382588"/>
              </a:xfrm>
              <a:custGeom>
                <a:avLst/>
                <a:gdLst>
                  <a:gd name="T0" fmla="*/ 687 w 691"/>
                  <a:gd name="T1" fmla="*/ 7 h 555"/>
                  <a:gd name="T2" fmla="*/ 687 w 691"/>
                  <a:gd name="T3" fmla="*/ 7 h 555"/>
                  <a:gd name="T4" fmla="*/ 682 w 691"/>
                  <a:gd name="T5" fmla="*/ 2 h 555"/>
                  <a:gd name="T6" fmla="*/ 672 w 691"/>
                  <a:gd name="T7" fmla="*/ 0 h 555"/>
                  <a:gd name="T8" fmla="*/ 672 w 691"/>
                  <a:gd name="T9" fmla="*/ 0 h 555"/>
                  <a:gd name="T10" fmla="*/ 667 w 691"/>
                  <a:gd name="T11" fmla="*/ 2 h 555"/>
                  <a:gd name="T12" fmla="*/ 661 w 691"/>
                  <a:gd name="T13" fmla="*/ 3 h 555"/>
                  <a:gd name="T14" fmla="*/ 233 w 691"/>
                  <a:gd name="T15" fmla="*/ 346 h 555"/>
                  <a:gd name="T16" fmla="*/ 112 w 691"/>
                  <a:gd name="T17" fmla="*/ 245 h 555"/>
                  <a:gd name="T18" fmla="*/ 112 w 691"/>
                  <a:gd name="T19" fmla="*/ 245 h 555"/>
                  <a:gd name="T20" fmla="*/ 103 w 691"/>
                  <a:gd name="T21" fmla="*/ 238 h 555"/>
                  <a:gd name="T22" fmla="*/ 91 w 691"/>
                  <a:gd name="T23" fmla="*/ 232 h 555"/>
                  <a:gd name="T24" fmla="*/ 80 w 691"/>
                  <a:gd name="T25" fmla="*/ 231 h 555"/>
                  <a:gd name="T26" fmla="*/ 67 w 691"/>
                  <a:gd name="T27" fmla="*/ 229 h 555"/>
                  <a:gd name="T28" fmla="*/ 67 w 691"/>
                  <a:gd name="T29" fmla="*/ 229 h 555"/>
                  <a:gd name="T30" fmla="*/ 56 w 691"/>
                  <a:gd name="T31" fmla="*/ 231 h 555"/>
                  <a:gd name="T32" fmla="*/ 45 w 691"/>
                  <a:gd name="T33" fmla="*/ 232 h 555"/>
                  <a:gd name="T34" fmla="*/ 34 w 691"/>
                  <a:gd name="T35" fmla="*/ 238 h 555"/>
                  <a:gd name="T36" fmla="*/ 24 w 691"/>
                  <a:gd name="T37" fmla="*/ 245 h 555"/>
                  <a:gd name="T38" fmla="*/ 24 w 691"/>
                  <a:gd name="T39" fmla="*/ 245 h 555"/>
                  <a:gd name="T40" fmla="*/ 13 w 691"/>
                  <a:gd name="T41" fmla="*/ 255 h 555"/>
                  <a:gd name="T42" fmla="*/ 6 w 691"/>
                  <a:gd name="T43" fmla="*/ 266 h 555"/>
                  <a:gd name="T44" fmla="*/ 2 w 691"/>
                  <a:gd name="T45" fmla="*/ 279 h 555"/>
                  <a:gd name="T46" fmla="*/ 0 w 691"/>
                  <a:gd name="T47" fmla="*/ 292 h 555"/>
                  <a:gd name="T48" fmla="*/ 0 w 691"/>
                  <a:gd name="T49" fmla="*/ 305 h 555"/>
                  <a:gd name="T50" fmla="*/ 2 w 691"/>
                  <a:gd name="T51" fmla="*/ 318 h 555"/>
                  <a:gd name="T52" fmla="*/ 8 w 691"/>
                  <a:gd name="T53" fmla="*/ 329 h 555"/>
                  <a:gd name="T54" fmla="*/ 15 w 691"/>
                  <a:gd name="T55" fmla="*/ 342 h 555"/>
                  <a:gd name="T56" fmla="*/ 168 w 691"/>
                  <a:gd name="T57" fmla="*/ 523 h 555"/>
                  <a:gd name="T58" fmla="*/ 170 w 691"/>
                  <a:gd name="T59" fmla="*/ 525 h 555"/>
                  <a:gd name="T60" fmla="*/ 170 w 691"/>
                  <a:gd name="T61" fmla="*/ 525 h 555"/>
                  <a:gd name="T62" fmla="*/ 181 w 691"/>
                  <a:gd name="T63" fmla="*/ 536 h 555"/>
                  <a:gd name="T64" fmla="*/ 181 w 691"/>
                  <a:gd name="T65" fmla="*/ 536 h 555"/>
                  <a:gd name="T66" fmla="*/ 192 w 691"/>
                  <a:gd name="T67" fmla="*/ 543 h 555"/>
                  <a:gd name="T68" fmla="*/ 205 w 691"/>
                  <a:gd name="T69" fmla="*/ 549 h 555"/>
                  <a:gd name="T70" fmla="*/ 218 w 691"/>
                  <a:gd name="T71" fmla="*/ 553 h 555"/>
                  <a:gd name="T72" fmla="*/ 231 w 691"/>
                  <a:gd name="T73" fmla="*/ 555 h 555"/>
                  <a:gd name="T74" fmla="*/ 231 w 691"/>
                  <a:gd name="T75" fmla="*/ 555 h 555"/>
                  <a:gd name="T76" fmla="*/ 248 w 691"/>
                  <a:gd name="T77" fmla="*/ 553 h 555"/>
                  <a:gd name="T78" fmla="*/ 265 w 691"/>
                  <a:gd name="T79" fmla="*/ 545 h 555"/>
                  <a:gd name="T80" fmla="*/ 281 w 691"/>
                  <a:gd name="T81" fmla="*/ 536 h 555"/>
                  <a:gd name="T82" fmla="*/ 294 w 691"/>
                  <a:gd name="T83" fmla="*/ 523 h 555"/>
                  <a:gd name="T84" fmla="*/ 687 w 691"/>
                  <a:gd name="T85" fmla="*/ 29 h 555"/>
                  <a:gd name="T86" fmla="*/ 687 w 691"/>
                  <a:gd name="T87" fmla="*/ 29 h 555"/>
                  <a:gd name="T88" fmla="*/ 691 w 691"/>
                  <a:gd name="T89" fmla="*/ 24 h 555"/>
                  <a:gd name="T90" fmla="*/ 691 w 691"/>
                  <a:gd name="T91" fmla="*/ 18 h 555"/>
                  <a:gd name="T92" fmla="*/ 691 w 691"/>
                  <a:gd name="T93" fmla="*/ 13 h 555"/>
                  <a:gd name="T94" fmla="*/ 687 w 691"/>
                  <a:gd name="T95" fmla="*/ 7 h 555"/>
                  <a:gd name="T96" fmla="*/ 687 w 691"/>
                  <a:gd name="T97" fmla="*/ 7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691" h="555">
                    <a:moveTo>
                      <a:pt x="687" y="7"/>
                    </a:moveTo>
                    <a:lnTo>
                      <a:pt x="687" y="7"/>
                    </a:lnTo>
                    <a:lnTo>
                      <a:pt x="682" y="2"/>
                    </a:lnTo>
                    <a:lnTo>
                      <a:pt x="672" y="0"/>
                    </a:lnTo>
                    <a:lnTo>
                      <a:pt x="672" y="0"/>
                    </a:lnTo>
                    <a:lnTo>
                      <a:pt x="667" y="2"/>
                    </a:lnTo>
                    <a:lnTo>
                      <a:pt x="661" y="3"/>
                    </a:lnTo>
                    <a:lnTo>
                      <a:pt x="233" y="346"/>
                    </a:lnTo>
                    <a:lnTo>
                      <a:pt x="112" y="245"/>
                    </a:lnTo>
                    <a:lnTo>
                      <a:pt x="112" y="245"/>
                    </a:lnTo>
                    <a:lnTo>
                      <a:pt x="103" y="238"/>
                    </a:lnTo>
                    <a:lnTo>
                      <a:pt x="91" y="232"/>
                    </a:lnTo>
                    <a:lnTo>
                      <a:pt x="80" y="231"/>
                    </a:lnTo>
                    <a:lnTo>
                      <a:pt x="67" y="229"/>
                    </a:lnTo>
                    <a:lnTo>
                      <a:pt x="67" y="229"/>
                    </a:lnTo>
                    <a:lnTo>
                      <a:pt x="56" y="231"/>
                    </a:lnTo>
                    <a:lnTo>
                      <a:pt x="45" y="232"/>
                    </a:lnTo>
                    <a:lnTo>
                      <a:pt x="34" y="238"/>
                    </a:lnTo>
                    <a:lnTo>
                      <a:pt x="24" y="245"/>
                    </a:lnTo>
                    <a:lnTo>
                      <a:pt x="24" y="245"/>
                    </a:lnTo>
                    <a:lnTo>
                      <a:pt x="13" y="255"/>
                    </a:lnTo>
                    <a:lnTo>
                      <a:pt x="6" y="266"/>
                    </a:lnTo>
                    <a:lnTo>
                      <a:pt x="2" y="279"/>
                    </a:lnTo>
                    <a:lnTo>
                      <a:pt x="0" y="292"/>
                    </a:lnTo>
                    <a:lnTo>
                      <a:pt x="0" y="305"/>
                    </a:lnTo>
                    <a:lnTo>
                      <a:pt x="2" y="318"/>
                    </a:lnTo>
                    <a:lnTo>
                      <a:pt x="8" y="329"/>
                    </a:lnTo>
                    <a:lnTo>
                      <a:pt x="15" y="342"/>
                    </a:lnTo>
                    <a:lnTo>
                      <a:pt x="168" y="523"/>
                    </a:lnTo>
                    <a:lnTo>
                      <a:pt x="170" y="525"/>
                    </a:lnTo>
                    <a:lnTo>
                      <a:pt x="170" y="525"/>
                    </a:lnTo>
                    <a:lnTo>
                      <a:pt x="181" y="536"/>
                    </a:lnTo>
                    <a:lnTo>
                      <a:pt x="181" y="536"/>
                    </a:lnTo>
                    <a:lnTo>
                      <a:pt x="192" y="543"/>
                    </a:lnTo>
                    <a:lnTo>
                      <a:pt x="205" y="549"/>
                    </a:lnTo>
                    <a:lnTo>
                      <a:pt x="218" y="553"/>
                    </a:lnTo>
                    <a:lnTo>
                      <a:pt x="231" y="555"/>
                    </a:lnTo>
                    <a:lnTo>
                      <a:pt x="231" y="555"/>
                    </a:lnTo>
                    <a:lnTo>
                      <a:pt x="248" y="553"/>
                    </a:lnTo>
                    <a:lnTo>
                      <a:pt x="265" y="545"/>
                    </a:lnTo>
                    <a:lnTo>
                      <a:pt x="281" y="536"/>
                    </a:lnTo>
                    <a:lnTo>
                      <a:pt x="294" y="523"/>
                    </a:lnTo>
                    <a:lnTo>
                      <a:pt x="687" y="29"/>
                    </a:lnTo>
                    <a:lnTo>
                      <a:pt x="687" y="29"/>
                    </a:lnTo>
                    <a:lnTo>
                      <a:pt x="691" y="24"/>
                    </a:lnTo>
                    <a:lnTo>
                      <a:pt x="691" y="18"/>
                    </a:lnTo>
                    <a:lnTo>
                      <a:pt x="691" y="13"/>
                    </a:lnTo>
                    <a:lnTo>
                      <a:pt x="687" y="7"/>
                    </a:lnTo>
                    <a:lnTo>
                      <a:pt x="687" y="7"/>
                    </a:lnTo>
                    <a:close/>
                  </a:path>
                </a:pathLst>
              </a:custGeom>
              <a:gradFill>
                <a:gsLst>
                  <a:gs pos="0">
                    <a:srgbClr val="FF3300"/>
                  </a:gs>
                  <a:gs pos="100000">
                    <a:srgbClr val="FFC000"/>
                  </a:gs>
                </a:gsLst>
                <a:path path="circle">
                  <a:fillToRect t="100000" r="10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</p:grpSp>
      <p:pic>
        <p:nvPicPr>
          <p:cNvPr id="196" name="그림 195">
            <a:extLst>
              <a:ext uri="{FF2B5EF4-FFF2-40B4-BE49-F238E27FC236}">
                <a16:creationId xmlns:a16="http://schemas.microsoft.com/office/drawing/2014/main" xmlns="" id="{6D67F607-524E-4AC0-9A1F-F18B4F669B5D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81453" y="3942250"/>
            <a:ext cx="785559" cy="9392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832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사각형: 둥근 모서리 26">
            <a:extLst>
              <a:ext uri="{FF2B5EF4-FFF2-40B4-BE49-F238E27FC236}">
                <a16:creationId xmlns:a16="http://schemas.microsoft.com/office/drawing/2014/main" xmlns="" id="{C5FEFF78-E505-4BC4-B0DF-B8F963C50BE4}"/>
              </a:ext>
            </a:extLst>
          </p:cNvPr>
          <p:cNvSpPr/>
          <p:nvPr/>
        </p:nvSpPr>
        <p:spPr>
          <a:xfrm>
            <a:off x="229524" y="3549010"/>
            <a:ext cx="2619408" cy="2891456"/>
          </a:xfrm>
          <a:prstGeom prst="roundRect">
            <a:avLst>
              <a:gd name="adj" fmla="val 10400"/>
            </a:avLst>
          </a:prstGeom>
          <a:gradFill>
            <a:gsLst>
              <a:gs pos="100000">
                <a:schemeClr val="bg1">
                  <a:alpha val="0"/>
                </a:schemeClr>
              </a:gs>
              <a:gs pos="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사각형: 둥근 모서리 27">
            <a:extLst>
              <a:ext uri="{FF2B5EF4-FFF2-40B4-BE49-F238E27FC236}">
                <a16:creationId xmlns:a16="http://schemas.microsoft.com/office/drawing/2014/main" xmlns="" id="{CFC17808-A6E5-457D-B9BF-CD5B2EF4888D}"/>
              </a:ext>
            </a:extLst>
          </p:cNvPr>
          <p:cNvSpPr/>
          <p:nvPr/>
        </p:nvSpPr>
        <p:spPr>
          <a:xfrm>
            <a:off x="3257462" y="3549010"/>
            <a:ext cx="2619408" cy="2891456"/>
          </a:xfrm>
          <a:prstGeom prst="roundRect">
            <a:avLst>
              <a:gd name="adj" fmla="val 10400"/>
            </a:avLst>
          </a:prstGeom>
          <a:gradFill>
            <a:gsLst>
              <a:gs pos="100000">
                <a:schemeClr val="bg1">
                  <a:alpha val="0"/>
                </a:schemeClr>
              </a:gs>
              <a:gs pos="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사각형: 둥근 모서리 28">
            <a:extLst>
              <a:ext uri="{FF2B5EF4-FFF2-40B4-BE49-F238E27FC236}">
                <a16:creationId xmlns:a16="http://schemas.microsoft.com/office/drawing/2014/main" xmlns="" id="{AB56EB0F-EA3F-418C-88B9-6FA935CA1D04}"/>
              </a:ext>
            </a:extLst>
          </p:cNvPr>
          <p:cNvSpPr/>
          <p:nvPr/>
        </p:nvSpPr>
        <p:spPr>
          <a:xfrm>
            <a:off x="6285400" y="3549010"/>
            <a:ext cx="2619408" cy="2891456"/>
          </a:xfrm>
          <a:prstGeom prst="roundRect">
            <a:avLst>
              <a:gd name="adj" fmla="val 10400"/>
            </a:avLst>
          </a:prstGeom>
          <a:gradFill>
            <a:gsLst>
              <a:gs pos="100000">
                <a:schemeClr val="bg1">
                  <a:alpha val="0"/>
                </a:schemeClr>
              </a:gs>
              <a:gs pos="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타원 16">
            <a:extLst>
              <a:ext uri="{FF2B5EF4-FFF2-40B4-BE49-F238E27FC236}">
                <a16:creationId xmlns:a16="http://schemas.microsoft.com/office/drawing/2014/main" xmlns="" id="{67F6708A-24D2-470C-B60A-228AA1766EB0}"/>
              </a:ext>
            </a:extLst>
          </p:cNvPr>
          <p:cNvSpPr/>
          <p:nvPr/>
        </p:nvSpPr>
        <p:spPr>
          <a:xfrm>
            <a:off x="6758756" y="2492896"/>
            <a:ext cx="1593334" cy="1593334"/>
          </a:xfrm>
          <a:prstGeom prst="ellipse">
            <a:avLst/>
          </a:prstGeom>
          <a:solidFill>
            <a:srgbClr val="92D050"/>
          </a:solidFill>
          <a:ln w="38100">
            <a:solidFill>
              <a:srgbClr val="008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8" name="타원 17">
            <a:extLst>
              <a:ext uri="{FF2B5EF4-FFF2-40B4-BE49-F238E27FC236}">
                <a16:creationId xmlns:a16="http://schemas.microsoft.com/office/drawing/2014/main" xmlns="" id="{8870053A-CA84-4BF6-937C-0D07E7BCAF3C}"/>
              </a:ext>
            </a:extLst>
          </p:cNvPr>
          <p:cNvSpPr/>
          <p:nvPr/>
        </p:nvSpPr>
        <p:spPr>
          <a:xfrm>
            <a:off x="716403" y="2492896"/>
            <a:ext cx="1593334" cy="1593334"/>
          </a:xfrm>
          <a:prstGeom prst="ellipse">
            <a:avLst/>
          </a:prstGeom>
          <a:solidFill>
            <a:srgbClr val="FDC33D"/>
          </a:solidFill>
          <a:ln w="38100">
            <a:solidFill>
              <a:srgbClr val="E85402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1" name="타원 20">
            <a:extLst>
              <a:ext uri="{FF2B5EF4-FFF2-40B4-BE49-F238E27FC236}">
                <a16:creationId xmlns:a16="http://schemas.microsoft.com/office/drawing/2014/main" xmlns="" id="{EAE92820-4391-43D3-AEC8-DE2A6FEE2C86}"/>
              </a:ext>
            </a:extLst>
          </p:cNvPr>
          <p:cNvSpPr/>
          <p:nvPr/>
        </p:nvSpPr>
        <p:spPr>
          <a:xfrm>
            <a:off x="3770105" y="2492896"/>
            <a:ext cx="1593334" cy="1593334"/>
          </a:xfrm>
          <a:prstGeom prst="ellipse">
            <a:avLst/>
          </a:prstGeom>
          <a:solidFill>
            <a:srgbClr val="25C6FF"/>
          </a:solidFill>
          <a:ln w="38100">
            <a:solidFill>
              <a:srgbClr val="0070C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1DE876E7-32C7-4F3C-B3A4-5E645BE1A846}"/>
              </a:ext>
            </a:extLst>
          </p:cNvPr>
          <p:cNvSpPr txBox="1"/>
          <p:nvPr/>
        </p:nvSpPr>
        <p:spPr>
          <a:xfrm>
            <a:off x="55196" y="1282105"/>
            <a:ext cx="9145016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000"/>
              </a:lnSpc>
            </a:pPr>
            <a:r>
              <a:rPr lang="ko-KR" altLang="en-US" sz="20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업종무관</a:t>
            </a:r>
            <a:r>
              <a:rPr lang="en-US" altLang="ko-KR" sz="20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 5</a:t>
            </a:r>
            <a:r>
              <a:rPr lang="ko-KR" altLang="en-US" sz="20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인 이상 </a:t>
            </a:r>
            <a:r>
              <a:rPr lang="ko-KR" altLang="en-US" sz="2000" b="1" kern="0" dirty="0">
                <a:gradFill>
                  <a:gsLst>
                    <a:gs pos="100000">
                      <a:srgbClr val="C00000"/>
                    </a:gs>
                    <a:gs pos="0">
                      <a:srgbClr val="E85402"/>
                    </a:gs>
                  </a:gsLst>
                  <a:lin ang="5400000" scaled="0"/>
                </a:gradFill>
                <a:latin typeface="+mn-ea"/>
              </a:rPr>
              <a:t>중소기업</a:t>
            </a:r>
            <a:r>
              <a:rPr lang="en-US" altLang="ko-KR" sz="20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,</a:t>
            </a:r>
          </a:p>
          <a:p>
            <a:pPr algn="ctr">
              <a:lnSpc>
                <a:spcPts val="3000"/>
              </a:lnSpc>
            </a:pPr>
            <a:r>
              <a:rPr lang="ko-KR" altLang="en-US" sz="2000" b="1" kern="0" dirty="0">
                <a:gradFill>
                  <a:gsLst>
                    <a:gs pos="100000">
                      <a:srgbClr val="C00000"/>
                    </a:gs>
                    <a:gs pos="0">
                      <a:srgbClr val="E85402"/>
                    </a:gs>
                  </a:gsLst>
                  <a:lin ang="5400000" scaled="0"/>
                </a:gradFill>
                <a:latin typeface="+mn-ea"/>
              </a:rPr>
              <a:t>청년을 신규 채용</a:t>
            </a:r>
            <a:r>
              <a:rPr lang="ko-KR" altLang="en-US" sz="20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하고 사업장의 </a:t>
            </a:r>
            <a:r>
              <a:rPr lang="ko-KR" altLang="en-US" sz="2000" b="1" kern="0" dirty="0">
                <a:gradFill>
                  <a:gsLst>
                    <a:gs pos="100000">
                      <a:srgbClr val="C00000"/>
                    </a:gs>
                    <a:gs pos="0">
                      <a:srgbClr val="E85402"/>
                    </a:gs>
                  </a:gsLst>
                  <a:lin ang="5400000" scaled="0"/>
                </a:gradFill>
                <a:latin typeface="+mn-ea"/>
              </a:rPr>
              <a:t>전체 근로자</a:t>
            </a:r>
            <a:r>
              <a:rPr lang="ko-KR" altLang="en-US" sz="20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 </a:t>
            </a:r>
            <a:r>
              <a:rPr lang="ko-KR" altLang="en-US" sz="2000" b="1" kern="0" dirty="0">
                <a:gradFill>
                  <a:gsLst>
                    <a:gs pos="100000">
                      <a:srgbClr val="C00000"/>
                    </a:gs>
                    <a:gs pos="0">
                      <a:srgbClr val="E85402"/>
                    </a:gs>
                  </a:gsLst>
                  <a:lin ang="5400000" scaled="0"/>
                </a:gradFill>
                <a:latin typeface="+mn-ea"/>
              </a:rPr>
              <a:t>수가 증가</a:t>
            </a:r>
            <a:r>
              <a:rPr lang="ko-KR" altLang="en-US" sz="20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해야 함</a:t>
            </a:r>
            <a:endParaRPr lang="ko-KR" altLang="en-US" sz="2000" b="1" kern="0" dirty="0">
              <a:gradFill>
                <a:gsLst>
                  <a:gs pos="100000">
                    <a:srgbClr val="C00000"/>
                  </a:gs>
                  <a:gs pos="0">
                    <a:srgbClr val="E85402"/>
                  </a:gs>
                </a:gsLst>
                <a:lin ang="5400000" scaled="0"/>
              </a:gradFill>
              <a:latin typeface="+mn-ea"/>
            </a:endParaRPr>
          </a:p>
        </p:txBody>
      </p:sp>
      <p:sp>
        <p:nvSpPr>
          <p:cNvPr id="8" name="사각형: 둥근 한쪽 모서리 7">
            <a:extLst>
              <a:ext uri="{FF2B5EF4-FFF2-40B4-BE49-F238E27FC236}">
                <a16:creationId xmlns:a16="http://schemas.microsoft.com/office/drawing/2014/main" xmlns="" id="{4B30F3AB-E80C-4584-A189-877B8893476C}"/>
              </a:ext>
            </a:extLst>
          </p:cNvPr>
          <p:cNvSpPr/>
          <p:nvPr/>
        </p:nvSpPr>
        <p:spPr>
          <a:xfrm>
            <a:off x="582532" y="2942380"/>
            <a:ext cx="1899110" cy="739057"/>
          </a:xfrm>
          <a:prstGeom prst="round1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000" b="1" kern="0" dirty="0">
                <a:gradFill flip="none" rotWithShape="1">
                  <a:gsLst>
                    <a:gs pos="0">
                      <a:prstClr val="white"/>
                    </a:gs>
                    <a:gs pos="52000">
                      <a:prstClr val="white"/>
                    </a:gs>
                  </a:gsLst>
                  <a:lin ang="0" scaled="0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</a:t>
            </a:r>
            <a:r>
              <a:rPr lang="ko-KR" altLang="en-US" sz="2000" b="1" kern="0" dirty="0">
                <a:gradFill flip="none" rotWithShape="1">
                  <a:gsLst>
                    <a:gs pos="0">
                      <a:prstClr val="white"/>
                    </a:gs>
                    <a:gs pos="52000">
                      <a:prstClr val="white"/>
                    </a:gs>
                  </a:gsLst>
                  <a:lin ang="0" scaled="0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인 이상</a:t>
            </a:r>
            <a:r>
              <a:rPr lang="en-US" altLang="ko-KR" sz="2000" b="1" kern="0" dirty="0">
                <a:gradFill flip="none" rotWithShape="1">
                  <a:gsLst>
                    <a:gs pos="0">
                      <a:prstClr val="white"/>
                    </a:gs>
                    <a:gs pos="52000">
                      <a:prstClr val="white"/>
                    </a:gs>
                  </a:gsLst>
                  <a:lin ang="0" scaled="0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US" altLang="ko-KR" sz="2000" b="1" kern="0" dirty="0">
                <a:gradFill flip="none" rotWithShape="1">
                  <a:gsLst>
                    <a:gs pos="0">
                      <a:prstClr val="white"/>
                    </a:gs>
                    <a:gs pos="52000">
                      <a:prstClr val="white"/>
                    </a:gs>
                  </a:gsLst>
                  <a:lin ang="0" scaled="0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ko-KR" altLang="en-US" sz="2000" b="1" kern="0" dirty="0">
                <a:gradFill flip="none" rotWithShape="1">
                  <a:gsLst>
                    <a:gs pos="0">
                      <a:prstClr val="white"/>
                    </a:gs>
                    <a:gs pos="52000">
                      <a:prstClr val="white"/>
                    </a:gs>
                  </a:gsLst>
                  <a:lin ang="0" scaled="0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중소기업</a:t>
            </a:r>
          </a:p>
        </p:txBody>
      </p:sp>
      <p:sp>
        <p:nvSpPr>
          <p:cNvPr id="9" name="사각형: 둥근 한쪽 모서리 8">
            <a:extLst>
              <a:ext uri="{FF2B5EF4-FFF2-40B4-BE49-F238E27FC236}">
                <a16:creationId xmlns:a16="http://schemas.microsoft.com/office/drawing/2014/main" xmlns="" id="{AFD0EB64-F8A2-451E-A00D-07EBDFA314DF}"/>
              </a:ext>
            </a:extLst>
          </p:cNvPr>
          <p:cNvSpPr/>
          <p:nvPr/>
        </p:nvSpPr>
        <p:spPr>
          <a:xfrm>
            <a:off x="3789205" y="3065556"/>
            <a:ext cx="1555135" cy="492705"/>
          </a:xfrm>
          <a:prstGeom prst="round1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kern="0" dirty="0">
                <a:gradFill flip="none" rotWithShape="1">
                  <a:gsLst>
                    <a:gs pos="0">
                      <a:prstClr val="white"/>
                    </a:gs>
                    <a:gs pos="52000">
                      <a:prstClr val="white"/>
                    </a:gs>
                  </a:gsLst>
                  <a:lin ang="0" scaled="0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청년</a:t>
            </a:r>
            <a:endParaRPr lang="en-US" altLang="ko-KR" sz="2000" b="1" kern="0" dirty="0">
              <a:gradFill flip="none" rotWithShape="1">
                <a:gsLst>
                  <a:gs pos="0">
                    <a:prstClr val="white"/>
                  </a:gs>
                  <a:gs pos="52000">
                    <a:prstClr val="white"/>
                  </a:gs>
                </a:gsLst>
                <a:lin ang="0" scaled="0"/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ko-KR" altLang="en-US" sz="2000" b="1" kern="0" dirty="0">
                <a:gradFill flip="none" rotWithShape="1">
                  <a:gsLst>
                    <a:gs pos="0">
                      <a:prstClr val="white"/>
                    </a:gs>
                    <a:gs pos="52000">
                      <a:prstClr val="white"/>
                    </a:gs>
                  </a:gsLst>
                  <a:lin ang="0" scaled="0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신규채용</a:t>
            </a:r>
          </a:p>
        </p:txBody>
      </p:sp>
      <p:sp>
        <p:nvSpPr>
          <p:cNvPr id="10" name="사각형: 둥근 한쪽 모서리 9">
            <a:extLst>
              <a:ext uri="{FF2B5EF4-FFF2-40B4-BE49-F238E27FC236}">
                <a16:creationId xmlns:a16="http://schemas.microsoft.com/office/drawing/2014/main" xmlns="" id="{F9C8F427-B2AB-4FF8-80FB-90A6AE0922B4}"/>
              </a:ext>
            </a:extLst>
          </p:cNvPr>
          <p:cNvSpPr/>
          <p:nvPr/>
        </p:nvSpPr>
        <p:spPr>
          <a:xfrm>
            <a:off x="6696346" y="2877571"/>
            <a:ext cx="1811142" cy="937683"/>
          </a:xfrm>
          <a:prstGeom prst="round1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900" b="1" kern="0" dirty="0">
                <a:gradFill flip="none" rotWithShape="1">
                  <a:gsLst>
                    <a:gs pos="0">
                      <a:prstClr val="white"/>
                    </a:gs>
                    <a:gs pos="52000">
                      <a:prstClr val="white"/>
                    </a:gs>
                  </a:gsLst>
                  <a:lin ang="0" scaled="0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전체 근로자수증가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15209BC3-D59C-423D-9C7E-B8C0179B3251}"/>
              </a:ext>
            </a:extLst>
          </p:cNvPr>
          <p:cNvSpPr txBox="1"/>
          <p:nvPr/>
        </p:nvSpPr>
        <p:spPr>
          <a:xfrm>
            <a:off x="379597" y="4364800"/>
            <a:ext cx="273499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177800" indent="-177800">
              <a:buFont typeface="Arial" panose="020B0604020202020204" pitchFamily="34" charset="0"/>
              <a:buChar char="•"/>
              <a:defRPr sz="1600" b="1" ker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defRPr>
            </a:lvl1pPr>
          </a:lstStyle>
          <a:p>
            <a:pPr algn="l"/>
            <a:r>
              <a:rPr lang="ko-KR" altLang="en-US" dirty="0"/>
              <a:t>고용보험 피보험자수 </a:t>
            </a:r>
            <a:r>
              <a:rPr lang="en-US" altLang="ko-KR" dirty="0"/>
              <a:t/>
            </a:r>
            <a:br>
              <a:rPr lang="en-US" altLang="ko-KR" dirty="0"/>
            </a:br>
            <a:r>
              <a:rPr lang="en-US" altLang="ko-KR" dirty="0"/>
              <a:t>5</a:t>
            </a:r>
            <a:r>
              <a:rPr lang="ko-KR" altLang="en-US" dirty="0"/>
              <a:t>인 이상을 고용하고 있는 </a:t>
            </a:r>
            <a:r>
              <a:rPr lang="en-US" altLang="ko-KR" dirty="0"/>
              <a:t/>
            </a:r>
            <a:br>
              <a:rPr lang="en-US" altLang="ko-KR" dirty="0"/>
            </a:br>
            <a:r>
              <a:rPr lang="ko-KR" altLang="en-US" dirty="0"/>
              <a:t>우선지원대상기업 및 </a:t>
            </a:r>
            <a:r>
              <a:rPr lang="en-US" altLang="ko-KR" dirty="0"/>
              <a:t/>
            </a:r>
            <a:br>
              <a:rPr lang="en-US" altLang="ko-KR" dirty="0"/>
            </a:br>
            <a:r>
              <a:rPr lang="ko-KR" altLang="en-US" dirty="0"/>
              <a:t>중견기업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0E3A0A63-DE27-41ED-B22A-4F884EA7BF89}"/>
              </a:ext>
            </a:extLst>
          </p:cNvPr>
          <p:cNvSpPr txBox="1"/>
          <p:nvPr/>
        </p:nvSpPr>
        <p:spPr>
          <a:xfrm>
            <a:off x="3059832" y="4364800"/>
            <a:ext cx="3312368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800" indent="-177800" algn="l">
              <a:buFont typeface="Arial" panose="020B0604020202020204" pitchFamily="34" charset="0"/>
              <a:buChar char="•"/>
            </a:pPr>
            <a:r>
              <a:rPr lang="ko-KR" altLang="en-US" sz="16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만 </a:t>
            </a:r>
            <a:r>
              <a:rPr lang="en-US" altLang="ko-KR" sz="16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15~34</a:t>
            </a:r>
            <a:r>
              <a:rPr lang="ko-KR" altLang="en-US" sz="16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세 청년</a:t>
            </a:r>
            <a:endParaRPr lang="en-US" altLang="ko-KR" sz="1600" b="1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+mn-ea"/>
            </a:endParaRPr>
          </a:p>
          <a:p>
            <a:pPr marL="177800" indent="-177800" algn="l">
              <a:buFont typeface="Arial" panose="020B0604020202020204" pitchFamily="34" charset="0"/>
              <a:buChar char="•"/>
            </a:pPr>
            <a:r>
              <a:rPr lang="ko-KR" altLang="en-US" sz="16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사회보험 가입</a:t>
            </a:r>
            <a:endParaRPr lang="en-US" altLang="ko-KR" sz="1600" b="1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+mn-ea"/>
            </a:endParaRPr>
          </a:p>
          <a:p>
            <a:pPr marL="177800" indent="-177800" algn="l">
              <a:buFont typeface="Arial" panose="020B0604020202020204" pitchFamily="34" charset="0"/>
              <a:buChar char="•"/>
            </a:pPr>
            <a:r>
              <a:rPr lang="ko-KR" altLang="en-US" sz="16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최저임금 이상</a:t>
            </a:r>
            <a:endParaRPr lang="en-US" altLang="ko-KR" sz="1600" b="1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+mn-ea"/>
            </a:endParaRPr>
          </a:p>
          <a:p>
            <a:pPr marL="177800" indent="-177800" algn="l">
              <a:buFont typeface="Arial" panose="020B0604020202020204" pitchFamily="34" charset="0"/>
              <a:buChar char="•"/>
            </a:pPr>
            <a:r>
              <a:rPr lang="ko-KR" altLang="en-US" sz="16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기간의 정함이 없는 근로계약</a:t>
            </a:r>
            <a:r>
              <a:rPr lang="en-US" altLang="ko-KR" sz="16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/>
            </a:r>
            <a:br>
              <a:rPr lang="en-US" altLang="ko-KR" sz="16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</a:br>
            <a:r>
              <a:rPr lang="en-US" altLang="ko-KR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(</a:t>
            </a:r>
            <a:r>
              <a:rPr lang="ko-KR" altLang="en-US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채용 후 </a:t>
            </a:r>
            <a:r>
              <a:rPr lang="en-US" altLang="ko-KR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3</a:t>
            </a:r>
            <a:r>
              <a:rPr lang="ko-KR" altLang="en-US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개월 이내 정규직 전환</a:t>
            </a:r>
            <a:r>
              <a:rPr lang="en-US" altLang="ko-KR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)</a:t>
            </a:r>
            <a:endParaRPr lang="ko-KR" altLang="en-US" sz="1600" b="1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+mn-ea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DA8965AA-6098-4F04-8139-A51810D51D3B}"/>
              </a:ext>
            </a:extLst>
          </p:cNvPr>
          <p:cNvSpPr txBox="1"/>
          <p:nvPr/>
        </p:nvSpPr>
        <p:spPr>
          <a:xfrm>
            <a:off x="6228184" y="4364800"/>
            <a:ext cx="272767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800" indent="-177800" algn="l">
              <a:buFont typeface="Arial" panose="020B0604020202020204" pitchFamily="34" charset="0"/>
              <a:buChar char="•"/>
            </a:pPr>
            <a:r>
              <a:rPr lang="ko-KR" altLang="en-US" sz="16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기업별 최저고용 요건에 </a:t>
            </a:r>
            <a:r>
              <a:rPr lang="en-US" altLang="ko-KR" sz="16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/>
            </a:r>
            <a:br>
              <a:rPr lang="en-US" altLang="ko-KR" sz="16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</a:br>
            <a:r>
              <a:rPr lang="ko-KR" altLang="en-US" sz="16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따라 청년을 채용하고</a:t>
            </a:r>
            <a:r>
              <a:rPr lang="en-US" altLang="ko-KR" sz="16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/>
            </a:r>
            <a:br>
              <a:rPr lang="en-US" altLang="ko-KR" sz="16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</a:br>
            <a:r>
              <a:rPr lang="ko-KR" altLang="en-US" sz="16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사업장의 전체 근로자수가</a:t>
            </a:r>
            <a:r>
              <a:rPr lang="en-US" altLang="ko-KR" sz="16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/>
            </a:r>
            <a:br>
              <a:rPr lang="en-US" altLang="ko-KR" sz="16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</a:br>
            <a:r>
              <a:rPr lang="ko-KR" altLang="en-US" sz="16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증가 해야 함</a:t>
            </a:r>
          </a:p>
        </p:txBody>
      </p:sp>
      <p:sp>
        <p:nvSpPr>
          <p:cNvPr id="15" name="제목 14">
            <a:extLst>
              <a:ext uri="{FF2B5EF4-FFF2-40B4-BE49-F238E27FC236}">
                <a16:creationId xmlns:a16="http://schemas.microsoft.com/office/drawing/2014/main" xmlns="" id="{907C59E2-CCAE-4FF4-92AA-96344C343E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7708" y="321214"/>
            <a:ext cx="8786292" cy="400110"/>
          </a:xfrm>
        </p:spPr>
        <p:txBody>
          <a:bodyPr/>
          <a:lstStyle/>
          <a:p>
            <a:r>
              <a:rPr lang="ko-KR" altLang="en-US" sz="2000" i="0" dirty="0">
                <a:latin typeface="HY헤드라인M" pitchFamily="18" charset="-127"/>
                <a:ea typeface="HY헤드라인M" pitchFamily="18" charset="-127"/>
              </a:rPr>
              <a:t>지원 요건</a:t>
            </a:r>
          </a:p>
        </p:txBody>
      </p:sp>
      <p:sp>
        <p:nvSpPr>
          <p:cNvPr id="25" name="더하기 기호 24">
            <a:extLst>
              <a:ext uri="{FF2B5EF4-FFF2-40B4-BE49-F238E27FC236}">
                <a16:creationId xmlns:a16="http://schemas.microsoft.com/office/drawing/2014/main" xmlns="" id="{6133CBDA-D8E7-4039-9729-D4AA6908045A}"/>
              </a:ext>
            </a:extLst>
          </p:cNvPr>
          <p:cNvSpPr/>
          <p:nvPr/>
        </p:nvSpPr>
        <p:spPr>
          <a:xfrm>
            <a:off x="2829294" y="3056306"/>
            <a:ext cx="492705" cy="492705"/>
          </a:xfrm>
          <a:prstGeom prst="mathPlus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더하기 기호 25">
            <a:extLst>
              <a:ext uri="{FF2B5EF4-FFF2-40B4-BE49-F238E27FC236}">
                <a16:creationId xmlns:a16="http://schemas.microsoft.com/office/drawing/2014/main" xmlns="" id="{552F6FED-122B-4316-84B0-2D084BF72ED1}"/>
              </a:ext>
            </a:extLst>
          </p:cNvPr>
          <p:cNvSpPr/>
          <p:nvPr/>
        </p:nvSpPr>
        <p:spPr>
          <a:xfrm>
            <a:off x="5799855" y="3056306"/>
            <a:ext cx="492705" cy="492705"/>
          </a:xfrm>
          <a:prstGeom prst="mathPlus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079846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사각형: 둥근 모서리 10">
            <a:extLst>
              <a:ext uri="{FF2B5EF4-FFF2-40B4-BE49-F238E27FC236}">
                <a16:creationId xmlns:a16="http://schemas.microsoft.com/office/drawing/2014/main" xmlns="" id="{D66DD4FA-1C40-44F0-B775-F47D7108D386}"/>
              </a:ext>
            </a:extLst>
          </p:cNvPr>
          <p:cNvSpPr/>
          <p:nvPr/>
        </p:nvSpPr>
        <p:spPr>
          <a:xfrm>
            <a:off x="720195" y="2233220"/>
            <a:ext cx="7803992" cy="3776362"/>
          </a:xfrm>
          <a:prstGeom prst="roundRect">
            <a:avLst>
              <a:gd name="adj" fmla="val 3722"/>
            </a:avLst>
          </a:prstGeom>
          <a:gradFill>
            <a:gsLst>
              <a:gs pos="100000">
                <a:schemeClr val="bg1">
                  <a:alpha val="0"/>
                </a:schemeClr>
              </a:gs>
              <a:gs pos="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사각형: 둥근 모서리 13">
            <a:extLst>
              <a:ext uri="{FF2B5EF4-FFF2-40B4-BE49-F238E27FC236}">
                <a16:creationId xmlns:a16="http://schemas.microsoft.com/office/drawing/2014/main" xmlns="" id="{A781B9C8-8168-4D6C-B2AA-40F623DF60AB}"/>
              </a:ext>
            </a:extLst>
          </p:cNvPr>
          <p:cNvSpPr/>
          <p:nvPr/>
        </p:nvSpPr>
        <p:spPr>
          <a:xfrm>
            <a:off x="720195" y="2191087"/>
            <a:ext cx="7803992" cy="400111"/>
          </a:xfrm>
          <a:prstGeom prst="roundRect">
            <a:avLst>
              <a:gd name="adj" fmla="val 7671"/>
            </a:avLst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kern="0" dirty="0">
                <a:gradFill flip="none" rotWithShape="1">
                  <a:gsLst>
                    <a:gs pos="0">
                      <a:prstClr val="white"/>
                    </a:gs>
                    <a:gs pos="52000">
                      <a:prstClr val="white"/>
                    </a:gs>
                  </a:gsLst>
                  <a:lin ang="0" scaled="0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5</a:t>
            </a:r>
            <a:r>
              <a:rPr lang="ko-KR" altLang="en-US" b="1" kern="0" dirty="0">
                <a:gradFill flip="none" rotWithShape="1">
                  <a:gsLst>
                    <a:gs pos="0">
                      <a:prstClr val="white"/>
                    </a:gs>
                    <a:gs pos="52000">
                      <a:prstClr val="white"/>
                    </a:gs>
                  </a:gsLst>
                  <a:lin ang="0" scaled="0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인 미만 기업 중 지원 대상</a:t>
            </a:r>
          </a:p>
        </p:txBody>
      </p:sp>
      <p:sp>
        <p:nvSpPr>
          <p:cNvPr id="15" name="이등변 삼각형 14">
            <a:extLst>
              <a:ext uri="{FF2B5EF4-FFF2-40B4-BE49-F238E27FC236}">
                <a16:creationId xmlns:a16="http://schemas.microsoft.com/office/drawing/2014/main" xmlns="" id="{2FC1FAC5-8E3B-4D3B-A47A-57A00A3307E0}"/>
              </a:ext>
            </a:extLst>
          </p:cNvPr>
          <p:cNvSpPr/>
          <p:nvPr/>
        </p:nvSpPr>
        <p:spPr>
          <a:xfrm rot="10800000">
            <a:off x="4319809" y="2579832"/>
            <a:ext cx="604765" cy="154557"/>
          </a:xfrm>
          <a:prstGeom prst="triangle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kern="0">
              <a:gradFill flip="none" rotWithShape="1">
                <a:gsLst>
                  <a:gs pos="0">
                    <a:prstClr val="white"/>
                  </a:gs>
                  <a:gs pos="52000">
                    <a:prstClr val="white"/>
                  </a:gs>
                </a:gsLst>
                <a:lin ang="0" scaled="0"/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사각형: 둥근 모서리 4">
            <a:extLst>
              <a:ext uri="{FF2B5EF4-FFF2-40B4-BE49-F238E27FC236}">
                <a16:creationId xmlns:a16="http://schemas.microsoft.com/office/drawing/2014/main" xmlns="" id="{9E9DBF05-74D1-4802-986D-CCF831630893}"/>
              </a:ext>
            </a:extLst>
          </p:cNvPr>
          <p:cNvSpPr/>
          <p:nvPr/>
        </p:nvSpPr>
        <p:spPr>
          <a:xfrm>
            <a:off x="308928" y="232073"/>
            <a:ext cx="1723742" cy="552791"/>
          </a:xfrm>
          <a:prstGeom prst="roundRect">
            <a:avLst/>
          </a:prstGeom>
          <a:solidFill>
            <a:srgbClr val="91572A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제목 3">
            <a:extLst>
              <a:ext uri="{FF2B5EF4-FFF2-40B4-BE49-F238E27FC236}">
                <a16:creationId xmlns:a16="http://schemas.microsoft.com/office/drawing/2014/main" xmlns="" id="{689F521E-C917-41F6-AD0B-D062744615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7708" y="305716"/>
            <a:ext cx="8786292" cy="400110"/>
          </a:xfrm>
        </p:spPr>
        <p:txBody>
          <a:bodyPr/>
          <a:lstStyle/>
          <a:p>
            <a:r>
              <a:rPr lang="ko-KR" altLang="en-US" sz="2000" i="0" dirty="0" smtClean="0">
                <a:gradFill>
                  <a:gsLst>
                    <a:gs pos="11538">
                      <a:schemeClr val="bg1"/>
                    </a:gs>
                    <a:gs pos="81000">
                      <a:schemeClr val="bg1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2000" i="0" dirty="0" smtClean="0">
                <a:gradFill>
                  <a:gsLst>
                    <a:gs pos="11538">
                      <a:schemeClr val="bg1"/>
                    </a:gs>
                    <a:gs pos="81000">
                      <a:schemeClr val="bg1"/>
                    </a:gs>
                  </a:gsLst>
                  <a:lin ang="5400000" scaled="0"/>
                </a:gradFill>
                <a:latin typeface="HY헤드라인M" pitchFamily="18" charset="-127"/>
                <a:ea typeface="HY헤드라인M" pitchFamily="18" charset="-127"/>
              </a:rPr>
              <a:t>지원요건</a:t>
            </a:r>
            <a:r>
              <a:rPr lang="en-US" altLang="ko-KR" sz="2000" i="0" dirty="0">
                <a:gradFill>
                  <a:gsLst>
                    <a:gs pos="11538">
                      <a:schemeClr val="bg1"/>
                    </a:gs>
                    <a:gs pos="81000">
                      <a:schemeClr val="bg1"/>
                    </a:gs>
                  </a:gsLst>
                  <a:lin ang="5400000" scaled="0"/>
                </a:gradFill>
                <a:latin typeface="HY헤드라인M" pitchFamily="18" charset="-127"/>
                <a:ea typeface="HY헤드라인M" pitchFamily="18" charset="-127"/>
              </a:rPr>
              <a:t>1   </a:t>
            </a:r>
            <a:r>
              <a:rPr lang="en-US" altLang="ko-KR" sz="2000" i="0" dirty="0" smtClean="0">
                <a:gradFill>
                  <a:gsLst>
                    <a:gs pos="11538">
                      <a:schemeClr val="bg1"/>
                    </a:gs>
                    <a:gs pos="81000">
                      <a:schemeClr val="bg1"/>
                    </a:gs>
                  </a:gsLst>
                  <a:lin ang="5400000" scaled="0"/>
                </a:gra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en-US" altLang="ko-KR" sz="2000" i="0" dirty="0" smtClean="0">
                <a:latin typeface="HY헤드라인M" pitchFamily="18" charset="-127"/>
                <a:ea typeface="HY헤드라인M" pitchFamily="18" charset="-127"/>
              </a:rPr>
              <a:t>5</a:t>
            </a:r>
            <a:r>
              <a:rPr lang="ko-KR" altLang="en-US" sz="2000" i="0" dirty="0">
                <a:latin typeface="HY헤드라인M" pitchFamily="18" charset="-127"/>
                <a:ea typeface="HY헤드라인M" pitchFamily="18" charset="-127"/>
              </a:rPr>
              <a:t>인 이상</a:t>
            </a:r>
            <a:r>
              <a:rPr lang="ko-KR" altLang="en-US" sz="2000" i="0" dirty="0">
                <a:gradFill>
                  <a:gsLst>
                    <a:gs pos="11538">
                      <a:schemeClr val="bg1"/>
                    </a:gs>
                    <a:gs pos="81000">
                      <a:schemeClr val="bg1"/>
                    </a:gs>
                  </a:gsLst>
                  <a:lin ang="5400000" scaled="0"/>
                </a:gra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2000" i="0" dirty="0">
                <a:latin typeface="HY헤드라인M" pitchFamily="18" charset="-127"/>
                <a:ea typeface="HY헤드라인M" pitchFamily="18" charset="-127"/>
              </a:rPr>
              <a:t>중소기업</a:t>
            </a:r>
          </a:p>
        </p:txBody>
      </p:sp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xmlns="" id="{B1332147-F35A-411E-81BB-AC4F00C127C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532813" y="6634163"/>
            <a:ext cx="611187" cy="274637"/>
          </a:xfrm>
        </p:spPr>
        <p:txBody>
          <a:bodyPr/>
          <a:lstStyle/>
          <a:p>
            <a:r>
              <a:rPr lang="en-US" altLang="ko-KR">
                <a:latin typeface="+mn-ea"/>
                <a:ea typeface="+mn-ea"/>
              </a:rPr>
              <a:t>·</a:t>
            </a:r>
            <a:fld id="{91D52D13-DDEF-4D6D-B916-D4FE9CE050A4}" type="slidenum">
              <a:rPr lang="ko-KR" altLang="en-US" smtClean="0">
                <a:latin typeface="+mn-ea"/>
                <a:ea typeface="+mn-ea"/>
              </a:rPr>
              <a:pPr/>
              <a:t>33</a:t>
            </a:fld>
            <a:r>
              <a:rPr lang="en-US" altLang="ko-KR">
                <a:latin typeface="+mn-ea"/>
                <a:ea typeface="+mn-ea"/>
              </a:rPr>
              <a:t>·</a:t>
            </a:r>
            <a:endParaRPr lang="ko-KR" altLang="en-US" dirty="0">
              <a:latin typeface="+mn-ea"/>
              <a:ea typeface="+mn-ea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C581EB6F-DDE3-47BA-BA78-AF0D8929218D}"/>
              </a:ext>
            </a:extLst>
          </p:cNvPr>
          <p:cNvSpPr txBox="1"/>
          <p:nvPr/>
        </p:nvSpPr>
        <p:spPr>
          <a:xfrm>
            <a:off x="179512" y="1308987"/>
            <a:ext cx="87862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000" b="1" kern="0" dirty="0">
                <a:gradFill>
                  <a:gsLst>
                    <a:gs pos="100000">
                      <a:srgbClr val="C00000"/>
                    </a:gs>
                    <a:gs pos="0">
                      <a:srgbClr val="E85402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고용보험 피보험자수 </a:t>
            </a:r>
            <a:r>
              <a:rPr lang="en-US" altLang="ko-KR" sz="2000" b="1" kern="0" dirty="0">
                <a:gradFill>
                  <a:gsLst>
                    <a:gs pos="100000">
                      <a:srgbClr val="C00000"/>
                    </a:gs>
                    <a:gs pos="0">
                      <a:srgbClr val="E85402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5</a:t>
            </a:r>
            <a:r>
              <a:rPr lang="ko-KR" altLang="en-US" sz="2000" b="1" kern="0" dirty="0">
                <a:gradFill>
                  <a:gsLst>
                    <a:gs pos="100000">
                      <a:srgbClr val="C00000"/>
                    </a:gs>
                    <a:gs pos="0">
                      <a:srgbClr val="E85402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인 이상</a:t>
            </a:r>
            <a:r>
              <a:rPr lang="ko-KR" altLang="en-US" sz="20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을 고용하고 있는 중소기업 </a:t>
            </a:r>
            <a:r>
              <a:rPr lang="en-US" altLang="ko-KR" sz="20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20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업종 무관</a:t>
            </a:r>
            <a:r>
              <a:rPr lang="en-US" altLang="ko-KR" sz="20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2000" b="1" kern="0" dirty="0">
              <a:gradFill>
                <a:gsLst>
                  <a:gs pos="100000">
                    <a:srgbClr val="C00000"/>
                  </a:gs>
                  <a:gs pos="0">
                    <a:srgbClr val="E85402"/>
                  </a:gs>
                </a:gsLst>
                <a:lin ang="5400000" scaled="0"/>
              </a:gra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25C8683D-65A8-4622-AEDC-B225BEFFE713}"/>
              </a:ext>
            </a:extLst>
          </p:cNvPr>
          <p:cNvSpPr txBox="1"/>
          <p:nvPr/>
        </p:nvSpPr>
        <p:spPr>
          <a:xfrm>
            <a:off x="1294470" y="2956651"/>
            <a:ext cx="6912768" cy="25442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 algn="l">
              <a:spcAft>
                <a:spcPts val="800"/>
              </a:spcAft>
              <a:buFont typeface="+mj-ea"/>
              <a:buAutoNum type="circleNumDbPlain"/>
            </a:pPr>
            <a:r>
              <a:rPr lang="ko-KR" altLang="en-US" b="1" kern="0" dirty="0" err="1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성장유망업종</a:t>
            </a:r>
            <a:endParaRPr lang="en-US" altLang="ko-KR" b="1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맑은 고딕" pitchFamily="50" charset="-127"/>
              <a:ea typeface="맑은 고딕" pitchFamily="50" charset="-127"/>
            </a:endParaRPr>
          </a:p>
          <a:p>
            <a:pPr marL="266700" indent="-266700" algn="l">
              <a:spcAft>
                <a:spcPts val="800"/>
              </a:spcAft>
              <a:buFont typeface="+mj-ea"/>
              <a:buAutoNum type="circleNumDbPlain"/>
            </a:pPr>
            <a:r>
              <a:rPr lang="en-US" altLang="ko-KR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“</a:t>
            </a:r>
            <a:r>
              <a:rPr lang="ko-KR" altLang="en-US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벤처기업육성에 관한 특별조치법</a:t>
            </a:r>
            <a:r>
              <a:rPr lang="en-US" altLang="ko-KR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”</a:t>
            </a:r>
            <a:r>
              <a:rPr lang="ko-KR" altLang="en-US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(‘</a:t>
            </a:r>
            <a:r>
              <a:rPr lang="ko-KR" altLang="en-US" b="1" kern="0" dirty="0" err="1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벤처법</a:t>
            </a:r>
            <a:r>
              <a:rPr lang="ko-KR" altLang="en-US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’</a:t>
            </a:r>
            <a:r>
              <a:rPr lang="en-US" altLang="ko-KR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ko-KR" altLang="en-US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에 따른 벤처기업</a:t>
            </a:r>
            <a:endParaRPr lang="en-US" altLang="ko-KR" b="1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맑은 고딕" pitchFamily="50" charset="-127"/>
              <a:ea typeface="맑은 고딕" pitchFamily="50" charset="-127"/>
            </a:endParaRPr>
          </a:p>
          <a:p>
            <a:pPr marL="266700" indent="-266700" algn="l">
              <a:spcAft>
                <a:spcPts val="800"/>
              </a:spcAft>
              <a:buFont typeface="+mj-ea"/>
              <a:buAutoNum type="circleNumDbPlain"/>
            </a:pPr>
            <a:r>
              <a:rPr lang="ko-KR" altLang="en-US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지식서비스산업</a:t>
            </a:r>
            <a:endParaRPr lang="en-US" altLang="ko-KR" b="1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맑은 고딕" pitchFamily="50" charset="-127"/>
              <a:ea typeface="맑은 고딕" pitchFamily="50" charset="-127"/>
            </a:endParaRPr>
          </a:p>
          <a:p>
            <a:pPr marL="266700" indent="-266700" algn="l">
              <a:spcAft>
                <a:spcPts val="800"/>
              </a:spcAft>
              <a:buFont typeface="+mj-ea"/>
              <a:buAutoNum type="circleNumDbPlain"/>
            </a:pPr>
            <a:r>
              <a:rPr lang="ko-KR" altLang="en-US" b="1" kern="0" dirty="0" err="1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문화콘텐츠산업</a:t>
            </a:r>
            <a:endParaRPr lang="en-US" altLang="ko-KR" b="1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맑은 고딕" pitchFamily="50" charset="-127"/>
              <a:ea typeface="맑은 고딕" pitchFamily="50" charset="-127"/>
            </a:endParaRPr>
          </a:p>
          <a:p>
            <a:pPr marL="266700" indent="-266700" algn="l">
              <a:spcAft>
                <a:spcPts val="800"/>
              </a:spcAft>
              <a:buFont typeface="+mj-ea"/>
              <a:buAutoNum type="circleNumDbPlain"/>
            </a:pPr>
            <a:r>
              <a:rPr lang="ko-KR" altLang="en-US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신</a:t>
            </a:r>
            <a:r>
              <a:rPr lang="en-US" altLang="ko-KR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·</a:t>
            </a:r>
            <a:r>
              <a:rPr lang="ko-KR" altLang="en-US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재생에너지산업분야 관련 업종 </a:t>
            </a:r>
          </a:p>
          <a:p>
            <a:pPr marL="266700" indent="-266700" algn="l">
              <a:spcAft>
                <a:spcPts val="800"/>
              </a:spcAft>
              <a:buFont typeface="+mj-ea"/>
              <a:buAutoNum type="circleNumDbPlain"/>
            </a:pPr>
            <a:r>
              <a:rPr lang="ko-KR" altLang="en-US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중소벤처기업부가 지정한 대학</a:t>
            </a:r>
            <a:r>
              <a:rPr lang="en-US" altLang="ko-KR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·</a:t>
            </a:r>
            <a:r>
              <a:rPr lang="ko-KR" altLang="en-US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연구소 및 민간기업의 창업보육 센터 </a:t>
            </a:r>
            <a:r>
              <a:rPr lang="ko-KR" altLang="en-US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입주기업</a:t>
            </a:r>
            <a:r>
              <a:rPr lang="en-US" altLang="ko-KR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·</a:t>
            </a:r>
            <a:r>
              <a:rPr lang="ko-KR" altLang="en-US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역외보육기업 등</a:t>
            </a:r>
          </a:p>
        </p:txBody>
      </p:sp>
    </p:spTree>
    <p:extLst>
      <p:ext uri="{BB962C8B-B14F-4D97-AF65-F5344CB8AC3E}">
        <p14:creationId xmlns:p14="http://schemas.microsoft.com/office/powerpoint/2010/main" xmlns="" val="3688436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사각형: 둥근 모서리 11">
            <a:extLst>
              <a:ext uri="{FF2B5EF4-FFF2-40B4-BE49-F238E27FC236}">
                <a16:creationId xmlns:a16="http://schemas.microsoft.com/office/drawing/2014/main" xmlns="" id="{1B4B8B47-59E8-4EB0-9723-C99EB831FF71}"/>
              </a:ext>
            </a:extLst>
          </p:cNvPr>
          <p:cNvSpPr/>
          <p:nvPr/>
        </p:nvSpPr>
        <p:spPr>
          <a:xfrm>
            <a:off x="308928" y="232073"/>
            <a:ext cx="1723742" cy="552791"/>
          </a:xfrm>
          <a:prstGeom prst="roundRect">
            <a:avLst/>
          </a:prstGeom>
          <a:solidFill>
            <a:srgbClr val="91572A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제목 6">
            <a:extLst>
              <a:ext uri="{FF2B5EF4-FFF2-40B4-BE49-F238E27FC236}">
                <a16:creationId xmlns:a16="http://schemas.microsoft.com/office/drawing/2014/main" xmlns="" id="{C1B6516C-DBD9-4E87-B6FA-8687ED9AFD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7708" y="305716"/>
            <a:ext cx="8786292" cy="400110"/>
          </a:xfrm>
        </p:spPr>
        <p:txBody>
          <a:bodyPr/>
          <a:lstStyle/>
          <a:p>
            <a:r>
              <a:rPr lang="ko-KR" altLang="en-US" sz="2000" i="0" dirty="0" smtClean="0">
                <a:gradFill>
                  <a:gsLst>
                    <a:gs pos="11538">
                      <a:schemeClr val="bg1"/>
                    </a:gs>
                    <a:gs pos="81000">
                      <a:schemeClr val="bg1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2000" i="0" dirty="0" smtClean="0">
                <a:gradFill>
                  <a:gsLst>
                    <a:gs pos="11538">
                      <a:schemeClr val="bg1"/>
                    </a:gs>
                    <a:gs pos="81000">
                      <a:schemeClr val="bg1"/>
                    </a:gs>
                  </a:gsLst>
                  <a:lin ang="5400000" scaled="0"/>
                </a:gradFill>
                <a:latin typeface="HY헤드라인M" pitchFamily="18" charset="-127"/>
                <a:ea typeface="HY헤드라인M" pitchFamily="18" charset="-127"/>
              </a:rPr>
              <a:t>지원요건</a:t>
            </a:r>
            <a:r>
              <a:rPr lang="en-US" altLang="ko-KR" sz="2000" i="0" dirty="0">
                <a:gradFill>
                  <a:gsLst>
                    <a:gs pos="11538">
                      <a:schemeClr val="bg1"/>
                    </a:gs>
                    <a:gs pos="81000">
                      <a:schemeClr val="bg1"/>
                    </a:gs>
                  </a:gsLst>
                  <a:lin ang="5400000" scaled="0"/>
                </a:gradFill>
                <a:latin typeface="HY헤드라인M" pitchFamily="18" charset="-127"/>
                <a:ea typeface="HY헤드라인M" pitchFamily="18" charset="-127"/>
              </a:rPr>
              <a:t>1  </a:t>
            </a:r>
            <a:r>
              <a:rPr lang="en-US" altLang="ko-KR" sz="2000" i="0" dirty="0" smtClean="0">
                <a:gradFill>
                  <a:gsLst>
                    <a:gs pos="11538">
                      <a:schemeClr val="bg1"/>
                    </a:gs>
                    <a:gs pos="81000">
                      <a:schemeClr val="bg1"/>
                    </a:gs>
                  </a:gsLst>
                  <a:lin ang="5400000" scaled="0"/>
                </a:gradFill>
                <a:latin typeface="HY헤드라인M" pitchFamily="18" charset="-127"/>
                <a:ea typeface="HY헤드라인M" pitchFamily="18" charset="-127"/>
              </a:rPr>
              <a:t>  </a:t>
            </a:r>
            <a:r>
              <a:rPr lang="en-US" altLang="ko-KR" sz="2000" i="0" dirty="0" smtClean="0">
                <a:latin typeface="HY헤드라인M" pitchFamily="18" charset="-127"/>
                <a:ea typeface="HY헤드라인M" pitchFamily="18" charset="-127"/>
              </a:rPr>
              <a:t>5</a:t>
            </a:r>
            <a:r>
              <a:rPr lang="ko-KR" altLang="en-US" sz="2000" i="0" dirty="0">
                <a:latin typeface="HY헤드라인M" pitchFamily="18" charset="-127"/>
                <a:ea typeface="HY헤드라인M" pitchFamily="18" charset="-127"/>
              </a:rPr>
              <a:t>인 이상</a:t>
            </a:r>
            <a:r>
              <a:rPr lang="ko-KR" altLang="en-US" sz="2000" i="0" dirty="0">
                <a:gradFill>
                  <a:gsLst>
                    <a:gs pos="11538">
                      <a:schemeClr val="bg1"/>
                    </a:gs>
                    <a:gs pos="81000">
                      <a:schemeClr val="bg1"/>
                    </a:gs>
                  </a:gsLst>
                  <a:lin ang="5400000" scaled="0"/>
                </a:gra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2000" i="0" dirty="0">
                <a:latin typeface="HY헤드라인M" pitchFamily="18" charset="-127"/>
                <a:ea typeface="HY헤드라인M" pitchFamily="18" charset="-127"/>
              </a:rPr>
              <a:t>중소기업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35B6ACF1-6975-4ED1-A984-F85BA3D6B382}"/>
              </a:ext>
            </a:extLst>
          </p:cNvPr>
          <p:cNvSpPr txBox="1"/>
          <p:nvPr/>
        </p:nvSpPr>
        <p:spPr>
          <a:xfrm>
            <a:off x="442409" y="1174619"/>
            <a:ext cx="83182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b="1" kern="0" dirty="0">
                <a:gradFill>
                  <a:gsLst>
                    <a:gs pos="100000">
                      <a:srgbClr val="C00000"/>
                    </a:gs>
                    <a:gs pos="0">
                      <a:srgbClr val="E85402"/>
                    </a:gs>
                  </a:gsLst>
                  <a:lin ang="5400000" scaled="0"/>
                </a:gradFill>
                <a:latin typeface="+mn-ea"/>
              </a:rPr>
              <a:t>지원제외 사업장</a:t>
            </a:r>
          </a:p>
        </p:txBody>
      </p:sp>
      <p:sp>
        <p:nvSpPr>
          <p:cNvPr id="31" name="사각형: 둥근 모서리 30">
            <a:extLst>
              <a:ext uri="{FF2B5EF4-FFF2-40B4-BE49-F238E27FC236}">
                <a16:creationId xmlns:a16="http://schemas.microsoft.com/office/drawing/2014/main" xmlns="" id="{AC1AB733-18DB-41EE-9F45-5E2CEBF4F506}"/>
              </a:ext>
            </a:extLst>
          </p:cNvPr>
          <p:cNvSpPr/>
          <p:nvPr/>
        </p:nvSpPr>
        <p:spPr>
          <a:xfrm>
            <a:off x="2594964" y="2289625"/>
            <a:ext cx="1913654" cy="1456735"/>
          </a:xfrm>
          <a:prstGeom prst="roundRect">
            <a:avLst>
              <a:gd name="adj" fmla="val 7671"/>
            </a:avLst>
          </a:prstGeom>
          <a:solidFill>
            <a:srgbClr val="70AC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00" b="1" kern="0" dirty="0">
              <a:gradFill flip="none" rotWithShape="1">
                <a:gsLst>
                  <a:gs pos="0">
                    <a:prstClr val="white"/>
                  </a:gs>
                  <a:gs pos="52000">
                    <a:prstClr val="white"/>
                  </a:gs>
                </a:gsLst>
                <a:lin ang="0" scaled="0"/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5" name="사각형: 둥근 모서리 24">
            <a:extLst>
              <a:ext uri="{FF2B5EF4-FFF2-40B4-BE49-F238E27FC236}">
                <a16:creationId xmlns:a16="http://schemas.microsoft.com/office/drawing/2014/main" xmlns="" id="{6A03773A-9D5A-4202-BB50-D99782C88B18}"/>
              </a:ext>
            </a:extLst>
          </p:cNvPr>
          <p:cNvSpPr/>
          <p:nvPr/>
        </p:nvSpPr>
        <p:spPr>
          <a:xfrm>
            <a:off x="2594964" y="2476688"/>
            <a:ext cx="1913654" cy="2332559"/>
          </a:xfrm>
          <a:prstGeom prst="roundRect">
            <a:avLst>
              <a:gd name="adj" fmla="val 7671"/>
            </a:avLst>
          </a:prstGeom>
          <a:solidFill>
            <a:schemeClr val="bg1"/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2800"/>
              </a:lnSpc>
            </a:pPr>
            <a:r>
              <a:rPr lang="ko-KR" altLang="en-US" sz="20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국가</a:t>
            </a:r>
            <a:r>
              <a:rPr lang="en-US" altLang="ko-KR" sz="20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, </a:t>
            </a:r>
          </a:p>
          <a:p>
            <a:pPr algn="ctr">
              <a:lnSpc>
                <a:spcPts val="2800"/>
              </a:lnSpc>
            </a:pPr>
            <a:r>
              <a:rPr lang="ko-KR" altLang="en-US" sz="20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지자체</a:t>
            </a:r>
            <a:r>
              <a:rPr lang="en-US" altLang="ko-KR" sz="20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, </a:t>
            </a:r>
          </a:p>
          <a:p>
            <a:pPr algn="ctr">
              <a:lnSpc>
                <a:spcPts val="2800"/>
              </a:lnSpc>
            </a:pPr>
            <a:r>
              <a:rPr lang="ko-KR" altLang="en-US" sz="20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공공기관</a:t>
            </a:r>
            <a:r>
              <a:rPr lang="en-US" altLang="ko-KR" sz="20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, </a:t>
            </a:r>
            <a:endParaRPr lang="en-US" altLang="ko-KR" sz="2000" b="1" kern="0" dirty="0" smtClean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+mn-ea"/>
            </a:endParaRPr>
          </a:p>
          <a:p>
            <a:pPr algn="ctr">
              <a:lnSpc>
                <a:spcPts val="2800"/>
              </a:lnSpc>
            </a:pPr>
            <a:r>
              <a:rPr lang="ko-KR" altLang="en-US" sz="20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학교</a:t>
            </a:r>
            <a:endParaRPr lang="ko-KR" altLang="en-US" sz="2000" b="1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+mn-ea"/>
            </a:endParaRPr>
          </a:p>
        </p:txBody>
      </p:sp>
      <p:sp>
        <p:nvSpPr>
          <p:cNvPr id="32" name="사각형: 둥근 모서리 31">
            <a:extLst>
              <a:ext uri="{FF2B5EF4-FFF2-40B4-BE49-F238E27FC236}">
                <a16:creationId xmlns:a16="http://schemas.microsoft.com/office/drawing/2014/main" xmlns="" id="{C4742538-B0E4-4B15-9B92-8640C6EFBCEF}"/>
              </a:ext>
            </a:extLst>
          </p:cNvPr>
          <p:cNvSpPr/>
          <p:nvPr/>
        </p:nvSpPr>
        <p:spPr>
          <a:xfrm>
            <a:off x="4727184" y="2289625"/>
            <a:ext cx="1913654" cy="1456735"/>
          </a:xfrm>
          <a:prstGeom prst="roundRect">
            <a:avLst>
              <a:gd name="adj" fmla="val 7671"/>
            </a:avLst>
          </a:prstGeom>
          <a:solidFill>
            <a:srgbClr val="70AC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00" b="1" kern="0" dirty="0">
              <a:gradFill flip="none" rotWithShape="1">
                <a:gsLst>
                  <a:gs pos="0">
                    <a:prstClr val="white"/>
                  </a:gs>
                  <a:gs pos="52000">
                    <a:prstClr val="white"/>
                  </a:gs>
                </a:gsLst>
                <a:lin ang="0" scaled="0"/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8" name="사각형: 둥근 모서리 27">
            <a:extLst>
              <a:ext uri="{FF2B5EF4-FFF2-40B4-BE49-F238E27FC236}">
                <a16:creationId xmlns:a16="http://schemas.microsoft.com/office/drawing/2014/main" xmlns="" id="{6D689A46-7489-40B1-B664-6EA0DC36958D}"/>
              </a:ext>
            </a:extLst>
          </p:cNvPr>
          <p:cNvSpPr/>
          <p:nvPr/>
        </p:nvSpPr>
        <p:spPr>
          <a:xfrm>
            <a:off x="4727184" y="2476688"/>
            <a:ext cx="1913654" cy="2332559"/>
          </a:xfrm>
          <a:prstGeom prst="roundRect">
            <a:avLst>
              <a:gd name="adj" fmla="val 7671"/>
            </a:avLst>
          </a:prstGeom>
          <a:solidFill>
            <a:schemeClr val="bg1"/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2800"/>
              </a:lnSpc>
            </a:pPr>
            <a:r>
              <a:rPr lang="ko-KR" altLang="en-US" sz="20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임금체불 등</a:t>
            </a:r>
            <a:endParaRPr lang="en-US" altLang="ko-KR" sz="2000" b="1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+mn-ea"/>
            </a:endParaRPr>
          </a:p>
          <a:p>
            <a:pPr algn="ctr">
              <a:lnSpc>
                <a:spcPts val="2800"/>
              </a:lnSpc>
            </a:pPr>
            <a:r>
              <a:rPr lang="ko-KR" altLang="en-US" sz="2000" b="1" kern="0" dirty="0" smtClean="0">
                <a:gradFill>
                  <a:gsLst>
                    <a:gs pos="100000">
                      <a:srgbClr val="C00000"/>
                    </a:gs>
                    <a:gs pos="0">
                      <a:srgbClr val="E85402"/>
                    </a:gs>
                  </a:gsLst>
                  <a:lin ang="5400000" scaled="0"/>
                </a:gradFill>
                <a:latin typeface="+mn-ea"/>
              </a:rPr>
              <a:t>명단공개 </a:t>
            </a:r>
            <a:r>
              <a:rPr lang="ko-KR" altLang="en-US" sz="2000" b="1" kern="0" dirty="0">
                <a:gradFill>
                  <a:gsLst>
                    <a:gs pos="100000">
                      <a:srgbClr val="C00000"/>
                    </a:gs>
                    <a:gs pos="0">
                      <a:srgbClr val="E85402"/>
                    </a:gs>
                  </a:gsLst>
                  <a:lin ang="5400000" scaled="0"/>
                </a:gradFill>
                <a:latin typeface="+mn-ea"/>
              </a:rPr>
              <a:t>중인</a:t>
            </a:r>
            <a:endParaRPr lang="en-US" altLang="ko-KR" sz="2000" b="1" kern="0" dirty="0">
              <a:gradFill>
                <a:gsLst>
                  <a:gs pos="100000">
                    <a:srgbClr val="C00000"/>
                  </a:gs>
                  <a:gs pos="0">
                    <a:srgbClr val="E85402"/>
                  </a:gs>
                </a:gsLst>
                <a:lin ang="5400000" scaled="0"/>
              </a:gradFill>
              <a:latin typeface="+mn-ea"/>
            </a:endParaRPr>
          </a:p>
          <a:p>
            <a:pPr algn="ctr">
              <a:lnSpc>
                <a:spcPts val="2800"/>
              </a:lnSpc>
            </a:pPr>
            <a:r>
              <a:rPr lang="ko-KR" altLang="en-US" sz="2000" b="1" kern="0" dirty="0">
                <a:gradFill>
                  <a:gsLst>
                    <a:gs pos="100000">
                      <a:srgbClr val="C00000"/>
                    </a:gs>
                    <a:gs pos="0">
                      <a:srgbClr val="E85402"/>
                    </a:gs>
                  </a:gsLst>
                  <a:lin ang="5400000" scaled="0"/>
                </a:gradFill>
                <a:latin typeface="+mn-ea"/>
              </a:rPr>
              <a:t>사업주</a:t>
            </a:r>
          </a:p>
        </p:txBody>
      </p:sp>
      <p:sp>
        <p:nvSpPr>
          <p:cNvPr id="33" name="사각형: 둥근 모서리 32">
            <a:extLst>
              <a:ext uri="{FF2B5EF4-FFF2-40B4-BE49-F238E27FC236}">
                <a16:creationId xmlns:a16="http://schemas.microsoft.com/office/drawing/2014/main" xmlns="" id="{D9769E0F-EAB0-45BB-8365-876476DF5076}"/>
              </a:ext>
            </a:extLst>
          </p:cNvPr>
          <p:cNvSpPr/>
          <p:nvPr/>
        </p:nvSpPr>
        <p:spPr>
          <a:xfrm>
            <a:off x="6859611" y="2289625"/>
            <a:ext cx="1913654" cy="1456735"/>
          </a:xfrm>
          <a:prstGeom prst="roundRect">
            <a:avLst>
              <a:gd name="adj" fmla="val 7671"/>
            </a:avLst>
          </a:prstGeom>
          <a:solidFill>
            <a:srgbClr val="70AC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00" b="1" kern="0" dirty="0">
              <a:gradFill flip="none" rotWithShape="1">
                <a:gsLst>
                  <a:gs pos="0">
                    <a:prstClr val="white"/>
                  </a:gs>
                  <a:gs pos="52000">
                    <a:prstClr val="white"/>
                  </a:gs>
                </a:gsLst>
                <a:lin ang="0" scaled="0"/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9" name="사각형: 둥근 모서리 28">
            <a:extLst>
              <a:ext uri="{FF2B5EF4-FFF2-40B4-BE49-F238E27FC236}">
                <a16:creationId xmlns:a16="http://schemas.microsoft.com/office/drawing/2014/main" xmlns="" id="{9C98934A-0ED4-4E78-B9FD-4674DE28E7DD}"/>
              </a:ext>
            </a:extLst>
          </p:cNvPr>
          <p:cNvSpPr/>
          <p:nvPr/>
        </p:nvSpPr>
        <p:spPr>
          <a:xfrm>
            <a:off x="6859611" y="2476688"/>
            <a:ext cx="1913654" cy="2332559"/>
          </a:xfrm>
          <a:prstGeom prst="roundRect">
            <a:avLst>
              <a:gd name="adj" fmla="val 7671"/>
            </a:avLst>
          </a:prstGeom>
          <a:solidFill>
            <a:schemeClr val="bg1"/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>
              <a:lnSpc>
                <a:spcPts val="2800"/>
              </a:lnSpc>
            </a:pPr>
            <a:endParaRPr lang="ko-KR" altLang="en-US" sz="2000" b="1" kern="0" dirty="0">
              <a:gradFill>
                <a:gsLst>
                  <a:gs pos="100000">
                    <a:srgbClr val="C00000"/>
                  </a:gs>
                  <a:gs pos="0">
                    <a:srgbClr val="E85402"/>
                  </a:gs>
                </a:gsLst>
                <a:lin ang="5400000" scaled="0"/>
              </a:gradFill>
              <a:latin typeface="+mn-ea"/>
            </a:endParaRPr>
          </a:p>
        </p:txBody>
      </p:sp>
      <p:sp>
        <p:nvSpPr>
          <p:cNvPr id="30" name="직사각형 29">
            <a:extLst>
              <a:ext uri="{FF2B5EF4-FFF2-40B4-BE49-F238E27FC236}">
                <a16:creationId xmlns:a16="http://schemas.microsoft.com/office/drawing/2014/main" xmlns="" id="{5B50A0A4-EBF8-48FD-9C57-0EA38BEE3B47}"/>
              </a:ext>
            </a:extLst>
          </p:cNvPr>
          <p:cNvSpPr/>
          <p:nvPr/>
        </p:nvSpPr>
        <p:spPr>
          <a:xfrm>
            <a:off x="6812874" y="4143903"/>
            <a:ext cx="212552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2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(</a:t>
            </a:r>
            <a:r>
              <a:rPr lang="ko-KR" altLang="en-US" sz="14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고용 전 </a:t>
            </a:r>
            <a:r>
              <a:rPr lang="en-US" altLang="ko-KR" sz="14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1</a:t>
            </a:r>
            <a:r>
              <a:rPr lang="ko-KR" altLang="en-US" sz="14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년 이내 </a:t>
            </a:r>
            <a:endParaRPr lang="en-US" altLang="ko-KR" sz="1400" kern="0" dirty="0" smtClean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+mn-ea"/>
            </a:endParaRPr>
          </a:p>
          <a:p>
            <a:r>
              <a:rPr lang="ko-KR" altLang="en-US" sz="14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이직에 </a:t>
            </a:r>
            <a:r>
              <a:rPr lang="ko-KR" altLang="en-US" sz="14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한정</a:t>
            </a:r>
            <a:r>
              <a:rPr lang="en-US" altLang="ko-KR" sz="14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)</a:t>
            </a:r>
            <a:endParaRPr lang="ko-KR" altLang="en-US" sz="1400" dirty="0"/>
          </a:p>
        </p:txBody>
      </p:sp>
      <p:pic>
        <p:nvPicPr>
          <p:cNvPr id="39" name="그림 38">
            <a:extLst>
              <a:ext uri="{FF2B5EF4-FFF2-40B4-BE49-F238E27FC236}">
                <a16:creationId xmlns:a16="http://schemas.microsoft.com/office/drawing/2014/main" xmlns="" id="{D90FDC1F-7A93-4065-8015-A19D6C69254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59714" y="1970890"/>
            <a:ext cx="540856" cy="743619"/>
          </a:xfrm>
          <a:prstGeom prst="rect">
            <a:avLst/>
          </a:prstGeom>
        </p:spPr>
      </p:pic>
      <p:pic>
        <p:nvPicPr>
          <p:cNvPr id="40" name="그림 39">
            <a:extLst>
              <a:ext uri="{FF2B5EF4-FFF2-40B4-BE49-F238E27FC236}">
                <a16:creationId xmlns:a16="http://schemas.microsoft.com/office/drawing/2014/main" xmlns="" id="{531144F8-0105-4BB4-8C6F-C7164D16CB2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06696" y="1970890"/>
            <a:ext cx="540856" cy="743619"/>
          </a:xfrm>
          <a:prstGeom prst="rect">
            <a:avLst/>
          </a:prstGeom>
        </p:spPr>
      </p:pic>
      <p:pic>
        <p:nvPicPr>
          <p:cNvPr id="41" name="그림 40">
            <a:extLst>
              <a:ext uri="{FF2B5EF4-FFF2-40B4-BE49-F238E27FC236}">
                <a16:creationId xmlns:a16="http://schemas.microsoft.com/office/drawing/2014/main" xmlns="" id="{8192AC68-0B84-4057-9B45-5D0F3F636F9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546010" y="1970890"/>
            <a:ext cx="540856" cy="743619"/>
          </a:xfrm>
          <a:prstGeom prst="rect">
            <a:avLst/>
          </a:prstGeom>
        </p:spPr>
      </p:pic>
      <p:sp>
        <p:nvSpPr>
          <p:cNvPr id="45" name="직사각형 44">
            <a:extLst>
              <a:ext uri="{FF2B5EF4-FFF2-40B4-BE49-F238E27FC236}">
                <a16:creationId xmlns:a16="http://schemas.microsoft.com/office/drawing/2014/main" xmlns="" id="{9D0D81C5-0C86-456D-A49D-5ABBB0A890C9}"/>
              </a:ext>
            </a:extLst>
          </p:cNvPr>
          <p:cNvSpPr/>
          <p:nvPr/>
        </p:nvSpPr>
        <p:spPr>
          <a:xfrm>
            <a:off x="6859082" y="2926215"/>
            <a:ext cx="192320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ko-KR" altLang="en-US" sz="16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</a:rPr>
              <a:t>사업주가</a:t>
            </a:r>
            <a:r>
              <a:rPr lang="en-US" altLang="ko-KR" sz="16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</a:rPr>
              <a:t/>
            </a:r>
            <a:br>
              <a:rPr lang="en-US" altLang="ko-KR" sz="16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</a:rPr>
            </a:br>
            <a:r>
              <a:rPr lang="ko-KR" altLang="en-US" sz="16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</a:rPr>
              <a:t>장려금 지급대상 </a:t>
            </a:r>
            <a:r>
              <a:rPr lang="en-US" altLang="ko-KR" sz="16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</a:rPr>
              <a:t/>
            </a:r>
            <a:br>
              <a:rPr lang="en-US" altLang="ko-KR" sz="16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</a:rPr>
            </a:br>
            <a:r>
              <a:rPr lang="ko-KR" altLang="en-US" sz="16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</a:rPr>
              <a:t>근로자의 </a:t>
            </a:r>
            <a:r>
              <a:rPr lang="ko-KR" altLang="en-US" sz="1600" b="1" kern="0" dirty="0">
                <a:gradFill>
                  <a:gsLst>
                    <a:gs pos="100000">
                      <a:srgbClr val="C00000"/>
                    </a:gs>
                    <a:gs pos="0">
                      <a:srgbClr val="E85402"/>
                    </a:gs>
                  </a:gsLst>
                  <a:lin ang="5400000" scaled="0"/>
                </a:gradFill>
              </a:rPr>
              <a:t>이직 당시</a:t>
            </a:r>
            <a:endParaRPr lang="en-US" altLang="ko-KR" sz="1600" b="1" kern="0" dirty="0">
              <a:gradFill>
                <a:gsLst>
                  <a:gs pos="100000">
                    <a:srgbClr val="C00000"/>
                  </a:gs>
                  <a:gs pos="0">
                    <a:srgbClr val="E85402"/>
                  </a:gs>
                </a:gsLst>
                <a:lin ang="5400000" scaled="0"/>
              </a:gradFill>
            </a:endParaRPr>
          </a:p>
          <a:p>
            <a:pPr lvl="0" algn="ctr"/>
            <a:r>
              <a:rPr lang="ko-KR" altLang="en-US" sz="1600" b="1" kern="0" dirty="0">
                <a:gradFill>
                  <a:gsLst>
                    <a:gs pos="100000">
                      <a:srgbClr val="C00000"/>
                    </a:gs>
                    <a:gs pos="0">
                      <a:srgbClr val="E85402"/>
                    </a:gs>
                  </a:gsLst>
                  <a:lin ang="5400000" scaled="0"/>
                </a:gradFill>
              </a:rPr>
              <a:t>사업주와 같은 경우 </a:t>
            </a:r>
          </a:p>
        </p:txBody>
      </p:sp>
      <p:sp>
        <p:nvSpPr>
          <p:cNvPr id="18" name="사각형: 둥근 모서리 17">
            <a:extLst>
              <a:ext uri="{FF2B5EF4-FFF2-40B4-BE49-F238E27FC236}">
                <a16:creationId xmlns:a16="http://schemas.microsoft.com/office/drawing/2014/main" xmlns="" id="{6D2B8528-8B9C-4CB5-9022-273DEF35BE05}"/>
              </a:ext>
            </a:extLst>
          </p:cNvPr>
          <p:cNvSpPr/>
          <p:nvPr/>
        </p:nvSpPr>
        <p:spPr>
          <a:xfrm>
            <a:off x="466711" y="2289625"/>
            <a:ext cx="1913654" cy="1456735"/>
          </a:xfrm>
          <a:prstGeom prst="roundRect">
            <a:avLst>
              <a:gd name="adj" fmla="val 7671"/>
            </a:avLst>
          </a:prstGeom>
          <a:solidFill>
            <a:srgbClr val="70AC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00" b="1" kern="0" dirty="0">
              <a:gradFill flip="none" rotWithShape="1">
                <a:gsLst>
                  <a:gs pos="0">
                    <a:prstClr val="white"/>
                  </a:gs>
                  <a:gs pos="52000">
                    <a:prstClr val="white"/>
                  </a:gs>
                </a:gsLst>
                <a:lin ang="0" scaled="0"/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사각형: 둥근 모서리 18">
            <a:extLst>
              <a:ext uri="{FF2B5EF4-FFF2-40B4-BE49-F238E27FC236}">
                <a16:creationId xmlns:a16="http://schemas.microsoft.com/office/drawing/2014/main" xmlns="" id="{09AF329F-DF44-480A-8BD9-F05710646304}"/>
              </a:ext>
            </a:extLst>
          </p:cNvPr>
          <p:cNvSpPr/>
          <p:nvPr/>
        </p:nvSpPr>
        <p:spPr>
          <a:xfrm>
            <a:off x="466711" y="2476688"/>
            <a:ext cx="1913654" cy="2332559"/>
          </a:xfrm>
          <a:prstGeom prst="roundRect">
            <a:avLst>
              <a:gd name="adj" fmla="val 7671"/>
            </a:avLst>
          </a:prstGeom>
          <a:solidFill>
            <a:schemeClr val="bg1"/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2800"/>
              </a:lnSpc>
            </a:pPr>
            <a:r>
              <a:rPr lang="ko-KR" altLang="en-US" sz="20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소비</a:t>
            </a:r>
            <a:r>
              <a:rPr lang="en-US" altLang="ko-KR" sz="20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·</a:t>
            </a:r>
          </a:p>
          <a:p>
            <a:pPr algn="ctr">
              <a:lnSpc>
                <a:spcPts val="2800"/>
              </a:lnSpc>
            </a:pPr>
            <a:r>
              <a:rPr lang="ko-KR" altLang="en-US" sz="20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향락업종</a:t>
            </a:r>
            <a:endParaRPr lang="ko-KR" altLang="en-US" sz="2000" b="1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+mn-ea"/>
            </a:endParaRPr>
          </a:p>
        </p:txBody>
      </p:sp>
      <p:pic>
        <p:nvPicPr>
          <p:cNvPr id="20" name="그림 19">
            <a:extLst>
              <a:ext uri="{FF2B5EF4-FFF2-40B4-BE49-F238E27FC236}">
                <a16:creationId xmlns:a16="http://schemas.microsoft.com/office/drawing/2014/main" xmlns="" id="{229E3F10-D471-47D3-A2B6-1A4878481BD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31461" y="1970890"/>
            <a:ext cx="540856" cy="743619"/>
          </a:xfrm>
          <a:prstGeom prst="rect">
            <a:avLst/>
          </a:prstGeom>
        </p:spPr>
      </p:pic>
      <p:sp>
        <p:nvSpPr>
          <p:cNvPr id="3" name="직사각형 2">
            <a:extLst>
              <a:ext uri="{FF2B5EF4-FFF2-40B4-BE49-F238E27FC236}">
                <a16:creationId xmlns:a16="http://schemas.microsoft.com/office/drawing/2014/main" xmlns="" id="{4012EA3A-301A-4705-8AF2-EE43AD8441CE}"/>
              </a:ext>
            </a:extLst>
          </p:cNvPr>
          <p:cNvSpPr/>
          <p:nvPr/>
        </p:nvSpPr>
        <p:spPr>
          <a:xfrm>
            <a:off x="1859682" y="5250572"/>
            <a:ext cx="661434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l" fontAlgn="base">
              <a:buFont typeface="Arial" panose="020B0604020202020204" pitchFamily="34" charset="0"/>
              <a:buChar char="•"/>
            </a:pPr>
            <a:r>
              <a:rPr lang="ko-KR" altLang="en-US" sz="1600" dirty="0">
                <a:solidFill>
                  <a:schemeClr val="tx1"/>
                </a:solidFill>
              </a:rPr>
              <a:t>동일한 근로자에 대해 둘 이상의 지원금 또는 장려금을 지급 받으려는</a:t>
            </a:r>
            <a:r>
              <a:rPr lang="en-US" altLang="ko-KR" sz="1600" dirty="0">
                <a:solidFill>
                  <a:schemeClr val="tx1"/>
                </a:solidFill>
              </a:rPr>
              <a:t> </a:t>
            </a:r>
            <a:r>
              <a:rPr lang="ko-KR" altLang="en-US" sz="1600" dirty="0">
                <a:solidFill>
                  <a:schemeClr val="tx1"/>
                </a:solidFill>
              </a:rPr>
              <a:t>기업</a:t>
            </a:r>
          </a:p>
          <a:p>
            <a:pPr marL="285750" indent="-285750" algn="l" fontAlgn="base">
              <a:buFont typeface="Arial" panose="020B0604020202020204" pitchFamily="34" charset="0"/>
              <a:buChar char="•"/>
            </a:pPr>
            <a:r>
              <a:rPr lang="ko-KR" altLang="en-US" sz="1600" dirty="0">
                <a:solidFill>
                  <a:schemeClr val="tx1"/>
                </a:solidFill>
              </a:rPr>
              <a:t>지원금 지급제한 기간 내</a:t>
            </a:r>
            <a:r>
              <a:rPr lang="en-US" altLang="ko-KR" sz="1600" dirty="0">
                <a:solidFill>
                  <a:schemeClr val="tx1"/>
                </a:solidFill>
              </a:rPr>
              <a:t>(</a:t>
            </a:r>
            <a:r>
              <a:rPr lang="ko-KR" altLang="en-US" sz="1600" dirty="0">
                <a:solidFill>
                  <a:schemeClr val="tx1"/>
                </a:solidFill>
              </a:rPr>
              <a:t>최대</a:t>
            </a:r>
            <a:r>
              <a:rPr lang="en-US" altLang="ko-KR" sz="1600" dirty="0">
                <a:solidFill>
                  <a:schemeClr val="tx1"/>
                </a:solidFill>
              </a:rPr>
              <a:t>12</a:t>
            </a:r>
            <a:r>
              <a:rPr lang="ko-KR" altLang="en-US" sz="1600" dirty="0">
                <a:solidFill>
                  <a:schemeClr val="tx1"/>
                </a:solidFill>
              </a:rPr>
              <a:t>개월</a:t>
            </a:r>
            <a:r>
              <a:rPr lang="en-US" altLang="ko-KR" sz="1600" dirty="0">
                <a:solidFill>
                  <a:schemeClr val="tx1"/>
                </a:solidFill>
              </a:rPr>
              <a:t>)</a:t>
            </a:r>
            <a:r>
              <a:rPr lang="ko-KR" altLang="en-US" sz="1600" dirty="0">
                <a:solidFill>
                  <a:schemeClr val="tx1"/>
                </a:solidFill>
              </a:rPr>
              <a:t>에 있는 기업</a:t>
            </a:r>
          </a:p>
          <a:p>
            <a:pPr marL="285750" indent="-285750" algn="l" fontAlgn="base">
              <a:buFont typeface="Arial" panose="020B0604020202020204" pitchFamily="34" charset="0"/>
              <a:buChar char="•"/>
            </a:pPr>
            <a:r>
              <a:rPr lang="ko-KR" altLang="en-US" sz="1600" dirty="0">
                <a:solidFill>
                  <a:schemeClr val="tx1"/>
                </a:solidFill>
              </a:rPr>
              <a:t>지원 대상 청년의 </a:t>
            </a:r>
            <a:r>
              <a:rPr lang="ko-KR" altLang="en-US" sz="1600" dirty="0" err="1">
                <a:solidFill>
                  <a:schemeClr val="tx1"/>
                </a:solidFill>
              </a:rPr>
              <a:t>청년내일채움공제</a:t>
            </a:r>
            <a:r>
              <a:rPr lang="ko-KR" altLang="en-US" sz="1600" dirty="0">
                <a:solidFill>
                  <a:schemeClr val="tx1"/>
                </a:solidFill>
              </a:rPr>
              <a:t> 가입을 부당한 사유로 거절한 경우 등</a:t>
            </a:r>
          </a:p>
        </p:txBody>
      </p:sp>
      <p:grpSp>
        <p:nvGrpSpPr>
          <p:cNvPr id="5" name="그룹 8">
            <a:extLst>
              <a:ext uri="{FF2B5EF4-FFF2-40B4-BE49-F238E27FC236}">
                <a16:creationId xmlns:a16="http://schemas.microsoft.com/office/drawing/2014/main" xmlns="" id="{6286EF97-8391-4F14-AF80-660F9D263798}"/>
              </a:ext>
            </a:extLst>
          </p:cNvPr>
          <p:cNvGrpSpPr/>
          <p:nvPr/>
        </p:nvGrpSpPr>
        <p:grpSpPr>
          <a:xfrm>
            <a:off x="899592" y="5229200"/>
            <a:ext cx="791941" cy="770167"/>
            <a:chOff x="1043607" y="5251121"/>
            <a:chExt cx="791941" cy="770167"/>
          </a:xfrm>
        </p:grpSpPr>
        <p:sp>
          <p:nvSpPr>
            <p:cNvPr id="26" name="사각형: 둥근 모서리 25">
              <a:extLst>
                <a:ext uri="{FF2B5EF4-FFF2-40B4-BE49-F238E27FC236}">
                  <a16:creationId xmlns:a16="http://schemas.microsoft.com/office/drawing/2014/main" xmlns="" id="{2E657673-2B98-4617-A9A3-F0864A61B731}"/>
                </a:ext>
              </a:extLst>
            </p:cNvPr>
            <p:cNvSpPr/>
            <p:nvPr/>
          </p:nvSpPr>
          <p:spPr>
            <a:xfrm>
              <a:off x="1043607" y="5251121"/>
              <a:ext cx="791941" cy="770167"/>
            </a:xfrm>
            <a:prstGeom prst="roundRect">
              <a:avLst>
                <a:gd name="adj" fmla="val 2238"/>
              </a:avLst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xmlns="" id="{67324867-FCFE-4281-82C8-3EB460A71B0B}"/>
                </a:ext>
              </a:extLst>
            </p:cNvPr>
            <p:cNvSpPr/>
            <p:nvPr/>
          </p:nvSpPr>
          <p:spPr>
            <a:xfrm>
              <a:off x="1110970" y="5482315"/>
              <a:ext cx="655949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ko-KR" altLang="en-US" sz="1400" b="1" kern="0" dirty="0">
                  <a:gradFill>
                    <a:gsLst>
                      <a:gs pos="11538">
                        <a:schemeClr val="bg1"/>
                      </a:gs>
                      <a:gs pos="81000">
                        <a:schemeClr val="bg1"/>
                      </a:gs>
                    </a:gsLst>
                    <a:lin ang="5400000" scaled="0"/>
                  </a:gradFill>
                  <a:latin typeface="+mn-ea"/>
                </a:rPr>
                <a:t>그 외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3345460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이등변 삼각형 63">
            <a:extLst>
              <a:ext uri="{FF2B5EF4-FFF2-40B4-BE49-F238E27FC236}">
                <a16:creationId xmlns:a16="http://schemas.microsoft.com/office/drawing/2014/main" xmlns="" id="{155439B2-C9EE-43C4-B400-3DF26F3DAAD3}"/>
              </a:ext>
            </a:extLst>
          </p:cNvPr>
          <p:cNvSpPr/>
          <p:nvPr/>
        </p:nvSpPr>
        <p:spPr>
          <a:xfrm rot="15161113">
            <a:off x="4880060" y="4424240"/>
            <a:ext cx="1825629" cy="3530652"/>
          </a:xfrm>
          <a:custGeom>
            <a:avLst/>
            <a:gdLst>
              <a:gd name="connsiteX0" fmla="*/ 0 w 1875099"/>
              <a:gd name="connsiteY0" fmla="*/ 2784579 h 2784579"/>
              <a:gd name="connsiteX1" fmla="*/ 937550 w 1875099"/>
              <a:gd name="connsiteY1" fmla="*/ 0 h 2784579"/>
              <a:gd name="connsiteX2" fmla="*/ 1875099 w 1875099"/>
              <a:gd name="connsiteY2" fmla="*/ 2784579 h 2784579"/>
              <a:gd name="connsiteX3" fmla="*/ 0 w 1875099"/>
              <a:gd name="connsiteY3" fmla="*/ 2784579 h 2784579"/>
              <a:gd name="connsiteX0" fmla="*/ 0 w 1875099"/>
              <a:gd name="connsiteY0" fmla="*/ 2784579 h 2791311"/>
              <a:gd name="connsiteX1" fmla="*/ 937550 w 1875099"/>
              <a:gd name="connsiteY1" fmla="*/ 0 h 2791311"/>
              <a:gd name="connsiteX2" fmla="*/ 1875099 w 1875099"/>
              <a:gd name="connsiteY2" fmla="*/ 2784579 h 2791311"/>
              <a:gd name="connsiteX3" fmla="*/ 926580 w 1875099"/>
              <a:gd name="connsiteY3" fmla="*/ 2791311 h 2791311"/>
              <a:gd name="connsiteX4" fmla="*/ 0 w 1875099"/>
              <a:gd name="connsiteY4" fmla="*/ 2784579 h 2791311"/>
              <a:gd name="connsiteX0" fmla="*/ 0 w 1875099"/>
              <a:gd name="connsiteY0" fmla="*/ 2784579 h 2900848"/>
              <a:gd name="connsiteX1" fmla="*/ 937550 w 1875099"/>
              <a:gd name="connsiteY1" fmla="*/ 0 h 2900848"/>
              <a:gd name="connsiteX2" fmla="*/ 1875099 w 1875099"/>
              <a:gd name="connsiteY2" fmla="*/ 2784579 h 2900848"/>
              <a:gd name="connsiteX3" fmla="*/ 945630 w 1875099"/>
              <a:gd name="connsiteY3" fmla="*/ 2900848 h 2900848"/>
              <a:gd name="connsiteX4" fmla="*/ 0 w 1875099"/>
              <a:gd name="connsiteY4" fmla="*/ 2784579 h 2900848"/>
              <a:gd name="connsiteX0" fmla="*/ 0 w 1875099"/>
              <a:gd name="connsiteY0" fmla="*/ 2784579 h 2900848"/>
              <a:gd name="connsiteX1" fmla="*/ 937550 w 1875099"/>
              <a:gd name="connsiteY1" fmla="*/ 0 h 2900848"/>
              <a:gd name="connsiteX2" fmla="*/ 1875099 w 1875099"/>
              <a:gd name="connsiteY2" fmla="*/ 2784579 h 2900848"/>
              <a:gd name="connsiteX3" fmla="*/ 945630 w 1875099"/>
              <a:gd name="connsiteY3" fmla="*/ 2900848 h 2900848"/>
              <a:gd name="connsiteX4" fmla="*/ 0 w 1875099"/>
              <a:gd name="connsiteY4" fmla="*/ 2784579 h 2900848"/>
              <a:gd name="connsiteX0" fmla="*/ 0 w 1875099"/>
              <a:gd name="connsiteY0" fmla="*/ 2784579 h 2900997"/>
              <a:gd name="connsiteX1" fmla="*/ 937550 w 1875099"/>
              <a:gd name="connsiteY1" fmla="*/ 0 h 2900997"/>
              <a:gd name="connsiteX2" fmla="*/ 1875099 w 1875099"/>
              <a:gd name="connsiteY2" fmla="*/ 2784579 h 2900997"/>
              <a:gd name="connsiteX3" fmla="*/ 945630 w 1875099"/>
              <a:gd name="connsiteY3" fmla="*/ 2900848 h 2900997"/>
              <a:gd name="connsiteX4" fmla="*/ 0 w 1875099"/>
              <a:gd name="connsiteY4" fmla="*/ 2784579 h 2900997"/>
              <a:gd name="connsiteX0" fmla="*/ 0 w 1875099"/>
              <a:gd name="connsiteY0" fmla="*/ 2784579 h 2900997"/>
              <a:gd name="connsiteX1" fmla="*/ 937550 w 1875099"/>
              <a:gd name="connsiteY1" fmla="*/ 0 h 2900997"/>
              <a:gd name="connsiteX2" fmla="*/ 1875099 w 1875099"/>
              <a:gd name="connsiteY2" fmla="*/ 2784579 h 2900997"/>
              <a:gd name="connsiteX3" fmla="*/ 945630 w 1875099"/>
              <a:gd name="connsiteY3" fmla="*/ 2900848 h 2900997"/>
              <a:gd name="connsiteX4" fmla="*/ 0 w 1875099"/>
              <a:gd name="connsiteY4" fmla="*/ 2784579 h 2900997"/>
              <a:gd name="connsiteX0" fmla="*/ 0 w 1875099"/>
              <a:gd name="connsiteY0" fmla="*/ 2784579 h 2901054"/>
              <a:gd name="connsiteX1" fmla="*/ 937550 w 1875099"/>
              <a:gd name="connsiteY1" fmla="*/ 0 h 2901054"/>
              <a:gd name="connsiteX2" fmla="*/ 1875099 w 1875099"/>
              <a:gd name="connsiteY2" fmla="*/ 2784579 h 2901054"/>
              <a:gd name="connsiteX3" fmla="*/ 945630 w 1875099"/>
              <a:gd name="connsiteY3" fmla="*/ 2900848 h 2901054"/>
              <a:gd name="connsiteX4" fmla="*/ 0 w 1875099"/>
              <a:gd name="connsiteY4" fmla="*/ 2784579 h 29010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75099" h="2901054">
                <a:moveTo>
                  <a:pt x="0" y="2784579"/>
                </a:moveTo>
                <a:lnTo>
                  <a:pt x="937550" y="0"/>
                </a:lnTo>
                <a:lnTo>
                  <a:pt x="1875099" y="2784579"/>
                </a:lnTo>
                <a:cubicBezTo>
                  <a:pt x="1570039" y="2847147"/>
                  <a:pt x="1565016" y="2890667"/>
                  <a:pt x="945630" y="2900848"/>
                </a:cubicBezTo>
                <a:cubicBezTo>
                  <a:pt x="406582" y="2904954"/>
                  <a:pt x="315210" y="2847147"/>
                  <a:pt x="0" y="2784579"/>
                </a:cubicBezTo>
                <a:close/>
              </a:path>
            </a:pathLst>
          </a:custGeom>
          <a:gradFill flip="none" rotWithShape="1">
            <a:gsLst>
              <a:gs pos="90000">
                <a:schemeClr val="bg1">
                  <a:lumMod val="85000"/>
                </a:schemeClr>
              </a:gs>
              <a:gs pos="16000">
                <a:srgbClr val="EAEAEA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6" name="이등변 삼각형 63">
            <a:extLst>
              <a:ext uri="{FF2B5EF4-FFF2-40B4-BE49-F238E27FC236}">
                <a16:creationId xmlns:a16="http://schemas.microsoft.com/office/drawing/2014/main" xmlns="" id="{C7BCCCD4-B3DA-43AC-A756-E8680C605009}"/>
              </a:ext>
            </a:extLst>
          </p:cNvPr>
          <p:cNvSpPr/>
          <p:nvPr/>
        </p:nvSpPr>
        <p:spPr>
          <a:xfrm rot="6438887" flipH="1">
            <a:off x="2240455" y="4362559"/>
            <a:ext cx="1825629" cy="3530652"/>
          </a:xfrm>
          <a:custGeom>
            <a:avLst/>
            <a:gdLst>
              <a:gd name="connsiteX0" fmla="*/ 0 w 1875099"/>
              <a:gd name="connsiteY0" fmla="*/ 2784579 h 2784579"/>
              <a:gd name="connsiteX1" fmla="*/ 937550 w 1875099"/>
              <a:gd name="connsiteY1" fmla="*/ 0 h 2784579"/>
              <a:gd name="connsiteX2" fmla="*/ 1875099 w 1875099"/>
              <a:gd name="connsiteY2" fmla="*/ 2784579 h 2784579"/>
              <a:gd name="connsiteX3" fmla="*/ 0 w 1875099"/>
              <a:gd name="connsiteY3" fmla="*/ 2784579 h 2784579"/>
              <a:gd name="connsiteX0" fmla="*/ 0 w 1875099"/>
              <a:gd name="connsiteY0" fmla="*/ 2784579 h 2791311"/>
              <a:gd name="connsiteX1" fmla="*/ 937550 w 1875099"/>
              <a:gd name="connsiteY1" fmla="*/ 0 h 2791311"/>
              <a:gd name="connsiteX2" fmla="*/ 1875099 w 1875099"/>
              <a:gd name="connsiteY2" fmla="*/ 2784579 h 2791311"/>
              <a:gd name="connsiteX3" fmla="*/ 926580 w 1875099"/>
              <a:gd name="connsiteY3" fmla="*/ 2791311 h 2791311"/>
              <a:gd name="connsiteX4" fmla="*/ 0 w 1875099"/>
              <a:gd name="connsiteY4" fmla="*/ 2784579 h 2791311"/>
              <a:gd name="connsiteX0" fmla="*/ 0 w 1875099"/>
              <a:gd name="connsiteY0" fmla="*/ 2784579 h 2900848"/>
              <a:gd name="connsiteX1" fmla="*/ 937550 w 1875099"/>
              <a:gd name="connsiteY1" fmla="*/ 0 h 2900848"/>
              <a:gd name="connsiteX2" fmla="*/ 1875099 w 1875099"/>
              <a:gd name="connsiteY2" fmla="*/ 2784579 h 2900848"/>
              <a:gd name="connsiteX3" fmla="*/ 945630 w 1875099"/>
              <a:gd name="connsiteY3" fmla="*/ 2900848 h 2900848"/>
              <a:gd name="connsiteX4" fmla="*/ 0 w 1875099"/>
              <a:gd name="connsiteY4" fmla="*/ 2784579 h 2900848"/>
              <a:gd name="connsiteX0" fmla="*/ 0 w 1875099"/>
              <a:gd name="connsiteY0" fmla="*/ 2784579 h 2900848"/>
              <a:gd name="connsiteX1" fmla="*/ 937550 w 1875099"/>
              <a:gd name="connsiteY1" fmla="*/ 0 h 2900848"/>
              <a:gd name="connsiteX2" fmla="*/ 1875099 w 1875099"/>
              <a:gd name="connsiteY2" fmla="*/ 2784579 h 2900848"/>
              <a:gd name="connsiteX3" fmla="*/ 945630 w 1875099"/>
              <a:gd name="connsiteY3" fmla="*/ 2900848 h 2900848"/>
              <a:gd name="connsiteX4" fmla="*/ 0 w 1875099"/>
              <a:gd name="connsiteY4" fmla="*/ 2784579 h 2900848"/>
              <a:gd name="connsiteX0" fmla="*/ 0 w 1875099"/>
              <a:gd name="connsiteY0" fmla="*/ 2784579 h 2900997"/>
              <a:gd name="connsiteX1" fmla="*/ 937550 w 1875099"/>
              <a:gd name="connsiteY1" fmla="*/ 0 h 2900997"/>
              <a:gd name="connsiteX2" fmla="*/ 1875099 w 1875099"/>
              <a:gd name="connsiteY2" fmla="*/ 2784579 h 2900997"/>
              <a:gd name="connsiteX3" fmla="*/ 945630 w 1875099"/>
              <a:gd name="connsiteY3" fmla="*/ 2900848 h 2900997"/>
              <a:gd name="connsiteX4" fmla="*/ 0 w 1875099"/>
              <a:gd name="connsiteY4" fmla="*/ 2784579 h 2900997"/>
              <a:gd name="connsiteX0" fmla="*/ 0 w 1875099"/>
              <a:gd name="connsiteY0" fmla="*/ 2784579 h 2900997"/>
              <a:gd name="connsiteX1" fmla="*/ 937550 w 1875099"/>
              <a:gd name="connsiteY1" fmla="*/ 0 h 2900997"/>
              <a:gd name="connsiteX2" fmla="*/ 1875099 w 1875099"/>
              <a:gd name="connsiteY2" fmla="*/ 2784579 h 2900997"/>
              <a:gd name="connsiteX3" fmla="*/ 945630 w 1875099"/>
              <a:gd name="connsiteY3" fmla="*/ 2900848 h 2900997"/>
              <a:gd name="connsiteX4" fmla="*/ 0 w 1875099"/>
              <a:gd name="connsiteY4" fmla="*/ 2784579 h 2900997"/>
              <a:gd name="connsiteX0" fmla="*/ 0 w 1875099"/>
              <a:gd name="connsiteY0" fmla="*/ 2784579 h 2901054"/>
              <a:gd name="connsiteX1" fmla="*/ 937550 w 1875099"/>
              <a:gd name="connsiteY1" fmla="*/ 0 h 2901054"/>
              <a:gd name="connsiteX2" fmla="*/ 1875099 w 1875099"/>
              <a:gd name="connsiteY2" fmla="*/ 2784579 h 2901054"/>
              <a:gd name="connsiteX3" fmla="*/ 945630 w 1875099"/>
              <a:gd name="connsiteY3" fmla="*/ 2900848 h 2901054"/>
              <a:gd name="connsiteX4" fmla="*/ 0 w 1875099"/>
              <a:gd name="connsiteY4" fmla="*/ 2784579 h 29010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75099" h="2901054">
                <a:moveTo>
                  <a:pt x="0" y="2784579"/>
                </a:moveTo>
                <a:lnTo>
                  <a:pt x="937550" y="0"/>
                </a:lnTo>
                <a:lnTo>
                  <a:pt x="1875099" y="2784579"/>
                </a:lnTo>
                <a:cubicBezTo>
                  <a:pt x="1570039" y="2847147"/>
                  <a:pt x="1565016" y="2890667"/>
                  <a:pt x="945630" y="2900848"/>
                </a:cubicBezTo>
                <a:cubicBezTo>
                  <a:pt x="406582" y="2904954"/>
                  <a:pt x="315210" y="2847147"/>
                  <a:pt x="0" y="2784579"/>
                </a:cubicBezTo>
                <a:close/>
              </a:path>
            </a:pathLst>
          </a:custGeom>
          <a:gradFill flip="none" rotWithShape="1">
            <a:gsLst>
              <a:gs pos="90000">
                <a:schemeClr val="bg1">
                  <a:lumMod val="85000"/>
                </a:schemeClr>
              </a:gs>
              <a:gs pos="25000">
                <a:srgbClr val="F7F7F7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사각형: 둥근 모서리 28">
            <a:extLst>
              <a:ext uri="{FF2B5EF4-FFF2-40B4-BE49-F238E27FC236}">
                <a16:creationId xmlns:a16="http://schemas.microsoft.com/office/drawing/2014/main" xmlns="" id="{0A06229E-01ED-4A81-9A7E-E6E36612FF0D}"/>
              </a:ext>
            </a:extLst>
          </p:cNvPr>
          <p:cNvSpPr/>
          <p:nvPr/>
        </p:nvSpPr>
        <p:spPr>
          <a:xfrm>
            <a:off x="308928" y="232073"/>
            <a:ext cx="1723742" cy="552791"/>
          </a:xfrm>
          <a:prstGeom prst="roundRect">
            <a:avLst/>
          </a:prstGeom>
          <a:solidFill>
            <a:srgbClr val="91572A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제목 4">
            <a:extLst>
              <a:ext uri="{FF2B5EF4-FFF2-40B4-BE49-F238E27FC236}">
                <a16:creationId xmlns:a16="http://schemas.microsoft.com/office/drawing/2014/main" xmlns="" id="{9D3ABED2-1CBC-4C20-B377-2F4C0BC13C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7708" y="305716"/>
            <a:ext cx="8786292" cy="400110"/>
          </a:xfrm>
        </p:spPr>
        <p:txBody>
          <a:bodyPr/>
          <a:lstStyle/>
          <a:p>
            <a:r>
              <a:rPr lang="ko-KR" altLang="en-US" sz="2000" i="0" dirty="0" smtClean="0">
                <a:gradFill>
                  <a:gsLst>
                    <a:gs pos="11538">
                      <a:schemeClr val="bg1"/>
                    </a:gs>
                    <a:gs pos="81000">
                      <a:schemeClr val="bg1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2000" i="0" dirty="0" smtClean="0">
                <a:gradFill>
                  <a:gsLst>
                    <a:gs pos="11538">
                      <a:schemeClr val="bg1"/>
                    </a:gs>
                    <a:gs pos="81000">
                      <a:schemeClr val="bg1"/>
                    </a:gs>
                  </a:gsLst>
                  <a:lin ang="5400000" scaled="0"/>
                </a:gradFill>
                <a:latin typeface="HY헤드라인M" pitchFamily="18" charset="-127"/>
                <a:ea typeface="HY헤드라인M" pitchFamily="18" charset="-127"/>
              </a:rPr>
              <a:t>지원요건</a:t>
            </a:r>
            <a:r>
              <a:rPr lang="en-US" altLang="ko-KR" sz="2000" i="0" dirty="0">
                <a:gradFill>
                  <a:gsLst>
                    <a:gs pos="11538">
                      <a:schemeClr val="bg1"/>
                    </a:gs>
                    <a:gs pos="81000">
                      <a:schemeClr val="bg1"/>
                    </a:gs>
                  </a:gsLst>
                  <a:lin ang="5400000" scaled="0"/>
                </a:gradFill>
                <a:latin typeface="HY헤드라인M" pitchFamily="18" charset="-127"/>
                <a:ea typeface="HY헤드라인M" pitchFamily="18" charset="-127"/>
              </a:rPr>
              <a:t>2  </a:t>
            </a:r>
            <a:r>
              <a:rPr lang="en-US" altLang="ko-KR" sz="2000" i="0" dirty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en-US" altLang="ko-KR" sz="2000" i="0" dirty="0" smtClean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2000" i="0" dirty="0" smtClean="0">
                <a:latin typeface="HY헤드라인M" pitchFamily="18" charset="-127"/>
                <a:ea typeface="HY헤드라인M" pitchFamily="18" charset="-127"/>
              </a:rPr>
              <a:t>청년 </a:t>
            </a:r>
            <a:r>
              <a:rPr lang="ko-KR" altLang="en-US" sz="2000" i="0" dirty="0">
                <a:latin typeface="HY헤드라인M" pitchFamily="18" charset="-127"/>
                <a:ea typeface="HY헤드라인M" pitchFamily="18" charset="-127"/>
              </a:rPr>
              <a:t>신규 채용</a:t>
            </a: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xmlns="" id="{BB61CD70-829B-4347-9E1E-EA688C4EBE29}"/>
              </a:ext>
            </a:extLst>
          </p:cNvPr>
          <p:cNvSpPr/>
          <p:nvPr/>
        </p:nvSpPr>
        <p:spPr>
          <a:xfrm>
            <a:off x="367966" y="1196752"/>
            <a:ext cx="840807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20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기업별 최저고용 요건에 따라 </a:t>
            </a:r>
            <a:r>
              <a:rPr lang="ko-KR" altLang="en-US" sz="2000" b="1" kern="0" dirty="0">
                <a:gradFill>
                  <a:gsLst>
                    <a:gs pos="100000">
                      <a:srgbClr val="C00000"/>
                    </a:gs>
                    <a:gs pos="0">
                      <a:srgbClr val="E85402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청년을 채용</a:t>
            </a:r>
            <a:r>
              <a:rPr lang="ko-KR" altLang="en-US" sz="20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하고</a:t>
            </a:r>
            <a:endParaRPr lang="en-US" altLang="ko-KR" sz="2000" b="1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맑은 고딕" pitchFamily="50" charset="-127"/>
              <a:ea typeface="맑은 고딕" pitchFamily="50" charset="-127"/>
            </a:endParaRPr>
          </a:p>
          <a:p>
            <a:pPr algn="ctr"/>
            <a:r>
              <a:rPr lang="ko-KR" altLang="en-US" sz="2000" b="1" kern="0" dirty="0">
                <a:gradFill>
                  <a:gsLst>
                    <a:gs pos="100000">
                      <a:srgbClr val="C00000"/>
                    </a:gs>
                    <a:gs pos="0">
                      <a:srgbClr val="E85402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기간의 정함이 없는 근로계약</a:t>
            </a:r>
            <a:r>
              <a:rPr lang="ko-KR" altLang="en-US" sz="20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을 체결하고</a:t>
            </a:r>
            <a:r>
              <a:rPr lang="en-US" altLang="ko-KR" sz="20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2000" b="1" kern="0" dirty="0">
                <a:gradFill>
                  <a:gsLst>
                    <a:gs pos="100000">
                      <a:srgbClr val="C00000"/>
                    </a:gs>
                    <a:gs pos="0">
                      <a:srgbClr val="E85402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최저임금 이상</a:t>
            </a:r>
            <a:r>
              <a:rPr lang="ko-KR" altLang="en-US" sz="20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의 월임금 지급</a:t>
            </a:r>
          </a:p>
        </p:txBody>
      </p:sp>
      <p:sp>
        <p:nvSpPr>
          <p:cNvPr id="62" name="직사각형 61">
            <a:extLst>
              <a:ext uri="{FF2B5EF4-FFF2-40B4-BE49-F238E27FC236}">
                <a16:creationId xmlns:a16="http://schemas.microsoft.com/office/drawing/2014/main" xmlns="" id="{5397CEAA-2A6B-480F-9331-3AACC0DAE71E}"/>
              </a:ext>
            </a:extLst>
          </p:cNvPr>
          <p:cNvSpPr/>
          <p:nvPr/>
        </p:nvSpPr>
        <p:spPr>
          <a:xfrm>
            <a:off x="2720202" y="1898727"/>
            <a:ext cx="3881191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ko-KR" altLang="en-US" sz="11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* 기업규모는 ‘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18</a:t>
            </a:r>
            <a:r>
              <a:rPr lang="ko-KR" altLang="en-US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년 </a:t>
            </a:r>
            <a:r>
              <a:rPr lang="ko-KR" altLang="en-US" sz="11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말일 기준 고용보험 피보험자 수 기준</a:t>
            </a:r>
          </a:p>
        </p:txBody>
      </p:sp>
      <p:grpSp>
        <p:nvGrpSpPr>
          <p:cNvPr id="3" name="그룹 67">
            <a:extLst>
              <a:ext uri="{FF2B5EF4-FFF2-40B4-BE49-F238E27FC236}">
                <a16:creationId xmlns:a16="http://schemas.microsoft.com/office/drawing/2014/main" xmlns="" id="{B0216AF1-62B0-4C5E-AED0-1A47FB7DED37}"/>
              </a:ext>
            </a:extLst>
          </p:cNvPr>
          <p:cNvGrpSpPr/>
          <p:nvPr/>
        </p:nvGrpSpPr>
        <p:grpSpPr>
          <a:xfrm>
            <a:off x="848956" y="3246884"/>
            <a:ext cx="7591728" cy="6858418"/>
            <a:chOff x="848956" y="3246884"/>
            <a:chExt cx="7591728" cy="6858418"/>
          </a:xfrm>
        </p:grpSpPr>
        <p:sp>
          <p:nvSpPr>
            <p:cNvPr id="64" name="이등변 삼각형 63">
              <a:extLst>
                <a:ext uri="{FF2B5EF4-FFF2-40B4-BE49-F238E27FC236}">
                  <a16:creationId xmlns:a16="http://schemas.microsoft.com/office/drawing/2014/main" xmlns="" id="{39BC59A2-D309-4BCD-8095-9A36B4772192}"/>
                </a:ext>
              </a:extLst>
            </p:cNvPr>
            <p:cNvSpPr/>
            <p:nvPr/>
          </p:nvSpPr>
          <p:spPr>
            <a:xfrm rot="10800000">
              <a:off x="3699681" y="3838369"/>
              <a:ext cx="1875099" cy="2901054"/>
            </a:xfrm>
            <a:custGeom>
              <a:avLst/>
              <a:gdLst>
                <a:gd name="connsiteX0" fmla="*/ 0 w 1875099"/>
                <a:gd name="connsiteY0" fmla="*/ 2784579 h 2784579"/>
                <a:gd name="connsiteX1" fmla="*/ 937550 w 1875099"/>
                <a:gd name="connsiteY1" fmla="*/ 0 h 2784579"/>
                <a:gd name="connsiteX2" fmla="*/ 1875099 w 1875099"/>
                <a:gd name="connsiteY2" fmla="*/ 2784579 h 2784579"/>
                <a:gd name="connsiteX3" fmla="*/ 0 w 1875099"/>
                <a:gd name="connsiteY3" fmla="*/ 2784579 h 2784579"/>
                <a:gd name="connsiteX0" fmla="*/ 0 w 1875099"/>
                <a:gd name="connsiteY0" fmla="*/ 2784579 h 2791311"/>
                <a:gd name="connsiteX1" fmla="*/ 937550 w 1875099"/>
                <a:gd name="connsiteY1" fmla="*/ 0 h 2791311"/>
                <a:gd name="connsiteX2" fmla="*/ 1875099 w 1875099"/>
                <a:gd name="connsiteY2" fmla="*/ 2784579 h 2791311"/>
                <a:gd name="connsiteX3" fmla="*/ 926580 w 1875099"/>
                <a:gd name="connsiteY3" fmla="*/ 2791311 h 2791311"/>
                <a:gd name="connsiteX4" fmla="*/ 0 w 1875099"/>
                <a:gd name="connsiteY4" fmla="*/ 2784579 h 2791311"/>
                <a:gd name="connsiteX0" fmla="*/ 0 w 1875099"/>
                <a:gd name="connsiteY0" fmla="*/ 2784579 h 2900848"/>
                <a:gd name="connsiteX1" fmla="*/ 937550 w 1875099"/>
                <a:gd name="connsiteY1" fmla="*/ 0 h 2900848"/>
                <a:gd name="connsiteX2" fmla="*/ 1875099 w 1875099"/>
                <a:gd name="connsiteY2" fmla="*/ 2784579 h 2900848"/>
                <a:gd name="connsiteX3" fmla="*/ 945630 w 1875099"/>
                <a:gd name="connsiteY3" fmla="*/ 2900848 h 2900848"/>
                <a:gd name="connsiteX4" fmla="*/ 0 w 1875099"/>
                <a:gd name="connsiteY4" fmla="*/ 2784579 h 2900848"/>
                <a:gd name="connsiteX0" fmla="*/ 0 w 1875099"/>
                <a:gd name="connsiteY0" fmla="*/ 2784579 h 2900848"/>
                <a:gd name="connsiteX1" fmla="*/ 937550 w 1875099"/>
                <a:gd name="connsiteY1" fmla="*/ 0 h 2900848"/>
                <a:gd name="connsiteX2" fmla="*/ 1875099 w 1875099"/>
                <a:gd name="connsiteY2" fmla="*/ 2784579 h 2900848"/>
                <a:gd name="connsiteX3" fmla="*/ 945630 w 1875099"/>
                <a:gd name="connsiteY3" fmla="*/ 2900848 h 2900848"/>
                <a:gd name="connsiteX4" fmla="*/ 0 w 1875099"/>
                <a:gd name="connsiteY4" fmla="*/ 2784579 h 2900848"/>
                <a:gd name="connsiteX0" fmla="*/ 0 w 1875099"/>
                <a:gd name="connsiteY0" fmla="*/ 2784579 h 2900997"/>
                <a:gd name="connsiteX1" fmla="*/ 937550 w 1875099"/>
                <a:gd name="connsiteY1" fmla="*/ 0 h 2900997"/>
                <a:gd name="connsiteX2" fmla="*/ 1875099 w 1875099"/>
                <a:gd name="connsiteY2" fmla="*/ 2784579 h 2900997"/>
                <a:gd name="connsiteX3" fmla="*/ 945630 w 1875099"/>
                <a:gd name="connsiteY3" fmla="*/ 2900848 h 2900997"/>
                <a:gd name="connsiteX4" fmla="*/ 0 w 1875099"/>
                <a:gd name="connsiteY4" fmla="*/ 2784579 h 2900997"/>
                <a:gd name="connsiteX0" fmla="*/ 0 w 1875099"/>
                <a:gd name="connsiteY0" fmla="*/ 2784579 h 2900997"/>
                <a:gd name="connsiteX1" fmla="*/ 937550 w 1875099"/>
                <a:gd name="connsiteY1" fmla="*/ 0 h 2900997"/>
                <a:gd name="connsiteX2" fmla="*/ 1875099 w 1875099"/>
                <a:gd name="connsiteY2" fmla="*/ 2784579 h 2900997"/>
                <a:gd name="connsiteX3" fmla="*/ 945630 w 1875099"/>
                <a:gd name="connsiteY3" fmla="*/ 2900848 h 2900997"/>
                <a:gd name="connsiteX4" fmla="*/ 0 w 1875099"/>
                <a:gd name="connsiteY4" fmla="*/ 2784579 h 2900997"/>
                <a:gd name="connsiteX0" fmla="*/ 0 w 1875099"/>
                <a:gd name="connsiteY0" fmla="*/ 2784579 h 2901054"/>
                <a:gd name="connsiteX1" fmla="*/ 937550 w 1875099"/>
                <a:gd name="connsiteY1" fmla="*/ 0 h 2901054"/>
                <a:gd name="connsiteX2" fmla="*/ 1875099 w 1875099"/>
                <a:gd name="connsiteY2" fmla="*/ 2784579 h 2901054"/>
                <a:gd name="connsiteX3" fmla="*/ 945630 w 1875099"/>
                <a:gd name="connsiteY3" fmla="*/ 2900848 h 2901054"/>
                <a:gd name="connsiteX4" fmla="*/ 0 w 1875099"/>
                <a:gd name="connsiteY4" fmla="*/ 2784579 h 29010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75099" h="2901054">
                  <a:moveTo>
                    <a:pt x="0" y="2784579"/>
                  </a:moveTo>
                  <a:lnTo>
                    <a:pt x="937550" y="0"/>
                  </a:lnTo>
                  <a:lnTo>
                    <a:pt x="1875099" y="2784579"/>
                  </a:lnTo>
                  <a:cubicBezTo>
                    <a:pt x="1570039" y="2847147"/>
                    <a:pt x="1565016" y="2890667"/>
                    <a:pt x="945630" y="2900848"/>
                  </a:cubicBezTo>
                  <a:cubicBezTo>
                    <a:pt x="406582" y="2904954"/>
                    <a:pt x="315210" y="2847147"/>
                    <a:pt x="0" y="2784579"/>
                  </a:cubicBezTo>
                  <a:close/>
                </a:path>
              </a:pathLst>
            </a:custGeom>
            <a:gradFill flip="none" rotWithShape="1">
              <a:gsLst>
                <a:gs pos="90000">
                  <a:schemeClr val="bg1">
                    <a:lumMod val="85000"/>
                  </a:schemeClr>
                </a:gs>
                <a:gs pos="25000">
                  <a:srgbClr val="F7F7F7"/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2" name="원호 51">
              <a:extLst>
                <a:ext uri="{FF2B5EF4-FFF2-40B4-BE49-F238E27FC236}">
                  <a16:creationId xmlns:a16="http://schemas.microsoft.com/office/drawing/2014/main" xmlns="" id="{9EB1B02A-F304-4FE5-B556-39D7D42F9F36}"/>
                </a:ext>
              </a:extLst>
            </p:cNvPr>
            <p:cNvSpPr/>
            <p:nvPr/>
          </p:nvSpPr>
          <p:spPr>
            <a:xfrm>
              <a:off x="1180799" y="3835170"/>
              <a:ext cx="6677866" cy="6270132"/>
            </a:xfrm>
            <a:prstGeom prst="arc">
              <a:avLst>
                <a:gd name="adj1" fmla="val 10886278"/>
                <a:gd name="adj2" fmla="val 21530406"/>
              </a:avLst>
            </a:prstGeom>
            <a:ln w="38100">
              <a:solidFill>
                <a:schemeClr val="bg1">
                  <a:lumMod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51" name="타원 50">
              <a:extLst>
                <a:ext uri="{FF2B5EF4-FFF2-40B4-BE49-F238E27FC236}">
                  <a16:creationId xmlns:a16="http://schemas.microsoft.com/office/drawing/2014/main" xmlns="" id="{E9CE0FF1-D5DF-426F-BFEF-E6A86F672C92}"/>
                </a:ext>
              </a:extLst>
            </p:cNvPr>
            <p:cNvSpPr/>
            <p:nvPr/>
          </p:nvSpPr>
          <p:spPr>
            <a:xfrm>
              <a:off x="2205852" y="3746305"/>
              <a:ext cx="1430044" cy="1430044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5" name="타원 54">
              <a:extLst>
                <a:ext uri="{FF2B5EF4-FFF2-40B4-BE49-F238E27FC236}">
                  <a16:creationId xmlns:a16="http://schemas.microsoft.com/office/drawing/2014/main" xmlns="" id="{452BFD5C-E308-4A0D-98AA-F3EC71EC8C8D}"/>
                </a:ext>
              </a:extLst>
            </p:cNvPr>
            <p:cNvSpPr/>
            <p:nvPr/>
          </p:nvSpPr>
          <p:spPr>
            <a:xfrm>
              <a:off x="848956" y="4977215"/>
              <a:ext cx="1430044" cy="1430044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6" name="타원 55">
              <a:extLst>
                <a:ext uri="{FF2B5EF4-FFF2-40B4-BE49-F238E27FC236}">
                  <a16:creationId xmlns:a16="http://schemas.microsoft.com/office/drawing/2014/main" xmlns="" id="{06CB5810-86E9-42B1-ABD2-FAF4024DC62B}"/>
                </a:ext>
              </a:extLst>
            </p:cNvPr>
            <p:cNvSpPr/>
            <p:nvPr/>
          </p:nvSpPr>
          <p:spPr>
            <a:xfrm>
              <a:off x="3929798" y="3246884"/>
              <a:ext cx="1430044" cy="1430044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7" name="타원 56">
              <a:extLst>
                <a:ext uri="{FF2B5EF4-FFF2-40B4-BE49-F238E27FC236}">
                  <a16:creationId xmlns:a16="http://schemas.microsoft.com/office/drawing/2014/main" xmlns="" id="{C3E002B8-0E66-4922-A0CD-43511F9E44C3}"/>
                </a:ext>
              </a:extLst>
            </p:cNvPr>
            <p:cNvSpPr/>
            <p:nvPr/>
          </p:nvSpPr>
          <p:spPr>
            <a:xfrm>
              <a:off x="5756801" y="3672193"/>
              <a:ext cx="1430044" cy="1430044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8" name="타원 57">
              <a:extLst>
                <a:ext uri="{FF2B5EF4-FFF2-40B4-BE49-F238E27FC236}">
                  <a16:creationId xmlns:a16="http://schemas.microsoft.com/office/drawing/2014/main" xmlns="" id="{DD3FC9BF-825A-4ED5-9A25-C3D6F4C229D3}"/>
                </a:ext>
              </a:extLst>
            </p:cNvPr>
            <p:cNvSpPr/>
            <p:nvPr/>
          </p:nvSpPr>
          <p:spPr>
            <a:xfrm>
              <a:off x="7010640" y="4977215"/>
              <a:ext cx="1430044" cy="1430044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xmlns="" id="{34050A95-376A-43EA-98B0-111B28EBE0EA}"/>
                </a:ext>
              </a:extLst>
            </p:cNvPr>
            <p:cNvSpPr txBox="1"/>
            <p:nvPr/>
          </p:nvSpPr>
          <p:spPr>
            <a:xfrm>
              <a:off x="5436096" y="4495798"/>
              <a:ext cx="208823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fontAlgn="base"/>
              <a:r>
                <a:rPr lang="ko-KR" altLang="en-US" sz="1200" kern="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+mn-ea"/>
                </a:rPr>
                <a:t>월 </a:t>
              </a:r>
              <a:r>
                <a:rPr lang="en-US" altLang="ko-KR" sz="1200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+mn-ea"/>
                </a:rPr>
                <a:t>1,745,150</a:t>
              </a:r>
              <a:r>
                <a:rPr lang="ko-KR" altLang="en-US" sz="1200" kern="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+mn-ea"/>
                </a:rPr>
                <a:t>원</a:t>
              </a:r>
              <a:r>
                <a:rPr lang="en-US" altLang="ko-KR" sz="1200" kern="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+mn-ea"/>
                </a:rPr>
                <a:t/>
              </a:r>
              <a:br>
                <a:rPr lang="en-US" altLang="ko-KR" sz="1200" kern="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+mn-ea"/>
                </a:rPr>
              </a:br>
              <a:r>
                <a:rPr lang="ko-KR" altLang="en-US" sz="1200" kern="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+mn-ea"/>
                </a:rPr>
                <a:t> 이상 </a:t>
              </a:r>
              <a:r>
                <a:rPr lang="en-US" altLang="ko-KR" sz="1200" kern="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+mn-ea"/>
                </a:rPr>
                <a:t>(</a:t>
              </a:r>
              <a:r>
                <a:rPr lang="ko-KR" altLang="en-US" sz="1200" kern="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+mn-ea"/>
                </a:rPr>
                <a:t>주</a:t>
              </a:r>
              <a:r>
                <a:rPr lang="en-US" altLang="ko-KR" sz="1200" kern="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+mn-ea"/>
                </a:rPr>
                <a:t>40</a:t>
              </a:r>
              <a:r>
                <a:rPr lang="ko-KR" altLang="en-US" sz="1200" kern="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+mn-ea"/>
                </a:rPr>
                <a:t>시간</a:t>
              </a:r>
              <a:r>
                <a:rPr lang="en-US" altLang="ko-KR" sz="1200" kern="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+mn-ea"/>
                </a:rPr>
                <a:t>) </a:t>
              </a:r>
              <a:endParaRPr lang="ko-KR" altLang="en-US" sz="12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endParaRPr>
            </a:p>
          </p:txBody>
        </p:sp>
        <p:sp>
          <p:nvSpPr>
            <p:cNvPr id="6" name="직사각형 5">
              <a:extLst>
                <a:ext uri="{FF2B5EF4-FFF2-40B4-BE49-F238E27FC236}">
                  <a16:creationId xmlns:a16="http://schemas.microsoft.com/office/drawing/2014/main" xmlns="" id="{F1EC4DC4-44E6-4308-B567-669824249373}"/>
                </a:ext>
              </a:extLst>
            </p:cNvPr>
            <p:cNvSpPr/>
            <p:nvPr/>
          </p:nvSpPr>
          <p:spPr>
            <a:xfrm>
              <a:off x="2301168" y="4055014"/>
              <a:ext cx="1306768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fontAlgn="base" latinLnBrk="0"/>
              <a:r>
                <a:rPr lang="ko-KR" altLang="en-US" sz="1600" b="1" kern="0" dirty="0">
                  <a:gradFill flip="none" rotWithShape="1">
                    <a:gsLst>
                      <a:gs pos="0">
                        <a:prstClr val="white"/>
                      </a:gs>
                      <a:gs pos="52000">
                        <a:prstClr val="white"/>
                      </a:gs>
                    </a:gsLst>
                    <a:lin ang="0" scaled="0"/>
                    <a:tileRect/>
                  </a:gra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만</a:t>
              </a:r>
              <a:r>
                <a:rPr lang="en-US" altLang="ko-KR" sz="1600" b="1" kern="0" dirty="0">
                  <a:gradFill flip="none" rotWithShape="1">
                    <a:gsLst>
                      <a:gs pos="0">
                        <a:prstClr val="white"/>
                      </a:gs>
                      <a:gs pos="52000">
                        <a:prstClr val="white"/>
                      </a:gs>
                    </a:gsLst>
                    <a:lin ang="0" scaled="0"/>
                    <a:tileRect/>
                  </a:gra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15</a:t>
              </a:r>
              <a:r>
                <a:rPr lang="ko-KR" altLang="en-US" sz="1600" b="1" kern="0" dirty="0">
                  <a:gradFill flip="none" rotWithShape="1">
                    <a:gsLst>
                      <a:gs pos="0">
                        <a:prstClr val="white"/>
                      </a:gs>
                      <a:gs pos="52000">
                        <a:prstClr val="white"/>
                      </a:gs>
                    </a:gsLst>
                    <a:lin ang="0" scaled="0"/>
                    <a:tileRect/>
                  </a:gra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∼</a:t>
              </a:r>
              <a:r>
                <a:rPr lang="en-US" altLang="ko-KR" sz="1600" b="1" kern="0" dirty="0">
                  <a:gradFill flip="none" rotWithShape="1">
                    <a:gsLst>
                      <a:gs pos="0">
                        <a:prstClr val="white"/>
                      </a:gs>
                      <a:gs pos="52000">
                        <a:prstClr val="white"/>
                      </a:gs>
                    </a:gsLst>
                    <a:lin ang="0" scaled="0"/>
                    <a:tileRect/>
                  </a:gra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34</a:t>
              </a:r>
              <a:r>
                <a:rPr lang="ko-KR" altLang="en-US" sz="1600" b="1" kern="0" dirty="0">
                  <a:gradFill flip="none" rotWithShape="1">
                    <a:gsLst>
                      <a:gs pos="0">
                        <a:prstClr val="white"/>
                      </a:gs>
                      <a:gs pos="52000">
                        <a:prstClr val="white"/>
                      </a:gs>
                    </a:gsLst>
                    <a:lin ang="0" scaled="0"/>
                    <a:tileRect/>
                  </a:gra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세 </a:t>
              </a:r>
              <a:r>
                <a:rPr lang="en-US" altLang="ko-KR" sz="1600" b="1" kern="0" dirty="0">
                  <a:gradFill flip="none" rotWithShape="1">
                    <a:gsLst>
                      <a:gs pos="0">
                        <a:prstClr val="white"/>
                      </a:gs>
                      <a:gs pos="52000">
                        <a:prstClr val="white"/>
                      </a:gs>
                    </a:gsLst>
                    <a:lin ang="0" scaled="0"/>
                    <a:tileRect/>
                  </a:gra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/>
              </a:r>
              <a:br>
                <a:rPr lang="en-US" altLang="ko-KR" sz="1600" b="1" kern="0" dirty="0">
                  <a:gradFill flip="none" rotWithShape="1">
                    <a:gsLst>
                      <a:gs pos="0">
                        <a:prstClr val="white"/>
                      </a:gs>
                      <a:gs pos="52000">
                        <a:prstClr val="white"/>
                      </a:gs>
                    </a:gsLst>
                    <a:lin ang="0" scaled="0"/>
                    <a:tileRect/>
                  </a:gra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</a:br>
              <a:r>
                <a:rPr lang="ko-KR" altLang="en-US" sz="1600" b="1" kern="0" dirty="0">
                  <a:gradFill flip="none" rotWithShape="1">
                    <a:gsLst>
                      <a:gs pos="0">
                        <a:prstClr val="white"/>
                      </a:gs>
                      <a:gs pos="52000">
                        <a:prstClr val="white"/>
                      </a:gs>
                    </a:gsLst>
                    <a:lin ang="0" scaled="0"/>
                    <a:tileRect/>
                  </a:gra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청년 채용</a:t>
              </a:r>
            </a:p>
          </p:txBody>
        </p:sp>
        <p:grpSp>
          <p:nvGrpSpPr>
            <p:cNvPr id="4" name="그룹 53">
              <a:extLst>
                <a:ext uri="{FF2B5EF4-FFF2-40B4-BE49-F238E27FC236}">
                  <a16:creationId xmlns:a16="http://schemas.microsoft.com/office/drawing/2014/main" xmlns="" id="{395207BD-9F4E-49C1-A926-2FA66CBB0FC3}"/>
                </a:ext>
              </a:extLst>
            </p:cNvPr>
            <p:cNvGrpSpPr/>
            <p:nvPr/>
          </p:nvGrpSpPr>
          <p:grpSpPr>
            <a:xfrm>
              <a:off x="3437945" y="5598397"/>
              <a:ext cx="2318856" cy="1234029"/>
              <a:chOff x="3437945" y="5417603"/>
              <a:chExt cx="2318856" cy="1234029"/>
            </a:xfrm>
          </p:grpSpPr>
          <p:grpSp>
            <p:nvGrpSpPr>
              <p:cNvPr id="9" name="그룹 2">
                <a:extLst>
                  <a:ext uri="{FF2B5EF4-FFF2-40B4-BE49-F238E27FC236}">
                    <a16:creationId xmlns:a16="http://schemas.microsoft.com/office/drawing/2014/main" xmlns="" id="{E1A9EEA5-9E36-4B2E-B7D9-C04DA7F5D0A3}"/>
                  </a:ext>
                </a:extLst>
              </p:cNvPr>
              <p:cNvGrpSpPr/>
              <p:nvPr/>
            </p:nvGrpSpPr>
            <p:grpSpPr>
              <a:xfrm>
                <a:off x="3815155" y="5417603"/>
                <a:ext cx="1498714" cy="978930"/>
                <a:chOff x="3583420" y="5050373"/>
                <a:chExt cx="1686211" cy="1101399"/>
              </a:xfrm>
            </p:grpSpPr>
            <p:pic>
              <p:nvPicPr>
                <p:cNvPr id="19" name="그림 18">
                  <a:extLst>
                    <a:ext uri="{FF2B5EF4-FFF2-40B4-BE49-F238E27FC236}">
                      <a16:creationId xmlns:a16="http://schemas.microsoft.com/office/drawing/2014/main" xmlns="" id="{A44E2F63-9E8D-44D7-A185-F92BC8C487D4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" cstate="screen">
                  <a:extLst>
                    <a:ext uri="{28A0092B-C50C-407E-A947-70E740481C1C}">
                      <a14:useLocalDpi xmlns:a14="http://schemas.microsoft.com/office/drawing/2010/main" xmlns="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3583420" y="5094979"/>
                  <a:ext cx="883837" cy="1056793"/>
                </a:xfrm>
                <a:prstGeom prst="rect">
                  <a:avLst/>
                </a:prstGeom>
              </p:spPr>
            </p:pic>
            <p:pic>
              <p:nvPicPr>
                <p:cNvPr id="26" name="그림 25">
                  <a:extLst>
                    <a:ext uri="{FF2B5EF4-FFF2-40B4-BE49-F238E27FC236}">
                      <a16:creationId xmlns:a16="http://schemas.microsoft.com/office/drawing/2014/main" xmlns="" id="{00647952-7FF2-4191-888D-F710F47CE54A}"/>
                    </a:ext>
                  </a:extLst>
                </p:cNvPr>
                <p:cNvPicPr>
                  <a:picLocks noChangeAspect="1"/>
                </p:cNvPicPr>
                <p:nvPr/>
              </p:nvPicPr>
              <p:blipFill rotWithShape="1">
                <a:blip r:embed="rId3" cstate="screen">
                  <a:extLst>
                    <a:ext uri="{28A0092B-C50C-407E-A947-70E740481C1C}">
                      <a14:useLocalDpi xmlns:a14="http://schemas.microsoft.com/office/drawing/2010/main" xmlns=""/>
                    </a:ext>
                  </a:extLst>
                </a:blip>
                <a:srcRect/>
                <a:stretch/>
              </p:blipFill>
              <p:spPr>
                <a:xfrm>
                  <a:off x="4388476" y="5050373"/>
                  <a:ext cx="881155" cy="1014132"/>
                </a:xfrm>
                <a:prstGeom prst="rect">
                  <a:avLst/>
                </a:prstGeom>
              </p:spPr>
            </p:pic>
          </p:grpSp>
          <p:grpSp>
            <p:nvGrpSpPr>
              <p:cNvPr id="10" name="그룹 49">
                <a:extLst>
                  <a:ext uri="{FF2B5EF4-FFF2-40B4-BE49-F238E27FC236}">
                    <a16:creationId xmlns:a16="http://schemas.microsoft.com/office/drawing/2014/main" xmlns="" id="{BC16F3DD-07F5-4FDE-8A16-D43CA1C03C15}"/>
                  </a:ext>
                </a:extLst>
              </p:cNvPr>
              <p:cNvGrpSpPr/>
              <p:nvPr/>
            </p:nvGrpSpPr>
            <p:grpSpPr>
              <a:xfrm>
                <a:off x="3437945" y="6282300"/>
                <a:ext cx="2318856" cy="369332"/>
                <a:chOff x="3437945" y="6351308"/>
                <a:chExt cx="2318856" cy="369332"/>
              </a:xfrm>
            </p:grpSpPr>
            <p:sp>
              <p:nvSpPr>
                <p:cNvPr id="47" name="직사각형 46">
                  <a:extLst>
                    <a:ext uri="{FF2B5EF4-FFF2-40B4-BE49-F238E27FC236}">
                      <a16:creationId xmlns:a16="http://schemas.microsoft.com/office/drawing/2014/main" xmlns="" id="{C95D7E5E-ED8C-4B20-8B6D-22FEF149B93D}"/>
                    </a:ext>
                  </a:extLst>
                </p:cNvPr>
                <p:cNvSpPr/>
                <p:nvPr/>
              </p:nvSpPr>
              <p:spPr>
                <a:xfrm>
                  <a:off x="3437945" y="6383630"/>
                  <a:ext cx="2318856" cy="304689"/>
                </a:xfrm>
                <a:prstGeom prst="rect">
                  <a:avLst/>
                </a:prstGeom>
                <a:solidFill>
                  <a:srgbClr val="FF99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b="1" kern="0">
                    <a:gradFill flip="none" rotWithShape="1">
                      <a:gsLst>
                        <a:gs pos="0">
                          <a:prstClr val="white"/>
                        </a:gs>
                        <a:gs pos="52000">
                          <a:prstClr val="white"/>
                        </a:gs>
                      </a:gsLst>
                      <a:lin ang="0" scaled="0"/>
                      <a:tileRect/>
                    </a:gra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endParaRPr>
                </a:p>
              </p:txBody>
            </p:sp>
            <p:sp>
              <p:nvSpPr>
                <p:cNvPr id="28" name="직사각형 27">
                  <a:extLst>
                    <a:ext uri="{FF2B5EF4-FFF2-40B4-BE49-F238E27FC236}">
                      <a16:creationId xmlns:a16="http://schemas.microsoft.com/office/drawing/2014/main" xmlns="" id="{F1CE8D1E-5C38-4F47-8DEE-B5B978C7957C}"/>
                    </a:ext>
                  </a:extLst>
                </p:cNvPr>
                <p:cNvSpPr/>
                <p:nvPr/>
              </p:nvSpPr>
              <p:spPr>
                <a:xfrm>
                  <a:off x="3633007" y="6351308"/>
                  <a:ext cx="1928733" cy="369332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ko-KR" altLang="en-US" b="1" kern="0" dirty="0">
                      <a:gradFill flip="none" rotWithShape="1">
                        <a:gsLst>
                          <a:gs pos="0">
                            <a:prstClr val="white"/>
                          </a:gs>
                          <a:gs pos="52000">
                            <a:prstClr val="white"/>
                          </a:gs>
                        </a:gsLst>
                        <a:lin ang="0" scaled="0"/>
                        <a:tileRect/>
                      </a:gra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</a:rPr>
                    <a:t>신규채용 청년 요건</a:t>
                  </a:r>
                </a:p>
              </p:txBody>
            </p:sp>
          </p:grpSp>
        </p:grpSp>
        <p:sp>
          <p:nvSpPr>
            <p:cNvPr id="8" name="직사각형 7">
              <a:extLst>
                <a:ext uri="{FF2B5EF4-FFF2-40B4-BE49-F238E27FC236}">
                  <a16:creationId xmlns:a16="http://schemas.microsoft.com/office/drawing/2014/main" xmlns="" id="{B03CFA9A-CB60-40C1-A4A8-934E47739DE0}"/>
                </a:ext>
              </a:extLst>
            </p:cNvPr>
            <p:cNvSpPr/>
            <p:nvPr/>
          </p:nvSpPr>
          <p:spPr>
            <a:xfrm>
              <a:off x="2286794" y="4626517"/>
              <a:ext cx="1273145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1200" kern="0" dirty="0" err="1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+mn-ea"/>
                </a:rPr>
                <a:t>군필자는</a:t>
              </a:r>
              <a:r>
                <a:rPr lang="ko-KR" altLang="en-US" sz="1200" kern="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+mn-ea"/>
                </a:rPr>
                <a:t> 복무</a:t>
              </a:r>
              <a:r>
                <a:rPr lang="en-US" altLang="ko-KR" sz="1200" kern="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+mn-ea"/>
                </a:rPr>
                <a:t/>
              </a:r>
              <a:br>
                <a:rPr lang="en-US" altLang="ko-KR" sz="1200" kern="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+mn-ea"/>
                </a:rPr>
              </a:br>
              <a:r>
                <a:rPr lang="ko-KR" altLang="en-US" sz="1200" kern="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+mn-ea"/>
                </a:rPr>
                <a:t>기간에 비례</a:t>
              </a:r>
            </a:p>
          </p:txBody>
        </p:sp>
        <p:sp>
          <p:nvSpPr>
            <p:cNvPr id="30" name="직사각형 29">
              <a:extLst>
                <a:ext uri="{FF2B5EF4-FFF2-40B4-BE49-F238E27FC236}">
                  <a16:creationId xmlns:a16="http://schemas.microsoft.com/office/drawing/2014/main" xmlns="" id="{DF49D232-E379-4EE2-AF5B-4A67F386A774}"/>
                </a:ext>
              </a:extLst>
            </p:cNvPr>
            <p:cNvSpPr/>
            <p:nvPr/>
          </p:nvSpPr>
          <p:spPr>
            <a:xfrm>
              <a:off x="902051" y="5347135"/>
              <a:ext cx="1281120" cy="83099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fontAlgn="base" latinLnBrk="0"/>
              <a:r>
                <a:rPr lang="ko-KR" altLang="en-US" sz="1600" b="1" kern="0" dirty="0">
                  <a:gradFill flip="none" rotWithShape="1">
                    <a:gsLst>
                      <a:gs pos="0">
                        <a:prstClr val="white"/>
                      </a:gs>
                      <a:gs pos="52000">
                        <a:prstClr val="white"/>
                      </a:gs>
                    </a:gsLst>
                    <a:lin ang="0" scaled="0"/>
                    <a:tileRect/>
                  </a:gra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기업 규모별</a:t>
              </a:r>
              <a:r>
                <a:rPr lang="en-US" altLang="ko-KR" sz="1600" b="1" kern="0" dirty="0">
                  <a:gradFill flip="none" rotWithShape="1">
                    <a:gsLst>
                      <a:gs pos="0">
                        <a:prstClr val="white"/>
                      </a:gs>
                      <a:gs pos="52000">
                        <a:prstClr val="white"/>
                      </a:gs>
                    </a:gsLst>
                    <a:lin ang="0" scaled="0"/>
                    <a:tileRect/>
                  </a:gra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/>
              </a:r>
              <a:br>
                <a:rPr lang="en-US" altLang="ko-KR" sz="1600" b="1" kern="0" dirty="0">
                  <a:gradFill flip="none" rotWithShape="1">
                    <a:gsLst>
                      <a:gs pos="0">
                        <a:prstClr val="white"/>
                      </a:gs>
                      <a:gs pos="52000">
                        <a:prstClr val="white"/>
                      </a:gs>
                    </a:gsLst>
                    <a:lin ang="0" scaled="0"/>
                    <a:tileRect/>
                  </a:gra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</a:br>
              <a:r>
                <a:rPr lang="ko-KR" altLang="en-US" sz="1600" b="1" kern="0" dirty="0">
                  <a:gradFill flip="none" rotWithShape="1">
                    <a:gsLst>
                      <a:gs pos="0">
                        <a:prstClr val="white"/>
                      </a:gs>
                      <a:gs pos="52000">
                        <a:prstClr val="white"/>
                      </a:gs>
                    </a:gsLst>
                    <a:lin ang="0" scaled="0"/>
                    <a:tileRect/>
                  </a:gra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최저고용요건</a:t>
              </a:r>
              <a:r>
                <a:rPr lang="en-US" altLang="ko-KR" sz="1600" b="1" kern="0" dirty="0">
                  <a:gradFill flip="none" rotWithShape="1">
                    <a:gsLst>
                      <a:gs pos="0">
                        <a:prstClr val="white"/>
                      </a:gs>
                      <a:gs pos="52000">
                        <a:prstClr val="white"/>
                      </a:gs>
                    </a:gsLst>
                    <a:lin ang="0" scaled="0"/>
                    <a:tileRect/>
                  </a:gra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/>
              </a:r>
              <a:br>
                <a:rPr lang="en-US" altLang="ko-KR" sz="1600" b="1" kern="0" dirty="0">
                  <a:gradFill flip="none" rotWithShape="1">
                    <a:gsLst>
                      <a:gs pos="0">
                        <a:prstClr val="white"/>
                      </a:gs>
                      <a:gs pos="52000">
                        <a:prstClr val="white"/>
                      </a:gs>
                    </a:gsLst>
                    <a:lin ang="0" scaled="0"/>
                    <a:tileRect/>
                  </a:gra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</a:br>
              <a:r>
                <a:rPr lang="ko-KR" altLang="en-US" sz="1600" b="1" kern="0" dirty="0">
                  <a:gradFill flip="none" rotWithShape="1">
                    <a:gsLst>
                      <a:gs pos="0">
                        <a:prstClr val="white"/>
                      </a:gs>
                      <a:gs pos="52000">
                        <a:prstClr val="white"/>
                      </a:gs>
                    </a:gsLst>
                    <a:lin ang="0" scaled="0"/>
                    <a:tileRect/>
                  </a:gra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충족</a:t>
              </a:r>
            </a:p>
          </p:txBody>
        </p:sp>
        <p:sp>
          <p:nvSpPr>
            <p:cNvPr id="31" name="직사각형 30">
              <a:extLst>
                <a:ext uri="{FF2B5EF4-FFF2-40B4-BE49-F238E27FC236}">
                  <a16:creationId xmlns:a16="http://schemas.microsoft.com/office/drawing/2014/main" xmlns="" id="{FDB20DE7-8665-47EC-B725-9DF660343F28}"/>
                </a:ext>
              </a:extLst>
            </p:cNvPr>
            <p:cNvSpPr/>
            <p:nvPr/>
          </p:nvSpPr>
          <p:spPr>
            <a:xfrm>
              <a:off x="4196705" y="3691797"/>
              <a:ext cx="915635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fontAlgn="base" latinLnBrk="0"/>
              <a:r>
                <a:rPr lang="ko-KR" altLang="en-US" sz="1600" b="1" kern="0" dirty="0">
                  <a:gradFill flip="none" rotWithShape="1">
                    <a:gsLst>
                      <a:gs pos="0">
                        <a:prstClr val="white"/>
                      </a:gs>
                      <a:gs pos="52000">
                        <a:prstClr val="white"/>
                      </a:gs>
                    </a:gsLst>
                    <a:lin ang="0" scaled="0"/>
                    <a:tileRect/>
                  </a:gra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사회보험</a:t>
              </a:r>
              <a:r>
                <a:rPr lang="en-US" altLang="ko-KR" sz="1600" b="1" kern="0" dirty="0">
                  <a:gradFill flip="none" rotWithShape="1">
                    <a:gsLst>
                      <a:gs pos="0">
                        <a:prstClr val="white"/>
                      </a:gs>
                      <a:gs pos="52000">
                        <a:prstClr val="white"/>
                      </a:gs>
                    </a:gsLst>
                    <a:lin ang="0" scaled="0"/>
                    <a:tileRect/>
                  </a:gra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/>
              </a:r>
              <a:br>
                <a:rPr lang="en-US" altLang="ko-KR" sz="1600" b="1" kern="0" dirty="0">
                  <a:gradFill flip="none" rotWithShape="1">
                    <a:gsLst>
                      <a:gs pos="0">
                        <a:prstClr val="white"/>
                      </a:gs>
                      <a:gs pos="52000">
                        <a:prstClr val="white"/>
                      </a:gs>
                    </a:gsLst>
                    <a:lin ang="0" scaled="0"/>
                    <a:tileRect/>
                  </a:gra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</a:br>
              <a:r>
                <a:rPr lang="ko-KR" altLang="en-US" sz="1600" b="1" kern="0" dirty="0">
                  <a:gradFill flip="none" rotWithShape="1">
                    <a:gsLst>
                      <a:gs pos="0">
                        <a:prstClr val="white"/>
                      </a:gs>
                      <a:gs pos="52000">
                        <a:prstClr val="white"/>
                      </a:gs>
                    </a:gsLst>
                    <a:lin ang="0" scaled="0"/>
                    <a:tileRect/>
                  </a:gra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가입</a:t>
              </a:r>
            </a:p>
          </p:txBody>
        </p:sp>
        <p:sp>
          <p:nvSpPr>
            <p:cNvPr id="32" name="직사각형 31">
              <a:extLst>
                <a:ext uri="{FF2B5EF4-FFF2-40B4-BE49-F238E27FC236}">
                  <a16:creationId xmlns:a16="http://schemas.microsoft.com/office/drawing/2014/main" xmlns="" id="{2835C407-4448-46CC-9D5E-EE2CB0A98CD5}"/>
                </a:ext>
              </a:extLst>
            </p:cNvPr>
            <p:cNvSpPr/>
            <p:nvPr/>
          </p:nvSpPr>
          <p:spPr>
            <a:xfrm>
              <a:off x="6032629" y="3915979"/>
              <a:ext cx="915635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fontAlgn="base" latinLnBrk="0"/>
              <a:r>
                <a:rPr lang="ko-KR" altLang="en-US" sz="1600" b="1" kern="0" dirty="0">
                  <a:gradFill flip="none" rotWithShape="1">
                    <a:gsLst>
                      <a:gs pos="0">
                        <a:prstClr val="white"/>
                      </a:gs>
                      <a:gs pos="52000">
                        <a:prstClr val="white"/>
                      </a:gs>
                    </a:gsLst>
                    <a:lin ang="0" scaled="0"/>
                    <a:tileRect/>
                  </a:gra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최저임금</a:t>
              </a:r>
              <a:r>
                <a:rPr lang="en-US" altLang="ko-KR" sz="1600" b="1" kern="0" dirty="0">
                  <a:gradFill flip="none" rotWithShape="1">
                    <a:gsLst>
                      <a:gs pos="0">
                        <a:prstClr val="white"/>
                      </a:gs>
                      <a:gs pos="52000">
                        <a:prstClr val="white"/>
                      </a:gs>
                    </a:gsLst>
                    <a:lin ang="0" scaled="0"/>
                    <a:tileRect/>
                  </a:gra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/>
              </a:r>
              <a:br>
                <a:rPr lang="en-US" altLang="ko-KR" sz="1600" b="1" kern="0" dirty="0">
                  <a:gradFill flip="none" rotWithShape="1">
                    <a:gsLst>
                      <a:gs pos="0">
                        <a:prstClr val="white"/>
                      </a:gs>
                      <a:gs pos="52000">
                        <a:prstClr val="white"/>
                      </a:gs>
                    </a:gsLst>
                    <a:lin ang="0" scaled="0"/>
                    <a:tileRect/>
                  </a:gra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</a:br>
              <a:r>
                <a:rPr lang="ko-KR" altLang="en-US" sz="1600" b="1" kern="0" dirty="0">
                  <a:gradFill flip="none" rotWithShape="1">
                    <a:gsLst>
                      <a:gs pos="0">
                        <a:prstClr val="white"/>
                      </a:gs>
                      <a:gs pos="52000">
                        <a:prstClr val="white"/>
                      </a:gs>
                    </a:gsLst>
                    <a:lin ang="0" scaled="0"/>
                    <a:tileRect/>
                  </a:gra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이상</a:t>
              </a:r>
            </a:p>
          </p:txBody>
        </p:sp>
        <p:sp>
          <p:nvSpPr>
            <p:cNvPr id="33" name="직사각형 32">
              <a:extLst>
                <a:ext uri="{FF2B5EF4-FFF2-40B4-BE49-F238E27FC236}">
                  <a16:creationId xmlns:a16="http://schemas.microsoft.com/office/drawing/2014/main" xmlns="" id="{486A0E54-BD4B-440F-B544-55F0799832F5}"/>
                </a:ext>
              </a:extLst>
            </p:cNvPr>
            <p:cNvSpPr/>
            <p:nvPr/>
          </p:nvSpPr>
          <p:spPr>
            <a:xfrm>
              <a:off x="7066590" y="5310733"/>
              <a:ext cx="1374094" cy="83099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fontAlgn="base" latinLnBrk="0"/>
              <a:r>
                <a:rPr lang="ko-KR" altLang="en-US" sz="1600" b="1" kern="0" dirty="0">
                  <a:gradFill flip="none" rotWithShape="1">
                    <a:gsLst>
                      <a:gs pos="0">
                        <a:prstClr val="white"/>
                      </a:gs>
                      <a:gs pos="52000">
                        <a:prstClr val="white"/>
                      </a:gs>
                    </a:gsLst>
                    <a:lin ang="0" scaled="0"/>
                    <a:tileRect/>
                  </a:gra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기간의 정함이 </a:t>
              </a:r>
              <a:r>
                <a:rPr lang="en-US" altLang="ko-KR" sz="1600" b="1" kern="0" dirty="0">
                  <a:gradFill flip="none" rotWithShape="1">
                    <a:gsLst>
                      <a:gs pos="0">
                        <a:prstClr val="white"/>
                      </a:gs>
                      <a:gs pos="52000">
                        <a:prstClr val="white"/>
                      </a:gs>
                    </a:gsLst>
                    <a:lin ang="0" scaled="0"/>
                    <a:tileRect/>
                  </a:gra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/>
              </a:r>
              <a:br>
                <a:rPr lang="en-US" altLang="ko-KR" sz="1600" b="1" kern="0" dirty="0">
                  <a:gradFill flip="none" rotWithShape="1">
                    <a:gsLst>
                      <a:gs pos="0">
                        <a:prstClr val="white"/>
                      </a:gs>
                      <a:gs pos="52000">
                        <a:prstClr val="white"/>
                      </a:gs>
                    </a:gsLst>
                    <a:lin ang="0" scaled="0"/>
                    <a:tileRect/>
                  </a:gra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</a:br>
              <a:r>
                <a:rPr lang="ko-KR" altLang="en-US" sz="1600" b="1" kern="0" dirty="0">
                  <a:gradFill flip="none" rotWithShape="1">
                    <a:gsLst>
                      <a:gs pos="0">
                        <a:prstClr val="white"/>
                      </a:gs>
                      <a:gs pos="52000">
                        <a:prstClr val="white"/>
                      </a:gs>
                    </a:gsLst>
                    <a:lin ang="0" scaled="0"/>
                    <a:tileRect/>
                  </a:gra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없는 근로계약</a:t>
              </a:r>
              <a:r>
                <a:rPr lang="en-US" altLang="ko-KR" sz="1600" b="1" kern="0" dirty="0">
                  <a:gradFill flip="none" rotWithShape="1">
                    <a:gsLst>
                      <a:gs pos="0">
                        <a:prstClr val="white"/>
                      </a:gs>
                      <a:gs pos="52000">
                        <a:prstClr val="white"/>
                      </a:gs>
                    </a:gsLst>
                    <a:lin ang="0" scaled="0"/>
                    <a:tileRect/>
                  </a:gra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/>
              </a:r>
              <a:br>
                <a:rPr lang="en-US" altLang="ko-KR" sz="1600" b="1" kern="0" dirty="0">
                  <a:gradFill flip="none" rotWithShape="1">
                    <a:gsLst>
                      <a:gs pos="0">
                        <a:prstClr val="white"/>
                      </a:gs>
                      <a:gs pos="52000">
                        <a:prstClr val="white"/>
                      </a:gs>
                    </a:gsLst>
                    <a:lin ang="0" scaled="0"/>
                    <a:tileRect/>
                  </a:gra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</a:br>
              <a:r>
                <a:rPr lang="ko-KR" altLang="en-US" sz="1600" b="1" kern="0" dirty="0">
                  <a:gradFill flip="none" rotWithShape="1">
                    <a:gsLst>
                      <a:gs pos="0">
                        <a:prstClr val="white"/>
                      </a:gs>
                      <a:gs pos="52000">
                        <a:prstClr val="white"/>
                      </a:gs>
                    </a:gsLst>
                    <a:lin ang="0" scaled="0"/>
                    <a:tileRect/>
                  </a:gra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체결</a:t>
              </a:r>
            </a:p>
          </p:txBody>
        </p:sp>
      </p:grpSp>
      <p:grpSp>
        <p:nvGrpSpPr>
          <p:cNvPr id="11" name="그룹 52">
            <a:extLst>
              <a:ext uri="{FF2B5EF4-FFF2-40B4-BE49-F238E27FC236}">
                <a16:creationId xmlns:a16="http://schemas.microsoft.com/office/drawing/2014/main" xmlns="" id="{7F12F5AC-C80F-49F2-BC64-E696C6E98AFB}"/>
              </a:ext>
            </a:extLst>
          </p:cNvPr>
          <p:cNvGrpSpPr/>
          <p:nvPr/>
        </p:nvGrpSpPr>
        <p:grpSpPr>
          <a:xfrm>
            <a:off x="916844" y="2252732"/>
            <a:ext cx="7361058" cy="654194"/>
            <a:chOff x="916844" y="2252732"/>
            <a:chExt cx="7361058" cy="654194"/>
          </a:xfrm>
        </p:grpSpPr>
        <p:sp>
          <p:nvSpPr>
            <p:cNvPr id="35" name="사각형: 둥근 모서리 34">
              <a:extLst>
                <a:ext uri="{FF2B5EF4-FFF2-40B4-BE49-F238E27FC236}">
                  <a16:creationId xmlns:a16="http://schemas.microsoft.com/office/drawing/2014/main" xmlns="" id="{3ED24CC3-79C7-41AB-9044-1EAF3048EEC7}"/>
                </a:ext>
              </a:extLst>
            </p:cNvPr>
            <p:cNvSpPr/>
            <p:nvPr/>
          </p:nvSpPr>
          <p:spPr>
            <a:xfrm>
              <a:off x="916844" y="2261950"/>
              <a:ext cx="2318856" cy="555520"/>
            </a:xfrm>
            <a:prstGeom prst="roundRect">
              <a:avLst>
                <a:gd name="adj" fmla="val 7671"/>
              </a:avLst>
            </a:prstGeom>
            <a:solidFill>
              <a:srgbClr val="70AC2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 kern="0" dirty="0">
                <a:gradFill flip="none" rotWithShape="1">
                  <a:gsLst>
                    <a:gs pos="0">
                      <a:prstClr val="white"/>
                    </a:gs>
                    <a:gs pos="52000">
                      <a:prstClr val="white"/>
                    </a:gs>
                  </a:gsLst>
                  <a:lin ang="0" scaled="0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36" name="사각형: 둥근 모서리 35">
              <a:extLst>
                <a:ext uri="{FF2B5EF4-FFF2-40B4-BE49-F238E27FC236}">
                  <a16:creationId xmlns:a16="http://schemas.microsoft.com/office/drawing/2014/main" xmlns="" id="{D4CB5E5C-EDB5-4969-8B69-0F30A8FDEC33}"/>
                </a:ext>
              </a:extLst>
            </p:cNvPr>
            <p:cNvSpPr/>
            <p:nvPr/>
          </p:nvSpPr>
          <p:spPr>
            <a:xfrm>
              <a:off x="916844" y="2531344"/>
              <a:ext cx="2318856" cy="375582"/>
            </a:xfrm>
            <a:prstGeom prst="roundRect">
              <a:avLst>
                <a:gd name="adj" fmla="val 7671"/>
              </a:avLst>
            </a:prstGeom>
            <a:solidFill>
              <a:schemeClr val="bg1"/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ts val="2800"/>
                </a:lnSpc>
              </a:pPr>
              <a:r>
                <a:rPr lang="en-US" altLang="ko-KR" sz="1600" b="1" kern="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+mn-ea"/>
                </a:rPr>
                <a:t>1</a:t>
              </a:r>
              <a:r>
                <a:rPr lang="ko-KR" altLang="en-US" sz="1600" b="1" kern="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+mn-ea"/>
                </a:rPr>
                <a:t>명 이상</a:t>
              </a:r>
            </a:p>
          </p:txBody>
        </p:sp>
        <p:sp>
          <p:nvSpPr>
            <p:cNvPr id="38" name="사각형: 둥근 모서리 37">
              <a:extLst>
                <a:ext uri="{FF2B5EF4-FFF2-40B4-BE49-F238E27FC236}">
                  <a16:creationId xmlns:a16="http://schemas.microsoft.com/office/drawing/2014/main" xmlns="" id="{E436D7EB-8117-482D-A526-5E84C5657CA5}"/>
                </a:ext>
              </a:extLst>
            </p:cNvPr>
            <p:cNvSpPr/>
            <p:nvPr/>
          </p:nvSpPr>
          <p:spPr>
            <a:xfrm>
              <a:off x="3437945" y="2261950"/>
              <a:ext cx="2318856" cy="555520"/>
            </a:xfrm>
            <a:prstGeom prst="roundRect">
              <a:avLst>
                <a:gd name="adj" fmla="val 7671"/>
              </a:avLst>
            </a:prstGeom>
            <a:solidFill>
              <a:srgbClr val="70AC2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 kern="0" dirty="0">
                <a:gradFill flip="none" rotWithShape="1">
                  <a:gsLst>
                    <a:gs pos="0">
                      <a:prstClr val="white"/>
                    </a:gs>
                    <a:gs pos="52000">
                      <a:prstClr val="white"/>
                    </a:gs>
                  </a:gsLst>
                  <a:lin ang="0" scaled="0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39" name="사각형: 둥근 모서리 38">
              <a:extLst>
                <a:ext uri="{FF2B5EF4-FFF2-40B4-BE49-F238E27FC236}">
                  <a16:creationId xmlns:a16="http://schemas.microsoft.com/office/drawing/2014/main" xmlns="" id="{50EF94BB-CE87-400B-84B1-20301006EC4B}"/>
                </a:ext>
              </a:extLst>
            </p:cNvPr>
            <p:cNvSpPr/>
            <p:nvPr/>
          </p:nvSpPr>
          <p:spPr>
            <a:xfrm>
              <a:off x="3437945" y="2531344"/>
              <a:ext cx="2318856" cy="375582"/>
            </a:xfrm>
            <a:prstGeom prst="roundRect">
              <a:avLst>
                <a:gd name="adj" fmla="val 7671"/>
              </a:avLst>
            </a:prstGeom>
            <a:solidFill>
              <a:schemeClr val="bg1"/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ts val="2800"/>
                </a:lnSpc>
              </a:pPr>
              <a:r>
                <a:rPr lang="en-US" altLang="ko-KR" sz="1600" b="1" kern="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+mn-ea"/>
                </a:rPr>
                <a:t>2</a:t>
              </a:r>
              <a:r>
                <a:rPr lang="ko-KR" altLang="en-US" sz="1600" b="1" kern="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+mn-ea"/>
                </a:rPr>
                <a:t>명 이상</a:t>
              </a:r>
            </a:p>
          </p:txBody>
        </p:sp>
        <p:sp>
          <p:nvSpPr>
            <p:cNvPr id="41" name="사각형: 둥근 모서리 40">
              <a:extLst>
                <a:ext uri="{FF2B5EF4-FFF2-40B4-BE49-F238E27FC236}">
                  <a16:creationId xmlns:a16="http://schemas.microsoft.com/office/drawing/2014/main" xmlns="" id="{A034A56F-56CB-4596-B358-33F91D47D550}"/>
                </a:ext>
              </a:extLst>
            </p:cNvPr>
            <p:cNvSpPr/>
            <p:nvPr/>
          </p:nvSpPr>
          <p:spPr>
            <a:xfrm>
              <a:off x="5959046" y="2261950"/>
              <a:ext cx="2318856" cy="555520"/>
            </a:xfrm>
            <a:prstGeom prst="roundRect">
              <a:avLst>
                <a:gd name="adj" fmla="val 7671"/>
              </a:avLst>
            </a:prstGeom>
            <a:solidFill>
              <a:srgbClr val="70AC2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 kern="0" dirty="0">
                <a:gradFill flip="none" rotWithShape="1">
                  <a:gsLst>
                    <a:gs pos="0">
                      <a:prstClr val="white"/>
                    </a:gs>
                    <a:gs pos="52000">
                      <a:prstClr val="white"/>
                    </a:gs>
                  </a:gsLst>
                  <a:lin ang="0" scaled="0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42" name="사각형: 둥근 모서리 41">
              <a:extLst>
                <a:ext uri="{FF2B5EF4-FFF2-40B4-BE49-F238E27FC236}">
                  <a16:creationId xmlns:a16="http://schemas.microsoft.com/office/drawing/2014/main" xmlns="" id="{46B6B9F1-F798-462C-A02E-281228088E62}"/>
                </a:ext>
              </a:extLst>
            </p:cNvPr>
            <p:cNvSpPr/>
            <p:nvPr/>
          </p:nvSpPr>
          <p:spPr>
            <a:xfrm>
              <a:off x="5959046" y="2531344"/>
              <a:ext cx="2318856" cy="375582"/>
            </a:xfrm>
            <a:prstGeom prst="roundRect">
              <a:avLst>
                <a:gd name="adj" fmla="val 7671"/>
              </a:avLst>
            </a:prstGeom>
            <a:solidFill>
              <a:schemeClr val="bg1"/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ts val="2800"/>
                </a:lnSpc>
              </a:pPr>
              <a:r>
                <a:rPr lang="en-US" altLang="ko-KR" sz="1600" b="1" kern="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+mn-ea"/>
                </a:rPr>
                <a:t>3</a:t>
              </a:r>
              <a:r>
                <a:rPr lang="ko-KR" altLang="en-US" sz="1600" b="1" kern="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+mn-ea"/>
                </a:rPr>
                <a:t>명 이상</a:t>
              </a:r>
            </a:p>
          </p:txBody>
        </p:sp>
        <p:sp>
          <p:nvSpPr>
            <p:cNvPr id="45" name="이등변 삼각형 44">
              <a:extLst>
                <a:ext uri="{FF2B5EF4-FFF2-40B4-BE49-F238E27FC236}">
                  <a16:creationId xmlns:a16="http://schemas.microsoft.com/office/drawing/2014/main" xmlns="" id="{5E00BBEC-6B59-49ED-BB5C-79332493908E}"/>
                </a:ext>
              </a:extLst>
            </p:cNvPr>
            <p:cNvSpPr/>
            <p:nvPr/>
          </p:nvSpPr>
          <p:spPr>
            <a:xfrm rot="10800000">
              <a:off x="1896252" y="2524383"/>
              <a:ext cx="360040" cy="98001"/>
            </a:xfrm>
            <a:prstGeom prst="triangle">
              <a:avLst/>
            </a:prstGeom>
            <a:solidFill>
              <a:srgbClr val="70AC2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 kern="0">
                <a:gradFill flip="none" rotWithShape="1">
                  <a:gsLst>
                    <a:gs pos="0">
                      <a:prstClr val="white"/>
                    </a:gs>
                    <a:gs pos="52000">
                      <a:prstClr val="white"/>
                    </a:gs>
                  </a:gsLst>
                  <a:lin ang="0" scaled="0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48" name="이등변 삼각형 47">
              <a:extLst>
                <a:ext uri="{FF2B5EF4-FFF2-40B4-BE49-F238E27FC236}">
                  <a16:creationId xmlns:a16="http://schemas.microsoft.com/office/drawing/2014/main" xmlns="" id="{941D3E3A-D16C-4D09-A109-12227DEF7121}"/>
                </a:ext>
              </a:extLst>
            </p:cNvPr>
            <p:cNvSpPr/>
            <p:nvPr/>
          </p:nvSpPr>
          <p:spPr>
            <a:xfrm rot="10800000">
              <a:off x="4350673" y="2524383"/>
              <a:ext cx="360040" cy="98001"/>
            </a:xfrm>
            <a:prstGeom prst="triangle">
              <a:avLst/>
            </a:prstGeom>
            <a:solidFill>
              <a:srgbClr val="70AC2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 kern="0">
                <a:gradFill flip="none" rotWithShape="1">
                  <a:gsLst>
                    <a:gs pos="0">
                      <a:prstClr val="white"/>
                    </a:gs>
                    <a:gs pos="52000">
                      <a:prstClr val="white"/>
                    </a:gs>
                  </a:gsLst>
                  <a:lin ang="0" scaled="0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49" name="이등변 삼각형 48">
              <a:extLst>
                <a:ext uri="{FF2B5EF4-FFF2-40B4-BE49-F238E27FC236}">
                  <a16:creationId xmlns:a16="http://schemas.microsoft.com/office/drawing/2014/main" xmlns="" id="{8062CFEA-59CA-4075-8BAA-681BA296FF5F}"/>
                </a:ext>
              </a:extLst>
            </p:cNvPr>
            <p:cNvSpPr/>
            <p:nvPr/>
          </p:nvSpPr>
          <p:spPr>
            <a:xfrm rot="10800000">
              <a:off x="6938454" y="2524383"/>
              <a:ext cx="360040" cy="98001"/>
            </a:xfrm>
            <a:prstGeom prst="triangle">
              <a:avLst/>
            </a:prstGeom>
            <a:solidFill>
              <a:srgbClr val="70AC2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 kern="0">
                <a:gradFill flip="none" rotWithShape="1">
                  <a:gsLst>
                    <a:gs pos="0">
                      <a:prstClr val="white"/>
                    </a:gs>
                    <a:gs pos="52000">
                      <a:prstClr val="white"/>
                    </a:gs>
                  </a:gsLst>
                  <a:lin ang="0" scaled="0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27" name="직사각형 26">
              <a:extLst>
                <a:ext uri="{FF2B5EF4-FFF2-40B4-BE49-F238E27FC236}">
                  <a16:creationId xmlns:a16="http://schemas.microsoft.com/office/drawing/2014/main" xmlns="" id="{FB95D0C4-DC31-41F6-9E52-9AB1D17C7A1F}"/>
                </a:ext>
              </a:extLst>
            </p:cNvPr>
            <p:cNvSpPr/>
            <p:nvPr/>
          </p:nvSpPr>
          <p:spPr>
            <a:xfrm>
              <a:off x="1566357" y="2252732"/>
              <a:ext cx="1019831" cy="26568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fontAlgn="base" latinLnBrk="0"/>
              <a:r>
                <a:rPr lang="en-US" altLang="ko-KR" sz="1600" b="1" kern="0" dirty="0">
                  <a:gradFill flip="none" rotWithShape="1">
                    <a:gsLst>
                      <a:gs pos="0">
                        <a:prstClr val="white"/>
                      </a:gs>
                      <a:gs pos="52000">
                        <a:prstClr val="white"/>
                      </a:gs>
                    </a:gsLst>
                    <a:lin ang="0" scaled="0"/>
                    <a:tileRect/>
                  </a:gra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30</a:t>
              </a:r>
              <a:r>
                <a:rPr lang="ko-KR" altLang="en-US" sz="1600" b="1" kern="0" dirty="0">
                  <a:gradFill flip="none" rotWithShape="1">
                    <a:gsLst>
                      <a:gs pos="0">
                        <a:prstClr val="white"/>
                      </a:gs>
                      <a:gs pos="52000">
                        <a:prstClr val="white"/>
                      </a:gs>
                    </a:gsLst>
                    <a:lin ang="0" scaled="0"/>
                    <a:tileRect/>
                  </a:gra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인 미만</a:t>
              </a:r>
            </a:p>
          </p:txBody>
        </p:sp>
        <p:sp>
          <p:nvSpPr>
            <p:cNvPr id="40" name="직사각형 39">
              <a:extLst>
                <a:ext uri="{FF2B5EF4-FFF2-40B4-BE49-F238E27FC236}">
                  <a16:creationId xmlns:a16="http://schemas.microsoft.com/office/drawing/2014/main" xmlns="" id="{81FC3DC9-89AA-476A-97C3-2EEFDDA91809}"/>
                </a:ext>
              </a:extLst>
            </p:cNvPr>
            <p:cNvSpPr/>
            <p:nvPr/>
          </p:nvSpPr>
          <p:spPr>
            <a:xfrm>
              <a:off x="3990476" y="2252732"/>
              <a:ext cx="1213794" cy="26568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fontAlgn="base" latinLnBrk="0"/>
              <a:r>
                <a:rPr lang="en-US" altLang="ko-KR" sz="1600" b="1" kern="0" dirty="0">
                  <a:gradFill flip="none" rotWithShape="1">
                    <a:gsLst>
                      <a:gs pos="0">
                        <a:prstClr val="white"/>
                      </a:gs>
                      <a:gs pos="52000">
                        <a:prstClr val="white"/>
                      </a:gs>
                    </a:gsLst>
                    <a:lin ang="0" scaled="0"/>
                    <a:tileRect/>
                  </a:gra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30</a:t>
              </a:r>
              <a:r>
                <a:rPr lang="ko-KR" altLang="en-US" sz="1600" b="1" kern="0" dirty="0">
                  <a:gradFill flip="none" rotWithShape="1">
                    <a:gsLst>
                      <a:gs pos="0">
                        <a:prstClr val="white"/>
                      </a:gs>
                      <a:gs pos="52000">
                        <a:prstClr val="white"/>
                      </a:gs>
                    </a:gsLst>
                    <a:lin ang="0" scaled="0"/>
                    <a:tileRect/>
                  </a:gra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인∼</a:t>
              </a:r>
              <a:r>
                <a:rPr lang="en-US" altLang="ko-KR" sz="1600" b="1" kern="0" dirty="0">
                  <a:gradFill flip="none" rotWithShape="1">
                    <a:gsLst>
                      <a:gs pos="0">
                        <a:prstClr val="white"/>
                      </a:gs>
                      <a:gs pos="52000">
                        <a:prstClr val="white"/>
                      </a:gs>
                    </a:gsLst>
                    <a:lin ang="0" scaled="0"/>
                    <a:tileRect/>
                  </a:gra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99</a:t>
              </a:r>
              <a:r>
                <a:rPr lang="ko-KR" altLang="en-US" sz="1600" b="1" kern="0" dirty="0">
                  <a:gradFill flip="none" rotWithShape="1">
                    <a:gsLst>
                      <a:gs pos="0">
                        <a:prstClr val="white"/>
                      </a:gs>
                      <a:gs pos="52000">
                        <a:prstClr val="white"/>
                      </a:gs>
                    </a:gsLst>
                    <a:lin ang="0" scaled="0"/>
                    <a:tileRect/>
                  </a:gra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인</a:t>
              </a:r>
            </a:p>
          </p:txBody>
        </p:sp>
        <p:sp>
          <p:nvSpPr>
            <p:cNvPr id="43" name="직사각형 42">
              <a:extLst>
                <a:ext uri="{FF2B5EF4-FFF2-40B4-BE49-F238E27FC236}">
                  <a16:creationId xmlns:a16="http://schemas.microsoft.com/office/drawing/2014/main" xmlns="" id="{7AA8AF7A-3B8A-4E7D-A333-493F66D453BE}"/>
                </a:ext>
              </a:extLst>
            </p:cNvPr>
            <p:cNvSpPr/>
            <p:nvPr/>
          </p:nvSpPr>
          <p:spPr>
            <a:xfrm>
              <a:off x="6548446" y="2252732"/>
              <a:ext cx="1140056" cy="26568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fontAlgn="base" latinLnBrk="0"/>
              <a:r>
                <a:rPr lang="en-US" altLang="ko-KR" sz="1600" b="1" kern="0" dirty="0">
                  <a:gradFill flip="none" rotWithShape="1">
                    <a:gsLst>
                      <a:gs pos="0">
                        <a:prstClr val="white"/>
                      </a:gs>
                      <a:gs pos="52000">
                        <a:prstClr val="white"/>
                      </a:gs>
                    </a:gsLst>
                    <a:lin ang="0" scaled="0"/>
                    <a:tileRect/>
                  </a:gra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100</a:t>
              </a:r>
              <a:r>
                <a:rPr lang="ko-KR" altLang="en-US" sz="1600" b="1" kern="0" dirty="0">
                  <a:gradFill flip="none" rotWithShape="1">
                    <a:gsLst>
                      <a:gs pos="0">
                        <a:prstClr val="white"/>
                      </a:gs>
                      <a:gs pos="52000">
                        <a:prstClr val="white"/>
                      </a:gs>
                    </a:gsLst>
                    <a:lin ang="0" scaled="0"/>
                    <a:tileRect/>
                  </a:gra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인 이상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122725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사각형: 둥근 모서리 7">
            <a:extLst>
              <a:ext uri="{FF2B5EF4-FFF2-40B4-BE49-F238E27FC236}">
                <a16:creationId xmlns:a16="http://schemas.microsoft.com/office/drawing/2014/main" xmlns="" id="{1E597FF0-87A4-4F84-A8E7-71F45C9F90E6}"/>
              </a:ext>
            </a:extLst>
          </p:cNvPr>
          <p:cNvSpPr/>
          <p:nvPr/>
        </p:nvSpPr>
        <p:spPr>
          <a:xfrm>
            <a:off x="308928" y="232073"/>
            <a:ext cx="1723742" cy="552791"/>
          </a:xfrm>
          <a:prstGeom prst="roundRect">
            <a:avLst/>
          </a:prstGeom>
          <a:solidFill>
            <a:srgbClr val="91572A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제목 6">
            <a:extLst>
              <a:ext uri="{FF2B5EF4-FFF2-40B4-BE49-F238E27FC236}">
                <a16:creationId xmlns:a16="http://schemas.microsoft.com/office/drawing/2014/main" xmlns="" id="{CEAAE5A8-D603-4C23-BC75-F52CD98AB7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7708" y="305716"/>
            <a:ext cx="8786292" cy="400110"/>
          </a:xfrm>
        </p:spPr>
        <p:txBody>
          <a:bodyPr/>
          <a:lstStyle/>
          <a:p>
            <a:r>
              <a:rPr lang="ko-KR" altLang="en-US" sz="2000" i="0" dirty="0" smtClean="0">
                <a:gradFill>
                  <a:gsLst>
                    <a:gs pos="11538">
                      <a:schemeClr val="bg1"/>
                    </a:gs>
                    <a:gs pos="81000">
                      <a:schemeClr val="bg1"/>
                    </a:gs>
                  </a:gsLst>
                  <a:lin ang="5400000" scaled="0"/>
                </a:gradFill>
                <a:latin typeface="HY헤드라인M" pitchFamily="18" charset="-127"/>
                <a:ea typeface="HY헤드라인M" pitchFamily="18" charset="-127"/>
              </a:rPr>
              <a:t>  지원요건</a:t>
            </a:r>
            <a:r>
              <a:rPr lang="en-US" altLang="ko-KR" sz="2000" i="0" dirty="0">
                <a:gradFill>
                  <a:gsLst>
                    <a:gs pos="11538">
                      <a:schemeClr val="bg1"/>
                    </a:gs>
                    <a:gs pos="81000">
                      <a:schemeClr val="bg1"/>
                    </a:gs>
                  </a:gsLst>
                  <a:lin ang="5400000" scaled="0"/>
                </a:gradFill>
                <a:latin typeface="HY헤드라인M" pitchFamily="18" charset="-127"/>
                <a:ea typeface="HY헤드라인M" pitchFamily="18" charset="-127"/>
              </a:rPr>
              <a:t>2  </a:t>
            </a:r>
            <a:r>
              <a:rPr lang="en-US" altLang="ko-KR" sz="2000" i="0" dirty="0" smtClean="0">
                <a:gradFill>
                  <a:gsLst>
                    <a:gs pos="11538">
                      <a:schemeClr val="bg1"/>
                    </a:gs>
                    <a:gs pos="81000">
                      <a:schemeClr val="bg1"/>
                    </a:gs>
                  </a:gsLst>
                  <a:lin ang="5400000" scaled="0"/>
                </a:gra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en-US" altLang="ko-KR" sz="2000" i="0" dirty="0" smtClean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2000" i="0" dirty="0">
                <a:latin typeface="HY헤드라인M" pitchFamily="18" charset="-127"/>
                <a:ea typeface="HY헤드라인M" pitchFamily="18" charset="-127"/>
              </a:rPr>
              <a:t>청년 신규 채용</a:t>
            </a: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xmlns="" id="{9864F83A-8FA6-4733-AB2E-4AF20191F06C}"/>
              </a:ext>
            </a:extLst>
          </p:cNvPr>
          <p:cNvSpPr/>
          <p:nvPr/>
        </p:nvSpPr>
        <p:spPr>
          <a:xfrm>
            <a:off x="2386945" y="1196752"/>
            <a:ext cx="437010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20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청년을 정규직으로 신규 채용 하였더라도 </a:t>
            </a:r>
            <a:endParaRPr lang="en-US" altLang="ko-KR" sz="20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+mn-ea"/>
            </a:endParaRPr>
          </a:p>
          <a:p>
            <a:pPr algn="ctr"/>
            <a:r>
              <a:rPr lang="ko-KR" altLang="en-US" sz="2000" b="1" kern="0" dirty="0">
                <a:gradFill>
                  <a:gsLst>
                    <a:gs pos="100000">
                      <a:srgbClr val="C00000"/>
                    </a:gs>
                    <a:gs pos="0">
                      <a:srgbClr val="E85402"/>
                    </a:gs>
                  </a:gsLst>
                  <a:lin ang="5400000" scaled="0"/>
                </a:gradFill>
                <a:latin typeface="+mn-ea"/>
              </a:rPr>
              <a:t>지원대상 근로자로 인정되지 않는 경우</a:t>
            </a: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xmlns="" id="{1907EA2F-024C-4392-A6D9-2513ED2A7DB0}"/>
              </a:ext>
            </a:extLst>
          </p:cNvPr>
          <p:cNvSpPr/>
          <p:nvPr/>
        </p:nvSpPr>
        <p:spPr>
          <a:xfrm>
            <a:off x="539552" y="2132856"/>
            <a:ext cx="2592288" cy="1408590"/>
          </a:xfrm>
          <a:prstGeom prst="rect">
            <a:avLst/>
          </a:prstGeom>
          <a:solidFill>
            <a:srgbClr val="E85402"/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xmlns="" id="{C8769B09-F0E4-4AFB-B0EC-C02ADDD1BE68}"/>
              </a:ext>
            </a:extLst>
          </p:cNvPr>
          <p:cNvSpPr/>
          <p:nvPr/>
        </p:nvSpPr>
        <p:spPr>
          <a:xfrm>
            <a:off x="3275856" y="2132856"/>
            <a:ext cx="2592288" cy="1408590"/>
          </a:xfrm>
          <a:prstGeom prst="rect">
            <a:avLst/>
          </a:prstGeom>
          <a:solidFill>
            <a:srgbClr val="00B0F0"/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xmlns="" id="{EB6F89A4-5B70-411C-A87F-0CB1A6E103E0}"/>
              </a:ext>
            </a:extLst>
          </p:cNvPr>
          <p:cNvSpPr/>
          <p:nvPr/>
        </p:nvSpPr>
        <p:spPr>
          <a:xfrm>
            <a:off x="6012160" y="2132856"/>
            <a:ext cx="2592288" cy="1408590"/>
          </a:xfrm>
          <a:prstGeom prst="rect">
            <a:avLst/>
          </a:prstGeom>
          <a:solidFill>
            <a:srgbClr val="70AC2E"/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xmlns="" id="{2C038F74-C1AD-4642-811D-DC4205CF9CB1}"/>
              </a:ext>
            </a:extLst>
          </p:cNvPr>
          <p:cNvSpPr/>
          <p:nvPr/>
        </p:nvSpPr>
        <p:spPr>
          <a:xfrm>
            <a:off x="539552" y="3717032"/>
            <a:ext cx="2592288" cy="1408590"/>
          </a:xfrm>
          <a:prstGeom prst="rect">
            <a:avLst/>
          </a:prstGeom>
          <a:solidFill>
            <a:srgbClr val="0066CC"/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xmlns="" id="{AA20096E-B835-485F-B6FE-1DD110B32F86}"/>
              </a:ext>
            </a:extLst>
          </p:cNvPr>
          <p:cNvSpPr/>
          <p:nvPr/>
        </p:nvSpPr>
        <p:spPr>
          <a:xfrm>
            <a:off x="3275856" y="3717032"/>
            <a:ext cx="2592288" cy="1408590"/>
          </a:xfrm>
          <a:prstGeom prst="rect">
            <a:avLst/>
          </a:prstGeom>
          <a:solidFill>
            <a:srgbClr val="FDC33D"/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xmlns="" id="{9542A8A2-B55C-48C4-9B27-AD373582E64F}"/>
              </a:ext>
            </a:extLst>
          </p:cNvPr>
          <p:cNvSpPr/>
          <p:nvPr/>
        </p:nvSpPr>
        <p:spPr>
          <a:xfrm>
            <a:off x="6012160" y="3717032"/>
            <a:ext cx="2592288" cy="1408590"/>
          </a:xfrm>
          <a:prstGeom prst="rect">
            <a:avLst/>
          </a:prstGeom>
          <a:solidFill>
            <a:srgbClr val="FF9900"/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xmlns="" id="{7B0F8B91-02C9-456C-B5A4-1892943C4F24}"/>
              </a:ext>
            </a:extLst>
          </p:cNvPr>
          <p:cNvSpPr/>
          <p:nvPr/>
        </p:nvSpPr>
        <p:spPr>
          <a:xfrm>
            <a:off x="971600" y="2492896"/>
            <a:ext cx="1723550" cy="8676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b="1" kern="0" dirty="0">
                <a:gradFill flip="none" rotWithShape="1">
                  <a:gsLst>
                    <a:gs pos="0">
                      <a:prstClr val="white"/>
                    </a:gs>
                    <a:gs pos="52000">
                      <a:prstClr val="white"/>
                    </a:gs>
                  </a:gsLst>
                  <a:lin ang="0" scaled="0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근로계약 기간을 </a:t>
            </a:r>
            <a:endParaRPr lang="en-US" altLang="ko-KR" b="1" kern="0" dirty="0">
              <a:gradFill flip="none" rotWithShape="1">
                <a:gsLst>
                  <a:gs pos="0">
                    <a:prstClr val="white"/>
                  </a:gs>
                  <a:gs pos="52000">
                    <a:prstClr val="white"/>
                  </a:gs>
                </a:gsLst>
                <a:lin ang="0" scaled="0"/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ko-KR" altLang="en-US" b="1" kern="0" dirty="0">
                <a:gradFill flip="none" rotWithShape="1">
                  <a:gsLst>
                    <a:gs pos="0">
                      <a:prstClr val="white"/>
                    </a:gs>
                    <a:gs pos="52000">
                      <a:prstClr val="white"/>
                    </a:gs>
                  </a:gsLst>
                  <a:lin ang="0" scaled="0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정한 근로자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xmlns="" id="{4C4D9D43-58C3-45E6-8316-CCFA8A4CCDC7}"/>
              </a:ext>
            </a:extLst>
          </p:cNvPr>
          <p:cNvSpPr/>
          <p:nvPr/>
        </p:nvSpPr>
        <p:spPr>
          <a:xfrm>
            <a:off x="3635896" y="2492896"/>
            <a:ext cx="176682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b="1" kern="0" dirty="0">
                <a:gradFill flip="none" rotWithShape="1">
                  <a:gsLst>
                    <a:gs pos="0">
                      <a:prstClr val="white"/>
                    </a:gs>
                    <a:gs pos="52000">
                      <a:prstClr val="white"/>
                    </a:gs>
                  </a:gsLst>
                  <a:lin ang="0" scaled="0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최저임금 적용 </a:t>
            </a:r>
            <a:endParaRPr lang="en-US" altLang="ko-KR" b="1" kern="0" dirty="0">
              <a:gradFill flip="none" rotWithShape="1">
                <a:gsLst>
                  <a:gs pos="0">
                    <a:prstClr val="white"/>
                  </a:gs>
                  <a:gs pos="52000">
                    <a:prstClr val="white"/>
                  </a:gs>
                </a:gsLst>
                <a:lin ang="0" scaled="0"/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ko-KR" altLang="en-US" b="1" kern="0" dirty="0">
                <a:gradFill flip="none" rotWithShape="1">
                  <a:gsLst>
                    <a:gs pos="0">
                      <a:prstClr val="white"/>
                    </a:gs>
                    <a:gs pos="52000">
                      <a:prstClr val="white"/>
                    </a:gs>
                  </a:gsLst>
                  <a:lin ang="0" scaled="0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제외 </a:t>
            </a:r>
            <a:r>
              <a:rPr lang="ko-KR" altLang="en-US" b="1" kern="0" dirty="0" smtClean="0">
                <a:gradFill flip="none" rotWithShape="1">
                  <a:gsLst>
                    <a:gs pos="0">
                      <a:prstClr val="white"/>
                    </a:gs>
                    <a:gs pos="52000">
                      <a:prstClr val="white"/>
                    </a:gs>
                  </a:gsLst>
                  <a:lin ang="0" scaled="0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근로자</a:t>
            </a:r>
            <a:endParaRPr lang="en-US" altLang="ko-KR" b="1" kern="0" dirty="0" smtClean="0">
              <a:gradFill flip="none" rotWithShape="1">
                <a:gsLst>
                  <a:gs pos="0">
                    <a:prstClr val="white"/>
                  </a:gs>
                  <a:gs pos="52000">
                    <a:prstClr val="white"/>
                  </a:gs>
                </a:gsLst>
                <a:lin ang="0" scaled="0"/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xmlns="" id="{0FE62917-31E0-46DA-A41A-D25D2424FF86}"/>
              </a:ext>
            </a:extLst>
          </p:cNvPr>
          <p:cNvSpPr/>
          <p:nvPr/>
        </p:nvSpPr>
        <p:spPr>
          <a:xfrm>
            <a:off x="5940152" y="2492896"/>
            <a:ext cx="272542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b="1" kern="0" dirty="0">
                <a:gradFill flip="none" rotWithShape="1">
                  <a:gsLst>
                    <a:gs pos="0">
                      <a:prstClr val="white"/>
                    </a:gs>
                    <a:gs pos="52000">
                      <a:prstClr val="white"/>
                    </a:gs>
                  </a:gsLst>
                  <a:lin ang="0" scaled="0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사업주의 배우자</a:t>
            </a:r>
            <a:r>
              <a:rPr lang="en-US" altLang="ko-KR" b="1" kern="0" dirty="0">
                <a:gradFill flip="none" rotWithShape="1">
                  <a:gsLst>
                    <a:gs pos="0">
                      <a:prstClr val="white"/>
                    </a:gs>
                    <a:gs pos="52000">
                      <a:prstClr val="white"/>
                    </a:gs>
                  </a:gsLst>
                  <a:lin ang="0" scaled="0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</a:p>
          <a:p>
            <a:pPr algn="ctr"/>
            <a:r>
              <a:rPr lang="en-US" altLang="ko-KR" b="1" kern="0" dirty="0">
                <a:gradFill flip="none" rotWithShape="1">
                  <a:gsLst>
                    <a:gs pos="0">
                      <a:prstClr val="white"/>
                    </a:gs>
                    <a:gs pos="52000">
                      <a:prstClr val="white"/>
                    </a:gs>
                  </a:gsLst>
                  <a:lin ang="0" scaled="0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r>
              <a:rPr lang="ko-KR" altLang="en-US" b="1" kern="0" dirty="0">
                <a:gradFill flip="none" rotWithShape="1">
                  <a:gsLst>
                    <a:gs pos="0">
                      <a:prstClr val="white"/>
                    </a:gs>
                    <a:gs pos="52000">
                      <a:prstClr val="white"/>
                    </a:gs>
                  </a:gsLst>
                  <a:lin ang="0" scaled="0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촌 이내의 혈족 및 </a:t>
            </a:r>
            <a:r>
              <a:rPr lang="ko-KR" altLang="en-US" b="1" kern="0" dirty="0" smtClean="0">
                <a:gradFill flip="none" rotWithShape="1">
                  <a:gsLst>
                    <a:gs pos="0">
                      <a:prstClr val="white"/>
                    </a:gs>
                    <a:gs pos="52000">
                      <a:prstClr val="white"/>
                    </a:gs>
                  </a:gsLst>
                  <a:lin ang="0" scaled="0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인척</a:t>
            </a:r>
            <a:endParaRPr lang="en-US" altLang="ko-KR" b="1" kern="0" dirty="0" smtClean="0">
              <a:gradFill flip="none" rotWithShape="1">
                <a:gsLst>
                  <a:gs pos="0">
                    <a:prstClr val="white"/>
                  </a:gs>
                  <a:gs pos="52000">
                    <a:prstClr val="white"/>
                  </a:gs>
                </a:gsLst>
                <a:lin ang="0" scaled="0"/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xmlns="" id="{526294B9-2902-4F92-B43D-0448EC07D4EA}"/>
              </a:ext>
            </a:extLst>
          </p:cNvPr>
          <p:cNvSpPr/>
          <p:nvPr/>
        </p:nvSpPr>
        <p:spPr>
          <a:xfrm>
            <a:off x="539552" y="3933056"/>
            <a:ext cx="2781531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b="1" kern="0" dirty="0">
                <a:gradFill flip="none" rotWithShape="1">
                  <a:gsLst>
                    <a:gs pos="0">
                      <a:prstClr val="white"/>
                    </a:gs>
                    <a:gs pos="52000">
                      <a:prstClr val="white"/>
                    </a:gs>
                  </a:gsLst>
                  <a:lin ang="0" scaled="0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고교 및 대학 </a:t>
            </a:r>
            <a:endParaRPr lang="en-US" altLang="ko-KR" b="1" kern="0" dirty="0">
              <a:gradFill flip="none" rotWithShape="1">
                <a:gsLst>
                  <a:gs pos="0">
                    <a:prstClr val="white"/>
                  </a:gs>
                  <a:gs pos="52000">
                    <a:prstClr val="white"/>
                  </a:gs>
                </a:gsLst>
                <a:lin ang="0" scaled="0"/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ko-KR" altLang="en-US" b="1" kern="0" dirty="0">
                <a:gradFill flip="none" rotWithShape="1">
                  <a:gsLst>
                    <a:gs pos="0">
                      <a:prstClr val="white"/>
                    </a:gs>
                    <a:gs pos="52000">
                      <a:prstClr val="white"/>
                    </a:gs>
                  </a:gsLst>
                  <a:lin ang="0" scaled="0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재학 중인 자</a:t>
            </a:r>
            <a:r>
              <a:rPr lang="en-US" altLang="ko-KR" b="1" kern="0" dirty="0">
                <a:gradFill flip="none" rotWithShape="1">
                  <a:gsLst>
                    <a:gs pos="0">
                      <a:prstClr val="white"/>
                    </a:gs>
                    <a:gs pos="52000">
                      <a:prstClr val="white"/>
                    </a:gs>
                  </a:gsLst>
                  <a:lin ang="0" scaled="0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US" altLang="ko-KR" b="1" kern="0" dirty="0">
                <a:gradFill flip="none" rotWithShape="1">
                  <a:gsLst>
                    <a:gs pos="0">
                      <a:prstClr val="white"/>
                    </a:gs>
                    <a:gs pos="52000">
                      <a:prstClr val="white"/>
                    </a:gs>
                  </a:gsLst>
                  <a:lin ang="0" scaled="0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altLang="ko-KR" sz="1400" b="1" kern="0" dirty="0">
                <a:gradFill flip="none" rotWithShape="1">
                  <a:gsLst>
                    <a:gs pos="0">
                      <a:prstClr val="white"/>
                    </a:gs>
                    <a:gs pos="52000">
                      <a:prstClr val="white"/>
                    </a:gs>
                  </a:gsLst>
                  <a:lin ang="0" scaled="0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sz="1400" b="1" kern="0" dirty="0">
                <a:gradFill flip="none" rotWithShape="1">
                  <a:gsLst>
                    <a:gs pos="0">
                      <a:prstClr val="white"/>
                    </a:gs>
                    <a:gs pos="52000">
                      <a:prstClr val="white"/>
                    </a:gs>
                  </a:gsLst>
                  <a:lin ang="0" scaled="0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마지막 학기</a:t>
            </a:r>
            <a:r>
              <a:rPr lang="en-US" altLang="ko-KR" sz="1400" b="1" kern="0" dirty="0">
                <a:gradFill flip="none" rotWithShape="1">
                  <a:gsLst>
                    <a:gs pos="0">
                      <a:prstClr val="white"/>
                    </a:gs>
                    <a:gs pos="52000">
                      <a:prstClr val="white"/>
                    </a:gs>
                  </a:gsLst>
                  <a:lin ang="0" scaled="0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ko-KR" altLang="en-US" sz="1400" b="1" kern="0" dirty="0" smtClean="0">
                <a:gradFill flip="none" rotWithShape="1">
                  <a:gsLst>
                    <a:gs pos="0">
                      <a:prstClr val="white"/>
                    </a:gs>
                    <a:gs pos="52000">
                      <a:prstClr val="white"/>
                    </a:gs>
                  </a:gsLst>
                  <a:lin ang="0" scaled="0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졸업예정</a:t>
            </a:r>
            <a:r>
              <a:rPr lang="en-US" altLang="ko-KR" sz="1400" b="1" kern="0" dirty="0" smtClean="0">
                <a:gradFill flip="none" rotWithShape="1">
                  <a:gsLst>
                    <a:gs pos="0">
                      <a:prstClr val="white"/>
                    </a:gs>
                    <a:gs pos="52000">
                      <a:prstClr val="white"/>
                    </a:gs>
                  </a:gsLst>
                  <a:lin ang="0" scaled="0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ko-KR" altLang="en-US" sz="1400" b="1" kern="0" dirty="0" smtClean="0">
                <a:gradFill flip="none" rotWithShape="1">
                  <a:gsLst>
                    <a:gs pos="0">
                      <a:prstClr val="white"/>
                    </a:gs>
                    <a:gs pos="52000">
                      <a:prstClr val="white"/>
                    </a:gs>
                  </a:gsLst>
                  <a:lin ang="0" scaled="0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사이버</a:t>
            </a:r>
            <a:r>
              <a:rPr lang="en-US" altLang="ko-KR" sz="1400" b="1" kern="0" dirty="0" smtClean="0">
                <a:gradFill flip="none" rotWithShape="1">
                  <a:gsLst>
                    <a:gs pos="0">
                      <a:prstClr val="white"/>
                    </a:gs>
                    <a:gs pos="52000">
                      <a:prstClr val="white"/>
                    </a:gs>
                  </a:gsLst>
                  <a:lin ang="0" scaled="0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</a:p>
          <a:p>
            <a:pPr algn="ctr"/>
            <a:r>
              <a:rPr lang="ko-KR" altLang="en-US" sz="1400" b="1" kern="0" dirty="0" smtClean="0">
                <a:gradFill flip="none" rotWithShape="1">
                  <a:gsLst>
                    <a:gs pos="0">
                      <a:prstClr val="white"/>
                    </a:gs>
                    <a:gs pos="52000">
                      <a:prstClr val="white"/>
                    </a:gs>
                  </a:gsLst>
                  <a:lin ang="0" scaled="0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야간대학</a:t>
            </a:r>
            <a:r>
              <a:rPr lang="en-US" altLang="ko-KR" sz="1400" b="1" kern="0" dirty="0" smtClean="0">
                <a:gradFill flip="none" rotWithShape="1">
                  <a:gsLst>
                    <a:gs pos="0">
                      <a:prstClr val="white"/>
                    </a:gs>
                    <a:gs pos="52000">
                      <a:prstClr val="white"/>
                    </a:gs>
                  </a:gsLst>
                  <a:lin ang="0" scaled="0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ko-KR" altLang="en-US" sz="1400" b="1" kern="0" dirty="0" smtClean="0">
                <a:gradFill flip="none" rotWithShape="1">
                  <a:gsLst>
                    <a:gs pos="0">
                      <a:prstClr val="white"/>
                    </a:gs>
                    <a:gs pos="52000">
                      <a:prstClr val="white"/>
                    </a:gs>
                  </a:gsLst>
                  <a:lin ang="0" scaled="0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등 제외</a:t>
            </a:r>
            <a:r>
              <a:rPr lang="en-US" altLang="ko-KR" sz="1400" b="1" kern="0" dirty="0">
                <a:gradFill flip="none" rotWithShape="1">
                  <a:gsLst>
                    <a:gs pos="0">
                      <a:prstClr val="white"/>
                    </a:gs>
                    <a:gs pos="52000">
                      <a:prstClr val="white"/>
                    </a:gs>
                  </a:gsLst>
                  <a:lin ang="0" scaled="0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ko-KR" altLang="en-US" sz="1600" b="1" kern="0" dirty="0">
              <a:gradFill flip="none" rotWithShape="1">
                <a:gsLst>
                  <a:gs pos="0">
                    <a:prstClr val="white"/>
                  </a:gs>
                  <a:gs pos="52000">
                    <a:prstClr val="white"/>
                  </a:gs>
                </a:gsLst>
                <a:lin ang="0" scaled="0"/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xmlns="" id="{053EB3D5-D907-49DC-B615-0763304E776F}"/>
              </a:ext>
            </a:extLst>
          </p:cNvPr>
          <p:cNvSpPr/>
          <p:nvPr/>
        </p:nvSpPr>
        <p:spPr>
          <a:xfrm>
            <a:off x="3777380" y="4005064"/>
            <a:ext cx="161614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ko-KR" b="1" kern="0" dirty="0">
                <a:gradFill flip="none" rotWithShape="1">
                  <a:gsLst>
                    <a:gs pos="0">
                      <a:prstClr val="white"/>
                    </a:gs>
                    <a:gs pos="52000">
                      <a:prstClr val="white"/>
                    </a:gs>
                  </a:gsLst>
                  <a:lin ang="0" scaled="0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r>
              <a:rPr lang="ko-KR" altLang="en-US" b="1" kern="0" dirty="0">
                <a:gradFill flip="none" rotWithShape="1">
                  <a:gsLst>
                    <a:gs pos="0">
                      <a:prstClr val="white"/>
                    </a:gs>
                    <a:gs pos="52000">
                      <a:prstClr val="white"/>
                    </a:gs>
                  </a:gsLst>
                  <a:lin ang="0" scaled="0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대 사회보험 </a:t>
            </a:r>
            <a:endParaRPr lang="en-US" altLang="ko-KR" b="1" kern="0" dirty="0">
              <a:gradFill flip="none" rotWithShape="1">
                <a:gsLst>
                  <a:gs pos="0">
                    <a:prstClr val="white"/>
                  </a:gs>
                  <a:gs pos="52000">
                    <a:prstClr val="white"/>
                  </a:gs>
                </a:gsLst>
                <a:lin ang="0" scaled="0"/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ko-KR" altLang="en-US" b="1" kern="0" dirty="0" err="1">
                <a:gradFill flip="none" rotWithShape="1">
                  <a:gsLst>
                    <a:gs pos="0">
                      <a:prstClr val="white"/>
                    </a:gs>
                    <a:gs pos="52000">
                      <a:prstClr val="white"/>
                    </a:gs>
                  </a:gsLst>
                  <a:lin ang="0" scaled="0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미가입</a:t>
            </a:r>
            <a:r>
              <a:rPr lang="ko-KR" altLang="en-US" b="1" kern="0" dirty="0">
                <a:gradFill flip="none" rotWithShape="1">
                  <a:gsLst>
                    <a:gs pos="0">
                      <a:prstClr val="white"/>
                    </a:gs>
                    <a:gs pos="52000">
                      <a:prstClr val="white"/>
                    </a:gs>
                  </a:gsLst>
                  <a:lin ang="0" scaled="0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ko-KR" altLang="en-US" b="1" kern="0" dirty="0" smtClean="0">
                <a:gradFill flip="none" rotWithShape="1">
                  <a:gsLst>
                    <a:gs pos="0">
                      <a:prstClr val="white"/>
                    </a:gs>
                    <a:gs pos="52000">
                      <a:prstClr val="white"/>
                    </a:gs>
                  </a:gsLst>
                  <a:lin ang="0" scaled="0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근로자</a:t>
            </a:r>
            <a:endParaRPr lang="ko-KR" altLang="en-US" b="1" kern="0" dirty="0">
              <a:gradFill flip="none" rotWithShape="1">
                <a:gsLst>
                  <a:gs pos="0">
                    <a:prstClr val="white"/>
                  </a:gs>
                  <a:gs pos="52000">
                    <a:prstClr val="white"/>
                  </a:gs>
                </a:gsLst>
                <a:lin ang="0" scaled="0"/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xmlns="" id="{AAA2C9AC-D47A-4242-B19F-7B9FEBBC754F}"/>
              </a:ext>
            </a:extLst>
          </p:cNvPr>
          <p:cNvSpPr/>
          <p:nvPr/>
        </p:nvSpPr>
        <p:spPr>
          <a:xfrm>
            <a:off x="6156176" y="4005064"/>
            <a:ext cx="2268570" cy="8676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b="1" kern="0" dirty="0">
                <a:gradFill flip="none" rotWithShape="1">
                  <a:gsLst>
                    <a:gs pos="0">
                      <a:prstClr val="white"/>
                    </a:gs>
                    <a:gs pos="52000">
                      <a:prstClr val="white"/>
                    </a:gs>
                  </a:gsLst>
                  <a:lin ang="0" scaled="0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altLang="ko-KR" b="1" kern="0" dirty="0">
                <a:gradFill flip="none" rotWithShape="1">
                  <a:gsLst>
                    <a:gs pos="0">
                      <a:prstClr val="white"/>
                    </a:gs>
                    <a:gs pos="52000">
                      <a:prstClr val="white"/>
                    </a:gs>
                  </a:gsLst>
                  <a:lin ang="0" scaled="0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ko-KR" altLang="en-US" b="1" kern="0" dirty="0">
                <a:gradFill flip="none" rotWithShape="1">
                  <a:gsLst>
                    <a:gs pos="0">
                      <a:prstClr val="white"/>
                    </a:gs>
                    <a:gs pos="52000">
                      <a:prstClr val="white"/>
                    </a:gs>
                  </a:gsLst>
                  <a:lin ang="0" scaled="0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개월 소정근로시간이</a:t>
            </a:r>
            <a:endParaRPr lang="en-US" altLang="ko-KR" b="1" kern="0" dirty="0">
              <a:gradFill flip="none" rotWithShape="1">
                <a:gsLst>
                  <a:gs pos="0">
                    <a:prstClr val="white"/>
                  </a:gs>
                  <a:gs pos="52000">
                    <a:prstClr val="white"/>
                  </a:gs>
                </a:gsLst>
                <a:lin ang="0" scaled="0"/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n-US" altLang="ko-KR" b="1" kern="0" dirty="0">
                <a:gradFill flip="none" rotWithShape="1">
                  <a:gsLst>
                    <a:gs pos="0">
                      <a:prstClr val="white"/>
                    </a:gs>
                    <a:gs pos="52000">
                      <a:prstClr val="white"/>
                    </a:gs>
                  </a:gsLst>
                  <a:lin ang="0" scaled="0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60</a:t>
            </a:r>
            <a:r>
              <a:rPr lang="ko-KR" altLang="en-US" b="1" kern="0" dirty="0">
                <a:gradFill flip="none" rotWithShape="1">
                  <a:gsLst>
                    <a:gs pos="0">
                      <a:prstClr val="white"/>
                    </a:gs>
                    <a:gs pos="52000">
                      <a:prstClr val="white"/>
                    </a:gs>
                  </a:gsLst>
                  <a:lin ang="0" scaled="0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시간 미만인 근로자</a:t>
            </a: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xmlns="" id="{1907EA2F-024C-4392-A6D9-2513ED2A7DB0}"/>
              </a:ext>
            </a:extLst>
          </p:cNvPr>
          <p:cNvSpPr/>
          <p:nvPr/>
        </p:nvSpPr>
        <p:spPr>
          <a:xfrm>
            <a:off x="6012160" y="5301208"/>
            <a:ext cx="2592288" cy="140859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직사각형 24">
            <a:extLst>
              <a:ext uri="{FF2B5EF4-FFF2-40B4-BE49-F238E27FC236}">
                <a16:creationId xmlns:a16="http://schemas.microsoft.com/office/drawing/2014/main" xmlns="" id="{EB6F89A4-5B70-411C-A87F-0CB1A6E103E0}"/>
              </a:ext>
            </a:extLst>
          </p:cNvPr>
          <p:cNvSpPr/>
          <p:nvPr/>
        </p:nvSpPr>
        <p:spPr>
          <a:xfrm>
            <a:off x="539552" y="5301208"/>
            <a:ext cx="2592288" cy="1408590"/>
          </a:xfrm>
          <a:prstGeom prst="rect">
            <a:avLst/>
          </a:prstGeom>
          <a:solidFill>
            <a:srgbClr val="70AC2E"/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TextBox 25"/>
          <p:cNvSpPr txBox="1"/>
          <p:nvPr/>
        </p:nvSpPr>
        <p:spPr>
          <a:xfrm>
            <a:off x="899592" y="5589240"/>
            <a:ext cx="19442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대한민국 국적을 보유하지 않은 </a:t>
            </a:r>
            <a:endParaRPr lang="en-US" altLang="ko-KR" dirty="0" smtClean="0"/>
          </a:p>
          <a:p>
            <a:r>
              <a:rPr lang="ko-KR" altLang="en-US" dirty="0" smtClean="0"/>
              <a:t>외국인</a:t>
            </a:r>
            <a:endParaRPr lang="ko-KR" altLang="en-US" dirty="0"/>
          </a:p>
        </p:txBody>
      </p:sp>
      <p:sp>
        <p:nvSpPr>
          <p:cNvPr id="27" name="TextBox 26"/>
          <p:cNvSpPr txBox="1"/>
          <p:nvPr/>
        </p:nvSpPr>
        <p:spPr>
          <a:xfrm>
            <a:off x="6156176" y="5805264"/>
            <a:ext cx="2376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mtClean="0"/>
              <a:t>사업자등록을 한 자</a:t>
            </a:r>
            <a:endParaRPr lang="ko-KR" altLang="en-US"/>
          </a:p>
        </p:txBody>
      </p:sp>
      <p:sp>
        <p:nvSpPr>
          <p:cNvPr id="28" name="직사각형 27">
            <a:extLst>
              <a:ext uri="{FF2B5EF4-FFF2-40B4-BE49-F238E27FC236}">
                <a16:creationId xmlns:a16="http://schemas.microsoft.com/office/drawing/2014/main" xmlns="" id="{C8769B09-F0E4-4AFB-B0EC-C02ADDD1BE68}"/>
              </a:ext>
            </a:extLst>
          </p:cNvPr>
          <p:cNvSpPr/>
          <p:nvPr/>
        </p:nvSpPr>
        <p:spPr>
          <a:xfrm>
            <a:off x="3275856" y="5301208"/>
            <a:ext cx="2592288" cy="140859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TextBox 28"/>
          <p:cNvSpPr txBox="1"/>
          <p:nvPr/>
        </p:nvSpPr>
        <p:spPr>
          <a:xfrm>
            <a:off x="3707904" y="5733256"/>
            <a:ext cx="20162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월 임금이 </a:t>
            </a:r>
            <a:r>
              <a:rPr lang="en-US" altLang="ko-KR" dirty="0" smtClean="0"/>
              <a:t>80</a:t>
            </a:r>
            <a:r>
              <a:rPr lang="ko-KR" altLang="en-US" dirty="0" smtClean="0"/>
              <a:t>만원 미만인 자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xmlns="" val="3545616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그림 47">
            <a:extLst>
              <a:ext uri="{FF2B5EF4-FFF2-40B4-BE49-F238E27FC236}">
                <a16:creationId xmlns:a16="http://schemas.microsoft.com/office/drawing/2014/main" xmlns="" id="{23B77472-1AA9-4489-A023-6F1E52D83961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3391297" y="2057318"/>
            <a:ext cx="2428152" cy="624461"/>
          </a:xfrm>
          <a:prstGeom prst="rect">
            <a:avLst/>
          </a:prstGeom>
        </p:spPr>
      </p:pic>
      <p:sp>
        <p:nvSpPr>
          <p:cNvPr id="38" name="사각형: 둥근 모서리 37">
            <a:extLst>
              <a:ext uri="{FF2B5EF4-FFF2-40B4-BE49-F238E27FC236}">
                <a16:creationId xmlns:a16="http://schemas.microsoft.com/office/drawing/2014/main" xmlns="" id="{79F3AD24-0FAD-4DE6-A0A4-FCAA915A4D06}"/>
              </a:ext>
            </a:extLst>
          </p:cNvPr>
          <p:cNvSpPr/>
          <p:nvPr/>
        </p:nvSpPr>
        <p:spPr>
          <a:xfrm>
            <a:off x="1186012" y="2595258"/>
            <a:ext cx="6888980" cy="2282591"/>
          </a:xfrm>
          <a:prstGeom prst="roundRect">
            <a:avLst>
              <a:gd name="adj" fmla="val 10400"/>
            </a:avLst>
          </a:prstGeom>
          <a:gradFill>
            <a:gsLst>
              <a:gs pos="100000">
                <a:schemeClr val="bg1">
                  <a:alpha val="0"/>
                </a:schemeClr>
              </a:gs>
              <a:gs pos="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사각형: 둥근 모서리 14">
            <a:extLst>
              <a:ext uri="{FF2B5EF4-FFF2-40B4-BE49-F238E27FC236}">
                <a16:creationId xmlns:a16="http://schemas.microsoft.com/office/drawing/2014/main" xmlns="" id="{9169AD8A-829F-4132-B0E3-CFA3EE8E2766}"/>
              </a:ext>
            </a:extLst>
          </p:cNvPr>
          <p:cNvSpPr/>
          <p:nvPr/>
        </p:nvSpPr>
        <p:spPr>
          <a:xfrm>
            <a:off x="308928" y="232073"/>
            <a:ext cx="1723742" cy="552791"/>
          </a:xfrm>
          <a:prstGeom prst="roundRect">
            <a:avLst/>
          </a:prstGeom>
          <a:solidFill>
            <a:srgbClr val="91572A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Rectangle 2">
            <a:extLst>
              <a:ext uri="{FF2B5EF4-FFF2-40B4-BE49-F238E27FC236}">
                <a16:creationId xmlns:a16="http://schemas.microsoft.com/office/drawing/2014/main" xmlns="" id="{F770666F-C22E-41AA-AAF7-48B171172C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8088" y="1131032"/>
            <a:ext cx="7563472" cy="8104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</a:pPr>
            <a:r>
              <a:rPr lang="ko-KR" altLang="en-US" sz="20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기업규모별 최저고용요건 인원</a:t>
            </a:r>
            <a:r>
              <a:rPr lang="en-US" altLang="ko-KR" sz="20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20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이상 </a:t>
            </a:r>
            <a:r>
              <a:rPr lang="ko-KR" altLang="en-US" sz="2000" b="1" kern="0" dirty="0">
                <a:gradFill>
                  <a:gsLst>
                    <a:gs pos="100000">
                      <a:srgbClr val="C00000"/>
                    </a:gs>
                    <a:gs pos="0">
                      <a:srgbClr val="E85402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청년을 추가 채용하여</a:t>
            </a:r>
            <a:r>
              <a:rPr lang="en-US" altLang="ko-KR" sz="2000" b="1" kern="0" dirty="0">
                <a:gradFill>
                  <a:gsLst>
                    <a:gs pos="100000">
                      <a:srgbClr val="C00000"/>
                    </a:gs>
                    <a:gs pos="0">
                      <a:srgbClr val="E85402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en-US" altLang="ko-KR" sz="20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 </a:t>
            </a:r>
            <a:br>
              <a:rPr lang="en-US" altLang="ko-KR" sz="20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2000" b="1" kern="0" dirty="0">
                <a:gradFill>
                  <a:gsLst>
                    <a:gs pos="100000">
                      <a:srgbClr val="C00000"/>
                    </a:gs>
                    <a:gs pos="0">
                      <a:srgbClr val="E85402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기업 전체 근로자수</a:t>
            </a:r>
            <a:r>
              <a:rPr lang="en-US" altLang="ko-KR" sz="2000" b="1" kern="0" dirty="0">
                <a:gradFill>
                  <a:gsLst>
                    <a:gs pos="100000">
                      <a:srgbClr val="C00000"/>
                    </a:gs>
                    <a:gs pos="0">
                      <a:srgbClr val="E85402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2000" b="1" kern="0" dirty="0">
                <a:gradFill>
                  <a:gsLst>
                    <a:gs pos="100000">
                      <a:srgbClr val="C00000"/>
                    </a:gs>
                    <a:gs pos="0">
                      <a:srgbClr val="E85402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피보험자수</a:t>
            </a:r>
            <a:r>
              <a:rPr lang="en-US" altLang="ko-KR" sz="2000" b="1" kern="0" dirty="0">
                <a:gradFill>
                  <a:gsLst>
                    <a:gs pos="100000">
                      <a:srgbClr val="C00000"/>
                    </a:gs>
                    <a:gs pos="0">
                      <a:srgbClr val="E85402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ko-KR" altLang="en-US" sz="2000" b="1" kern="0" dirty="0">
                <a:gradFill>
                  <a:gsLst>
                    <a:gs pos="100000">
                      <a:srgbClr val="C00000"/>
                    </a:gs>
                    <a:gs pos="0">
                      <a:srgbClr val="E85402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가 증가해야 함 </a:t>
            </a:r>
            <a:r>
              <a:rPr lang="en-US" altLang="ko-KR" sz="14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en-US" altLang="ko-KR" sz="14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’18</a:t>
            </a:r>
            <a:r>
              <a:rPr lang="ko-KR" altLang="en-US" sz="14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년 </a:t>
            </a:r>
            <a:r>
              <a:rPr lang="ko-KR" altLang="en-US" sz="14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말 대비</a:t>
            </a:r>
            <a:r>
              <a:rPr lang="en-US" altLang="ko-KR" sz="14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14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" name="Rectangle 2">
            <a:extLst>
              <a:ext uri="{FF2B5EF4-FFF2-40B4-BE49-F238E27FC236}">
                <a16:creationId xmlns:a16="http://schemas.microsoft.com/office/drawing/2014/main" xmlns="" id="{957DDDF4-BF3E-4850-8AE8-059B0099AF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51720" y="2739273"/>
            <a:ext cx="5832648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en-US" altLang="ko-KR" sz="16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‘</a:t>
            </a:r>
            <a:r>
              <a:rPr lang="en-US" altLang="ko-KR" sz="16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18</a:t>
            </a:r>
            <a:r>
              <a:rPr lang="ko-KR" altLang="en-US" sz="16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년 연평균 </a:t>
            </a:r>
            <a:r>
              <a:rPr lang="ko-KR" altLang="en-US" sz="16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기준 피보험자수 </a:t>
            </a:r>
            <a:r>
              <a:rPr lang="en-US" altLang="ko-KR" sz="16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50</a:t>
            </a:r>
            <a:r>
              <a:rPr lang="ko-KR" altLang="en-US" sz="16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명 규모의 중소기업이라면</a:t>
            </a:r>
            <a:r>
              <a:rPr lang="en-US" altLang="ko-KR" sz="16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/>
            </a:r>
            <a:br>
              <a:rPr lang="en-US" altLang="ko-KR" sz="16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</a:br>
            <a:r>
              <a:rPr lang="ko-KR" altLang="en-US" sz="16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청년 신규채용 </a:t>
            </a:r>
            <a:r>
              <a:rPr lang="en-US" altLang="ko-KR" sz="16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2</a:t>
            </a:r>
            <a:r>
              <a:rPr lang="ko-KR" altLang="en-US" sz="16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명을 포함</a:t>
            </a:r>
            <a:r>
              <a:rPr lang="en-US" altLang="ko-KR" sz="16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, 52</a:t>
            </a:r>
            <a:r>
              <a:rPr lang="ko-KR" altLang="en-US" sz="16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명 이상으로 피보험자수 증원</a:t>
            </a:r>
            <a:endParaRPr lang="ko-KR" altLang="en-US" sz="1600" b="1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+mn-ea"/>
            </a:endParaRPr>
          </a:p>
        </p:txBody>
      </p:sp>
      <p:sp>
        <p:nvSpPr>
          <p:cNvPr id="6" name="제목 5">
            <a:extLst>
              <a:ext uri="{FF2B5EF4-FFF2-40B4-BE49-F238E27FC236}">
                <a16:creationId xmlns:a16="http://schemas.microsoft.com/office/drawing/2014/main" xmlns="" id="{5EE0B357-A775-4AC0-82A5-082374330F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7708" y="305716"/>
            <a:ext cx="8786292" cy="400110"/>
          </a:xfrm>
        </p:spPr>
        <p:txBody>
          <a:bodyPr/>
          <a:lstStyle/>
          <a:p>
            <a:r>
              <a:rPr lang="ko-KR" altLang="en-US" sz="2000" i="0" dirty="0" smtClean="0">
                <a:gradFill>
                  <a:gsLst>
                    <a:gs pos="11538">
                      <a:schemeClr val="bg1"/>
                    </a:gs>
                    <a:gs pos="81000">
                      <a:schemeClr val="bg1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2000" i="0" dirty="0" smtClean="0">
                <a:gradFill>
                  <a:gsLst>
                    <a:gs pos="11538">
                      <a:schemeClr val="bg1"/>
                    </a:gs>
                    <a:gs pos="81000">
                      <a:schemeClr val="bg1"/>
                    </a:gs>
                  </a:gsLst>
                  <a:lin ang="5400000" scaled="0"/>
                </a:gradFill>
                <a:latin typeface="HY헤드라인M" pitchFamily="18" charset="-127"/>
                <a:ea typeface="HY헤드라인M" pitchFamily="18" charset="-127"/>
              </a:rPr>
              <a:t>지원요건</a:t>
            </a:r>
            <a:r>
              <a:rPr lang="en-US" altLang="ko-KR" sz="2000" i="0" dirty="0">
                <a:gradFill>
                  <a:gsLst>
                    <a:gs pos="11538">
                      <a:schemeClr val="bg1"/>
                    </a:gs>
                    <a:gs pos="81000">
                      <a:schemeClr val="bg1"/>
                    </a:gs>
                  </a:gsLst>
                  <a:lin ang="5400000" scaled="0"/>
                </a:gradFill>
                <a:latin typeface="HY헤드라인M" pitchFamily="18" charset="-127"/>
                <a:ea typeface="HY헤드라인M" pitchFamily="18" charset="-127"/>
              </a:rPr>
              <a:t>3 </a:t>
            </a:r>
            <a:r>
              <a:rPr lang="en-US" altLang="ko-KR" sz="2000" i="0" dirty="0">
                <a:latin typeface="HY헤드라인M" pitchFamily="18" charset="-127"/>
                <a:ea typeface="HY헤드라인M" pitchFamily="18" charset="-127"/>
              </a:rPr>
              <a:t>  </a:t>
            </a:r>
            <a:r>
              <a:rPr lang="en-US" altLang="ko-KR" sz="2000" i="0" dirty="0" smtClean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2000" i="0" dirty="0" smtClean="0">
                <a:latin typeface="HY헤드라인M" pitchFamily="18" charset="-127"/>
                <a:ea typeface="HY헤드라인M" pitchFamily="18" charset="-127"/>
              </a:rPr>
              <a:t>기업 </a:t>
            </a:r>
            <a:r>
              <a:rPr lang="ko-KR" altLang="en-US" sz="2000" i="0" dirty="0">
                <a:latin typeface="HY헤드라인M" pitchFamily="18" charset="-127"/>
                <a:ea typeface="HY헤드라인M" pitchFamily="18" charset="-127"/>
              </a:rPr>
              <a:t>전체 근로자수 증가</a:t>
            </a:r>
          </a:p>
        </p:txBody>
      </p:sp>
      <p:sp>
        <p:nvSpPr>
          <p:cNvPr id="19" name="화살표: 왼쪽/오른쪽 18">
            <a:extLst>
              <a:ext uri="{FF2B5EF4-FFF2-40B4-BE49-F238E27FC236}">
                <a16:creationId xmlns:a16="http://schemas.microsoft.com/office/drawing/2014/main" xmlns="" id="{DB1769F6-02AA-4C27-8F79-41DC1D1BC418}"/>
              </a:ext>
            </a:extLst>
          </p:cNvPr>
          <p:cNvSpPr/>
          <p:nvPr/>
        </p:nvSpPr>
        <p:spPr>
          <a:xfrm>
            <a:off x="2298773" y="4370313"/>
            <a:ext cx="4648746" cy="346345"/>
          </a:xfrm>
          <a:prstGeom prst="leftRightArrow">
            <a:avLst>
              <a:gd name="adj1" fmla="val 68334"/>
              <a:gd name="adj2" fmla="val 29832"/>
            </a:avLst>
          </a:prstGeom>
          <a:gradFill flip="none" rotWithShape="1">
            <a:gsLst>
              <a:gs pos="0">
                <a:srgbClr val="FDC33D"/>
              </a:gs>
              <a:gs pos="50000">
                <a:srgbClr val="F7C780"/>
              </a:gs>
              <a:gs pos="100000">
                <a:srgbClr val="FDC33D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0" name="직선 연결선 19">
            <a:extLst>
              <a:ext uri="{FF2B5EF4-FFF2-40B4-BE49-F238E27FC236}">
                <a16:creationId xmlns:a16="http://schemas.microsoft.com/office/drawing/2014/main" xmlns="" id="{2842001F-91FA-43C4-8A55-5FFC1BD8D7CC}"/>
              </a:ext>
            </a:extLst>
          </p:cNvPr>
          <p:cNvCxnSpPr>
            <a:cxnSpLocks/>
          </p:cNvCxnSpPr>
          <p:nvPr/>
        </p:nvCxnSpPr>
        <p:spPr>
          <a:xfrm>
            <a:off x="0" y="4838878"/>
            <a:ext cx="9144000" cy="0"/>
          </a:xfrm>
          <a:prstGeom prst="line">
            <a:avLst/>
          </a:prstGeom>
          <a:ln w="571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직사각형 20">
            <a:extLst>
              <a:ext uri="{FF2B5EF4-FFF2-40B4-BE49-F238E27FC236}">
                <a16:creationId xmlns:a16="http://schemas.microsoft.com/office/drawing/2014/main" xmlns="" id="{201AFFAB-3A1F-408A-B0A2-7DF5CF328014}"/>
              </a:ext>
            </a:extLst>
          </p:cNvPr>
          <p:cNvSpPr/>
          <p:nvPr/>
        </p:nvSpPr>
        <p:spPr>
          <a:xfrm>
            <a:off x="2993414" y="4370313"/>
            <a:ext cx="327350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600" b="1" kern="0" dirty="0">
                <a:gradFill>
                  <a:gsLst>
                    <a:gs pos="100000">
                      <a:srgbClr val="C00000"/>
                    </a:gs>
                    <a:gs pos="0">
                      <a:srgbClr val="E85402"/>
                    </a:gs>
                  </a:gsLst>
                  <a:lin ang="5400000" scaled="0"/>
                </a:gradFill>
                <a:latin typeface="+mn-ea"/>
              </a:rPr>
              <a:t>2</a:t>
            </a:r>
            <a:r>
              <a:rPr lang="ko-KR" altLang="en-US" sz="1600" b="1" kern="0" dirty="0">
                <a:gradFill>
                  <a:gsLst>
                    <a:gs pos="100000">
                      <a:srgbClr val="C00000"/>
                    </a:gs>
                    <a:gs pos="0">
                      <a:srgbClr val="E85402"/>
                    </a:gs>
                  </a:gsLst>
                  <a:lin ang="5400000" scaled="0"/>
                </a:gradFill>
                <a:latin typeface="+mn-ea"/>
              </a:rPr>
              <a:t>명이상 청년 정규직 신규 채용</a:t>
            </a:r>
          </a:p>
        </p:txBody>
      </p:sp>
      <p:sp>
        <p:nvSpPr>
          <p:cNvPr id="22" name="사각형: 둥근 모서리 21">
            <a:extLst>
              <a:ext uri="{FF2B5EF4-FFF2-40B4-BE49-F238E27FC236}">
                <a16:creationId xmlns:a16="http://schemas.microsoft.com/office/drawing/2014/main" xmlns="" id="{50467AAA-C272-4783-9744-ECD1C60A2F77}"/>
              </a:ext>
            </a:extLst>
          </p:cNvPr>
          <p:cNvSpPr/>
          <p:nvPr/>
        </p:nvSpPr>
        <p:spPr>
          <a:xfrm>
            <a:off x="6506680" y="3792215"/>
            <a:ext cx="981111" cy="501179"/>
          </a:xfrm>
          <a:prstGeom prst="roundRect">
            <a:avLst/>
          </a:prstGeom>
          <a:solidFill>
            <a:srgbClr val="70AC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xmlns="" id="{3C8BF6E7-CB50-4BA8-BCE5-464E5BE4589A}"/>
              </a:ext>
            </a:extLst>
          </p:cNvPr>
          <p:cNvSpPr/>
          <p:nvPr/>
        </p:nvSpPr>
        <p:spPr>
          <a:xfrm>
            <a:off x="6540219" y="3792215"/>
            <a:ext cx="91403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1400" b="1" kern="0" dirty="0">
                <a:gradFill flip="none" rotWithShape="1">
                  <a:gsLst>
                    <a:gs pos="0">
                      <a:prstClr val="white"/>
                    </a:gs>
                    <a:gs pos="52000">
                      <a:prstClr val="white"/>
                    </a:gs>
                  </a:gsLst>
                  <a:lin ang="0" scaled="0"/>
                  <a:tileRect/>
                </a:gradFill>
              </a:rPr>
              <a:t>피보험자 </a:t>
            </a:r>
            <a:endParaRPr lang="en-US" altLang="ko-KR" sz="1400" b="1" kern="0" dirty="0">
              <a:gradFill flip="none" rotWithShape="1">
                <a:gsLst>
                  <a:gs pos="0">
                    <a:prstClr val="white"/>
                  </a:gs>
                  <a:gs pos="52000">
                    <a:prstClr val="white"/>
                  </a:gs>
                </a:gsLst>
                <a:lin ang="0" scaled="0"/>
                <a:tileRect/>
              </a:gradFill>
            </a:endParaRPr>
          </a:p>
          <a:p>
            <a:pPr algn="ctr"/>
            <a:r>
              <a:rPr lang="en-US" altLang="ko-KR" sz="1400" b="1" kern="0" dirty="0">
                <a:gradFill flip="none" rotWithShape="1">
                  <a:gsLst>
                    <a:gs pos="0">
                      <a:prstClr val="white"/>
                    </a:gs>
                    <a:gs pos="52000">
                      <a:prstClr val="white"/>
                    </a:gs>
                  </a:gsLst>
                  <a:lin ang="0" scaled="0"/>
                  <a:tileRect/>
                </a:gradFill>
              </a:rPr>
              <a:t>52</a:t>
            </a:r>
            <a:r>
              <a:rPr lang="ko-KR" altLang="en-US" sz="1400" b="1" kern="0" dirty="0">
                <a:gradFill flip="none" rotWithShape="1">
                  <a:gsLst>
                    <a:gs pos="0">
                      <a:prstClr val="white"/>
                    </a:gs>
                    <a:gs pos="52000">
                      <a:prstClr val="white"/>
                    </a:gs>
                  </a:gsLst>
                  <a:lin ang="0" scaled="0"/>
                  <a:tileRect/>
                </a:gradFill>
              </a:rPr>
              <a:t>명 이상</a:t>
            </a:r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xmlns="" id="{03008AE0-3C1F-4554-A213-EE1A0D6CABD6}"/>
              </a:ext>
            </a:extLst>
          </p:cNvPr>
          <p:cNvGrpSpPr/>
          <p:nvPr/>
        </p:nvGrpSpPr>
        <p:grpSpPr>
          <a:xfrm>
            <a:off x="6947519" y="4205449"/>
            <a:ext cx="132418" cy="691450"/>
            <a:chOff x="6921484" y="4964770"/>
            <a:chExt cx="132418" cy="691450"/>
          </a:xfrm>
        </p:grpSpPr>
        <p:cxnSp>
          <p:nvCxnSpPr>
            <p:cNvPr id="24" name="직선 연결선 23">
              <a:extLst>
                <a:ext uri="{FF2B5EF4-FFF2-40B4-BE49-F238E27FC236}">
                  <a16:creationId xmlns:a16="http://schemas.microsoft.com/office/drawing/2014/main" xmlns="" id="{D5CE47FB-57A3-4FCA-8C12-6E1E66285EB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6988790" y="4964770"/>
              <a:ext cx="0" cy="641578"/>
            </a:xfrm>
            <a:prstGeom prst="line">
              <a:avLst/>
            </a:prstGeom>
            <a:ln w="28575">
              <a:solidFill>
                <a:srgbClr val="70AC2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타원 24">
              <a:extLst>
                <a:ext uri="{FF2B5EF4-FFF2-40B4-BE49-F238E27FC236}">
                  <a16:creationId xmlns:a16="http://schemas.microsoft.com/office/drawing/2014/main" xmlns="" id="{A1CBEB7D-B505-4BA1-8C00-B28CCEFD2B24}"/>
                </a:ext>
              </a:extLst>
            </p:cNvPr>
            <p:cNvSpPr/>
            <p:nvPr/>
          </p:nvSpPr>
          <p:spPr>
            <a:xfrm>
              <a:off x="6921484" y="5523802"/>
              <a:ext cx="132418" cy="132418"/>
            </a:xfrm>
            <a:prstGeom prst="ellipse">
              <a:avLst/>
            </a:prstGeom>
            <a:solidFill>
              <a:srgbClr val="70AC2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</p:grpSp>
      <p:grpSp>
        <p:nvGrpSpPr>
          <p:cNvPr id="4" name="그룹 38">
            <a:extLst>
              <a:ext uri="{FF2B5EF4-FFF2-40B4-BE49-F238E27FC236}">
                <a16:creationId xmlns:a16="http://schemas.microsoft.com/office/drawing/2014/main" xmlns="" id="{AF780311-B47B-4B3D-BECA-8A1D3B80EEC5}"/>
              </a:ext>
            </a:extLst>
          </p:cNvPr>
          <p:cNvGrpSpPr/>
          <p:nvPr/>
        </p:nvGrpSpPr>
        <p:grpSpPr>
          <a:xfrm>
            <a:off x="1860968" y="2772497"/>
            <a:ext cx="199379" cy="210025"/>
            <a:chOff x="8274366" y="1128713"/>
            <a:chExt cx="456629" cy="481012"/>
          </a:xfrm>
        </p:grpSpPr>
        <p:sp>
          <p:nvSpPr>
            <p:cNvPr id="40" name="Freeform 70">
              <a:extLst>
                <a:ext uri="{FF2B5EF4-FFF2-40B4-BE49-F238E27FC236}">
                  <a16:creationId xmlns:a16="http://schemas.microsoft.com/office/drawing/2014/main" xmlns="" id="{4A84E201-2E3A-4088-A513-194200083E80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8274366" y="1212627"/>
              <a:ext cx="397098" cy="397098"/>
            </a:xfrm>
            <a:custGeom>
              <a:avLst/>
              <a:gdLst>
                <a:gd name="T0" fmla="*/ 640 w 676"/>
                <a:gd name="T1" fmla="*/ 0 h 676"/>
                <a:gd name="T2" fmla="*/ 184 w 676"/>
                <a:gd name="T3" fmla="*/ 0 h 676"/>
                <a:gd name="T4" fmla="*/ 223 w 676"/>
                <a:gd name="T5" fmla="*/ 72 h 676"/>
                <a:gd name="T6" fmla="*/ 603 w 676"/>
                <a:gd name="T7" fmla="*/ 72 h 676"/>
                <a:gd name="T8" fmla="*/ 603 w 676"/>
                <a:gd name="T9" fmla="*/ 601 h 676"/>
                <a:gd name="T10" fmla="*/ 72 w 676"/>
                <a:gd name="T11" fmla="*/ 601 h 676"/>
                <a:gd name="T12" fmla="*/ 72 w 676"/>
                <a:gd name="T13" fmla="*/ 378 h 676"/>
                <a:gd name="T14" fmla="*/ 0 w 676"/>
                <a:gd name="T15" fmla="*/ 302 h 676"/>
                <a:gd name="T16" fmla="*/ 0 w 676"/>
                <a:gd name="T17" fmla="*/ 639 h 676"/>
                <a:gd name="T18" fmla="*/ 0 w 676"/>
                <a:gd name="T19" fmla="*/ 639 h 676"/>
                <a:gd name="T20" fmla="*/ 2 w 676"/>
                <a:gd name="T21" fmla="*/ 646 h 676"/>
                <a:gd name="T22" fmla="*/ 3 w 676"/>
                <a:gd name="T23" fmla="*/ 653 h 676"/>
                <a:gd name="T24" fmla="*/ 7 w 676"/>
                <a:gd name="T25" fmla="*/ 659 h 676"/>
                <a:gd name="T26" fmla="*/ 11 w 676"/>
                <a:gd name="T27" fmla="*/ 665 h 676"/>
                <a:gd name="T28" fmla="*/ 16 w 676"/>
                <a:gd name="T29" fmla="*/ 668 h 676"/>
                <a:gd name="T30" fmla="*/ 22 w 676"/>
                <a:gd name="T31" fmla="*/ 672 h 676"/>
                <a:gd name="T32" fmla="*/ 29 w 676"/>
                <a:gd name="T33" fmla="*/ 674 h 676"/>
                <a:gd name="T34" fmla="*/ 37 w 676"/>
                <a:gd name="T35" fmla="*/ 676 h 676"/>
                <a:gd name="T36" fmla="*/ 640 w 676"/>
                <a:gd name="T37" fmla="*/ 676 h 676"/>
                <a:gd name="T38" fmla="*/ 640 w 676"/>
                <a:gd name="T39" fmla="*/ 676 h 676"/>
                <a:gd name="T40" fmla="*/ 648 w 676"/>
                <a:gd name="T41" fmla="*/ 674 h 676"/>
                <a:gd name="T42" fmla="*/ 653 w 676"/>
                <a:gd name="T43" fmla="*/ 672 h 676"/>
                <a:gd name="T44" fmla="*/ 661 w 676"/>
                <a:gd name="T45" fmla="*/ 668 h 676"/>
                <a:gd name="T46" fmla="*/ 666 w 676"/>
                <a:gd name="T47" fmla="*/ 665 h 676"/>
                <a:gd name="T48" fmla="*/ 670 w 676"/>
                <a:gd name="T49" fmla="*/ 659 h 676"/>
                <a:gd name="T50" fmla="*/ 674 w 676"/>
                <a:gd name="T51" fmla="*/ 653 h 676"/>
                <a:gd name="T52" fmla="*/ 676 w 676"/>
                <a:gd name="T53" fmla="*/ 646 h 676"/>
                <a:gd name="T54" fmla="*/ 676 w 676"/>
                <a:gd name="T55" fmla="*/ 639 h 676"/>
                <a:gd name="T56" fmla="*/ 676 w 676"/>
                <a:gd name="T57" fmla="*/ 35 h 676"/>
                <a:gd name="T58" fmla="*/ 676 w 676"/>
                <a:gd name="T59" fmla="*/ 35 h 676"/>
                <a:gd name="T60" fmla="*/ 676 w 676"/>
                <a:gd name="T61" fmla="*/ 28 h 676"/>
                <a:gd name="T62" fmla="*/ 674 w 676"/>
                <a:gd name="T63" fmla="*/ 22 h 676"/>
                <a:gd name="T64" fmla="*/ 670 w 676"/>
                <a:gd name="T65" fmla="*/ 15 h 676"/>
                <a:gd name="T66" fmla="*/ 666 w 676"/>
                <a:gd name="T67" fmla="*/ 9 h 676"/>
                <a:gd name="T68" fmla="*/ 661 w 676"/>
                <a:gd name="T69" fmla="*/ 5 h 676"/>
                <a:gd name="T70" fmla="*/ 653 w 676"/>
                <a:gd name="T71" fmla="*/ 2 h 676"/>
                <a:gd name="T72" fmla="*/ 648 w 676"/>
                <a:gd name="T73" fmla="*/ 0 h 676"/>
                <a:gd name="T74" fmla="*/ 640 w 676"/>
                <a:gd name="T75" fmla="*/ 0 h 676"/>
                <a:gd name="T76" fmla="*/ 640 w 676"/>
                <a:gd name="T77" fmla="*/ 0 h 6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676" h="676">
                  <a:moveTo>
                    <a:pt x="640" y="0"/>
                  </a:moveTo>
                  <a:lnTo>
                    <a:pt x="184" y="0"/>
                  </a:lnTo>
                  <a:lnTo>
                    <a:pt x="223" y="72"/>
                  </a:lnTo>
                  <a:lnTo>
                    <a:pt x="603" y="72"/>
                  </a:lnTo>
                  <a:lnTo>
                    <a:pt x="603" y="601"/>
                  </a:lnTo>
                  <a:lnTo>
                    <a:pt x="72" y="601"/>
                  </a:lnTo>
                  <a:lnTo>
                    <a:pt x="72" y="378"/>
                  </a:lnTo>
                  <a:lnTo>
                    <a:pt x="0" y="302"/>
                  </a:lnTo>
                  <a:lnTo>
                    <a:pt x="0" y="639"/>
                  </a:lnTo>
                  <a:lnTo>
                    <a:pt x="0" y="639"/>
                  </a:lnTo>
                  <a:lnTo>
                    <a:pt x="2" y="646"/>
                  </a:lnTo>
                  <a:lnTo>
                    <a:pt x="3" y="653"/>
                  </a:lnTo>
                  <a:lnTo>
                    <a:pt x="7" y="659"/>
                  </a:lnTo>
                  <a:lnTo>
                    <a:pt x="11" y="665"/>
                  </a:lnTo>
                  <a:lnTo>
                    <a:pt x="16" y="668"/>
                  </a:lnTo>
                  <a:lnTo>
                    <a:pt x="22" y="672"/>
                  </a:lnTo>
                  <a:lnTo>
                    <a:pt x="29" y="674"/>
                  </a:lnTo>
                  <a:lnTo>
                    <a:pt x="37" y="676"/>
                  </a:lnTo>
                  <a:lnTo>
                    <a:pt x="640" y="676"/>
                  </a:lnTo>
                  <a:lnTo>
                    <a:pt x="640" y="676"/>
                  </a:lnTo>
                  <a:lnTo>
                    <a:pt x="648" y="674"/>
                  </a:lnTo>
                  <a:lnTo>
                    <a:pt x="653" y="672"/>
                  </a:lnTo>
                  <a:lnTo>
                    <a:pt x="661" y="668"/>
                  </a:lnTo>
                  <a:lnTo>
                    <a:pt x="666" y="665"/>
                  </a:lnTo>
                  <a:lnTo>
                    <a:pt x="670" y="659"/>
                  </a:lnTo>
                  <a:lnTo>
                    <a:pt x="674" y="653"/>
                  </a:lnTo>
                  <a:lnTo>
                    <a:pt x="676" y="646"/>
                  </a:lnTo>
                  <a:lnTo>
                    <a:pt x="676" y="639"/>
                  </a:lnTo>
                  <a:lnTo>
                    <a:pt x="676" y="35"/>
                  </a:lnTo>
                  <a:lnTo>
                    <a:pt x="676" y="35"/>
                  </a:lnTo>
                  <a:lnTo>
                    <a:pt x="676" y="28"/>
                  </a:lnTo>
                  <a:lnTo>
                    <a:pt x="674" y="22"/>
                  </a:lnTo>
                  <a:lnTo>
                    <a:pt x="670" y="15"/>
                  </a:lnTo>
                  <a:lnTo>
                    <a:pt x="666" y="9"/>
                  </a:lnTo>
                  <a:lnTo>
                    <a:pt x="661" y="5"/>
                  </a:lnTo>
                  <a:lnTo>
                    <a:pt x="653" y="2"/>
                  </a:lnTo>
                  <a:lnTo>
                    <a:pt x="648" y="0"/>
                  </a:lnTo>
                  <a:lnTo>
                    <a:pt x="640" y="0"/>
                  </a:lnTo>
                  <a:lnTo>
                    <a:pt x="640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50000"/>
                  </a:schemeClr>
                </a:gs>
                <a:gs pos="100000">
                  <a:schemeClr val="tx1">
                    <a:lumMod val="65000"/>
                    <a:lumOff val="35000"/>
                  </a:schemeClr>
                </a:gs>
              </a:gsLst>
              <a:lin ang="27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41" name="Freeform 52">
              <a:extLst>
                <a:ext uri="{FF2B5EF4-FFF2-40B4-BE49-F238E27FC236}">
                  <a16:creationId xmlns:a16="http://schemas.microsoft.com/office/drawing/2014/main" xmlns="" id="{FF6D0429-FBB9-4C6C-8A82-5A9E4DB67E87}"/>
                </a:ext>
              </a:extLst>
            </p:cNvPr>
            <p:cNvSpPr>
              <a:spLocks/>
            </p:cNvSpPr>
            <p:nvPr/>
          </p:nvSpPr>
          <p:spPr bwMode="auto">
            <a:xfrm>
              <a:off x="8396355" y="1128713"/>
              <a:ext cx="334640" cy="382588"/>
            </a:xfrm>
            <a:custGeom>
              <a:avLst/>
              <a:gdLst>
                <a:gd name="T0" fmla="*/ 687 w 691"/>
                <a:gd name="T1" fmla="*/ 7 h 555"/>
                <a:gd name="T2" fmla="*/ 687 w 691"/>
                <a:gd name="T3" fmla="*/ 7 h 555"/>
                <a:gd name="T4" fmla="*/ 682 w 691"/>
                <a:gd name="T5" fmla="*/ 2 h 555"/>
                <a:gd name="T6" fmla="*/ 672 w 691"/>
                <a:gd name="T7" fmla="*/ 0 h 555"/>
                <a:gd name="T8" fmla="*/ 672 w 691"/>
                <a:gd name="T9" fmla="*/ 0 h 555"/>
                <a:gd name="T10" fmla="*/ 667 w 691"/>
                <a:gd name="T11" fmla="*/ 2 h 555"/>
                <a:gd name="T12" fmla="*/ 661 w 691"/>
                <a:gd name="T13" fmla="*/ 3 h 555"/>
                <a:gd name="T14" fmla="*/ 233 w 691"/>
                <a:gd name="T15" fmla="*/ 346 h 555"/>
                <a:gd name="T16" fmla="*/ 112 w 691"/>
                <a:gd name="T17" fmla="*/ 245 h 555"/>
                <a:gd name="T18" fmla="*/ 112 w 691"/>
                <a:gd name="T19" fmla="*/ 245 h 555"/>
                <a:gd name="T20" fmla="*/ 103 w 691"/>
                <a:gd name="T21" fmla="*/ 238 h 555"/>
                <a:gd name="T22" fmla="*/ 91 w 691"/>
                <a:gd name="T23" fmla="*/ 232 h 555"/>
                <a:gd name="T24" fmla="*/ 80 w 691"/>
                <a:gd name="T25" fmla="*/ 231 h 555"/>
                <a:gd name="T26" fmla="*/ 67 w 691"/>
                <a:gd name="T27" fmla="*/ 229 h 555"/>
                <a:gd name="T28" fmla="*/ 67 w 691"/>
                <a:gd name="T29" fmla="*/ 229 h 555"/>
                <a:gd name="T30" fmla="*/ 56 w 691"/>
                <a:gd name="T31" fmla="*/ 231 h 555"/>
                <a:gd name="T32" fmla="*/ 45 w 691"/>
                <a:gd name="T33" fmla="*/ 232 h 555"/>
                <a:gd name="T34" fmla="*/ 34 w 691"/>
                <a:gd name="T35" fmla="*/ 238 h 555"/>
                <a:gd name="T36" fmla="*/ 24 w 691"/>
                <a:gd name="T37" fmla="*/ 245 h 555"/>
                <a:gd name="T38" fmla="*/ 24 w 691"/>
                <a:gd name="T39" fmla="*/ 245 h 555"/>
                <a:gd name="T40" fmla="*/ 13 w 691"/>
                <a:gd name="T41" fmla="*/ 255 h 555"/>
                <a:gd name="T42" fmla="*/ 6 w 691"/>
                <a:gd name="T43" fmla="*/ 266 h 555"/>
                <a:gd name="T44" fmla="*/ 2 w 691"/>
                <a:gd name="T45" fmla="*/ 279 h 555"/>
                <a:gd name="T46" fmla="*/ 0 w 691"/>
                <a:gd name="T47" fmla="*/ 292 h 555"/>
                <a:gd name="T48" fmla="*/ 0 w 691"/>
                <a:gd name="T49" fmla="*/ 305 h 555"/>
                <a:gd name="T50" fmla="*/ 2 w 691"/>
                <a:gd name="T51" fmla="*/ 318 h 555"/>
                <a:gd name="T52" fmla="*/ 8 w 691"/>
                <a:gd name="T53" fmla="*/ 329 h 555"/>
                <a:gd name="T54" fmla="*/ 15 w 691"/>
                <a:gd name="T55" fmla="*/ 342 h 555"/>
                <a:gd name="T56" fmla="*/ 168 w 691"/>
                <a:gd name="T57" fmla="*/ 523 h 555"/>
                <a:gd name="T58" fmla="*/ 170 w 691"/>
                <a:gd name="T59" fmla="*/ 525 h 555"/>
                <a:gd name="T60" fmla="*/ 170 w 691"/>
                <a:gd name="T61" fmla="*/ 525 h 555"/>
                <a:gd name="T62" fmla="*/ 181 w 691"/>
                <a:gd name="T63" fmla="*/ 536 h 555"/>
                <a:gd name="T64" fmla="*/ 181 w 691"/>
                <a:gd name="T65" fmla="*/ 536 h 555"/>
                <a:gd name="T66" fmla="*/ 192 w 691"/>
                <a:gd name="T67" fmla="*/ 543 h 555"/>
                <a:gd name="T68" fmla="*/ 205 w 691"/>
                <a:gd name="T69" fmla="*/ 549 h 555"/>
                <a:gd name="T70" fmla="*/ 218 w 691"/>
                <a:gd name="T71" fmla="*/ 553 h 555"/>
                <a:gd name="T72" fmla="*/ 231 w 691"/>
                <a:gd name="T73" fmla="*/ 555 h 555"/>
                <a:gd name="T74" fmla="*/ 231 w 691"/>
                <a:gd name="T75" fmla="*/ 555 h 555"/>
                <a:gd name="T76" fmla="*/ 248 w 691"/>
                <a:gd name="T77" fmla="*/ 553 h 555"/>
                <a:gd name="T78" fmla="*/ 265 w 691"/>
                <a:gd name="T79" fmla="*/ 545 h 555"/>
                <a:gd name="T80" fmla="*/ 281 w 691"/>
                <a:gd name="T81" fmla="*/ 536 h 555"/>
                <a:gd name="T82" fmla="*/ 294 w 691"/>
                <a:gd name="T83" fmla="*/ 523 h 555"/>
                <a:gd name="T84" fmla="*/ 687 w 691"/>
                <a:gd name="T85" fmla="*/ 29 h 555"/>
                <a:gd name="T86" fmla="*/ 687 w 691"/>
                <a:gd name="T87" fmla="*/ 29 h 555"/>
                <a:gd name="T88" fmla="*/ 691 w 691"/>
                <a:gd name="T89" fmla="*/ 24 h 555"/>
                <a:gd name="T90" fmla="*/ 691 w 691"/>
                <a:gd name="T91" fmla="*/ 18 h 555"/>
                <a:gd name="T92" fmla="*/ 691 w 691"/>
                <a:gd name="T93" fmla="*/ 13 h 555"/>
                <a:gd name="T94" fmla="*/ 687 w 691"/>
                <a:gd name="T95" fmla="*/ 7 h 555"/>
                <a:gd name="T96" fmla="*/ 687 w 691"/>
                <a:gd name="T97" fmla="*/ 7 h 5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691" h="555">
                  <a:moveTo>
                    <a:pt x="687" y="7"/>
                  </a:moveTo>
                  <a:lnTo>
                    <a:pt x="687" y="7"/>
                  </a:lnTo>
                  <a:lnTo>
                    <a:pt x="682" y="2"/>
                  </a:lnTo>
                  <a:lnTo>
                    <a:pt x="672" y="0"/>
                  </a:lnTo>
                  <a:lnTo>
                    <a:pt x="672" y="0"/>
                  </a:lnTo>
                  <a:lnTo>
                    <a:pt x="667" y="2"/>
                  </a:lnTo>
                  <a:lnTo>
                    <a:pt x="661" y="3"/>
                  </a:lnTo>
                  <a:lnTo>
                    <a:pt x="233" y="346"/>
                  </a:lnTo>
                  <a:lnTo>
                    <a:pt x="112" y="245"/>
                  </a:lnTo>
                  <a:lnTo>
                    <a:pt x="112" y="245"/>
                  </a:lnTo>
                  <a:lnTo>
                    <a:pt x="103" y="238"/>
                  </a:lnTo>
                  <a:lnTo>
                    <a:pt x="91" y="232"/>
                  </a:lnTo>
                  <a:lnTo>
                    <a:pt x="80" y="231"/>
                  </a:lnTo>
                  <a:lnTo>
                    <a:pt x="67" y="229"/>
                  </a:lnTo>
                  <a:lnTo>
                    <a:pt x="67" y="229"/>
                  </a:lnTo>
                  <a:lnTo>
                    <a:pt x="56" y="231"/>
                  </a:lnTo>
                  <a:lnTo>
                    <a:pt x="45" y="232"/>
                  </a:lnTo>
                  <a:lnTo>
                    <a:pt x="34" y="238"/>
                  </a:lnTo>
                  <a:lnTo>
                    <a:pt x="24" y="245"/>
                  </a:lnTo>
                  <a:lnTo>
                    <a:pt x="24" y="245"/>
                  </a:lnTo>
                  <a:lnTo>
                    <a:pt x="13" y="255"/>
                  </a:lnTo>
                  <a:lnTo>
                    <a:pt x="6" y="266"/>
                  </a:lnTo>
                  <a:lnTo>
                    <a:pt x="2" y="279"/>
                  </a:lnTo>
                  <a:lnTo>
                    <a:pt x="0" y="292"/>
                  </a:lnTo>
                  <a:lnTo>
                    <a:pt x="0" y="305"/>
                  </a:lnTo>
                  <a:lnTo>
                    <a:pt x="2" y="318"/>
                  </a:lnTo>
                  <a:lnTo>
                    <a:pt x="8" y="329"/>
                  </a:lnTo>
                  <a:lnTo>
                    <a:pt x="15" y="342"/>
                  </a:lnTo>
                  <a:lnTo>
                    <a:pt x="168" y="523"/>
                  </a:lnTo>
                  <a:lnTo>
                    <a:pt x="170" y="525"/>
                  </a:lnTo>
                  <a:lnTo>
                    <a:pt x="170" y="525"/>
                  </a:lnTo>
                  <a:lnTo>
                    <a:pt x="181" y="536"/>
                  </a:lnTo>
                  <a:lnTo>
                    <a:pt x="181" y="536"/>
                  </a:lnTo>
                  <a:lnTo>
                    <a:pt x="192" y="543"/>
                  </a:lnTo>
                  <a:lnTo>
                    <a:pt x="205" y="549"/>
                  </a:lnTo>
                  <a:lnTo>
                    <a:pt x="218" y="553"/>
                  </a:lnTo>
                  <a:lnTo>
                    <a:pt x="231" y="555"/>
                  </a:lnTo>
                  <a:lnTo>
                    <a:pt x="231" y="555"/>
                  </a:lnTo>
                  <a:lnTo>
                    <a:pt x="248" y="553"/>
                  </a:lnTo>
                  <a:lnTo>
                    <a:pt x="265" y="545"/>
                  </a:lnTo>
                  <a:lnTo>
                    <a:pt x="281" y="536"/>
                  </a:lnTo>
                  <a:lnTo>
                    <a:pt x="294" y="523"/>
                  </a:lnTo>
                  <a:lnTo>
                    <a:pt x="687" y="29"/>
                  </a:lnTo>
                  <a:lnTo>
                    <a:pt x="687" y="29"/>
                  </a:lnTo>
                  <a:lnTo>
                    <a:pt x="691" y="24"/>
                  </a:lnTo>
                  <a:lnTo>
                    <a:pt x="691" y="18"/>
                  </a:lnTo>
                  <a:lnTo>
                    <a:pt x="691" y="13"/>
                  </a:lnTo>
                  <a:lnTo>
                    <a:pt x="687" y="7"/>
                  </a:lnTo>
                  <a:lnTo>
                    <a:pt x="687" y="7"/>
                  </a:lnTo>
                  <a:close/>
                </a:path>
              </a:pathLst>
            </a:custGeom>
            <a:gradFill>
              <a:gsLst>
                <a:gs pos="0">
                  <a:srgbClr val="FF3300"/>
                </a:gs>
                <a:gs pos="100000">
                  <a:srgbClr val="FFC000"/>
                </a:gs>
              </a:gsLst>
              <a:path path="circle">
                <a:fillToRect t="100000" r="10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5" name="그룹 28">
            <a:extLst>
              <a:ext uri="{FF2B5EF4-FFF2-40B4-BE49-F238E27FC236}">
                <a16:creationId xmlns:a16="http://schemas.microsoft.com/office/drawing/2014/main" xmlns="" id="{EEE4057D-ABA7-445B-8F04-FEFDAA06549F}"/>
              </a:ext>
            </a:extLst>
          </p:cNvPr>
          <p:cNvGrpSpPr/>
          <p:nvPr/>
        </p:nvGrpSpPr>
        <p:grpSpPr>
          <a:xfrm>
            <a:off x="2166354" y="4205449"/>
            <a:ext cx="132418" cy="691450"/>
            <a:chOff x="6921484" y="4964770"/>
            <a:chExt cx="132418" cy="691450"/>
          </a:xfrm>
        </p:grpSpPr>
        <p:cxnSp>
          <p:nvCxnSpPr>
            <p:cNvPr id="33" name="직선 연결선 32">
              <a:extLst>
                <a:ext uri="{FF2B5EF4-FFF2-40B4-BE49-F238E27FC236}">
                  <a16:creationId xmlns:a16="http://schemas.microsoft.com/office/drawing/2014/main" xmlns="" id="{BA650257-CFD3-44E7-8AF1-5D54DD115D8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6988790" y="4964770"/>
              <a:ext cx="0" cy="641578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타원 33">
              <a:extLst>
                <a:ext uri="{FF2B5EF4-FFF2-40B4-BE49-F238E27FC236}">
                  <a16:creationId xmlns:a16="http://schemas.microsoft.com/office/drawing/2014/main" xmlns="" id="{3A5FC18D-3AA6-425A-928C-8672FDF8CDB8}"/>
                </a:ext>
              </a:extLst>
            </p:cNvPr>
            <p:cNvSpPr/>
            <p:nvPr/>
          </p:nvSpPr>
          <p:spPr>
            <a:xfrm>
              <a:off x="6921484" y="5523802"/>
              <a:ext cx="132418" cy="132418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</p:grpSp>
      <p:sp>
        <p:nvSpPr>
          <p:cNvPr id="27" name="직사각형 26">
            <a:extLst>
              <a:ext uri="{FF2B5EF4-FFF2-40B4-BE49-F238E27FC236}">
                <a16:creationId xmlns:a16="http://schemas.microsoft.com/office/drawing/2014/main" xmlns="" id="{2B6962BF-EFC2-4CEE-8FE9-740FFDBBFC40}"/>
              </a:ext>
            </a:extLst>
          </p:cNvPr>
          <p:cNvSpPr/>
          <p:nvPr/>
        </p:nvSpPr>
        <p:spPr>
          <a:xfrm>
            <a:off x="1848709" y="4907640"/>
            <a:ext cx="80823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18</a:t>
            </a:r>
            <a:r>
              <a:rPr lang="ko-KR" altLang="en-US" sz="1400" kern="0" dirty="0" err="1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년말</a:t>
            </a:r>
            <a:r>
              <a:rPr lang="ko-KR" altLang="en-US" sz="14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 </a:t>
            </a:r>
            <a:endParaRPr lang="ko-KR" altLang="en-US" sz="14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+mn-ea"/>
            </a:endParaRPr>
          </a:p>
        </p:txBody>
      </p:sp>
      <p:sp>
        <p:nvSpPr>
          <p:cNvPr id="30" name="직사각형 29">
            <a:extLst>
              <a:ext uri="{FF2B5EF4-FFF2-40B4-BE49-F238E27FC236}">
                <a16:creationId xmlns:a16="http://schemas.microsoft.com/office/drawing/2014/main" xmlns="" id="{8E81DB40-2333-4E5B-95B7-19BA47938D9C}"/>
              </a:ext>
            </a:extLst>
          </p:cNvPr>
          <p:cNvSpPr/>
          <p:nvPr/>
        </p:nvSpPr>
        <p:spPr>
          <a:xfrm>
            <a:off x="6539518" y="4888590"/>
            <a:ext cx="98777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19</a:t>
            </a:r>
            <a:r>
              <a:rPr lang="ko-KR" altLang="en-US" sz="14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년 </a:t>
            </a:r>
            <a:r>
              <a:rPr lang="ko-KR" altLang="en-US" sz="14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현재</a:t>
            </a:r>
          </a:p>
        </p:txBody>
      </p:sp>
      <p:sp>
        <p:nvSpPr>
          <p:cNvPr id="32" name="사각형: 둥근 모서리 31">
            <a:extLst>
              <a:ext uri="{FF2B5EF4-FFF2-40B4-BE49-F238E27FC236}">
                <a16:creationId xmlns:a16="http://schemas.microsoft.com/office/drawing/2014/main" xmlns="" id="{650DE573-7F42-415C-8C03-877239701E42}"/>
              </a:ext>
            </a:extLst>
          </p:cNvPr>
          <p:cNvSpPr/>
          <p:nvPr/>
        </p:nvSpPr>
        <p:spPr>
          <a:xfrm>
            <a:off x="1743104" y="3792215"/>
            <a:ext cx="981111" cy="501179"/>
          </a:xfrm>
          <a:prstGeom prst="roundRect">
            <a:avLst/>
          </a:prstGeom>
          <a:solidFill>
            <a:srgbClr val="7F7F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5" name="직사각형 34">
            <a:extLst>
              <a:ext uri="{FF2B5EF4-FFF2-40B4-BE49-F238E27FC236}">
                <a16:creationId xmlns:a16="http://schemas.microsoft.com/office/drawing/2014/main" xmlns="" id="{7F8582BF-AEF0-4ADB-95F8-06DF29DAB33E}"/>
              </a:ext>
            </a:extLst>
          </p:cNvPr>
          <p:cNvSpPr/>
          <p:nvPr/>
        </p:nvSpPr>
        <p:spPr>
          <a:xfrm>
            <a:off x="1740576" y="3792215"/>
            <a:ext cx="98616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1400" b="1" kern="0" dirty="0">
                <a:gradFill flip="none" rotWithShape="1">
                  <a:gsLst>
                    <a:gs pos="0">
                      <a:prstClr val="white"/>
                    </a:gs>
                    <a:gs pos="52000">
                      <a:prstClr val="white"/>
                    </a:gs>
                  </a:gsLst>
                  <a:lin ang="0" scaled="0"/>
                  <a:tileRect/>
                </a:gradFill>
              </a:rPr>
              <a:t>피보험자수</a:t>
            </a:r>
            <a:r>
              <a:rPr lang="en-US" altLang="ko-KR" sz="1400" b="1" kern="0" dirty="0">
                <a:gradFill flip="none" rotWithShape="1">
                  <a:gsLst>
                    <a:gs pos="0">
                      <a:prstClr val="white"/>
                    </a:gs>
                    <a:gs pos="52000">
                      <a:prstClr val="white"/>
                    </a:gs>
                  </a:gsLst>
                  <a:lin ang="0" scaled="0"/>
                  <a:tileRect/>
                </a:gradFill>
              </a:rPr>
              <a:t/>
            </a:r>
            <a:br>
              <a:rPr lang="en-US" altLang="ko-KR" sz="1400" b="1" kern="0" dirty="0">
                <a:gradFill flip="none" rotWithShape="1">
                  <a:gsLst>
                    <a:gs pos="0">
                      <a:prstClr val="white"/>
                    </a:gs>
                    <a:gs pos="52000">
                      <a:prstClr val="white"/>
                    </a:gs>
                  </a:gsLst>
                  <a:lin ang="0" scaled="0"/>
                  <a:tileRect/>
                </a:gradFill>
              </a:rPr>
            </a:br>
            <a:r>
              <a:rPr lang="en-US" altLang="ko-KR" sz="1400" b="1" kern="0" dirty="0">
                <a:gradFill flip="none" rotWithShape="1">
                  <a:gsLst>
                    <a:gs pos="0">
                      <a:prstClr val="white"/>
                    </a:gs>
                    <a:gs pos="52000">
                      <a:prstClr val="white"/>
                    </a:gs>
                  </a:gsLst>
                  <a:lin ang="0" scaled="0"/>
                  <a:tileRect/>
                </a:gradFill>
              </a:rPr>
              <a:t>50</a:t>
            </a:r>
            <a:r>
              <a:rPr lang="ko-KR" altLang="en-US" sz="1400" b="1" kern="0" dirty="0">
                <a:gradFill flip="none" rotWithShape="1">
                  <a:gsLst>
                    <a:gs pos="0">
                      <a:prstClr val="white"/>
                    </a:gs>
                    <a:gs pos="52000">
                      <a:prstClr val="white"/>
                    </a:gs>
                  </a:gsLst>
                  <a:lin ang="0" scaled="0"/>
                  <a:tileRect/>
                </a:gradFill>
              </a:rPr>
              <a:t>명</a:t>
            </a:r>
          </a:p>
        </p:txBody>
      </p:sp>
      <p:sp>
        <p:nvSpPr>
          <p:cNvPr id="36" name="Rectangle 2">
            <a:extLst>
              <a:ext uri="{FF2B5EF4-FFF2-40B4-BE49-F238E27FC236}">
                <a16:creationId xmlns:a16="http://schemas.microsoft.com/office/drawing/2014/main" xmlns="" id="{A8D84CCF-1EEC-42BF-AA24-6DAB2D4A39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95864" y="3315337"/>
            <a:ext cx="5716496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en-US" altLang="ko-KR" sz="14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* </a:t>
            </a:r>
            <a:r>
              <a:rPr lang="ko-KR" altLang="en-US" sz="14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 </a:t>
            </a:r>
            <a:r>
              <a:rPr lang="en-US" altLang="ko-KR" sz="14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19</a:t>
            </a:r>
            <a:r>
              <a:rPr lang="ko-KR" altLang="en-US" sz="14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년 신규 </a:t>
            </a:r>
            <a:r>
              <a:rPr lang="ko-KR" altLang="en-US" sz="14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사업장은 </a:t>
            </a:r>
            <a:r>
              <a:rPr lang="en-US" altLang="ko-KR" sz="14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“</a:t>
            </a:r>
            <a:r>
              <a:rPr lang="ko-KR" altLang="en-US" sz="1400" kern="0" dirty="0" err="1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성립일이</a:t>
            </a:r>
            <a:r>
              <a:rPr lang="ko-KR" altLang="en-US" sz="14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 속한 달의 말일 </a:t>
            </a:r>
            <a:r>
              <a:rPr lang="ko-KR" altLang="en-US" sz="14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기준</a:t>
            </a:r>
            <a:r>
              <a:rPr lang="en-US" altLang="ko-KR" sz="14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”</a:t>
            </a:r>
            <a:r>
              <a:rPr lang="ko-KR" altLang="en-US" sz="14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 피보험자수</a:t>
            </a:r>
            <a:endParaRPr lang="ko-KR" altLang="en-US" sz="1400" b="1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+mn-ea"/>
            </a:endParaRPr>
          </a:p>
        </p:txBody>
      </p:sp>
      <p:sp>
        <p:nvSpPr>
          <p:cNvPr id="42" name="Rectangle 2">
            <a:extLst>
              <a:ext uri="{FF2B5EF4-FFF2-40B4-BE49-F238E27FC236}">
                <a16:creationId xmlns:a16="http://schemas.microsoft.com/office/drawing/2014/main" xmlns="" id="{1D95472C-E066-4377-AE56-9E84EBEE24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9395" y="5373216"/>
            <a:ext cx="8352928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l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ko-KR" altLang="en-US" sz="14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기존 근로자 또는 지원 대상 청년이 퇴사한 경우</a:t>
            </a:r>
            <a:r>
              <a:rPr lang="en-US" altLang="ko-KR" sz="14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추가 채용으로 전체 근로자수 증가한 </a:t>
            </a:r>
            <a:r>
              <a:rPr lang="ko-KR" altLang="en-US" sz="16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상태 유지</a:t>
            </a:r>
          </a:p>
        </p:txBody>
      </p:sp>
      <p:grpSp>
        <p:nvGrpSpPr>
          <p:cNvPr id="7" name="그룹 42">
            <a:extLst>
              <a:ext uri="{FF2B5EF4-FFF2-40B4-BE49-F238E27FC236}">
                <a16:creationId xmlns:a16="http://schemas.microsoft.com/office/drawing/2014/main" xmlns="" id="{1EAEDFF9-9F79-4ED8-87CF-47FBE3DAE513}"/>
              </a:ext>
            </a:extLst>
          </p:cNvPr>
          <p:cNvGrpSpPr/>
          <p:nvPr/>
        </p:nvGrpSpPr>
        <p:grpSpPr>
          <a:xfrm>
            <a:off x="738643" y="5437481"/>
            <a:ext cx="199379" cy="210025"/>
            <a:chOff x="8274366" y="1128713"/>
            <a:chExt cx="456629" cy="481012"/>
          </a:xfrm>
        </p:grpSpPr>
        <p:sp>
          <p:nvSpPr>
            <p:cNvPr id="44" name="Freeform 70">
              <a:extLst>
                <a:ext uri="{FF2B5EF4-FFF2-40B4-BE49-F238E27FC236}">
                  <a16:creationId xmlns:a16="http://schemas.microsoft.com/office/drawing/2014/main" xmlns="" id="{3707D825-BBAC-4CDC-B40A-1978AA8A0865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8274366" y="1212627"/>
              <a:ext cx="397098" cy="397098"/>
            </a:xfrm>
            <a:custGeom>
              <a:avLst/>
              <a:gdLst>
                <a:gd name="T0" fmla="*/ 640 w 676"/>
                <a:gd name="T1" fmla="*/ 0 h 676"/>
                <a:gd name="T2" fmla="*/ 184 w 676"/>
                <a:gd name="T3" fmla="*/ 0 h 676"/>
                <a:gd name="T4" fmla="*/ 223 w 676"/>
                <a:gd name="T5" fmla="*/ 72 h 676"/>
                <a:gd name="T6" fmla="*/ 603 w 676"/>
                <a:gd name="T7" fmla="*/ 72 h 676"/>
                <a:gd name="T8" fmla="*/ 603 w 676"/>
                <a:gd name="T9" fmla="*/ 601 h 676"/>
                <a:gd name="T10" fmla="*/ 72 w 676"/>
                <a:gd name="T11" fmla="*/ 601 h 676"/>
                <a:gd name="T12" fmla="*/ 72 w 676"/>
                <a:gd name="T13" fmla="*/ 378 h 676"/>
                <a:gd name="T14" fmla="*/ 0 w 676"/>
                <a:gd name="T15" fmla="*/ 302 h 676"/>
                <a:gd name="T16" fmla="*/ 0 w 676"/>
                <a:gd name="T17" fmla="*/ 639 h 676"/>
                <a:gd name="T18" fmla="*/ 0 w 676"/>
                <a:gd name="T19" fmla="*/ 639 h 676"/>
                <a:gd name="T20" fmla="*/ 2 w 676"/>
                <a:gd name="T21" fmla="*/ 646 h 676"/>
                <a:gd name="T22" fmla="*/ 3 w 676"/>
                <a:gd name="T23" fmla="*/ 653 h 676"/>
                <a:gd name="T24" fmla="*/ 7 w 676"/>
                <a:gd name="T25" fmla="*/ 659 h 676"/>
                <a:gd name="T26" fmla="*/ 11 w 676"/>
                <a:gd name="T27" fmla="*/ 665 h 676"/>
                <a:gd name="T28" fmla="*/ 16 w 676"/>
                <a:gd name="T29" fmla="*/ 668 h 676"/>
                <a:gd name="T30" fmla="*/ 22 w 676"/>
                <a:gd name="T31" fmla="*/ 672 h 676"/>
                <a:gd name="T32" fmla="*/ 29 w 676"/>
                <a:gd name="T33" fmla="*/ 674 h 676"/>
                <a:gd name="T34" fmla="*/ 37 w 676"/>
                <a:gd name="T35" fmla="*/ 676 h 676"/>
                <a:gd name="T36" fmla="*/ 640 w 676"/>
                <a:gd name="T37" fmla="*/ 676 h 676"/>
                <a:gd name="T38" fmla="*/ 640 w 676"/>
                <a:gd name="T39" fmla="*/ 676 h 676"/>
                <a:gd name="T40" fmla="*/ 648 w 676"/>
                <a:gd name="T41" fmla="*/ 674 h 676"/>
                <a:gd name="T42" fmla="*/ 653 w 676"/>
                <a:gd name="T43" fmla="*/ 672 h 676"/>
                <a:gd name="T44" fmla="*/ 661 w 676"/>
                <a:gd name="T45" fmla="*/ 668 h 676"/>
                <a:gd name="T46" fmla="*/ 666 w 676"/>
                <a:gd name="T47" fmla="*/ 665 h 676"/>
                <a:gd name="T48" fmla="*/ 670 w 676"/>
                <a:gd name="T49" fmla="*/ 659 h 676"/>
                <a:gd name="T50" fmla="*/ 674 w 676"/>
                <a:gd name="T51" fmla="*/ 653 h 676"/>
                <a:gd name="T52" fmla="*/ 676 w 676"/>
                <a:gd name="T53" fmla="*/ 646 h 676"/>
                <a:gd name="T54" fmla="*/ 676 w 676"/>
                <a:gd name="T55" fmla="*/ 639 h 676"/>
                <a:gd name="T56" fmla="*/ 676 w 676"/>
                <a:gd name="T57" fmla="*/ 35 h 676"/>
                <a:gd name="T58" fmla="*/ 676 w 676"/>
                <a:gd name="T59" fmla="*/ 35 h 676"/>
                <a:gd name="T60" fmla="*/ 676 w 676"/>
                <a:gd name="T61" fmla="*/ 28 h 676"/>
                <a:gd name="T62" fmla="*/ 674 w 676"/>
                <a:gd name="T63" fmla="*/ 22 h 676"/>
                <a:gd name="T64" fmla="*/ 670 w 676"/>
                <a:gd name="T65" fmla="*/ 15 h 676"/>
                <a:gd name="T66" fmla="*/ 666 w 676"/>
                <a:gd name="T67" fmla="*/ 9 h 676"/>
                <a:gd name="T68" fmla="*/ 661 w 676"/>
                <a:gd name="T69" fmla="*/ 5 h 676"/>
                <a:gd name="T70" fmla="*/ 653 w 676"/>
                <a:gd name="T71" fmla="*/ 2 h 676"/>
                <a:gd name="T72" fmla="*/ 648 w 676"/>
                <a:gd name="T73" fmla="*/ 0 h 676"/>
                <a:gd name="T74" fmla="*/ 640 w 676"/>
                <a:gd name="T75" fmla="*/ 0 h 676"/>
                <a:gd name="T76" fmla="*/ 640 w 676"/>
                <a:gd name="T77" fmla="*/ 0 h 6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676" h="676">
                  <a:moveTo>
                    <a:pt x="640" y="0"/>
                  </a:moveTo>
                  <a:lnTo>
                    <a:pt x="184" y="0"/>
                  </a:lnTo>
                  <a:lnTo>
                    <a:pt x="223" y="72"/>
                  </a:lnTo>
                  <a:lnTo>
                    <a:pt x="603" y="72"/>
                  </a:lnTo>
                  <a:lnTo>
                    <a:pt x="603" y="601"/>
                  </a:lnTo>
                  <a:lnTo>
                    <a:pt x="72" y="601"/>
                  </a:lnTo>
                  <a:lnTo>
                    <a:pt x="72" y="378"/>
                  </a:lnTo>
                  <a:lnTo>
                    <a:pt x="0" y="302"/>
                  </a:lnTo>
                  <a:lnTo>
                    <a:pt x="0" y="639"/>
                  </a:lnTo>
                  <a:lnTo>
                    <a:pt x="0" y="639"/>
                  </a:lnTo>
                  <a:lnTo>
                    <a:pt x="2" y="646"/>
                  </a:lnTo>
                  <a:lnTo>
                    <a:pt x="3" y="653"/>
                  </a:lnTo>
                  <a:lnTo>
                    <a:pt x="7" y="659"/>
                  </a:lnTo>
                  <a:lnTo>
                    <a:pt x="11" y="665"/>
                  </a:lnTo>
                  <a:lnTo>
                    <a:pt x="16" y="668"/>
                  </a:lnTo>
                  <a:lnTo>
                    <a:pt x="22" y="672"/>
                  </a:lnTo>
                  <a:lnTo>
                    <a:pt x="29" y="674"/>
                  </a:lnTo>
                  <a:lnTo>
                    <a:pt x="37" y="676"/>
                  </a:lnTo>
                  <a:lnTo>
                    <a:pt x="640" y="676"/>
                  </a:lnTo>
                  <a:lnTo>
                    <a:pt x="640" y="676"/>
                  </a:lnTo>
                  <a:lnTo>
                    <a:pt x="648" y="674"/>
                  </a:lnTo>
                  <a:lnTo>
                    <a:pt x="653" y="672"/>
                  </a:lnTo>
                  <a:lnTo>
                    <a:pt x="661" y="668"/>
                  </a:lnTo>
                  <a:lnTo>
                    <a:pt x="666" y="665"/>
                  </a:lnTo>
                  <a:lnTo>
                    <a:pt x="670" y="659"/>
                  </a:lnTo>
                  <a:lnTo>
                    <a:pt x="674" y="653"/>
                  </a:lnTo>
                  <a:lnTo>
                    <a:pt x="676" y="646"/>
                  </a:lnTo>
                  <a:lnTo>
                    <a:pt x="676" y="639"/>
                  </a:lnTo>
                  <a:lnTo>
                    <a:pt x="676" y="35"/>
                  </a:lnTo>
                  <a:lnTo>
                    <a:pt x="676" y="35"/>
                  </a:lnTo>
                  <a:lnTo>
                    <a:pt x="676" y="28"/>
                  </a:lnTo>
                  <a:lnTo>
                    <a:pt x="674" y="22"/>
                  </a:lnTo>
                  <a:lnTo>
                    <a:pt x="670" y="15"/>
                  </a:lnTo>
                  <a:lnTo>
                    <a:pt x="666" y="9"/>
                  </a:lnTo>
                  <a:lnTo>
                    <a:pt x="661" y="5"/>
                  </a:lnTo>
                  <a:lnTo>
                    <a:pt x="653" y="2"/>
                  </a:lnTo>
                  <a:lnTo>
                    <a:pt x="648" y="0"/>
                  </a:lnTo>
                  <a:lnTo>
                    <a:pt x="640" y="0"/>
                  </a:lnTo>
                  <a:lnTo>
                    <a:pt x="640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50000"/>
                  </a:schemeClr>
                </a:gs>
                <a:gs pos="100000">
                  <a:schemeClr val="tx1">
                    <a:lumMod val="65000"/>
                    <a:lumOff val="35000"/>
                  </a:schemeClr>
                </a:gs>
              </a:gsLst>
              <a:lin ang="27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45" name="Freeform 52">
              <a:extLst>
                <a:ext uri="{FF2B5EF4-FFF2-40B4-BE49-F238E27FC236}">
                  <a16:creationId xmlns:a16="http://schemas.microsoft.com/office/drawing/2014/main" xmlns="" id="{A37C0FC1-6DCD-4512-AA1D-DA695AA9E56E}"/>
                </a:ext>
              </a:extLst>
            </p:cNvPr>
            <p:cNvSpPr>
              <a:spLocks/>
            </p:cNvSpPr>
            <p:nvPr/>
          </p:nvSpPr>
          <p:spPr bwMode="auto">
            <a:xfrm>
              <a:off x="8396355" y="1128713"/>
              <a:ext cx="334640" cy="382588"/>
            </a:xfrm>
            <a:custGeom>
              <a:avLst/>
              <a:gdLst>
                <a:gd name="T0" fmla="*/ 687 w 691"/>
                <a:gd name="T1" fmla="*/ 7 h 555"/>
                <a:gd name="T2" fmla="*/ 687 w 691"/>
                <a:gd name="T3" fmla="*/ 7 h 555"/>
                <a:gd name="T4" fmla="*/ 682 w 691"/>
                <a:gd name="T5" fmla="*/ 2 h 555"/>
                <a:gd name="T6" fmla="*/ 672 w 691"/>
                <a:gd name="T7" fmla="*/ 0 h 555"/>
                <a:gd name="T8" fmla="*/ 672 w 691"/>
                <a:gd name="T9" fmla="*/ 0 h 555"/>
                <a:gd name="T10" fmla="*/ 667 w 691"/>
                <a:gd name="T11" fmla="*/ 2 h 555"/>
                <a:gd name="T12" fmla="*/ 661 w 691"/>
                <a:gd name="T13" fmla="*/ 3 h 555"/>
                <a:gd name="T14" fmla="*/ 233 w 691"/>
                <a:gd name="T15" fmla="*/ 346 h 555"/>
                <a:gd name="T16" fmla="*/ 112 w 691"/>
                <a:gd name="T17" fmla="*/ 245 h 555"/>
                <a:gd name="T18" fmla="*/ 112 w 691"/>
                <a:gd name="T19" fmla="*/ 245 h 555"/>
                <a:gd name="T20" fmla="*/ 103 w 691"/>
                <a:gd name="T21" fmla="*/ 238 h 555"/>
                <a:gd name="T22" fmla="*/ 91 w 691"/>
                <a:gd name="T23" fmla="*/ 232 h 555"/>
                <a:gd name="T24" fmla="*/ 80 w 691"/>
                <a:gd name="T25" fmla="*/ 231 h 555"/>
                <a:gd name="T26" fmla="*/ 67 w 691"/>
                <a:gd name="T27" fmla="*/ 229 h 555"/>
                <a:gd name="T28" fmla="*/ 67 w 691"/>
                <a:gd name="T29" fmla="*/ 229 h 555"/>
                <a:gd name="T30" fmla="*/ 56 w 691"/>
                <a:gd name="T31" fmla="*/ 231 h 555"/>
                <a:gd name="T32" fmla="*/ 45 w 691"/>
                <a:gd name="T33" fmla="*/ 232 h 555"/>
                <a:gd name="T34" fmla="*/ 34 w 691"/>
                <a:gd name="T35" fmla="*/ 238 h 555"/>
                <a:gd name="T36" fmla="*/ 24 w 691"/>
                <a:gd name="T37" fmla="*/ 245 h 555"/>
                <a:gd name="T38" fmla="*/ 24 w 691"/>
                <a:gd name="T39" fmla="*/ 245 h 555"/>
                <a:gd name="T40" fmla="*/ 13 w 691"/>
                <a:gd name="T41" fmla="*/ 255 h 555"/>
                <a:gd name="T42" fmla="*/ 6 w 691"/>
                <a:gd name="T43" fmla="*/ 266 h 555"/>
                <a:gd name="T44" fmla="*/ 2 w 691"/>
                <a:gd name="T45" fmla="*/ 279 h 555"/>
                <a:gd name="T46" fmla="*/ 0 w 691"/>
                <a:gd name="T47" fmla="*/ 292 h 555"/>
                <a:gd name="T48" fmla="*/ 0 w 691"/>
                <a:gd name="T49" fmla="*/ 305 h 555"/>
                <a:gd name="T50" fmla="*/ 2 w 691"/>
                <a:gd name="T51" fmla="*/ 318 h 555"/>
                <a:gd name="T52" fmla="*/ 8 w 691"/>
                <a:gd name="T53" fmla="*/ 329 h 555"/>
                <a:gd name="T54" fmla="*/ 15 w 691"/>
                <a:gd name="T55" fmla="*/ 342 h 555"/>
                <a:gd name="T56" fmla="*/ 168 w 691"/>
                <a:gd name="T57" fmla="*/ 523 h 555"/>
                <a:gd name="T58" fmla="*/ 170 w 691"/>
                <a:gd name="T59" fmla="*/ 525 h 555"/>
                <a:gd name="T60" fmla="*/ 170 w 691"/>
                <a:gd name="T61" fmla="*/ 525 h 555"/>
                <a:gd name="T62" fmla="*/ 181 w 691"/>
                <a:gd name="T63" fmla="*/ 536 h 555"/>
                <a:gd name="T64" fmla="*/ 181 w 691"/>
                <a:gd name="T65" fmla="*/ 536 h 555"/>
                <a:gd name="T66" fmla="*/ 192 w 691"/>
                <a:gd name="T67" fmla="*/ 543 h 555"/>
                <a:gd name="T68" fmla="*/ 205 w 691"/>
                <a:gd name="T69" fmla="*/ 549 h 555"/>
                <a:gd name="T70" fmla="*/ 218 w 691"/>
                <a:gd name="T71" fmla="*/ 553 h 555"/>
                <a:gd name="T72" fmla="*/ 231 w 691"/>
                <a:gd name="T73" fmla="*/ 555 h 555"/>
                <a:gd name="T74" fmla="*/ 231 w 691"/>
                <a:gd name="T75" fmla="*/ 555 h 555"/>
                <a:gd name="T76" fmla="*/ 248 w 691"/>
                <a:gd name="T77" fmla="*/ 553 h 555"/>
                <a:gd name="T78" fmla="*/ 265 w 691"/>
                <a:gd name="T79" fmla="*/ 545 h 555"/>
                <a:gd name="T80" fmla="*/ 281 w 691"/>
                <a:gd name="T81" fmla="*/ 536 h 555"/>
                <a:gd name="T82" fmla="*/ 294 w 691"/>
                <a:gd name="T83" fmla="*/ 523 h 555"/>
                <a:gd name="T84" fmla="*/ 687 w 691"/>
                <a:gd name="T85" fmla="*/ 29 h 555"/>
                <a:gd name="T86" fmla="*/ 687 w 691"/>
                <a:gd name="T87" fmla="*/ 29 h 555"/>
                <a:gd name="T88" fmla="*/ 691 w 691"/>
                <a:gd name="T89" fmla="*/ 24 h 555"/>
                <a:gd name="T90" fmla="*/ 691 w 691"/>
                <a:gd name="T91" fmla="*/ 18 h 555"/>
                <a:gd name="T92" fmla="*/ 691 w 691"/>
                <a:gd name="T93" fmla="*/ 13 h 555"/>
                <a:gd name="T94" fmla="*/ 687 w 691"/>
                <a:gd name="T95" fmla="*/ 7 h 555"/>
                <a:gd name="T96" fmla="*/ 687 w 691"/>
                <a:gd name="T97" fmla="*/ 7 h 5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691" h="555">
                  <a:moveTo>
                    <a:pt x="687" y="7"/>
                  </a:moveTo>
                  <a:lnTo>
                    <a:pt x="687" y="7"/>
                  </a:lnTo>
                  <a:lnTo>
                    <a:pt x="682" y="2"/>
                  </a:lnTo>
                  <a:lnTo>
                    <a:pt x="672" y="0"/>
                  </a:lnTo>
                  <a:lnTo>
                    <a:pt x="672" y="0"/>
                  </a:lnTo>
                  <a:lnTo>
                    <a:pt x="667" y="2"/>
                  </a:lnTo>
                  <a:lnTo>
                    <a:pt x="661" y="3"/>
                  </a:lnTo>
                  <a:lnTo>
                    <a:pt x="233" y="346"/>
                  </a:lnTo>
                  <a:lnTo>
                    <a:pt x="112" y="245"/>
                  </a:lnTo>
                  <a:lnTo>
                    <a:pt x="112" y="245"/>
                  </a:lnTo>
                  <a:lnTo>
                    <a:pt x="103" y="238"/>
                  </a:lnTo>
                  <a:lnTo>
                    <a:pt x="91" y="232"/>
                  </a:lnTo>
                  <a:lnTo>
                    <a:pt x="80" y="231"/>
                  </a:lnTo>
                  <a:lnTo>
                    <a:pt x="67" y="229"/>
                  </a:lnTo>
                  <a:lnTo>
                    <a:pt x="67" y="229"/>
                  </a:lnTo>
                  <a:lnTo>
                    <a:pt x="56" y="231"/>
                  </a:lnTo>
                  <a:lnTo>
                    <a:pt x="45" y="232"/>
                  </a:lnTo>
                  <a:lnTo>
                    <a:pt x="34" y="238"/>
                  </a:lnTo>
                  <a:lnTo>
                    <a:pt x="24" y="245"/>
                  </a:lnTo>
                  <a:lnTo>
                    <a:pt x="24" y="245"/>
                  </a:lnTo>
                  <a:lnTo>
                    <a:pt x="13" y="255"/>
                  </a:lnTo>
                  <a:lnTo>
                    <a:pt x="6" y="266"/>
                  </a:lnTo>
                  <a:lnTo>
                    <a:pt x="2" y="279"/>
                  </a:lnTo>
                  <a:lnTo>
                    <a:pt x="0" y="292"/>
                  </a:lnTo>
                  <a:lnTo>
                    <a:pt x="0" y="305"/>
                  </a:lnTo>
                  <a:lnTo>
                    <a:pt x="2" y="318"/>
                  </a:lnTo>
                  <a:lnTo>
                    <a:pt x="8" y="329"/>
                  </a:lnTo>
                  <a:lnTo>
                    <a:pt x="15" y="342"/>
                  </a:lnTo>
                  <a:lnTo>
                    <a:pt x="168" y="523"/>
                  </a:lnTo>
                  <a:lnTo>
                    <a:pt x="170" y="525"/>
                  </a:lnTo>
                  <a:lnTo>
                    <a:pt x="170" y="525"/>
                  </a:lnTo>
                  <a:lnTo>
                    <a:pt x="181" y="536"/>
                  </a:lnTo>
                  <a:lnTo>
                    <a:pt x="181" y="536"/>
                  </a:lnTo>
                  <a:lnTo>
                    <a:pt x="192" y="543"/>
                  </a:lnTo>
                  <a:lnTo>
                    <a:pt x="205" y="549"/>
                  </a:lnTo>
                  <a:lnTo>
                    <a:pt x="218" y="553"/>
                  </a:lnTo>
                  <a:lnTo>
                    <a:pt x="231" y="555"/>
                  </a:lnTo>
                  <a:lnTo>
                    <a:pt x="231" y="555"/>
                  </a:lnTo>
                  <a:lnTo>
                    <a:pt x="248" y="553"/>
                  </a:lnTo>
                  <a:lnTo>
                    <a:pt x="265" y="545"/>
                  </a:lnTo>
                  <a:lnTo>
                    <a:pt x="281" y="536"/>
                  </a:lnTo>
                  <a:lnTo>
                    <a:pt x="294" y="523"/>
                  </a:lnTo>
                  <a:lnTo>
                    <a:pt x="687" y="29"/>
                  </a:lnTo>
                  <a:lnTo>
                    <a:pt x="687" y="29"/>
                  </a:lnTo>
                  <a:lnTo>
                    <a:pt x="691" y="24"/>
                  </a:lnTo>
                  <a:lnTo>
                    <a:pt x="691" y="18"/>
                  </a:lnTo>
                  <a:lnTo>
                    <a:pt x="691" y="13"/>
                  </a:lnTo>
                  <a:lnTo>
                    <a:pt x="687" y="7"/>
                  </a:lnTo>
                  <a:lnTo>
                    <a:pt x="687" y="7"/>
                  </a:lnTo>
                  <a:close/>
                </a:path>
              </a:pathLst>
            </a:custGeom>
            <a:gradFill>
              <a:gsLst>
                <a:gs pos="0">
                  <a:srgbClr val="FF3300"/>
                </a:gs>
                <a:gs pos="100000">
                  <a:srgbClr val="FFC000"/>
                </a:gs>
              </a:gsLst>
              <a:path path="circle">
                <a:fillToRect t="100000" r="10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sp>
        <p:nvSpPr>
          <p:cNvPr id="46" name="Rectangle 2">
            <a:extLst>
              <a:ext uri="{FF2B5EF4-FFF2-40B4-BE49-F238E27FC236}">
                <a16:creationId xmlns:a16="http://schemas.microsoft.com/office/drawing/2014/main" xmlns="" id="{3F39E9A3-78D9-4B8D-9773-D9774CB0B8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9395" y="5713016"/>
            <a:ext cx="8352928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l" fontAlgn="base"/>
            <a:r>
              <a:rPr lang="ko-KR" altLang="en-US" sz="14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청년 채용에도</a:t>
            </a:r>
            <a:r>
              <a:rPr lang="en-US" altLang="ko-KR" sz="14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기존 근로자의 퇴사로 전체 근로자수가 증가하지 않은 경우</a:t>
            </a:r>
            <a:r>
              <a:rPr lang="en-US" altLang="ko-KR" sz="14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지원 되지 않음</a:t>
            </a:r>
          </a:p>
        </p:txBody>
      </p:sp>
      <p:grpSp>
        <p:nvGrpSpPr>
          <p:cNvPr id="8" name="그룹 46">
            <a:extLst>
              <a:ext uri="{FF2B5EF4-FFF2-40B4-BE49-F238E27FC236}">
                <a16:creationId xmlns:a16="http://schemas.microsoft.com/office/drawing/2014/main" xmlns="" id="{15F0E80E-B077-437E-A147-7C19F0E210D1}"/>
              </a:ext>
            </a:extLst>
          </p:cNvPr>
          <p:cNvGrpSpPr/>
          <p:nvPr/>
        </p:nvGrpSpPr>
        <p:grpSpPr>
          <a:xfrm>
            <a:off x="738643" y="5735430"/>
            <a:ext cx="199379" cy="210025"/>
            <a:chOff x="8274366" y="1128713"/>
            <a:chExt cx="456629" cy="481012"/>
          </a:xfrm>
        </p:grpSpPr>
        <p:sp>
          <p:nvSpPr>
            <p:cNvPr id="49" name="Freeform 70">
              <a:extLst>
                <a:ext uri="{FF2B5EF4-FFF2-40B4-BE49-F238E27FC236}">
                  <a16:creationId xmlns:a16="http://schemas.microsoft.com/office/drawing/2014/main" xmlns="" id="{9876A001-47D5-4F82-8D53-D870840407F6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8274366" y="1212627"/>
              <a:ext cx="397098" cy="397098"/>
            </a:xfrm>
            <a:custGeom>
              <a:avLst/>
              <a:gdLst>
                <a:gd name="T0" fmla="*/ 640 w 676"/>
                <a:gd name="T1" fmla="*/ 0 h 676"/>
                <a:gd name="T2" fmla="*/ 184 w 676"/>
                <a:gd name="T3" fmla="*/ 0 h 676"/>
                <a:gd name="T4" fmla="*/ 223 w 676"/>
                <a:gd name="T5" fmla="*/ 72 h 676"/>
                <a:gd name="T6" fmla="*/ 603 w 676"/>
                <a:gd name="T7" fmla="*/ 72 h 676"/>
                <a:gd name="T8" fmla="*/ 603 w 676"/>
                <a:gd name="T9" fmla="*/ 601 h 676"/>
                <a:gd name="T10" fmla="*/ 72 w 676"/>
                <a:gd name="T11" fmla="*/ 601 h 676"/>
                <a:gd name="T12" fmla="*/ 72 w 676"/>
                <a:gd name="T13" fmla="*/ 378 h 676"/>
                <a:gd name="T14" fmla="*/ 0 w 676"/>
                <a:gd name="T15" fmla="*/ 302 h 676"/>
                <a:gd name="T16" fmla="*/ 0 w 676"/>
                <a:gd name="T17" fmla="*/ 639 h 676"/>
                <a:gd name="T18" fmla="*/ 0 w 676"/>
                <a:gd name="T19" fmla="*/ 639 h 676"/>
                <a:gd name="T20" fmla="*/ 2 w 676"/>
                <a:gd name="T21" fmla="*/ 646 h 676"/>
                <a:gd name="T22" fmla="*/ 3 w 676"/>
                <a:gd name="T23" fmla="*/ 653 h 676"/>
                <a:gd name="T24" fmla="*/ 7 w 676"/>
                <a:gd name="T25" fmla="*/ 659 h 676"/>
                <a:gd name="T26" fmla="*/ 11 w 676"/>
                <a:gd name="T27" fmla="*/ 665 h 676"/>
                <a:gd name="T28" fmla="*/ 16 w 676"/>
                <a:gd name="T29" fmla="*/ 668 h 676"/>
                <a:gd name="T30" fmla="*/ 22 w 676"/>
                <a:gd name="T31" fmla="*/ 672 h 676"/>
                <a:gd name="T32" fmla="*/ 29 w 676"/>
                <a:gd name="T33" fmla="*/ 674 h 676"/>
                <a:gd name="T34" fmla="*/ 37 w 676"/>
                <a:gd name="T35" fmla="*/ 676 h 676"/>
                <a:gd name="T36" fmla="*/ 640 w 676"/>
                <a:gd name="T37" fmla="*/ 676 h 676"/>
                <a:gd name="T38" fmla="*/ 640 w 676"/>
                <a:gd name="T39" fmla="*/ 676 h 676"/>
                <a:gd name="T40" fmla="*/ 648 w 676"/>
                <a:gd name="T41" fmla="*/ 674 h 676"/>
                <a:gd name="T42" fmla="*/ 653 w 676"/>
                <a:gd name="T43" fmla="*/ 672 h 676"/>
                <a:gd name="T44" fmla="*/ 661 w 676"/>
                <a:gd name="T45" fmla="*/ 668 h 676"/>
                <a:gd name="T46" fmla="*/ 666 w 676"/>
                <a:gd name="T47" fmla="*/ 665 h 676"/>
                <a:gd name="T48" fmla="*/ 670 w 676"/>
                <a:gd name="T49" fmla="*/ 659 h 676"/>
                <a:gd name="T50" fmla="*/ 674 w 676"/>
                <a:gd name="T51" fmla="*/ 653 h 676"/>
                <a:gd name="T52" fmla="*/ 676 w 676"/>
                <a:gd name="T53" fmla="*/ 646 h 676"/>
                <a:gd name="T54" fmla="*/ 676 w 676"/>
                <a:gd name="T55" fmla="*/ 639 h 676"/>
                <a:gd name="T56" fmla="*/ 676 w 676"/>
                <a:gd name="T57" fmla="*/ 35 h 676"/>
                <a:gd name="T58" fmla="*/ 676 w 676"/>
                <a:gd name="T59" fmla="*/ 35 h 676"/>
                <a:gd name="T60" fmla="*/ 676 w 676"/>
                <a:gd name="T61" fmla="*/ 28 h 676"/>
                <a:gd name="T62" fmla="*/ 674 w 676"/>
                <a:gd name="T63" fmla="*/ 22 h 676"/>
                <a:gd name="T64" fmla="*/ 670 w 676"/>
                <a:gd name="T65" fmla="*/ 15 h 676"/>
                <a:gd name="T66" fmla="*/ 666 w 676"/>
                <a:gd name="T67" fmla="*/ 9 h 676"/>
                <a:gd name="T68" fmla="*/ 661 w 676"/>
                <a:gd name="T69" fmla="*/ 5 h 676"/>
                <a:gd name="T70" fmla="*/ 653 w 676"/>
                <a:gd name="T71" fmla="*/ 2 h 676"/>
                <a:gd name="T72" fmla="*/ 648 w 676"/>
                <a:gd name="T73" fmla="*/ 0 h 676"/>
                <a:gd name="T74" fmla="*/ 640 w 676"/>
                <a:gd name="T75" fmla="*/ 0 h 676"/>
                <a:gd name="T76" fmla="*/ 640 w 676"/>
                <a:gd name="T77" fmla="*/ 0 h 6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676" h="676">
                  <a:moveTo>
                    <a:pt x="640" y="0"/>
                  </a:moveTo>
                  <a:lnTo>
                    <a:pt x="184" y="0"/>
                  </a:lnTo>
                  <a:lnTo>
                    <a:pt x="223" y="72"/>
                  </a:lnTo>
                  <a:lnTo>
                    <a:pt x="603" y="72"/>
                  </a:lnTo>
                  <a:lnTo>
                    <a:pt x="603" y="601"/>
                  </a:lnTo>
                  <a:lnTo>
                    <a:pt x="72" y="601"/>
                  </a:lnTo>
                  <a:lnTo>
                    <a:pt x="72" y="378"/>
                  </a:lnTo>
                  <a:lnTo>
                    <a:pt x="0" y="302"/>
                  </a:lnTo>
                  <a:lnTo>
                    <a:pt x="0" y="639"/>
                  </a:lnTo>
                  <a:lnTo>
                    <a:pt x="0" y="639"/>
                  </a:lnTo>
                  <a:lnTo>
                    <a:pt x="2" y="646"/>
                  </a:lnTo>
                  <a:lnTo>
                    <a:pt x="3" y="653"/>
                  </a:lnTo>
                  <a:lnTo>
                    <a:pt x="7" y="659"/>
                  </a:lnTo>
                  <a:lnTo>
                    <a:pt x="11" y="665"/>
                  </a:lnTo>
                  <a:lnTo>
                    <a:pt x="16" y="668"/>
                  </a:lnTo>
                  <a:lnTo>
                    <a:pt x="22" y="672"/>
                  </a:lnTo>
                  <a:lnTo>
                    <a:pt x="29" y="674"/>
                  </a:lnTo>
                  <a:lnTo>
                    <a:pt x="37" y="676"/>
                  </a:lnTo>
                  <a:lnTo>
                    <a:pt x="640" y="676"/>
                  </a:lnTo>
                  <a:lnTo>
                    <a:pt x="640" y="676"/>
                  </a:lnTo>
                  <a:lnTo>
                    <a:pt x="648" y="674"/>
                  </a:lnTo>
                  <a:lnTo>
                    <a:pt x="653" y="672"/>
                  </a:lnTo>
                  <a:lnTo>
                    <a:pt x="661" y="668"/>
                  </a:lnTo>
                  <a:lnTo>
                    <a:pt x="666" y="665"/>
                  </a:lnTo>
                  <a:lnTo>
                    <a:pt x="670" y="659"/>
                  </a:lnTo>
                  <a:lnTo>
                    <a:pt x="674" y="653"/>
                  </a:lnTo>
                  <a:lnTo>
                    <a:pt x="676" y="646"/>
                  </a:lnTo>
                  <a:lnTo>
                    <a:pt x="676" y="639"/>
                  </a:lnTo>
                  <a:lnTo>
                    <a:pt x="676" y="35"/>
                  </a:lnTo>
                  <a:lnTo>
                    <a:pt x="676" y="35"/>
                  </a:lnTo>
                  <a:lnTo>
                    <a:pt x="676" y="28"/>
                  </a:lnTo>
                  <a:lnTo>
                    <a:pt x="674" y="22"/>
                  </a:lnTo>
                  <a:lnTo>
                    <a:pt x="670" y="15"/>
                  </a:lnTo>
                  <a:lnTo>
                    <a:pt x="666" y="9"/>
                  </a:lnTo>
                  <a:lnTo>
                    <a:pt x="661" y="5"/>
                  </a:lnTo>
                  <a:lnTo>
                    <a:pt x="653" y="2"/>
                  </a:lnTo>
                  <a:lnTo>
                    <a:pt x="648" y="0"/>
                  </a:lnTo>
                  <a:lnTo>
                    <a:pt x="640" y="0"/>
                  </a:lnTo>
                  <a:lnTo>
                    <a:pt x="640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50000"/>
                  </a:schemeClr>
                </a:gs>
                <a:gs pos="100000">
                  <a:schemeClr val="tx1">
                    <a:lumMod val="65000"/>
                    <a:lumOff val="35000"/>
                  </a:schemeClr>
                </a:gs>
              </a:gsLst>
              <a:lin ang="27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0" name="Freeform 52">
              <a:extLst>
                <a:ext uri="{FF2B5EF4-FFF2-40B4-BE49-F238E27FC236}">
                  <a16:creationId xmlns:a16="http://schemas.microsoft.com/office/drawing/2014/main" xmlns="" id="{F6703129-BF24-47F2-803D-569CD67D5652}"/>
                </a:ext>
              </a:extLst>
            </p:cNvPr>
            <p:cNvSpPr>
              <a:spLocks/>
            </p:cNvSpPr>
            <p:nvPr/>
          </p:nvSpPr>
          <p:spPr bwMode="auto">
            <a:xfrm>
              <a:off x="8396355" y="1128713"/>
              <a:ext cx="334640" cy="382588"/>
            </a:xfrm>
            <a:custGeom>
              <a:avLst/>
              <a:gdLst>
                <a:gd name="T0" fmla="*/ 687 w 691"/>
                <a:gd name="T1" fmla="*/ 7 h 555"/>
                <a:gd name="T2" fmla="*/ 687 w 691"/>
                <a:gd name="T3" fmla="*/ 7 h 555"/>
                <a:gd name="T4" fmla="*/ 682 w 691"/>
                <a:gd name="T5" fmla="*/ 2 h 555"/>
                <a:gd name="T6" fmla="*/ 672 w 691"/>
                <a:gd name="T7" fmla="*/ 0 h 555"/>
                <a:gd name="T8" fmla="*/ 672 w 691"/>
                <a:gd name="T9" fmla="*/ 0 h 555"/>
                <a:gd name="T10" fmla="*/ 667 w 691"/>
                <a:gd name="T11" fmla="*/ 2 h 555"/>
                <a:gd name="T12" fmla="*/ 661 w 691"/>
                <a:gd name="T13" fmla="*/ 3 h 555"/>
                <a:gd name="T14" fmla="*/ 233 w 691"/>
                <a:gd name="T15" fmla="*/ 346 h 555"/>
                <a:gd name="T16" fmla="*/ 112 w 691"/>
                <a:gd name="T17" fmla="*/ 245 h 555"/>
                <a:gd name="T18" fmla="*/ 112 w 691"/>
                <a:gd name="T19" fmla="*/ 245 h 555"/>
                <a:gd name="T20" fmla="*/ 103 w 691"/>
                <a:gd name="T21" fmla="*/ 238 h 555"/>
                <a:gd name="T22" fmla="*/ 91 w 691"/>
                <a:gd name="T23" fmla="*/ 232 h 555"/>
                <a:gd name="T24" fmla="*/ 80 w 691"/>
                <a:gd name="T25" fmla="*/ 231 h 555"/>
                <a:gd name="T26" fmla="*/ 67 w 691"/>
                <a:gd name="T27" fmla="*/ 229 h 555"/>
                <a:gd name="T28" fmla="*/ 67 w 691"/>
                <a:gd name="T29" fmla="*/ 229 h 555"/>
                <a:gd name="T30" fmla="*/ 56 w 691"/>
                <a:gd name="T31" fmla="*/ 231 h 555"/>
                <a:gd name="T32" fmla="*/ 45 w 691"/>
                <a:gd name="T33" fmla="*/ 232 h 555"/>
                <a:gd name="T34" fmla="*/ 34 w 691"/>
                <a:gd name="T35" fmla="*/ 238 h 555"/>
                <a:gd name="T36" fmla="*/ 24 w 691"/>
                <a:gd name="T37" fmla="*/ 245 h 555"/>
                <a:gd name="T38" fmla="*/ 24 w 691"/>
                <a:gd name="T39" fmla="*/ 245 h 555"/>
                <a:gd name="T40" fmla="*/ 13 w 691"/>
                <a:gd name="T41" fmla="*/ 255 h 555"/>
                <a:gd name="T42" fmla="*/ 6 w 691"/>
                <a:gd name="T43" fmla="*/ 266 h 555"/>
                <a:gd name="T44" fmla="*/ 2 w 691"/>
                <a:gd name="T45" fmla="*/ 279 h 555"/>
                <a:gd name="T46" fmla="*/ 0 w 691"/>
                <a:gd name="T47" fmla="*/ 292 h 555"/>
                <a:gd name="T48" fmla="*/ 0 w 691"/>
                <a:gd name="T49" fmla="*/ 305 h 555"/>
                <a:gd name="T50" fmla="*/ 2 w 691"/>
                <a:gd name="T51" fmla="*/ 318 h 555"/>
                <a:gd name="T52" fmla="*/ 8 w 691"/>
                <a:gd name="T53" fmla="*/ 329 h 555"/>
                <a:gd name="T54" fmla="*/ 15 w 691"/>
                <a:gd name="T55" fmla="*/ 342 h 555"/>
                <a:gd name="T56" fmla="*/ 168 w 691"/>
                <a:gd name="T57" fmla="*/ 523 h 555"/>
                <a:gd name="T58" fmla="*/ 170 w 691"/>
                <a:gd name="T59" fmla="*/ 525 h 555"/>
                <a:gd name="T60" fmla="*/ 170 w 691"/>
                <a:gd name="T61" fmla="*/ 525 h 555"/>
                <a:gd name="T62" fmla="*/ 181 w 691"/>
                <a:gd name="T63" fmla="*/ 536 h 555"/>
                <a:gd name="T64" fmla="*/ 181 w 691"/>
                <a:gd name="T65" fmla="*/ 536 h 555"/>
                <a:gd name="T66" fmla="*/ 192 w 691"/>
                <a:gd name="T67" fmla="*/ 543 h 555"/>
                <a:gd name="T68" fmla="*/ 205 w 691"/>
                <a:gd name="T69" fmla="*/ 549 h 555"/>
                <a:gd name="T70" fmla="*/ 218 w 691"/>
                <a:gd name="T71" fmla="*/ 553 h 555"/>
                <a:gd name="T72" fmla="*/ 231 w 691"/>
                <a:gd name="T73" fmla="*/ 555 h 555"/>
                <a:gd name="T74" fmla="*/ 231 w 691"/>
                <a:gd name="T75" fmla="*/ 555 h 555"/>
                <a:gd name="T76" fmla="*/ 248 w 691"/>
                <a:gd name="T77" fmla="*/ 553 h 555"/>
                <a:gd name="T78" fmla="*/ 265 w 691"/>
                <a:gd name="T79" fmla="*/ 545 h 555"/>
                <a:gd name="T80" fmla="*/ 281 w 691"/>
                <a:gd name="T81" fmla="*/ 536 h 555"/>
                <a:gd name="T82" fmla="*/ 294 w 691"/>
                <a:gd name="T83" fmla="*/ 523 h 555"/>
                <a:gd name="T84" fmla="*/ 687 w 691"/>
                <a:gd name="T85" fmla="*/ 29 h 555"/>
                <a:gd name="T86" fmla="*/ 687 w 691"/>
                <a:gd name="T87" fmla="*/ 29 h 555"/>
                <a:gd name="T88" fmla="*/ 691 w 691"/>
                <a:gd name="T89" fmla="*/ 24 h 555"/>
                <a:gd name="T90" fmla="*/ 691 w 691"/>
                <a:gd name="T91" fmla="*/ 18 h 555"/>
                <a:gd name="T92" fmla="*/ 691 w 691"/>
                <a:gd name="T93" fmla="*/ 13 h 555"/>
                <a:gd name="T94" fmla="*/ 687 w 691"/>
                <a:gd name="T95" fmla="*/ 7 h 555"/>
                <a:gd name="T96" fmla="*/ 687 w 691"/>
                <a:gd name="T97" fmla="*/ 7 h 5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691" h="555">
                  <a:moveTo>
                    <a:pt x="687" y="7"/>
                  </a:moveTo>
                  <a:lnTo>
                    <a:pt x="687" y="7"/>
                  </a:lnTo>
                  <a:lnTo>
                    <a:pt x="682" y="2"/>
                  </a:lnTo>
                  <a:lnTo>
                    <a:pt x="672" y="0"/>
                  </a:lnTo>
                  <a:lnTo>
                    <a:pt x="672" y="0"/>
                  </a:lnTo>
                  <a:lnTo>
                    <a:pt x="667" y="2"/>
                  </a:lnTo>
                  <a:lnTo>
                    <a:pt x="661" y="3"/>
                  </a:lnTo>
                  <a:lnTo>
                    <a:pt x="233" y="346"/>
                  </a:lnTo>
                  <a:lnTo>
                    <a:pt x="112" y="245"/>
                  </a:lnTo>
                  <a:lnTo>
                    <a:pt x="112" y="245"/>
                  </a:lnTo>
                  <a:lnTo>
                    <a:pt x="103" y="238"/>
                  </a:lnTo>
                  <a:lnTo>
                    <a:pt x="91" y="232"/>
                  </a:lnTo>
                  <a:lnTo>
                    <a:pt x="80" y="231"/>
                  </a:lnTo>
                  <a:lnTo>
                    <a:pt x="67" y="229"/>
                  </a:lnTo>
                  <a:lnTo>
                    <a:pt x="67" y="229"/>
                  </a:lnTo>
                  <a:lnTo>
                    <a:pt x="56" y="231"/>
                  </a:lnTo>
                  <a:lnTo>
                    <a:pt x="45" y="232"/>
                  </a:lnTo>
                  <a:lnTo>
                    <a:pt x="34" y="238"/>
                  </a:lnTo>
                  <a:lnTo>
                    <a:pt x="24" y="245"/>
                  </a:lnTo>
                  <a:lnTo>
                    <a:pt x="24" y="245"/>
                  </a:lnTo>
                  <a:lnTo>
                    <a:pt x="13" y="255"/>
                  </a:lnTo>
                  <a:lnTo>
                    <a:pt x="6" y="266"/>
                  </a:lnTo>
                  <a:lnTo>
                    <a:pt x="2" y="279"/>
                  </a:lnTo>
                  <a:lnTo>
                    <a:pt x="0" y="292"/>
                  </a:lnTo>
                  <a:lnTo>
                    <a:pt x="0" y="305"/>
                  </a:lnTo>
                  <a:lnTo>
                    <a:pt x="2" y="318"/>
                  </a:lnTo>
                  <a:lnTo>
                    <a:pt x="8" y="329"/>
                  </a:lnTo>
                  <a:lnTo>
                    <a:pt x="15" y="342"/>
                  </a:lnTo>
                  <a:lnTo>
                    <a:pt x="168" y="523"/>
                  </a:lnTo>
                  <a:lnTo>
                    <a:pt x="170" y="525"/>
                  </a:lnTo>
                  <a:lnTo>
                    <a:pt x="170" y="525"/>
                  </a:lnTo>
                  <a:lnTo>
                    <a:pt x="181" y="536"/>
                  </a:lnTo>
                  <a:lnTo>
                    <a:pt x="181" y="536"/>
                  </a:lnTo>
                  <a:lnTo>
                    <a:pt x="192" y="543"/>
                  </a:lnTo>
                  <a:lnTo>
                    <a:pt x="205" y="549"/>
                  </a:lnTo>
                  <a:lnTo>
                    <a:pt x="218" y="553"/>
                  </a:lnTo>
                  <a:lnTo>
                    <a:pt x="231" y="555"/>
                  </a:lnTo>
                  <a:lnTo>
                    <a:pt x="231" y="555"/>
                  </a:lnTo>
                  <a:lnTo>
                    <a:pt x="248" y="553"/>
                  </a:lnTo>
                  <a:lnTo>
                    <a:pt x="265" y="545"/>
                  </a:lnTo>
                  <a:lnTo>
                    <a:pt x="281" y="536"/>
                  </a:lnTo>
                  <a:lnTo>
                    <a:pt x="294" y="523"/>
                  </a:lnTo>
                  <a:lnTo>
                    <a:pt x="687" y="29"/>
                  </a:lnTo>
                  <a:lnTo>
                    <a:pt x="687" y="29"/>
                  </a:lnTo>
                  <a:lnTo>
                    <a:pt x="691" y="24"/>
                  </a:lnTo>
                  <a:lnTo>
                    <a:pt x="691" y="18"/>
                  </a:lnTo>
                  <a:lnTo>
                    <a:pt x="691" y="13"/>
                  </a:lnTo>
                  <a:lnTo>
                    <a:pt x="687" y="7"/>
                  </a:lnTo>
                  <a:lnTo>
                    <a:pt x="687" y="7"/>
                  </a:lnTo>
                  <a:close/>
                </a:path>
              </a:pathLst>
            </a:custGeom>
            <a:gradFill>
              <a:gsLst>
                <a:gs pos="0">
                  <a:srgbClr val="FF3300"/>
                </a:gs>
                <a:gs pos="100000">
                  <a:srgbClr val="FFC000"/>
                </a:gs>
              </a:gsLst>
              <a:path path="circle">
                <a:fillToRect t="100000" r="10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sp>
        <p:nvSpPr>
          <p:cNvPr id="51" name="Rectangle 2">
            <a:extLst>
              <a:ext uri="{FF2B5EF4-FFF2-40B4-BE49-F238E27FC236}">
                <a16:creationId xmlns:a16="http://schemas.microsoft.com/office/drawing/2014/main" xmlns="" id="{8B9E6E46-E47D-4D47-A7D6-72DCD3C42C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9395" y="5994915"/>
            <a:ext cx="835292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l" fontAlgn="base"/>
            <a:r>
              <a:rPr lang="en-US" altLang="ko-KR" sz="14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100</a:t>
            </a:r>
            <a:r>
              <a:rPr lang="ko-KR" altLang="en-US" sz="14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이상 기업이 신규채용 </a:t>
            </a:r>
            <a:r>
              <a:rPr lang="en-US" altLang="ko-KR" sz="14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3</a:t>
            </a:r>
            <a:r>
              <a:rPr lang="ko-KR" altLang="en-US" sz="14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명 요건을 충족하지 못하여 장려금이 </a:t>
            </a:r>
            <a:r>
              <a:rPr lang="ko-KR" altLang="en-US" sz="1400" kern="0" dirty="0" err="1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부지급</a:t>
            </a:r>
            <a:r>
              <a:rPr lang="ko-KR" altLang="en-US" sz="14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 된  경우</a:t>
            </a:r>
            <a:r>
              <a:rPr lang="en-US" altLang="ko-KR" sz="14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,</a:t>
            </a:r>
            <a:br>
              <a:rPr lang="en-US" altLang="ko-KR" sz="14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</a:br>
            <a:r>
              <a:rPr lang="en-US" altLang="ko-KR" sz="14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6</a:t>
            </a:r>
            <a:r>
              <a:rPr lang="ko-KR" altLang="en-US" sz="14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개월마다 평균근로자수를 산정하여</a:t>
            </a:r>
            <a:r>
              <a:rPr lang="en-US" altLang="ko-KR" sz="14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평균 </a:t>
            </a:r>
            <a:r>
              <a:rPr lang="en-US" altLang="ko-KR" sz="14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3</a:t>
            </a:r>
            <a:r>
              <a:rPr lang="ko-KR" altLang="en-US" sz="14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명이상 증가한 경우 정산</a:t>
            </a:r>
            <a:r>
              <a:rPr lang="en-US" altLang="ko-KR" sz="14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·</a:t>
            </a:r>
            <a:r>
              <a:rPr lang="ko-KR" altLang="en-US" sz="14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지급</a:t>
            </a:r>
          </a:p>
        </p:txBody>
      </p:sp>
      <p:grpSp>
        <p:nvGrpSpPr>
          <p:cNvPr id="11" name="그룹 51">
            <a:extLst>
              <a:ext uri="{FF2B5EF4-FFF2-40B4-BE49-F238E27FC236}">
                <a16:creationId xmlns:a16="http://schemas.microsoft.com/office/drawing/2014/main" xmlns="" id="{7421536D-F987-4841-AA0A-C37D2864A9A0}"/>
              </a:ext>
            </a:extLst>
          </p:cNvPr>
          <p:cNvGrpSpPr/>
          <p:nvPr/>
        </p:nvGrpSpPr>
        <p:grpSpPr>
          <a:xfrm>
            <a:off x="738643" y="6040109"/>
            <a:ext cx="199379" cy="210025"/>
            <a:chOff x="8274366" y="1128713"/>
            <a:chExt cx="456629" cy="481012"/>
          </a:xfrm>
        </p:grpSpPr>
        <p:sp>
          <p:nvSpPr>
            <p:cNvPr id="53" name="Freeform 70">
              <a:extLst>
                <a:ext uri="{FF2B5EF4-FFF2-40B4-BE49-F238E27FC236}">
                  <a16:creationId xmlns:a16="http://schemas.microsoft.com/office/drawing/2014/main" xmlns="" id="{5402186C-F5F4-4E5F-861B-D6D5192C6A24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8274366" y="1212627"/>
              <a:ext cx="397098" cy="397098"/>
            </a:xfrm>
            <a:custGeom>
              <a:avLst/>
              <a:gdLst>
                <a:gd name="T0" fmla="*/ 640 w 676"/>
                <a:gd name="T1" fmla="*/ 0 h 676"/>
                <a:gd name="T2" fmla="*/ 184 w 676"/>
                <a:gd name="T3" fmla="*/ 0 h 676"/>
                <a:gd name="T4" fmla="*/ 223 w 676"/>
                <a:gd name="T5" fmla="*/ 72 h 676"/>
                <a:gd name="T6" fmla="*/ 603 w 676"/>
                <a:gd name="T7" fmla="*/ 72 h 676"/>
                <a:gd name="T8" fmla="*/ 603 w 676"/>
                <a:gd name="T9" fmla="*/ 601 h 676"/>
                <a:gd name="T10" fmla="*/ 72 w 676"/>
                <a:gd name="T11" fmla="*/ 601 h 676"/>
                <a:gd name="T12" fmla="*/ 72 w 676"/>
                <a:gd name="T13" fmla="*/ 378 h 676"/>
                <a:gd name="T14" fmla="*/ 0 w 676"/>
                <a:gd name="T15" fmla="*/ 302 h 676"/>
                <a:gd name="T16" fmla="*/ 0 w 676"/>
                <a:gd name="T17" fmla="*/ 639 h 676"/>
                <a:gd name="T18" fmla="*/ 0 w 676"/>
                <a:gd name="T19" fmla="*/ 639 h 676"/>
                <a:gd name="T20" fmla="*/ 2 w 676"/>
                <a:gd name="T21" fmla="*/ 646 h 676"/>
                <a:gd name="T22" fmla="*/ 3 w 676"/>
                <a:gd name="T23" fmla="*/ 653 h 676"/>
                <a:gd name="T24" fmla="*/ 7 w 676"/>
                <a:gd name="T25" fmla="*/ 659 h 676"/>
                <a:gd name="T26" fmla="*/ 11 w 676"/>
                <a:gd name="T27" fmla="*/ 665 h 676"/>
                <a:gd name="T28" fmla="*/ 16 w 676"/>
                <a:gd name="T29" fmla="*/ 668 h 676"/>
                <a:gd name="T30" fmla="*/ 22 w 676"/>
                <a:gd name="T31" fmla="*/ 672 h 676"/>
                <a:gd name="T32" fmla="*/ 29 w 676"/>
                <a:gd name="T33" fmla="*/ 674 h 676"/>
                <a:gd name="T34" fmla="*/ 37 w 676"/>
                <a:gd name="T35" fmla="*/ 676 h 676"/>
                <a:gd name="T36" fmla="*/ 640 w 676"/>
                <a:gd name="T37" fmla="*/ 676 h 676"/>
                <a:gd name="T38" fmla="*/ 640 w 676"/>
                <a:gd name="T39" fmla="*/ 676 h 676"/>
                <a:gd name="T40" fmla="*/ 648 w 676"/>
                <a:gd name="T41" fmla="*/ 674 h 676"/>
                <a:gd name="T42" fmla="*/ 653 w 676"/>
                <a:gd name="T43" fmla="*/ 672 h 676"/>
                <a:gd name="T44" fmla="*/ 661 w 676"/>
                <a:gd name="T45" fmla="*/ 668 h 676"/>
                <a:gd name="T46" fmla="*/ 666 w 676"/>
                <a:gd name="T47" fmla="*/ 665 h 676"/>
                <a:gd name="T48" fmla="*/ 670 w 676"/>
                <a:gd name="T49" fmla="*/ 659 h 676"/>
                <a:gd name="T50" fmla="*/ 674 w 676"/>
                <a:gd name="T51" fmla="*/ 653 h 676"/>
                <a:gd name="T52" fmla="*/ 676 w 676"/>
                <a:gd name="T53" fmla="*/ 646 h 676"/>
                <a:gd name="T54" fmla="*/ 676 w 676"/>
                <a:gd name="T55" fmla="*/ 639 h 676"/>
                <a:gd name="T56" fmla="*/ 676 w 676"/>
                <a:gd name="T57" fmla="*/ 35 h 676"/>
                <a:gd name="T58" fmla="*/ 676 w 676"/>
                <a:gd name="T59" fmla="*/ 35 h 676"/>
                <a:gd name="T60" fmla="*/ 676 w 676"/>
                <a:gd name="T61" fmla="*/ 28 h 676"/>
                <a:gd name="T62" fmla="*/ 674 w 676"/>
                <a:gd name="T63" fmla="*/ 22 h 676"/>
                <a:gd name="T64" fmla="*/ 670 w 676"/>
                <a:gd name="T65" fmla="*/ 15 h 676"/>
                <a:gd name="T66" fmla="*/ 666 w 676"/>
                <a:gd name="T67" fmla="*/ 9 h 676"/>
                <a:gd name="T68" fmla="*/ 661 w 676"/>
                <a:gd name="T69" fmla="*/ 5 h 676"/>
                <a:gd name="T70" fmla="*/ 653 w 676"/>
                <a:gd name="T71" fmla="*/ 2 h 676"/>
                <a:gd name="T72" fmla="*/ 648 w 676"/>
                <a:gd name="T73" fmla="*/ 0 h 676"/>
                <a:gd name="T74" fmla="*/ 640 w 676"/>
                <a:gd name="T75" fmla="*/ 0 h 676"/>
                <a:gd name="T76" fmla="*/ 640 w 676"/>
                <a:gd name="T77" fmla="*/ 0 h 6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676" h="676">
                  <a:moveTo>
                    <a:pt x="640" y="0"/>
                  </a:moveTo>
                  <a:lnTo>
                    <a:pt x="184" y="0"/>
                  </a:lnTo>
                  <a:lnTo>
                    <a:pt x="223" y="72"/>
                  </a:lnTo>
                  <a:lnTo>
                    <a:pt x="603" y="72"/>
                  </a:lnTo>
                  <a:lnTo>
                    <a:pt x="603" y="601"/>
                  </a:lnTo>
                  <a:lnTo>
                    <a:pt x="72" y="601"/>
                  </a:lnTo>
                  <a:lnTo>
                    <a:pt x="72" y="378"/>
                  </a:lnTo>
                  <a:lnTo>
                    <a:pt x="0" y="302"/>
                  </a:lnTo>
                  <a:lnTo>
                    <a:pt x="0" y="639"/>
                  </a:lnTo>
                  <a:lnTo>
                    <a:pt x="0" y="639"/>
                  </a:lnTo>
                  <a:lnTo>
                    <a:pt x="2" y="646"/>
                  </a:lnTo>
                  <a:lnTo>
                    <a:pt x="3" y="653"/>
                  </a:lnTo>
                  <a:lnTo>
                    <a:pt x="7" y="659"/>
                  </a:lnTo>
                  <a:lnTo>
                    <a:pt x="11" y="665"/>
                  </a:lnTo>
                  <a:lnTo>
                    <a:pt x="16" y="668"/>
                  </a:lnTo>
                  <a:lnTo>
                    <a:pt x="22" y="672"/>
                  </a:lnTo>
                  <a:lnTo>
                    <a:pt x="29" y="674"/>
                  </a:lnTo>
                  <a:lnTo>
                    <a:pt x="37" y="676"/>
                  </a:lnTo>
                  <a:lnTo>
                    <a:pt x="640" y="676"/>
                  </a:lnTo>
                  <a:lnTo>
                    <a:pt x="640" y="676"/>
                  </a:lnTo>
                  <a:lnTo>
                    <a:pt x="648" y="674"/>
                  </a:lnTo>
                  <a:lnTo>
                    <a:pt x="653" y="672"/>
                  </a:lnTo>
                  <a:lnTo>
                    <a:pt x="661" y="668"/>
                  </a:lnTo>
                  <a:lnTo>
                    <a:pt x="666" y="665"/>
                  </a:lnTo>
                  <a:lnTo>
                    <a:pt x="670" y="659"/>
                  </a:lnTo>
                  <a:lnTo>
                    <a:pt x="674" y="653"/>
                  </a:lnTo>
                  <a:lnTo>
                    <a:pt x="676" y="646"/>
                  </a:lnTo>
                  <a:lnTo>
                    <a:pt x="676" y="639"/>
                  </a:lnTo>
                  <a:lnTo>
                    <a:pt x="676" y="35"/>
                  </a:lnTo>
                  <a:lnTo>
                    <a:pt x="676" y="35"/>
                  </a:lnTo>
                  <a:lnTo>
                    <a:pt x="676" y="28"/>
                  </a:lnTo>
                  <a:lnTo>
                    <a:pt x="674" y="22"/>
                  </a:lnTo>
                  <a:lnTo>
                    <a:pt x="670" y="15"/>
                  </a:lnTo>
                  <a:lnTo>
                    <a:pt x="666" y="9"/>
                  </a:lnTo>
                  <a:lnTo>
                    <a:pt x="661" y="5"/>
                  </a:lnTo>
                  <a:lnTo>
                    <a:pt x="653" y="2"/>
                  </a:lnTo>
                  <a:lnTo>
                    <a:pt x="648" y="0"/>
                  </a:lnTo>
                  <a:lnTo>
                    <a:pt x="640" y="0"/>
                  </a:lnTo>
                  <a:lnTo>
                    <a:pt x="640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50000"/>
                  </a:schemeClr>
                </a:gs>
                <a:gs pos="100000">
                  <a:schemeClr val="tx1">
                    <a:lumMod val="65000"/>
                    <a:lumOff val="35000"/>
                  </a:schemeClr>
                </a:gs>
              </a:gsLst>
              <a:lin ang="27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4" name="Freeform 52">
              <a:extLst>
                <a:ext uri="{FF2B5EF4-FFF2-40B4-BE49-F238E27FC236}">
                  <a16:creationId xmlns:a16="http://schemas.microsoft.com/office/drawing/2014/main" xmlns="" id="{E93C5330-8B57-41A9-8273-66DF192031D5}"/>
                </a:ext>
              </a:extLst>
            </p:cNvPr>
            <p:cNvSpPr>
              <a:spLocks/>
            </p:cNvSpPr>
            <p:nvPr/>
          </p:nvSpPr>
          <p:spPr bwMode="auto">
            <a:xfrm>
              <a:off x="8396355" y="1128713"/>
              <a:ext cx="334640" cy="382588"/>
            </a:xfrm>
            <a:custGeom>
              <a:avLst/>
              <a:gdLst>
                <a:gd name="T0" fmla="*/ 687 w 691"/>
                <a:gd name="T1" fmla="*/ 7 h 555"/>
                <a:gd name="T2" fmla="*/ 687 w 691"/>
                <a:gd name="T3" fmla="*/ 7 h 555"/>
                <a:gd name="T4" fmla="*/ 682 w 691"/>
                <a:gd name="T5" fmla="*/ 2 h 555"/>
                <a:gd name="T6" fmla="*/ 672 w 691"/>
                <a:gd name="T7" fmla="*/ 0 h 555"/>
                <a:gd name="T8" fmla="*/ 672 w 691"/>
                <a:gd name="T9" fmla="*/ 0 h 555"/>
                <a:gd name="T10" fmla="*/ 667 w 691"/>
                <a:gd name="T11" fmla="*/ 2 h 555"/>
                <a:gd name="T12" fmla="*/ 661 w 691"/>
                <a:gd name="T13" fmla="*/ 3 h 555"/>
                <a:gd name="T14" fmla="*/ 233 w 691"/>
                <a:gd name="T15" fmla="*/ 346 h 555"/>
                <a:gd name="T16" fmla="*/ 112 w 691"/>
                <a:gd name="T17" fmla="*/ 245 h 555"/>
                <a:gd name="T18" fmla="*/ 112 w 691"/>
                <a:gd name="T19" fmla="*/ 245 h 555"/>
                <a:gd name="T20" fmla="*/ 103 w 691"/>
                <a:gd name="T21" fmla="*/ 238 h 555"/>
                <a:gd name="T22" fmla="*/ 91 w 691"/>
                <a:gd name="T23" fmla="*/ 232 h 555"/>
                <a:gd name="T24" fmla="*/ 80 w 691"/>
                <a:gd name="T25" fmla="*/ 231 h 555"/>
                <a:gd name="T26" fmla="*/ 67 w 691"/>
                <a:gd name="T27" fmla="*/ 229 h 555"/>
                <a:gd name="T28" fmla="*/ 67 w 691"/>
                <a:gd name="T29" fmla="*/ 229 h 555"/>
                <a:gd name="T30" fmla="*/ 56 w 691"/>
                <a:gd name="T31" fmla="*/ 231 h 555"/>
                <a:gd name="T32" fmla="*/ 45 w 691"/>
                <a:gd name="T33" fmla="*/ 232 h 555"/>
                <a:gd name="T34" fmla="*/ 34 w 691"/>
                <a:gd name="T35" fmla="*/ 238 h 555"/>
                <a:gd name="T36" fmla="*/ 24 w 691"/>
                <a:gd name="T37" fmla="*/ 245 h 555"/>
                <a:gd name="T38" fmla="*/ 24 w 691"/>
                <a:gd name="T39" fmla="*/ 245 h 555"/>
                <a:gd name="T40" fmla="*/ 13 w 691"/>
                <a:gd name="T41" fmla="*/ 255 h 555"/>
                <a:gd name="T42" fmla="*/ 6 w 691"/>
                <a:gd name="T43" fmla="*/ 266 h 555"/>
                <a:gd name="T44" fmla="*/ 2 w 691"/>
                <a:gd name="T45" fmla="*/ 279 h 555"/>
                <a:gd name="T46" fmla="*/ 0 w 691"/>
                <a:gd name="T47" fmla="*/ 292 h 555"/>
                <a:gd name="T48" fmla="*/ 0 w 691"/>
                <a:gd name="T49" fmla="*/ 305 h 555"/>
                <a:gd name="T50" fmla="*/ 2 w 691"/>
                <a:gd name="T51" fmla="*/ 318 h 555"/>
                <a:gd name="T52" fmla="*/ 8 w 691"/>
                <a:gd name="T53" fmla="*/ 329 h 555"/>
                <a:gd name="T54" fmla="*/ 15 w 691"/>
                <a:gd name="T55" fmla="*/ 342 h 555"/>
                <a:gd name="T56" fmla="*/ 168 w 691"/>
                <a:gd name="T57" fmla="*/ 523 h 555"/>
                <a:gd name="T58" fmla="*/ 170 w 691"/>
                <a:gd name="T59" fmla="*/ 525 h 555"/>
                <a:gd name="T60" fmla="*/ 170 w 691"/>
                <a:gd name="T61" fmla="*/ 525 h 555"/>
                <a:gd name="T62" fmla="*/ 181 w 691"/>
                <a:gd name="T63" fmla="*/ 536 h 555"/>
                <a:gd name="T64" fmla="*/ 181 w 691"/>
                <a:gd name="T65" fmla="*/ 536 h 555"/>
                <a:gd name="T66" fmla="*/ 192 w 691"/>
                <a:gd name="T67" fmla="*/ 543 h 555"/>
                <a:gd name="T68" fmla="*/ 205 w 691"/>
                <a:gd name="T69" fmla="*/ 549 h 555"/>
                <a:gd name="T70" fmla="*/ 218 w 691"/>
                <a:gd name="T71" fmla="*/ 553 h 555"/>
                <a:gd name="T72" fmla="*/ 231 w 691"/>
                <a:gd name="T73" fmla="*/ 555 h 555"/>
                <a:gd name="T74" fmla="*/ 231 w 691"/>
                <a:gd name="T75" fmla="*/ 555 h 555"/>
                <a:gd name="T76" fmla="*/ 248 w 691"/>
                <a:gd name="T77" fmla="*/ 553 h 555"/>
                <a:gd name="T78" fmla="*/ 265 w 691"/>
                <a:gd name="T79" fmla="*/ 545 h 555"/>
                <a:gd name="T80" fmla="*/ 281 w 691"/>
                <a:gd name="T81" fmla="*/ 536 h 555"/>
                <a:gd name="T82" fmla="*/ 294 w 691"/>
                <a:gd name="T83" fmla="*/ 523 h 555"/>
                <a:gd name="T84" fmla="*/ 687 w 691"/>
                <a:gd name="T85" fmla="*/ 29 h 555"/>
                <a:gd name="T86" fmla="*/ 687 w 691"/>
                <a:gd name="T87" fmla="*/ 29 h 555"/>
                <a:gd name="T88" fmla="*/ 691 w 691"/>
                <a:gd name="T89" fmla="*/ 24 h 555"/>
                <a:gd name="T90" fmla="*/ 691 w 691"/>
                <a:gd name="T91" fmla="*/ 18 h 555"/>
                <a:gd name="T92" fmla="*/ 691 w 691"/>
                <a:gd name="T93" fmla="*/ 13 h 555"/>
                <a:gd name="T94" fmla="*/ 687 w 691"/>
                <a:gd name="T95" fmla="*/ 7 h 555"/>
                <a:gd name="T96" fmla="*/ 687 w 691"/>
                <a:gd name="T97" fmla="*/ 7 h 5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691" h="555">
                  <a:moveTo>
                    <a:pt x="687" y="7"/>
                  </a:moveTo>
                  <a:lnTo>
                    <a:pt x="687" y="7"/>
                  </a:lnTo>
                  <a:lnTo>
                    <a:pt x="682" y="2"/>
                  </a:lnTo>
                  <a:lnTo>
                    <a:pt x="672" y="0"/>
                  </a:lnTo>
                  <a:lnTo>
                    <a:pt x="672" y="0"/>
                  </a:lnTo>
                  <a:lnTo>
                    <a:pt x="667" y="2"/>
                  </a:lnTo>
                  <a:lnTo>
                    <a:pt x="661" y="3"/>
                  </a:lnTo>
                  <a:lnTo>
                    <a:pt x="233" y="346"/>
                  </a:lnTo>
                  <a:lnTo>
                    <a:pt x="112" y="245"/>
                  </a:lnTo>
                  <a:lnTo>
                    <a:pt x="112" y="245"/>
                  </a:lnTo>
                  <a:lnTo>
                    <a:pt x="103" y="238"/>
                  </a:lnTo>
                  <a:lnTo>
                    <a:pt x="91" y="232"/>
                  </a:lnTo>
                  <a:lnTo>
                    <a:pt x="80" y="231"/>
                  </a:lnTo>
                  <a:lnTo>
                    <a:pt x="67" y="229"/>
                  </a:lnTo>
                  <a:lnTo>
                    <a:pt x="67" y="229"/>
                  </a:lnTo>
                  <a:lnTo>
                    <a:pt x="56" y="231"/>
                  </a:lnTo>
                  <a:lnTo>
                    <a:pt x="45" y="232"/>
                  </a:lnTo>
                  <a:lnTo>
                    <a:pt x="34" y="238"/>
                  </a:lnTo>
                  <a:lnTo>
                    <a:pt x="24" y="245"/>
                  </a:lnTo>
                  <a:lnTo>
                    <a:pt x="24" y="245"/>
                  </a:lnTo>
                  <a:lnTo>
                    <a:pt x="13" y="255"/>
                  </a:lnTo>
                  <a:lnTo>
                    <a:pt x="6" y="266"/>
                  </a:lnTo>
                  <a:lnTo>
                    <a:pt x="2" y="279"/>
                  </a:lnTo>
                  <a:lnTo>
                    <a:pt x="0" y="292"/>
                  </a:lnTo>
                  <a:lnTo>
                    <a:pt x="0" y="305"/>
                  </a:lnTo>
                  <a:lnTo>
                    <a:pt x="2" y="318"/>
                  </a:lnTo>
                  <a:lnTo>
                    <a:pt x="8" y="329"/>
                  </a:lnTo>
                  <a:lnTo>
                    <a:pt x="15" y="342"/>
                  </a:lnTo>
                  <a:lnTo>
                    <a:pt x="168" y="523"/>
                  </a:lnTo>
                  <a:lnTo>
                    <a:pt x="170" y="525"/>
                  </a:lnTo>
                  <a:lnTo>
                    <a:pt x="170" y="525"/>
                  </a:lnTo>
                  <a:lnTo>
                    <a:pt x="181" y="536"/>
                  </a:lnTo>
                  <a:lnTo>
                    <a:pt x="181" y="536"/>
                  </a:lnTo>
                  <a:lnTo>
                    <a:pt x="192" y="543"/>
                  </a:lnTo>
                  <a:lnTo>
                    <a:pt x="205" y="549"/>
                  </a:lnTo>
                  <a:lnTo>
                    <a:pt x="218" y="553"/>
                  </a:lnTo>
                  <a:lnTo>
                    <a:pt x="231" y="555"/>
                  </a:lnTo>
                  <a:lnTo>
                    <a:pt x="231" y="555"/>
                  </a:lnTo>
                  <a:lnTo>
                    <a:pt x="248" y="553"/>
                  </a:lnTo>
                  <a:lnTo>
                    <a:pt x="265" y="545"/>
                  </a:lnTo>
                  <a:lnTo>
                    <a:pt x="281" y="536"/>
                  </a:lnTo>
                  <a:lnTo>
                    <a:pt x="294" y="523"/>
                  </a:lnTo>
                  <a:lnTo>
                    <a:pt x="687" y="29"/>
                  </a:lnTo>
                  <a:lnTo>
                    <a:pt x="687" y="29"/>
                  </a:lnTo>
                  <a:lnTo>
                    <a:pt x="691" y="24"/>
                  </a:lnTo>
                  <a:lnTo>
                    <a:pt x="691" y="18"/>
                  </a:lnTo>
                  <a:lnTo>
                    <a:pt x="691" y="13"/>
                  </a:lnTo>
                  <a:lnTo>
                    <a:pt x="687" y="7"/>
                  </a:lnTo>
                  <a:lnTo>
                    <a:pt x="687" y="7"/>
                  </a:lnTo>
                  <a:close/>
                </a:path>
              </a:pathLst>
            </a:custGeom>
            <a:gradFill>
              <a:gsLst>
                <a:gs pos="0">
                  <a:srgbClr val="FF3300"/>
                </a:gs>
                <a:gs pos="100000">
                  <a:srgbClr val="FFC000"/>
                </a:gs>
              </a:gsLst>
              <a:path path="circle">
                <a:fillToRect t="100000" r="10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xmlns="" val="2196813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사각형: 둥근 모서리 13">
            <a:extLst>
              <a:ext uri="{FF2B5EF4-FFF2-40B4-BE49-F238E27FC236}">
                <a16:creationId xmlns:a16="http://schemas.microsoft.com/office/drawing/2014/main" xmlns="" id="{F0C14549-C379-418C-A597-46FDBAA215CF}"/>
              </a:ext>
            </a:extLst>
          </p:cNvPr>
          <p:cNvSpPr/>
          <p:nvPr/>
        </p:nvSpPr>
        <p:spPr>
          <a:xfrm>
            <a:off x="720195" y="2102981"/>
            <a:ext cx="7803992" cy="3776362"/>
          </a:xfrm>
          <a:prstGeom prst="roundRect">
            <a:avLst>
              <a:gd name="adj" fmla="val 3722"/>
            </a:avLst>
          </a:prstGeom>
          <a:gradFill>
            <a:gsLst>
              <a:gs pos="100000">
                <a:schemeClr val="bg1">
                  <a:alpha val="0"/>
                </a:schemeClr>
              </a:gs>
              <a:gs pos="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사각형: 둥근 모서리 18">
            <a:extLst>
              <a:ext uri="{FF2B5EF4-FFF2-40B4-BE49-F238E27FC236}">
                <a16:creationId xmlns:a16="http://schemas.microsoft.com/office/drawing/2014/main" xmlns="" id="{083491EF-8421-4FF8-992C-32AB4B6FE586}"/>
              </a:ext>
            </a:extLst>
          </p:cNvPr>
          <p:cNvSpPr/>
          <p:nvPr/>
        </p:nvSpPr>
        <p:spPr>
          <a:xfrm>
            <a:off x="1524190" y="4727478"/>
            <a:ext cx="6086238" cy="322991"/>
          </a:xfrm>
          <a:prstGeom prst="roundRect">
            <a:avLst>
              <a:gd name="adj" fmla="val 50000"/>
            </a:avLst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kern="0" dirty="0">
              <a:gradFill flip="none" rotWithShape="1">
                <a:gsLst>
                  <a:gs pos="0">
                    <a:prstClr val="white"/>
                  </a:gs>
                  <a:gs pos="52000">
                    <a:prstClr val="white"/>
                  </a:gs>
                </a:gsLst>
                <a:lin ang="0" scaled="0"/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사각형: 둥근 모서리 16">
            <a:extLst>
              <a:ext uri="{FF2B5EF4-FFF2-40B4-BE49-F238E27FC236}">
                <a16:creationId xmlns:a16="http://schemas.microsoft.com/office/drawing/2014/main" xmlns="" id="{1CFDC84A-96EE-4CFA-9C39-FD941FE70440}"/>
              </a:ext>
            </a:extLst>
          </p:cNvPr>
          <p:cNvSpPr/>
          <p:nvPr/>
        </p:nvSpPr>
        <p:spPr>
          <a:xfrm>
            <a:off x="720195" y="2060848"/>
            <a:ext cx="7803992" cy="400111"/>
          </a:xfrm>
          <a:prstGeom prst="roundRect">
            <a:avLst>
              <a:gd name="adj" fmla="val 7671"/>
            </a:avLst>
          </a:prstGeom>
          <a:solidFill>
            <a:srgbClr val="91572A"/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</a:gradFill>
              </a:rPr>
              <a:t>매월 “지원인원 </a:t>
            </a:r>
            <a:r>
              <a:rPr lang="en-US" altLang="ko-KR" b="1" dirty="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</a:gradFill>
              </a:rPr>
              <a:t>× 75</a:t>
            </a:r>
            <a:r>
              <a:rPr lang="ko-KR" altLang="en-US" b="1" dirty="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</a:gradFill>
              </a:rPr>
              <a:t>만원” 지급</a:t>
            </a: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xmlns="" id="{C9C9DBD1-D91B-4888-AD3B-C70ED4CD0A67}"/>
              </a:ext>
            </a:extLst>
          </p:cNvPr>
          <p:cNvSpPr/>
          <p:nvPr/>
        </p:nvSpPr>
        <p:spPr>
          <a:xfrm>
            <a:off x="0" y="5938931"/>
            <a:ext cx="9172575" cy="919069"/>
          </a:xfrm>
          <a:prstGeom prst="rect">
            <a:avLst/>
          </a:prstGeom>
          <a:solidFill>
            <a:schemeClr val="bg1">
              <a:lumMod val="7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xmlns="" id="{96B84C16-F285-4F75-8837-2051A964DC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7708" y="305716"/>
            <a:ext cx="8786292" cy="400110"/>
          </a:xfrm>
        </p:spPr>
        <p:txBody>
          <a:bodyPr/>
          <a:lstStyle/>
          <a:p>
            <a:r>
              <a:rPr lang="ko-KR" altLang="en-US" sz="2000" b="0" i="0" dirty="0">
                <a:latin typeface="HY헤드라인M" pitchFamily="18" charset="-127"/>
                <a:ea typeface="HY헤드라인M" pitchFamily="18" charset="-127"/>
              </a:rPr>
              <a:t>지원 수준 및 한도</a:t>
            </a: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xmlns="" id="{2046B451-4750-4441-9E8D-7F2D48654DA4}"/>
              </a:ext>
            </a:extLst>
          </p:cNvPr>
          <p:cNvSpPr/>
          <p:nvPr/>
        </p:nvSpPr>
        <p:spPr>
          <a:xfrm>
            <a:off x="1046677" y="1172369"/>
            <a:ext cx="705064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631190" indent="-314960" algn="just" fontAlgn="base">
              <a:spcBef>
                <a:spcPts val="1500"/>
              </a:spcBef>
            </a:pPr>
            <a:r>
              <a:rPr lang="ko-KR" altLang="en-US" sz="20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청년 추가채용 </a:t>
            </a:r>
            <a:r>
              <a:rPr lang="en-US" altLang="ko-KR" sz="20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1</a:t>
            </a:r>
            <a:r>
              <a:rPr lang="ko-KR" altLang="en-US" sz="20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인당 </a:t>
            </a:r>
            <a:r>
              <a:rPr lang="ko-KR" altLang="en-US" sz="2000" b="1" kern="0" dirty="0">
                <a:gradFill>
                  <a:gsLst>
                    <a:gs pos="100000">
                      <a:srgbClr val="C00000"/>
                    </a:gs>
                    <a:gs pos="0">
                      <a:srgbClr val="E85402"/>
                    </a:gs>
                  </a:gsLst>
                  <a:lin ang="5400000" scaled="0"/>
                </a:gradFill>
                <a:latin typeface="+mn-ea"/>
              </a:rPr>
              <a:t>매월 </a:t>
            </a:r>
            <a:r>
              <a:rPr lang="en-US" altLang="ko-KR" sz="2000" b="1" kern="0" dirty="0">
                <a:gradFill>
                  <a:gsLst>
                    <a:gs pos="100000">
                      <a:srgbClr val="C00000"/>
                    </a:gs>
                    <a:gs pos="0">
                      <a:srgbClr val="E85402"/>
                    </a:gs>
                  </a:gsLst>
                  <a:lin ang="5400000" scaled="0"/>
                </a:gradFill>
                <a:latin typeface="+mn-ea"/>
              </a:rPr>
              <a:t>75</a:t>
            </a:r>
            <a:r>
              <a:rPr lang="ko-KR" altLang="en-US" sz="2000" b="1" kern="0" dirty="0">
                <a:gradFill>
                  <a:gsLst>
                    <a:gs pos="100000">
                      <a:srgbClr val="C00000"/>
                    </a:gs>
                    <a:gs pos="0">
                      <a:srgbClr val="E85402"/>
                    </a:gs>
                  </a:gsLst>
                  <a:lin ang="5400000" scaled="0"/>
                </a:gradFill>
                <a:latin typeface="+mn-ea"/>
              </a:rPr>
              <a:t>만원</a:t>
            </a:r>
            <a:r>
              <a:rPr lang="en-US" altLang="ko-KR" sz="20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(</a:t>
            </a:r>
            <a:r>
              <a:rPr lang="ko-KR" altLang="en-US" sz="20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연 최대 </a:t>
            </a:r>
            <a:r>
              <a:rPr lang="en-US" altLang="ko-KR" sz="20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900</a:t>
            </a:r>
            <a:r>
              <a:rPr lang="ko-KR" altLang="en-US" sz="20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만원</a:t>
            </a:r>
            <a:r>
              <a:rPr lang="en-US" altLang="ko-KR" sz="20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)</a:t>
            </a:r>
            <a:r>
              <a:rPr lang="ko-KR" altLang="en-US" sz="20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 </a:t>
            </a:r>
            <a:r>
              <a:rPr lang="en-US" altLang="ko-KR" sz="2000" b="1" kern="0" dirty="0">
                <a:gradFill>
                  <a:gsLst>
                    <a:gs pos="100000">
                      <a:srgbClr val="C00000"/>
                    </a:gs>
                    <a:gs pos="0">
                      <a:srgbClr val="E85402"/>
                    </a:gs>
                  </a:gsLst>
                  <a:lin ang="5400000" scaled="0"/>
                </a:gradFill>
                <a:latin typeface="+mn-ea"/>
              </a:rPr>
              <a:t>3</a:t>
            </a:r>
            <a:r>
              <a:rPr lang="ko-KR" altLang="en-US" sz="2000" b="1" kern="0" dirty="0">
                <a:gradFill>
                  <a:gsLst>
                    <a:gs pos="100000">
                      <a:srgbClr val="C00000"/>
                    </a:gs>
                    <a:gs pos="0">
                      <a:srgbClr val="E85402"/>
                    </a:gs>
                  </a:gsLst>
                  <a:lin ang="5400000" scaled="0"/>
                </a:gradFill>
                <a:latin typeface="+mn-ea"/>
              </a:rPr>
              <a:t>년</a:t>
            </a:r>
            <a:r>
              <a:rPr lang="ko-KR" altLang="en-US" sz="20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간 지원</a:t>
            </a: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xmlns="" id="{58B85B97-63EE-4774-B67E-ADE42AC484E5}"/>
              </a:ext>
            </a:extLst>
          </p:cNvPr>
          <p:cNvSpPr/>
          <p:nvPr/>
        </p:nvSpPr>
        <p:spPr>
          <a:xfrm>
            <a:off x="2885600" y="1549463"/>
            <a:ext cx="336342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en-US" altLang="ko-KR" sz="14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(</a:t>
            </a:r>
            <a:r>
              <a:rPr lang="ko-KR" altLang="en-US" sz="14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 ‘</a:t>
            </a:r>
            <a:r>
              <a:rPr lang="en-US" altLang="ko-KR" sz="14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18.3.15.</a:t>
            </a:r>
            <a:r>
              <a:rPr lang="ko-KR" altLang="en-US" sz="14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이후 청년 신규채용자부터 적용 </a:t>
            </a:r>
            <a:r>
              <a:rPr lang="en-US" altLang="ko-KR" sz="14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)</a:t>
            </a:r>
            <a:endParaRPr lang="ko-KR" altLang="en-US" sz="14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+mn-ea"/>
            </a:endParaRPr>
          </a:p>
        </p:txBody>
      </p:sp>
      <p:graphicFrame>
        <p:nvGraphicFramePr>
          <p:cNvPr id="6" name="표 5">
            <a:extLst>
              <a:ext uri="{FF2B5EF4-FFF2-40B4-BE49-F238E27FC236}">
                <a16:creationId xmlns:a16="http://schemas.microsoft.com/office/drawing/2014/main" xmlns="" id="{37E5D77A-FE49-460F-995A-E7070CA1008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139163760"/>
              </p:ext>
            </p:extLst>
          </p:nvPr>
        </p:nvGraphicFramePr>
        <p:xfrm>
          <a:off x="1019911" y="2634217"/>
          <a:ext cx="7138239" cy="1358552"/>
        </p:xfrm>
        <a:graphic>
          <a:graphicData uri="http://schemas.openxmlformats.org/drawingml/2006/table">
            <a:tbl>
              <a:tblPr/>
              <a:tblGrid>
                <a:gridCol w="1281846">
                  <a:extLst>
                    <a:ext uri="{9D8B030D-6E8A-4147-A177-3AD203B41FA5}">
                      <a16:colId xmlns:a16="http://schemas.microsoft.com/office/drawing/2014/main" xmlns="" val="3941695940"/>
                    </a:ext>
                  </a:extLst>
                </a:gridCol>
                <a:gridCol w="1338084">
                  <a:extLst>
                    <a:ext uri="{9D8B030D-6E8A-4147-A177-3AD203B41FA5}">
                      <a16:colId xmlns:a16="http://schemas.microsoft.com/office/drawing/2014/main" xmlns="" val="625143489"/>
                    </a:ext>
                  </a:extLst>
                </a:gridCol>
                <a:gridCol w="1338084">
                  <a:extLst>
                    <a:ext uri="{9D8B030D-6E8A-4147-A177-3AD203B41FA5}">
                      <a16:colId xmlns:a16="http://schemas.microsoft.com/office/drawing/2014/main" xmlns="" val="1133162569"/>
                    </a:ext>
                  </a:extLst>
                </a:gridCol>
                <a:gridCol w="1338084">
                  <a:extLst>
                    <a:ext uri="{9D8B030D-6E8A-4147-A177-3AD203B41FA5}">
                      <a16:colId xmlns:a16="http://schemas.microsoft.com/office/drawing/2014/main" xmlns="" val="514319148"/>
                    </a:ext>
                  </a:extLst>
                </a:gridCol>
                <a:gridCol w="1338084">
                  <a:extLst>
                    <a:ext uri="{9D8B030D-6E8A-4147-A177-3AD203B41FA5}">
                      <a16:colId xmlns:a16="http://schemas.microsoft.com/office/drawing/2014/main" xmlns="" val="1178397121"/>
                    </a:ext>
                  </a:extLst>
                </a:gridCol>
                <a:gridCol w="504057">
                  <a:extLst>
                    <a:ext uri="{9D8B030D-6E8A-4147-A177-3AD203B41FA5}">
                      <a16:colId xmlns:a16="http://schemas.microsoft.com/office/drawing/2014/main" xmlns="" val="3957116518"/>
                    </a:ext>
                  </a:extLst>
                </a:gridCol>
              </a:tblGrid>
              <a:tr h="33963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dirty="0">
                        <a:gradFill>
                          <a:gsLst>
                            <a:gs pos="100000">
                              <a:prstClr val="black">
                                <a:lumMod val="75000"/>
                                <a:lumOff val="25000"/>
                              </a:prstClr>
                            </a:gs>
                            <a:gs pos="100000">
                              <a:srgbClr val="0070C0"/>
                            </a:gs>
                          </a:gsLst>
                          <a:lin ang="5400000" scaled="0"/>
                        </a:gra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1200" dirty="0">
                          <a:gradFill>
                            <a:gsLst>
                              <a:gs pos="0">
                                <a:schemeClr val="accent1">
                                  <a:lumMod val="5000"/>
                                  <a:lumOff val="95000"/>
                                </a:schemeClr>
                              </a:gs>
                              <a:gs pos="100000">
                                <a:schemeClr val="bg1"/>
                              </a:gs>
                            </a:gsLst>
                            <a:lin ang="5400000" scaled="1"/>
                          </a:gra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r>
                        <a:rPr lang="ko-KR" altLang="en-US" sz="1400" b="1" kern="1200" dirty="0">
                          <a:gradFill>
                            <a:gsLst>
                              <a:gs pos="0">
                                <a:schemeClr val="accent1">
                                  <a:lumMod val="5000"/>
                                  <a:lumOff val="95000"/>
                                </a:schemeClr>
                              </a:gs>
                              <a:gs pos="100000">
                                <a:schemeClr val="bg1"/>
                              </a:gs>
                            </a:gsLst>
                            <a:lin ang="5400000" scaled="1"/>
                          </a:gradFill>
                          <a:latin typeface="+mn-lt"/>
                          <a:ea typeface="+mn-ea"/>
                          <a:cs typeface="+mn-cs"/>
                        </a:rPr>
                        <a:t>명 고용</a:t>
                      </a:r>
                    </a:p>
                  </a:txBody>
                  <a:tcPr marL="64770" marR="64770" marT="17907" marB="17907" anchor="ctr">
                    <a:lnL>
                      <a:noFill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AC2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1200" dirty="0">
                          <a:gradFill>
                            <a:gsLst>
                              <a:gs pos="0">
                                <a:schemeClr val="accent1">
                                  <a:lumMod val="5000"/>
                                  <a:lumOff val="95000"/>
                                </a:schemeClr>
                              </a:gs>
                              <a:gs pos="100000">
                                <a:schemeClr val="bg1"/>
                              </a:gs>
                            </a:gsLst>
                            <a:lin ang="5400000" scaled="1"/>
                          </a:gra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r>
                        <a:rPr lang="ko-KR" altLang="en-US" sz="1400" b="1" kern="1200" dirty="0">
                          <a:gradFill>
                            <a:gsLst>
                              <a:gs pos="0">
                                <a:schemeClr val="accent1">
                                  <a:lumMod val="5000"/>
                                  <a:lumOff val="95000"/>
                                </a:schemeClr>
                              </a:gs>
                              <a:gs pos="100000">
                                <a:schemeClr val="bg1"/>
                              </a:gs>
                            </a:gsLst>
                            <a:lin ang="5400000" scaled="1"/>
                          </a:gradFill>
                          <a:latin typeface="+mn-lt"/>
                          <a:ea typeface="+mn-ea"/>
                          <a:cs typeface="+mn-cs"/>
                        </a:rPr>
                        <a:t>명 고용</a:t>
                      </a: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AC2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1200" dirty="0">
                          <a:gradFill>
                            <a:gsLst>
                              <a:gs pos="0">
                                <a:schemeClr val="accent1">
                                  <a:lumMod val="5000"/>
                                  <a:lumOff val="95000"/>
                                </a:schemeClr>
                              </a:gs>
                              <a:gs pos="100000">
                                <a:schemeClr val="bg1"/>
                              </a:gs>
                            </a:gsLst>
                            <a:lin ang="5400000" scaled="1"/>
                          </a:gra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r>
                        <a:rPr lang="ko-KR" altLang="en-US" sz="1400" b="1" kern="1200" dirty="0">
                          <a:gradFill>
                            <a:gsLst>
                              <a:gs pos="0">
                                <a:schemeClr val="accent1">
                                  <a:lumMod val="5000"/>
                                  <a:lumOff val="95000"/>
                                </a:schemeClr>
                              </a:gs>
                              <a:gs pos="100000">
                                <a:schemeClr val="bg1"/>
                              </a:gs>
                            </a:gsLst>
                            <a:lin ang="5400000" scaled="1"/>
                          </a:gradFill>
                          <a:latin typeface="+mn-lt"/>
                          <a:ea typeface="+mn-ea"/>
                          <a:cs typeface="+mn-cs"/>
                        </a:rPr>
                        <a:t>명 고용</a:t>
                      </a: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AC2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1200" dirty="0">
                          <a:gradFill>
                            <a:gsLst>
                              <a:gs pos="0">
                                <a:schemeClr val="accent1">
                                  <a:lumMod val="5000"/>
                                  <a:lumOff val="95000"/>
                                </a:schemeClr>
                              </a:gs>
                              <a:gs pos="100000">
                                <a:schemeClr val="bg1"/>
                              </a:gs>
                            </a:gsLst>
                            <a:lin ang="5400000" scaled="1"/>
                          </a:gradFill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r>
                        <a:rPr lang="ko-KR" altLang="en-US" sz="1400" b="1" kern="1200" dirty="0">
                          <a:gradFill>
                            <a:gsLst>
                              <a:gs pos="0">
                                <a:schemeClr val="accent1">
                                  <a:lumMod val="5000"/>
                                  <a:lumOff val="95000"/>
                                </a:schemeClr>
                              </a:gs>
                              <a:gs pos="100000">
                                <a:schemeClr val="bg1"/>
                              </a:gs>
                            </a:gsLst>
                            <a:lin ang="5400000" scaled="1"/>
                          </a:gradFill>
                          <a:latin typeface="+mn-lt"/>
                          <a:ea typeface="+mn-ea"/>
                          <a:cs typeface="+mn-cs"/>
                        </a:rPr>
                        <a:t>명 고용</a:t>
                      </a: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AC2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1200" dirty="0">
                          <a:gradFill>
                            <a:gsLst>
                              <a:gs pos="0">
                                <a:schemeClr val="accent1">
                                  <a:lumMod val="5000"/>
                                  <a:lumOff val="95000"/>
                                </a:schemeClr>
                              </a:gs>
                              <a:gs pos="100000">
                                <a:schemeClr val="bg1"/>
                              </a:gs>
                            </a:gsLst>
                            <a:lin ang="5400000" scaled="1"/>
                          </a:gradFill>
                          <a:latin typeface="+mn-lt"/>
                          <a:ea typeface="+mn-ea"/>
                          <a:cs typeface="+mn-cs"/>
                        </a:rPr>
                        <a:t>...</a:t>
                      </a: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AC2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517039552"/>
                  </a:ext>
                </a:extLst>
              </a:tr>
              <a:tr h="33963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dirty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30</a:t>
                      </a:r>
                      <a:r>
                        <a:rPr lang="ko-KR" altLang="en-US" sz="1400" kern="0" dirty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인 미만</a:t>
                      </a: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dirty="0">
                          <a:gradFill>
                            <a:gsLst>
                              <a:gs pos="100000">
                                <a:prstClr val="black">
                                  <a:lumMod val="75000"/>
                                  <a:lumOff val="25000"/>
                                </a:prstClr>
                              </a:gs>
                              <a:gs pos="100000">
                                <a:srgbClr val="0070C0"/>
                              </a:gs>
                            </a:gsLst>
                            <a:lin ang="5400000" scaled="0"/>
                          </a:gradFill>
                          <a:latin typeface="+mn-ea"/>
                          <a:ea typeface="+mn-ea"/>
                          <a:cs typeface="+mn-cs"/>
                        </a:rPr>
                        <a:t>75</a:t>
                      </a:r>
                      <a:r>
                        <a:rPr lang="ko-KR" altLang="en-US" sz="1400" kern="0" dirty="0">
                          <a:gradFill>
                            <a:gsLst>
                              <a:gs pos="100000">
                                <a:prstClr val="black">
                                  <a:lumMod val="75000"/>
                                  <a:lumOff val="25000"/>
                                </a:prstClr>
                              </a:gs>
                              <a:gs pos="100000">
                                <a:srgbClr val="0070C0"/>
                              </a:gs>
                            </a:gsLst>
                            <a:lin ang="5400000" scaled="0"/>
                          </a:gradFill>
                          <a:latin typeface="+mn-ea"/>
                          <a:ea typeface="+mn-ea"/>
                          <a:cs typeface="+mn-cs"/>
                        </a:rPr>
                        <a:t>만원</a:t>
                      </a: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dirty="0">
                          <a:gradFill>
                            <a:gsLst>
                              <a:gs pos="100000">
                                <a:prstClr val="black">
                                  <a:lumMod val="75000"/>
                                  <a:lumOff val="25000"/>
                                </a:prstClr>
                              </a:gs>
                              <a:gs pos="100000">
                                <a:srgbClr val="0070C0"/>
                              </a:gs>
                            </a:gsLst>
                            <a:lin ang="5400000" scaled="0"/>
                          </a:gradFill>
                          <a:latin typeface="+mn-ea"/>
                          <a:ea typeface="+mn-ea"/>
                          <a:cs typeface="+mn-cs"/>
                        </a:rPr>
                        <a:t>150</a:t>
                      </a:r>
                      <a:r>
                        <a:rPr lang="ko-KR" altLang="en-US" sz="1400" kern="0" dirty="0">
                          <a:gradFill>
                            <a:gsLst>
                              <a:gs pos="100000">
                                <a:prstClr val="black">
                                  <a:lumMod val="75000"/>
                                  <a:lumOff val="25000"/>
                                </a:prstClr>
                              </a:gs>
                              <a:gs pos="100000">
                                <a:srgbClr val="0070C0"/>
                              </a:gs>
                            </a:gsLst>
                            <a:lin ang="5400000" scaled="0"/>
                          </a:gradFill>
                          <a:latin typeface="+mn-ea"/>
                          <a:ea typeface="+mn-ea"/>
                          <a:cs typeface="+mn-cs"/>
                        </a:rPr>
                        <a:t>만원</a:t>
                      </a: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dirty="0">
                          <a:gradFill>
                            <a:gsLst>
                              <a:gs pos="100000">
                                <a:prstClr val="black">
                                  <a:lumMod val="75000"/>
                                  <a:lumOff val="25000"/>
                                </a:prstClr>
                              </a:gs>
                              <a:gs pos="100000">
                                <a:srgbClr val="0070C0"/>
                              </a:gs>
                            </a:gsLst>
                            <a:lin ang="5400000" scaled="0"/>
                          </a:gradFill>
                          <a:latin typeface="+mn-ea"/>
                          <a:ea typeface="+mn-ea"/>
                          <a:cs typeface="+mn-cs"/>
                        </a:rPr>
                        <a:t>225</a:t>
                      </a:r>
                      <a:r>
                        <a:rPr lang="ko-KR" altLang="en-US" sz="1400" kern="0" dirty="0">
                          <a:gradFill>
                            <a:gsLst>
                              <a:gs pos="100000">
                                <a:prstClr val="black">
                                  <a:lumMod val="75000"/>
                                  <a:lumOff val="25000"/>
                                </a:prstClr>
                              </a:gs>
                              <a:gs pos="100000">
                                <a:srgbClr val="0070C0"/>
                              </a:gs>
                            </a:gsLst>
                            <a:lin ang="5400000" scaled="0"/>
                          </a:gradFill>
                          <a:latin typeface="+mn-ea"/>
                          <a:ea typeface="+mn-ea"/>
                          <a:cs typeface="+mn-cs"/>
                        </a:rPr>
                        <a:t>만원</a:t>
                      </a: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dirty="0">
                          <a:gradFill>
                            <a:gsLst>
                              <a:gs pos="100000">
                                <a:prstClr val="black">
                                  <a:lumMod val="75000"/>
                                  <a:lumOff val="25000"/>
                                </a:prstClr>
                              </a:gs>
                              <a:gs pos="100000">
                                <a:srgbClr val="0070C0"/>
                              </a:gs>
                            </a:gsLst>
                            <a:lin ang="5400000" scaled="0"/>
                          </a:gradFill>
                          <a:latin typeface="+mn-ea"/>
                          <a:ea typeface="+mn-ea"/>
                          <a:cs typeface="+mn-cs"/>
                        </a:rPr>
                        <a:t>300</a:t>
                      </a:r>
                      <a:r>
                        <a:rPr lang="ko-KR" altLang="en-US" sz="1400" kern="0" dirty="0">
                          <a:gradFill>
                            <a:gsLst>
                              <a:gs pos="100000">
                                <a:prstClr val="black">
                                  <a:lumMod val="75000"/>
                                  <a:lumOff val="25000"/>
                                </a:prstClr>
                              </a:gs>
                              <a:gs pos="100000">
                                <a:srgbClr val="0070C0"/>
                              </a:gs>
                            </a:gsLst>
                            <a:lin ang="5400000" scaled="0"/>
                          </a:gradFill>
                          <a:latin typeface="+mn-ea"/>
                          <a:ea typeface="+mn-ea"/>
                          <a:cs typeface="+mn-cs"/>
                        </a:rPr>
                        <a:t>만원</a:t>
                      </a: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dirty="0">
                          <a:gradFill>
                            <a:gsLst>
                              <a:gs pos="100000">
                                <a:prstClr val="black">
                                  <a:lumMod val="75000"/>
                                  <a:lumOff val="25000"/>
                                </a:prstClr>
                              </a:gs>
                              <a:gs pos="100000">
                                <a:srgbClr val="0070C0"/>
                              </a:gs>
                            </a:gsLst>
                            <a:lin ang="5400000" scaled="0"/>
                          </a:gradFill>
                          <a:latin typeface="+mn-ea"/>
                          <a:ea typeface="+mn-ea"/>
                          <a:cs typeface="+mn-cs"/>
                        </a:rPr>
                        <a:t>...</a:t>
                      </a: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843270150"/>
                  </a:ext>
                </a:extLst>
              </a:tr>
              <a:tr h="33963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dirty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30~99</a:t>
                      </a:r>
                      <a:r>
                        <a:rPr lang="ko-KR" altLang="en-US" sz="1400" kern="0" dirty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인</a:t>
                      </a: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dirty="0">
                          <a:gradFill>
                            <a:gsLst>
                              <a:gs pos="100000">
                                <a:prstClr val="black">
                                  <a:lumMod val="75000"/>
                                  <a:lumOff val="25000"/>
                                </a:prstClr>
                              </a:gs>
                              <a:gs pos="100000">
                                <a:srgbClr val="0070C0"/>
                              </a:gs>
                            </a:gsLst>
                            <a:lin ang="5400000" scaled="0"/>
                          </a:gradFill>
                          <a:latin typeface="+mn-ea"/>
                          <a:ea typeface="+mn-ea"/>
                          <a:cs typeface="+mn-cs"/>
                        </a:rPr>
                        <a:t>x</a:t>
                      </a: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dirty="0">
                          <a:gradFill>
                            <a:gsLst>
                              <a:gs pos="100000">
                                <a:prstClr val="black">
                                  <a:lumMod val="75000"/>
                                  <a:lumOff val="25000"/>
                                </a:prstClr>
                              </a:gs>
                              <a:gs pos="100000">
                                <a:srgbClr val="0070C0"/>
                              </a:gs>
                            </a:gsLst>
                            <a:lin ang="5400000" scaled="0"/>
                          </a:gradFill>
                          <a:latin typeface="+mn-ea"/>
                          <a:ea typeface="+mn-ea"/>
                          <a:cs typeface="+mn-cs"/>
                        </a:rPr>
                        <a:t>150</a:t>
                      </a:r>
                      <a:r>
                        <a:rPr lang="ko-KR" altLang="en-US" sz="1400" kern="0" dirty="0">
                          <a:gradFill>
                            <a:gsLst>
                              <a:gs pos="100000">
                                <a:prstClr val="black">
                                  <a:lumMod val="75000"/>
                                  <a:lumOff val="25000"/>
                                </a:prstClr>
                              </a:gs>
                              <a:gs pos="100000">
                                <a:srgbClr val="0070C0"/>
                              </a:gs>
                            </a:gsLst>
                            <a:lin ang="5400000" scaled="0"/>
                          </a:gradFill>
                          <a:latin typeface="+mn-ea"/>
                          <a:ea typeface="+mn-ea"/>
                          <a:cs typeface="+mn-cs"/>
                        </a:rPr>
                        <a:t>만원</a:t>
                      </a: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dirty="0">
                          <a:gradFill>
                            <a:gsLst>
                              <a:gs pos="100000">
                                <a:prstClr val="black">
                                  <a:lumMod val="75000"/>
                                  <a:lumOff val="25000"/>
                                </a:prstClr>
                              </a:gs>
                              <a:gs pos="100000">
                                <a:srgbClr val="0070C0"/>
                              </a:gs>
                            </a:gsLst>
                            <a:lin ang="5400000" scaled="0"/>
                          </a:gradFill>
                          <a:latin typeface="+mn-ea"/>
                          <a:ea typeface="+mn-ea"/>
                          <a:cs typeface="+mn-cs"/>
                        </a:rPr>
                        <a:t>225</a:t>
                      </a:r>
                      <a:r>
                        <a:rPr lang="ko-KR" altLang="en-US" sz="1400" kern="0" dirty="0">
                          <a:gradFill>
                            <a:gsLst>
                              <a:gs pos="100000">
                                <a:prstClr val="black">
                                  <a:lumMod val="75000"/>
                                  <a:lumOff val="25000"/>
                                </a:prstClr>
                              </a:gs>
                              <a:gs pos="100000">
                                <a:srgbClr val="0070C0"/>
                              </a:gs>
                            </a:gsLst>
                            <a:lin ang="5400000" scaled="0"/>
                          </a:gradFill>
                          <a:latin typeface="+mn-ea"/>
                          <a:ea typeface="+mn-ea"/>
                          <a:cs typeface="+mn-cs"/>
                        </a:rPr>
                        <a:t>만원</a:t>
                      </a: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dirty="0">
                          <a:gradFill>
                            <a:gsLst>
                              <a:gs pos="100000">
                                <a:prstClr val="black">
                                  <a:lumMod val="75000"/>
                                  <a:lumOff val="25000"/>
                                </a:prstClr>
                              </a:gs>
                              <a:gs pos="100000">
                                <a:srgbClr val="0070C0"/>
                              </a:gs>
                            </a:gsLst>
                            <a:lin ang="5400000" scaled="0"/>
                          </a:gradFill>
                          <a:latin typeface="+mn-ea"/>
                          <a:ea typeface="+mn-ea"/>
                          <a:cs typeface="+mn-cs"/>
                        </a:rPr>
                        <a:t>300</a:t>
                      </a:r>
                      <a:r>
                        <a:rPr lang="ko-KR" altLang="en-US" sz="1400" kern="0" dirty="0">
                          <a:gradFill>
                            <a:gsLst>
                              <a:gs pos="100000">
                                <a:prstClr val="black">
                                  <a:lumMod val="75000"/>
                                  <a:lumOff val="25000"/>
                                </a:prstClr>
                              </a:gs>
                              <a:gs pos="100000">
                                <a:srgbClr val="0070C0"/>
                              </a:gs>
                            </a:gsLst>
                            <a:lin ang="5400000" scaled="0"/>
                          </a:gradFill>
                          <a:latin typeface="+mn-ea"/>
                          <a:ea typeface="+mn-ea"/>
                          <a:cs typeface="+mn-cs"/>
                        </a:rPr>
                        <a:t>만원</a:t>
                      </a: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dirty="0">
                          <a:gradFill>
                            <a:gsLst>
                              <a:gs pos="100000">
                                <a:prstClr val="black">
                                  <a:lumMod val="75000"/>
                                  <a:lumOff val="25000"/>
                                </a:prstClr>
                              </a:gs>
                              <a:gs pos="100000">
                                <a:srgbClr val="0070C0"/>
                              </a:gs>
                            </a:gsLst>
                            <a:lin ang="5400000" scaled="0"/>
                          </a:gradFill>
                          <a:latin typeface="+mn-ea"/>
                          <a:ea typeface="+mn-ea"/>
                          <a:cs typeface="+mn-cs"/>
                        </a:rPr>
                        <a:t>....</a:t>
                      </a: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47322633"/>
                  </a:ext>
                </a:extLst>
              </a:tr>
              <a:tr h="33963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dirty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100</a:t>
                      </a:r>
                      <a:r>
                        <a:rPr lang="ko-KR" altLang="en-US" sz="1400" kern="0" dirty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인 이상</a:t>
                      </a: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dirty="0">
                          <a:gradFill>
                            <a:gsLst>
                              <a:gs pos="100000">
                                <a:prstClr val="black">
                                  <a:lumMod val="75000"/>
                                  <a:lumOff val="25000"/>
                                </a:prstClr>
                              </a:gs>
                              <a:gs pos="100000">
                                <a:srgbClr val="0070C0"/>
                              </a:gs>
                            </a:gsLst>
                            <a:lin ang="5400000" scaled="0"/>
                          </a:gradFill>
                          <a:latin typeface="+mn-ea"/>
                          <a:ea typeface="+mn-ea"/>
                          <a:cs typeface="+mn-cs"/>
                        </a:rPr>
                        <a:t>x</a:t>
                      </a: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dirty="0">
                          <a:gradFill>
                            <a:gsLst>
                              <a:gs pos="100000">
                                <a:prstClr val="black">
                                  <a:lumMod val="75000"/>
                                  <a:lumOff val="25000"/>
                                </a:prstClr>
                              </a:gs>
                              <a:gs pos="100000">
                                <a:srgbClr val="0070C0"/>
                              </a:gs>
                            </a:gsLst>
                            <a:lin ang="5400000" scaled="0"/>
                          </a:gradFill>
                          <a:latin typeface="+mn-ea"/>
                          <a:ea typeface="+mn-ea"/>
                          <a:cs typeface="+mn-cs"/>
                        </a:rPr>
                        <a:t>x</a:t>
                      </a: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dirty="0">
                          <a:gradFill>
                            <a:gsLst>
                              <a:gs pos="100000">
                                <a:prstClr val="black">
                                  <a:lumMod val="75000"/>
                                  <a:lumOff val="25000"/>
                                </a:prstClr>
                              </a:gs>
                              <a:gs pos="100000">
                                <a:srgbClr val="0070C0"/>
                              </a:gs>
                            </a:gsLst>
                            <a:lin ang="5400000" scaled="0"/>
                          </a:gradFill>
                          <a:latin typeface="+mn-ea"/>
                          <a:ea typeface="+mn-ea"/>
                          <a:cs typeface="+mn-cs"/>
                        </a:rPr>
                        <a:t>225</a:t>
                      </a:r>
                      <a:r>
                        <a:rPr lang="ko-KR" altLang="en-US" sz="1400" kern="0" dirty="0">
                          <a:gradFill>
                            <a:gsLst>
                              <a:gs pos="100000">
                                <a:prstClr val="black">
                                  <a:lumMod val="75000"/>
                                  <a:lumOff val="25000"/>
                                </a:prstClr>
                              </a:gs>
                              <a:gs pos="100000">
                                <a:srgbClr val="0070C0"/>
                              </a:gs>
                            </a:gsLst>
                            <a:lin ang="5400000" scaled="0"/>
                          </a:gradFill>
                          <a:latin typeface="+mn-ea"/>
                          <a:ea typeface="+mn-ea"/>
                          <a:cs typeface="+mn-cs"/>
                        </a:rPr>
                        <a:t>만원</a:t>
                      </a: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dirty="0">
                          <a:gradFill>
                            <a:gsLst>
                              <a:gs pos="100000">
                                <a:prstClr val="black">
                                  <a:lumMod val="75000"/>
                                  <a:lumOff val="25000"/>
                                </a:prstClr>
                              </a:gs>
                              <a:gs pos="100000">
                                <a:srgbClr val="0070C0"/>
                              </a:gs>
                            </a:gsLst>
                            <a:lin ang="5400000" scaled="0"/>
                          </a:gradFill>
                          <a:latin typeface="+mn-ea"/>
                          <a:ea typeface="+mn-ea"/>
                          <a:cs typeface="+mn-cs"/>
                        </a:rPr>
                        <a:t>300</a:t>
                      </a:r>
                      <a:r>
                        <a:rPr lang="ko-KR" altLang="en-US" sz="1400" kern="0" dirty="0">
                          <a:gradFill>
                            <a:gsLst>
                              <a:gs pos="100000">
                                <a:prstClr val="black">
                                  <a:lumMod val="75000"/>
                                  <a:lumOff val="25000"/>
                                </a:prstClr>
                              </a:gs>
                              <a:gs pos="100000">
                                <a:srgbClr val="0070C0"/>
                              </a:gs>
                            </a:gsLst>
                            <a:lin ang="5400000" scaled="0"/>
                          </a:gradFill>
                          <a:latin typeface="+mn-ea"/>
                          <a:ea typeface="+mn-ea"/>
                          <a:cs typeface="+mn-cs"/>
                        </a:rPr>
                        <a:t>만원</a:t>
                      </a: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dirty="0">
                          <a:gradFill>
                            <a:gsLst>
                              <a:gs pos="100000">
                                <a:prstClr val="black">
                                  <a:lumMod val="75000"/>
                                  <a:lumOff val="25000"/>
                                </a:prstClr>
                              </a:gs>
                              <a:gs pos="100000">
                                <a:srgbClr val="0070C0"/>
                              </a:gs>
                            </a:gsLst>
                            <a:lin ang="5400000" scaled="0"/>
                          </a:gradFill>
                          <a:latin typeface="+mn-ea"/>
                          <a:ea typeface="+mn-ea"/>
                          <a:cs typeface="+mn-cs"/>
                        </a:rPr>
                        <a:t>...</a:t>
                      </a: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18955634"/>
                  </a:ext>
                </a:extLst>
              </a:tr>
            </a:tbl>
          </a:graphicData>
        </a:graphic>
      </p:graphicFrame>
      <p:sp>
        <p:nvSpPr>
          <p:cNvPr id="8" name="직사각형 7">
            <a:extLst>
              <a:ext uri="{FF2B5EF4-FFF2-40B4-BE49-F238E27FC236}">
                <a16:creationId xmlns:a16="http://schemas.microsoft.com/office/drawing/2014/main" xmlns="" id="{A506042B-3F04-4CF8-9FFE-B2B61E951E95}"/>
              </a:ext>
            </a:extLst>
          </p:cNvPr>
          <p:cNvSpPr/>
          <p:nvPr/>
        </p:nvSpPr>
        <p:spPr>
          <a:xfrm>
            <a:off x="760806" y="4077072"/>
            <a:ext cx="7973405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ko-KR" altLang="en-US" sz="12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* 입</a:t>
            </a:r>
            <a:r>
              <a:rPr lang="en-US" altLang="ko-KR" sz="12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·</a:t>
            </a:r>
            <a:r>
              <a:rPr lang="ko-KR" altLang="en-US" sz="12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이직으로 해당 월의 근로한 날이 적거나 월 중간에 채용된 경우에는 월지원액</a:t>
            </a:r>
            <a:r>
              <a:rPr lang="en-US" altLang="ko-KR" sz="12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(75</a:t>
            </a:r>
            <a:r>
              <a:rPr lang="ko-KR" altLang="en-US" sz="12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만원</a:t>
            </a:r>
            <a:r>
              <a:rPr lang="en-US" altLang="ko-KR" sz="12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)</a:t>
            </a:r>
            <a:r>
              <a:rPr lang="ko-KR" altLang="en-US" sz="12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을 일할 계산</a:t>
            </a: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xmlns="" id="{CB507847-13B0-45DD-A38C-8AAA3F5F0400}"/>
              </a:ext>
            </a:extLst>
          </p:cNvPr>
          <p:cNvSpPr/>
          <p:nvPr/>
        </p:nvSpPr>
        <p:spPr>
          <a:xfrm>
            <a:off x="1140677" y="4722978"/>
            <a:ext cx="685326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ko-KR" altLang="en-US" sz="1600" b="1" dirty="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</a:gradFill>
              </a:rPr>
              <a:t>월임금이 </a:t>
            </a:r>
            <a:r>
              <a:rPr lang="ko-KR" altLang="en-US" sz="1600" b="1" dirty="0" smtClean="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</a:gradFill>
              </a:rPr>
              <a:t>‘</a:t>
            </a:r>
            <a:r>
              <a:rPr lang="en-US" altLang="ko-KR" sz="1600" b="1" dirty="0" smtClean="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</a:gradFill>
              </a:rPr>
              <a:t>80</a:t>
            </a:r>
            <a:r>
              <a:rPr lang="ko-KR" altLang="en-US" sz="1600" b="1" dirty="0" smtClean="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</a:gradFill>
              </a:rPr>
              <a:t>만원 </a:t>
            </a:r>
            <a:r>
              <a:rPr lang="en-US" altLang="ko-KR" sz="1600" b="1" dirty="0" smtClean="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</a:gradFill>
              </a:rPr>
              <a:t>~</a:t>
            </a:r>
            <a:r>
              <a:rPr lang="ko-KR" altLang="en-US" sz="1600" b="1" dirty="0" smtClean="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</a:gradFill>
              </a:rPr>
              <a:t> </a:t>
            </a:r>
            <a:r>
              <a:rPr lang="en-US" altLang="ko-KR" sz="1600" b="1" dirty="0" smtClean="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</a:gradFill>
              </a:rPr>
              <a:t>1,745,150</a:t>
            </a:r>
            <a:r>
              <a:rPr lang="ko-KR" altLang="en-US" sz="1600" b="1" dirty="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</a:gradFill>
              </a:rPr>
              <a:t>원 </a:t>
            </a:r>
            <a:r>
              <a:rPr lang="ko-KR" altLang="en-US" sz="1600" b="1" dirty="0" err="1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</a:gradFill>
              </a:rPr>
              <a:t>미만’인</a:t>
            </a:r>
            <a:r>
              <a:rPr lang="ko-KR" altLang="en-US" sz="1600" b="1" dirty="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</a:gradFill>
              </a:rPr>
              <a:t> 경우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xmlns="" id="{1489F8CB-E641-4A8B-AD83-514AD031CF3B}"/>
              </a:ext>
            </a:extLst>
          </p:cNvPr>
          <p:cNvSpPr/>
          <p:nvPr/>
        </p:nvSpPr>
        <p:spPr>
          <a:xfrm>
            <a:off x="1807531" y="5113469"/>
            <a:ext cx="551955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en-US" altLang="ko-KR" sz="14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“</a:t>
            </a:r>
            <a:r>
              <a:rPr lang="ko-KR" altLang="en-US" sz="14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지원인원 </a:t>
            </a:r>
            <a:r>
              <a:rPr lang="en-US" altLang="ko-KR" sz="14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× </a:t>
            </a:r>
            <a:r>
              <a:rPr lang="ko-KR" altLang="en-US" sz="14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지급임금 </a:t>
            </a:r>
            <a:r>
              <a:rPr lang="en-US" altLang="ko-KR" sz="14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× 1/3” </a:t>
            </a:r>
            <a:r>
              <a:rPr lang="ko-KR" altLang="en-US" sz="14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지급</a:t>
            </a:r>
            <a:endParaRPr lang="ko-KR" altLang="en-US" sz="12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+mn-ea"/>
            </a:endParaRP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xmlns="" id="{D7A18DFE-404C-4F7E-AB46-9C6018DB7C5E}"/>
              </a:ext>
            </a:extLst>
          </p:cNvPr>
          <p:cNvSpPr/>
          <p:nvPr/>
        </p:nvSpPr>
        <p:spPr>
          <a:xfrm>
            <a:off x="1046677" y="6105893"/>
            <a:ext cx="685326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ko-KR" altLang="en-US" sz="16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제도개편 전인 ‘</a:t>
            </a:r>
            <a:r>
              <a:rPr lang="en-US" altLang="ko-KR" sz="16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18.1.1.~’18.3.14. </a:t>
            </a:r>
            <a:r>
              <a:rPr lang="ko-KR" altLang="en-US" sz="16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기간에 채용된 자는</a:t>
            </a:r>
            <a:br>
              <a:rPr lang="ko-KR" altLang="en-US" sz="16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</a:br>
            <a:r>
              <a:rPr lang="en-US" altLang="ko-KR" sz="16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1</a:t>
            </a:r>
            <a:r>
              <a:rPr lang="ko-KR" altLang="en-US" sz="16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인당 연간 </a:t>
            </a:r>
            <a:r>
              <a:rPr lang="en-US" altLang="ko-KR" sz="16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6,666,660</a:t>
            </a:r>
            <a:r>
              <a:rPr lang="ko-KR" altLang="en-US" sz="16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원</a:t>
            </a:r>
            <a:r>
              <a:rPr lang="en-US" altLang="ko-KR" sz="16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, </a:t>
            </a:r>
            <a:r>
              <a:rPr lang="ko-KR" altLang="en-US" sz="16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월 </a:t>
            </a:r>
            <a:r>
              <a:rPr lang="en-US" altLang="ko-KR" sz="16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555,550</a:t>
            </a:r>
            <a:r>
              <a:rPr lang="ko-KR" altLang="en-US" sz="16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원 지원</a:t>
            </a: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xmlns="" id="{4C721A89-8638-48D7-AFCE-6B002C1C8B98}"/>
              </a:ext>
            </a:extLst>
          </p:cNvPr>
          <p:cNvSpPr/>
          <p:nvPr/>
        </p:nvSpPr>
        <p:spPr>
          <a:xfrm>
            <a:off x="1807530" y="5384249"/>
            <a:ext cx="6220853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ko-KR" altLang="en-US" sz="12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* 개별근로자별로 지원액 판단</a:t>
            </a:r>
            <a:r>
              <a:rPr lang="en-US" altLang="ko-KR" sz="12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, </a:t>
            </a:r>
            <a:r>
              <a:rPr lang="ko-KR" altLang="en-US" sz="12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월 임금이 </a:t>
            </a:r>
            <a:r>
              <a:rPr lang="en-US" altLang="ko-KR" sz="12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75</a:t>
            </a:r>
            <a:r>
              <a:rPr lang="ko-KR" altLang="en-US" sz="12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만원 미만인 경우는 지원 대상 아님</a:t>
            </a:r>
          </a:p>
        </p:txBody>
      </p:sp>
    </p:spTree>
    <p:extLst>
      <p:ext uri="{BB962C8B-B14F-4D97-AF65-F5344CB8AC3E}">
        <p14:creationId xmlns:p14="http://schemas.microsoft.com/office/powerpoint/2010/main" xmlns="" val="997772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96B84C16-F285-4F75-8837-2051A964DC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7708" y="305716"/>
            <a:ext cx="8786292" cy="400110"/>
          </a:xfrm>
        </p:spPr>
        <p:txBody>
          <a:bodyPr/>
          <a:lstStyle/>
          <a:p>
            <a:r>
              <a:rPr lang="ko-KR" altLang="en-US" sz="2000" i="0" dirty="0">
                <a:latin typeface="HY헤드라인M" pitchFamily="18" charset="-127"/>
                <a:ea typeface="HY헤드라인M" pitchFamily="18" charset="-127"/>
              </a:rPr>
              <a:t>지원 수준 및 한도 </a:t>
            </a:r>
            <a:r>
              <a:rPr lang="en-US" altLang="ko-KR" sz="2000" i="0" dirty="0"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z="2000" i="0" dirty="0">
                <a:latin typeface="HY헤드라인M" pitchFamily="18" charset="-127"/>
                <a:ea typeface="HY헤드라인M" pitchFamily="18" charset="-127"/>
              </a:rPr>
              <a:t>고용위기지역</a:t>
            </a:r>
            <a:r>
              <a:rPr lang="en-US" altLang="ko-KR" sz="2000" i="0" dirty="0">
                <a:latin typeface="HY헤드라인M" pitchFamily="18" charset="-127"/>
                <a:ea typeface="HY헤드라인M" pitchFamily="18" charset="-127"/>
              </a:rPr>
              <a:t>)</a:t>
            </a:r>
            <a:endParaRPr lang="ko-KR" altLang="en-US" sz="2000" i="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A0A86236-C812-445E-BCC5-B272B248AFC2}"/>
              </a:ext>
            </a:extLst>
          </p:cNvPr>
          <p:cNvSpPr txBox="1"/>
          <p:nvPr/>
        </p:nvSpPr>
        <p:spPr>
          <a:xfrm>
            <a:off x="827583" y="1204555"/>
            <a:ext cx="748883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000" b="1" kern="0" dirty="0">
                <a:gradFill>
                  <a:gsLst>
                    <a:gs pos="100000">
                      <a:srgbClr val="C00000"/>
                    </a:gs>
                    <a:gs pos="0">
                      <a:srgbClr val="E85402"/>
                    </a:gs>
                  </a:gsLst>
                  <a:lin ang="5400000" scaled="0"/>
                </a:gradFill>
                <a:latin typeface="+mn-ea"/>
              </a:rPr>
              <a:t>고용위기 지역</a:t>
            </a:r>
            <a:r>
              <a:rPr lang="ko-KR" altLang="en-US" sz="20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 기업에는 </a:t>
            </a:r>
            <a:r>
              <a:rPr lang="en-US" altLang="ko-KR" sz="20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1</a:t>
            </a:r>
            <a:r>
              <a:rPr lang="ko-KR" altLang="en-US" sz="20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인당 </a:t>
            </a:r>
            <a:r>
              <a:rPr lang="ko-KR" altLang="en-US" sz="2000" b="1" kern="0" dirty="0">
                <a:gradFill>
                  <a:gsLst>
                    <a:gs pos="100000">
                      <a:srgbClr val="C00000"/>
                    </a:gs>
                    <a:gs pos="0">
                      <a:srgbClr val="E85402"/>
                    </a:gs>
                  </a:gsLst>
                  <a:lin ang="5400000" scaled="0"/>
                </a:gradFill>
                <a:latin typeface="+mn-ea"/>
              </a:rPr>
              <a:t>연 최대 </a:t>
            </a:r>
            <a:r>
              <a:rPr lang="en-US" altLang="ko-KR" sz="2000" b="1" kern="0" dirty="0">
                <a:gradFill>
                  <a:gsLst>
                    <a:gs pos="100000">
                      <a:srgbClr val="C00000"/>
                    </a:gs>
                    <a:gs pos="0">
                      <a:srgbClr val="E85402"/>
                    </a:gs>
                  </a:gsLst>
                  <a:lin ang="5400000" scaled="0"/>
                </a:gradFill>
                <a:latin typeface="+mn-ea"/>
              </a:rPr>
              <a:t>1,400</a:t>
            </a:r>
            <a:r>
              <a:rPr lang="ko-KR" altLang="en-US" sz="2000" b="1" kern="0" dirty="0">
                <a:gradFill>
                  <a:gsLst>
                    <a:gs pos="100000">
                      <a:srgbClr val="C00000"/>
                    </a:gs>
                    <a:gs pos="0">
                      <a:srgbClr val="E85402"/>
                    </a:gs>
                  </a:gsLst>
                  <a:lin ang="5400000" scaled="0"/>
                </a:gradFill>
                <a:latin typeface="+mn-ea"/>
              </a:rPr>
              <a:t>만원</a:t>
            </a:r>
            <a:r>
              <a:rPr lang="ko-KR" altLang="en-US" sz="20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을 지원</a:t>
            </a:r>
            <a:r>
              <a:rPr lang="en-US" altLang="ko-KR" sz="20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/>
            </a:r>
            <a:br>
              <a:rPr lang="en-US" altLang="ko-KR" sz="20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</a:br>
            <a:r>
              <a:rPr lang="en-US" altLang="ko-KR" sz="14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(</a:t>
            </a:r>
            <a:r>
              <a:rPr lang="ko-KR" altLang="en-US" sz="14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고시에 따른 </a:t>
            </a:r>
            <a:r>
              <a:rPr lang="ko-KR" altLang="en-US" sz="14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지정기간</a:t>
            </a:r>
            <a:r>
              <a:rPr lang="en-US" altLang="ko-KR" sz="14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( ~ 2020. 4. 4.)</a:t>
            </a:r>
            <a:r>
              <a:rPr lang="ko-KR" altLang="en-US" sz="14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 </a:t>
            </a:r>
            <a:r>
              <a:rPr lang="ko-KR" altLang="en-US" sz="14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안에 </a:t>
            </a:r>
            <a:r>
              <a:rPr lang="ko-KR" altLang="en-US" sz="14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신규 채용된 </a:t>
            </a:r>
            <a:r>
              <a:rPr lang="ko-KR" altLang="en-US" sz="14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청년에 한정</a:t>
            </a:r>
            <a:r>
              <a:rPr lang="en-US" altLang="ko-KR" sz="14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)</a:t>
            </a:r>
            <a:endParaRPr lang="ko-KR" altLang="en-US" sz="20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+mn-ea"/>
            </a:endParaRPr>
          </a:p>
        </p:txBody>
      </p:sp>
      <p:sp>
        <p:nvSpPr>
          <p:cNvPr id="16" name="사각형: 둥근 모서리 15">
            <a:extLst>
              <a:ext uri="{FF2B5EF4-FFF2-40B4-BE49-F238E27FC236}">
                <a16:creationId xmlns:a16="http://schemas.microsoft.com/office/drawing/2014/main" xmlns="" id="{1542A13B-5D04-40B9-8046-72CAC007E62F}"/>
              </a:ext>
            </a:extLst>
          </p:cNvPr>
          <p:cNvSpPr/>
          <p:nvPr/>
        </p:nvSpPr>
        <p:spPr>
          <a:xfrm>
            <a:off x="5135205" y="3346853"/>
            <a:ext cx="3649459" cy="400111"/>
          </a:xfrm>
          <a:prstGeom prst="roundRect">
            <a:avLst>
              <a:gd name="adj" fmla="val 7671"/>
            </a:avLst>
          </a:prstGeom>
          <a:solidFill>
            <a:srgbClr val="91572A"/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</a:gradFill>
                <a:latin typeface="맑은 고딕" pitchFamily="50" charset="-127"/>
                <a:ea typeface="맑은 고딕" pitchFamily="50" charset="-127"/>
              </a:rPr>
              <a:t>지원인원 </a:t>
            </a:r>
            <a:r>
              <a:rPr lang="en-US" altLang="ko-KR" sz="1600" b="1" dirty="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</a:gradFill>
                <a:latin typeface="맑은 고딕" pitchFamily="50" charset="-127"/>
                <a:ea typeface="맑은 고딕" pitchFamily="50" charset="-127"/>
              </a:rPr>
              <a:t>× 1,166,660</a:t>
            </a:r>
            <a:r>
              <a:rPr lang="ko-KR" altLang="en-US" sz="1600" b="1" dirty="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</a:gradFill>
                <a:latin typeface="맑은 고딕" pitchFamily="50" charset="-127"/>
                <a:ea typeface="맑은 고딕" pitchFamily="50" charset="-127"/>
              </a:rPr>
              <a:t>원</a:t>
            </a:r>
          </a:p>
        </p:txBody>
      </p:sp>
      <p:sp>
        <p:nvSpPr>
          <p:cNvPr id="17" name="사각형: 둥근 모서리 16">
            <a:extLst>
              <a:ext uri="{FF2B5EF4-FFF2-40B4-BE49-F238E27FC236}">
                <a16:creationId xmlns:a16="http://schemas.microsoft.com/office/drawing/2014/main" xmlns="" id="{AB195180-BC51-45BD-BE8E-B8C3777AEF2E}"/>
              </a:ext>
            </a:extLst>
          </p:cNvPr>
          <p:cNvSpPr/>
          <p:nvPr/>
        </p:nvSpPr>
        <p:spPr>
          <a:xfrm>
            <a:off x="5135205" y="4925286"/>
            <a:ext cx="3649459" cy="400111"/>
          </a:xfrm>
          <a:prstGeom prst="roundRect">
            <a:avLst>
              <a:gd name="adj" fmla="val 7671"/>
            </a:avLst>
          </a:prstGeom>
          <a:solidFill>
            <a:srgbClr val="91572A"/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</a:gradFill>
                <a:latin typeface="맑은 고딕" pitchFamily="50" charset="-127"/>
                <a:ea typeface="맑은 고딕" pitchFamily="50" charset="-127"/>
              </a:rPr>
              <a:t>지원인원 </a:t>
            </a:r>
            <a:r>
              <a:rPr lang="en-US" altLang="ko-KR" sz="1600" b="1" dirty="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</a:gradFill>
                <a:latin typeface="맑은 고딕" pitchFamily="50" charset="-127"/>
                <a:ea typeface="맑은 고딕" pitchFamily="50" charset="-127"/>
              </a:rPr>
              <a:t>× </a:t>
            </a:r>
            <a:r>
              <a:rPr lang="ko-KR" altLang="en-US" sz="1600" b="1" dirty="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</a:gradFill>
                <a:latin typeface="맑은 고딕" pitchFamily="50" charset="-127"/>
                <a:ea typeface="맑은 고딕" pitchFamily="50" charset="-127"/>
              </a:rPr>
              <a:t>지급임금 </a:t>
            </a:r>
            <a:r>
              <a:rPr lang="en-US" altLang="ko-KR" sz="1600" b="1" dirty="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</a:gradFill>
                <a:latin typeface="맑은 고딕" pitchFamily="50" charset="-127"/>
                <a:ea typeface="맑은 고딕" pitchFamily="50" charset="-127"/>
              </a:rPr>
              <a:t>× 1/3 × 1.55</a:t>
            </a:r>
            <a:endParaRPr lang="ko-KR" altLang="en-US" sz="1600" b="1" dirty="0">
              <a:gradFill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AA209564-DD53-4838-B206-4E9CC7B5A389}"/>
              </a:ext>
            </a:extLst>
          </p:cNvPr>
          <p:cNvSpPr txBox="1"/>
          <p:nvPr/>
        </p:nvSpPr>
        <p:spPr>
          <a:xfrm>
            <a:off x="4982243" y="4275310"/>
            <a:ext cx="395538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/>
            <a:r>
              <a:rPr lang="ko-KR" altLang="en-US" sz="16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월임금이 </a:t>
            </a:r>
            <a:r>
              <a:rPr lang="en-US" altLang="ko-KR" sz="16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80</a:t>
            </a:r>
            <a:r>
              <a:rPr lang="ko-KR" altLang="en-US" sz="16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만원</a:t>
            </a:r>
            <a:r>
              <a:rPr lang="en-US" altLang="ko-KR" sz="16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~</a:t>
            </a:r>
            <a:r>
              <a:rPr lang="en-US" altLang="ko-KR" sz="16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1,745,150</a:t>
            </a:r>
            <a:r>
              <a:rPr lang="ko-KR" altLang="en-US" sz="16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원 </a:t>
            </a:r>
            <a:r>
              <a:rPr lang="en-US" altLang="ko-KR" sz="16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16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16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미만인 경우 월간 지원 금액</a:t>
            </a:r>
          </a:p>
        </p:txBody>
      </p:sp>
      <p:pic>
        <p:nvPicPr>
          <p:cNvPr id="100" name="나눔선">
            <a:extLst>
              <a:ext uri="{FF2B5EF4-FFF2-40B4-BE49-F238E27FC236}">
                <a16:creationId xmlns:a16="http://schemas.microsoft.com/office/drawing/2014/main" xmlns="" id="{F21E0FD5-BAB6-42A0-A18F-0103E9F8FD6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rightnessContrast bright="-100000" contras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 rot="5400000">
            <a:off x="-1571466" y="4438648"/>
            <a:ext cx="4026004" cy="134665"/>
          </a:xfrm>
          <a:prstGeom prst="rect">
            <a:avLst/>
          </a:prstGeom>
        </p:spPr>
      </p:pic>
      <p:pic>
        <p:nvPicPr>
          <p:cNvPr id="101" name="나눔선">
            <a:extLst>
              <a:ext uri="{FF2B5EF4-FFF2-40B4-BE49-F238E27FC236}">
                <a16:creationId xmlns:a16="http://schemas.microsoft.com/office/drawing/2014/main" xmlns="" id="{8644C053-135B-4504-B5C9-30DE8991225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rightnessContrast bright="-100000" contras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 rot="16200000" flipH="1">
            <a:off x="2964807" y="4438650"/>
            <a:ext cx="4026004" cy="134665"/>
          </a:xfrm>
          <a:prstGeom prst="rect">
            <a:avLst/>
          </a:prstGeom>
        </p:spPr>
      </p:pic>
      <p:sp>
        <p:nvSpPr>
          <p:cNvPr id="14" name="이등변 삼각형 13">
            <a:extLst>
              <a:ext uri="{FF2B5EF4-FFF2-40B4-BE49-F238E27FC236}">
                <a16:creationId xmlns:a16="http://schemas.microsoft.com/office/drawing/2014/main" xmlns="" id="{4070818E-32BA-44D1-AB46-52218B64A144}"/>
              </a:ext>
            </a:extLst>
          </p:cNvPr>
          <p:cNvSpPr/>
          <p:nvPr/>
        </p:nvSpPr>
        <p:spPr>
          <a:xfrm>
            <a:off x="3689547" y="2078548"/>
            <a:ext cx="288032" cy="150254"/>
          </a:xfrm>
          <a:prstGeom prst="triangle">
            <a:avLst/>
          </a:prstGeom>
          <a:solidFill>
            <a:srgbClr val="456A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이등변 삼각형 4">
            <a:extLst>
              <a:ext uri="{FF2B5EF4-FFF2-40B4-BE49-F238E27FC236}">
                <a16:creationId xmlns:a16="http://schemas.microsoft.com/office/drawing/2014/main" xmlns="" id="{8461F124-A05E-485F-8FD1-3D5DA6A06153}"/>
              </a:ext>
            </a:extLst>
          </p:cNvPr>
          <p:cNvSpPr/>
          <p:nvPr/>
        </p:nvSpPr>
        <p:spPr>
          <a:xfrm>
            <a:off x="1167723" y="2078548"/>
            <a:ext cx="288032" cy="150254"/>
          </a:xfrm>
          <a:prstGeom prst="triangle">
            <a:avLst/>
          </a:prstGeom>
          <a:solidFill>
            <a:srgbClr val="456A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사각형: 둥근 모서리 10">
            <a:extLst>
              <a:ext uri="{FF2B5EF4-FFF2-40B4-BE49-F238E27FC236}">
                <a16:creationId xmlns:a16="http://schemas.microsoft.com/office/drawing/2014/main" xmlns="" id="{D5745827-C54F-4676-8B20-ABF6F1242FFE}"/>
              </a:ext>
            </a:extLst>
          </p:cNvPr>
          <p:cNvSpPr/>
          <p:nvPr/>
        </p:nvSpPr>
        <p:spPr>
          <a:xfrm>
            <a:off x="482449" y="2195726"/>
            <a:ext cx="4449591" cy="4662274"/>
          </a:xfrm>
          <a:prstGeom prst="roundRect">
            <a:avLst>
              <a:gd name="adj" fmla="val 3305"/>
            </a:avLst>
          </a:prstGeom>
          <a:gradFill>
            <a:gsLst>
              <a:gs pos="100000">
                <a:schemeClr val="bg1">
                  <a:alpha val="85000"/>
                </a:schemeClr>
              </a:gs>
              <a:gs pos="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사다리꼴 3">
            <a:extLst>
              <a:ext uri="{FF2B5EF4-FFF2-40B4-BE49-F238E27FC236}">
                <a16:creationId xmlns:a16="http://schemas.microsoft.com/office/drawing/2014/main" xmlns="" id="{74D0BE43-4F56-4FA2-B11C-64840F401092}"/>
              </a:ext>
            </a:extLst>
          </p:cNvPr>
          <p:cNvSpPr/>
          <p:nvPr/>
        </p:nvSpPr>
        <p:spPr>
          <a:xfrm rot="10800000">
            <a:off x="1311739" y="2079014"/>
            <a:ext cx="2520280" cy="261708"/>
          </a:xfrm>
          <a:prstGeom prst="trapezoid">
            <a:avLst>
              <a:gd name="adj" fmla="val 46837"/>
            </a:avLst>
          </a:prstGeom>
          <a:solidFill>
            <a:srgbClr val="70AC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xmlns="" id="{3AE9E731-B663-4D89-A311-2ED39B5908DF}"/>
              </a:ext>
            </a:extLst>
          </p:cNvPr>
          <p:cNvSpPr/>
          <p:nvPr/>
        </p:nvSpPr>
        <p:spPr>
          <a:xfrm>
            <a:off x="1798270" y="2065040"/>
            <a:ext cx="154721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ase"/>
            <a:r>
              <a:rPr lang="ko-KR" altLang="en-US" sz="1400" b="1" dirty="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</a:gradFill>
              </a:rPr>
              <a:t>고용위기 지정 지역</a:t>
            </a:r>
          </a:p>
        </p:txBody>
      </p:sp>
      <p:grpSp>
        <p:nvGrpSpPr>
          <p:cNvPr id="7" name="그룹 75">
            <a:extLst>
              <a:ext uri="{FF2B5EF4-FFF2-40B4-BE49-F238E27FC236}">
                <a16:creationId xmlns:a16="http://schemas.microsoft.com/office/drawing/2014/main" xmlns="" id="{A8C94CB3-FE89-4CEE-A881-141A5975B332}"/>
              </a:ext>
            </a:extLst>
          </p:cNvPr>
          <p:cNvGrpSpPr/>
          <p:nvPr/>
        </p:nvGrpSpPr>
        <p:grpSpPr>
          <a:xfrm>
            <a:off x="1059777" y="2492979"/>
            <a:ext cx="2870355" cy="3935974"/>
            <a:chOff x="357708" y="2532766"/>
            <a:chExt cx="2938462" cy="3772279"/>
          </a:xfrm>
          <a:solidFill>
            <a:srgbClr val="D9D9D9"/>
          </a:solidFill>
        </p:grpSpPr>
        <p:sp>
          <p:nvSpPr>
            <p:cNvPr id="20" name="Freeform 7">
              <a:extLst>
                <a:ext uri="{FF2B5EF4-FFF2-40B4-BE49-F238E27FC236}">
                  <a16:creationId xmlns:a16="http://schemas.microsoft.com/office/drawing/2014/main" xmlns="" id="{C0CDCA07-2BDF-427D-B4A3-4FB5FC78535E}"/>
                </a:ext>
              </a:extLst>
            </p:cNvPr>
            <p:cNvSpPr>
              <a:spLocks/>
            </p:cNvSpPr>
            <p:nvPr/>
          </p:nvSpPr>
          <p:spPr bwMode="auto">
            <a:xfrm>
              <a:off x="2421458" y="5628320"/>
              <a:ext cx="242887" cy="232197"/>
            </a:xfrm>
            <a:custGeom>
              <a:avLst/>
              <a:gdLst>
                <a:gd name="T0" fmla="*/ 2147483647 w 108"/>
                <a:gd name="T1" fmla="*/ 2147483647 h 132"/>
                <a:gd name="T2" fmla="*/ 2147483647 w 108"/>
                <a:gd name="T3" fmla="*/ 2147483647 h 132"/>
                <a:gd name="T4" fmla="*/ 2147483647 w 108"/>
                <a:gd name="T5" fmla="*/ 2147483647 h 132"/>
                <a:gd name="T6" fmla="*/ 2147483647 w 108"/>
                <a:gd name="T7" fmla="*/ 2147483647 h 132"/>
                <a:gd name="T8" fmla="*/ 2147483647 w 108"/>
                <a:gd name="T9" fmla="*/ 2147483647 h 132"/>
                <a:gd name="T10" fmla="*/ 2147483647 w 108"/>
                <a:gd name="T11" fmla="*/ 2147483647 h 132"/>
                <a:gd name="T12" fmla="*/ 2147483647 w 108"/>
                <a:gd name="T13" fmla="*/ 2147483647 h 132"/>
                <a:gd name="T14" fmla="*/ 2147483647 w 108"/>
                <a:gd name="T15" fmla="*/ 2147483647 h 132"/>
                <a:gd name="T16" fmla="*/ 2147483647 w 108"/>
                <a:gd name="T17" fmla="*/ 2147483647 h 132"/>
                <a:gd name="T18" fmla="*/ 2147483647 w 108"/>
                <a:gd name="T19" fmla="*/ 2147483647 h 132"/>
                <a:gd name="T20" fmla="*/ 2147483647 w 108"/>
                <a:gd name="T21" fmla="*/ 2147483647 h 132"/>
                <a:gd name="T22" fmla="*/ 2147483647 w 108"/>
                <a:gd name="T23" fmla="*/ 2147483647 h 132"/>
                <a:gd name="T24" fmla="*/ 2147483647 w 108"/>
                <a:gd name="T25" fmla="*/ 2147483647 h 132"/>
                <a:gd name="T26" fmla="*/ 2147483647 w 108"/>
                <a:gd name="T27" fmla="*/ 2147483647 h 132"/>
                <a:gd name="T28" fmla="*/ 2147483647 w 108"/>
                <a:gd name="T29" fmla="*/ 2147483647 h 132"/>
                <a:gd name="T30" fmla="*/ 2147483647 w 108"/>
                <a:gd name="T31" fmla="*/ 2147483647 h 132"/>
                <a:gd name="T32" fmla="*/ 2147483647 w 108"/>
                <a:gd name="T33" fmla="*/ 2147483647 h 132"/>
                <a:gd name="T34" fmla="*/ 2147483647 w 108"/>
                <a:gd name="T35" fmla="*/ 2147483647 h 132"/>
                <a:gd name="T36" fmla="*/ 2147483647 w 108"/>
                <a:gd name="T37" fmla="*/ 2147483647 h 132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108"/>
                <a:gd name="T58" fmla="*/ 0 h 132"/>
                <a:gd name="T59" fmla="*/ 108 w 108"/>
                <a:gd name="T60" fmla="*/ 132 h 132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108" h="132">
                  <a:moveTo>
                    <a:pt x="95" y="56"/>
                  </a:moveTo>
                  <a:cubicBezTo>
                    <a:pt x="84" y="51"/>
                    <a:pt x="85" y="46"/>
                    <a:pt x="89" y="38"/>
                  </a:cubicBezTo>
                  <a:cubicBezTo>
                    <a:pt x="90" y="36"/>
                    <a:pt x="91" y="34"/>
                    <a:pt x="92" y="31"/>
                  </a:cubicBezTo>
                  <a:cubicBezTo>
                    <a:pt x="93" y="29"/>
                    <a:pt x="93" y="27"/>
                    <a:pt x="90" y="25"/>
                  </a:cubicBezTo>
                  <a:cubicBezTo>
                    <a:pt x="85" y="21"/>
                    <a:pt x="83" y="14"/>
                    <a:pt x="80" y="8"/>
                  </a:cubicBezTo>
                  <a:cubicBezTo>
                    <a:pt x="76" y="1"/>
                    <a:pt x="74" y="0"/>
                    <a:pt x="68" y="6"/>
                  </a:cubicBezTo>
                  <a:cubicBezTo>
                    <a:pt x="61" y="12"/>
                    <a:pt x="53" y="18"/>
                    <a:pt x="49" y="27"/>
                  </a:cubicBezTo>
                  <a:cubicBezTo>
                    <a:pt x="43" y="44"/>
                    <a:pt x="31" y="50"/>
                    <a:pt x="14" y="51"/>
                  </a:cubicBezTo>
                  <a:cubicBezTo>
                    <a:pt x="5" y="52"/>
                    <a:pt x="0" y="56"/>
                    <a:pt x="2" y="64"/>
                  </a:cubicBezTo>
                  <a:cubicBezTo>
                    <a:pt x="2" y="84"/>
                    <a:pt x="12" y="92"/>
                    <a:pt x="30" y="89"/>
                  </a:cubicBezTo>
                  <a:cubicBezTo>
                    <a:pt x="32" y="89"/>
                    <a:pt x="35" y="86"/>
                    <a:pt x="37" y="90"/>
                  </a:cubicBezTo>
                  <a:cubicBezTo>
                    <a:pt x="39" y="93"/>
                    <a:pt x="36" y="96"/>
                    <a:pt x="33" y="97"/>
                  </a:cubicBezTo>
                  <a:cubicBezTo>
                    <a:pt x="25" y="102"/>
                    <a:pt x="27" y="108"/>
                    <a:pt x="31" y="115"/>
                  </a:cubicBezTo>
                  <a:cubicBezTo>
                    <a:pt x="34" y="120"/>
                    <a:pt x="38" y="123"/>
                    <a:pt x="43" y="126"/>
                  </a:cubicBezTo>
                  <a:cubicBezTo>
                    <a:pt x="54" y="132"/>
                    <a:pt x="66" y="126"/>
                    <a:pt x="67" y="114"/>
                  </a:cubicBezTo>
                  <a:cubicBezTo>
                    <a:pt x="68" y="107"/>
                    <a:pt x="69" y="102"/>
                    <a:pt x="78" y="104"/>
                  </a:cubicBezTo>
                  <a:cubicBezTo>
                    <a:pt x="80" y="104"/>
                    <a:pt x="82" y="105"/>
                    <a:pt x="83" y="102"/>
                  </a:cubicBezTo>
                  <a:cubicBezTo>
                    <a:pt x="87" y="92"/>
                    <a:pt x="95" y="85"/>
                    <a:pt x="100" y="76"/>
                  </a:cubicBezTo>
                  <a:cubicBezTo>
                    <a:pt x="108" y="63"/>
                    <a:pt x="107" y="62"/>
                    <a:pt x="95" y="5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1" name="Freeform 8">
              <a:extLst>
                <a:ext uri="{FF2B5EF4-FFF2-40B4-BE49-F238E27FC236}">
                  <a16:creationId xmlns:a16="http://schemas.microsoft.com/office/drawing/2014/main" xmlns="" id="{5931BA52-096A-4C3B-9FED-079C7F5ABBAB}"/>
                </a:ext>
              </a:extLst>
            </p:cNvPr>
            <p:cNvSpPr>
              <a:spLocks/>
            </p:cNvSpPr>
            <p:nvPr/>
          </p:nvSpPr>
          <p:spPr bwMode="auto">
            <a:xfrm>
              <a:off x="1883295" y="5696613"/>
              <a:ext cx="223838" cy="201155"/>
            </a:xfrm>
            <a:custGeom>
              <a:avLst/>
              <a:gdLst>
                <a:gd name="T0" fmla="*/ 2147483647 w 100"/>
                <a:gd name="T1" fmla="*/ 2147483647 h 114"/>
                <a:gd name="T2" fmla="*/ 2147483647 w 100"/>
                <a:gd name="T3" fmla="*/ 2147483647 h 114"/>
                <a:gd name="T4" fmla="*/ 2147483647 w 100"/>
                <a:gd name="T5" fmla="*/ 2147483647 h 114"/>
                <a:gd name="T6" fmla="*/ 2147483647 w 100"/>
                <a:gd name="T7" fmla="*/ 2147483647 h 114"/>
                <a:gd name="T8" fmla="*/ 2147483647 w 100"/>
                <a:gd name="T9" fmla="*/ 2147483647 h 114"/>
                <a:gd name="T10" fmla="*/ 2147483647 w 100"/>
                <a:gd name="T11" fmla="*/ 2147483647 h 114"/>
                <a:gd name="T12" fmla="*/ 2147483647 w 100"/>
                <a:gd name="T13" fmla="*/ 2147483647 h 114"/>
                <a:gd name="T14" fmla="*/ 2147483647 w 100"/>
                <a:gd name="T15" fmla="*/ 2147483647 h 114"/>
                <a:gd name="T16" fmla="*/ 2147483647 w 100"/>
                <a:gd name="T17" fmla="*/ 2147483647 h 114"/>
                <a:gd name="T18" fmla="*/ 2147483647 w 100"/>
                <a:gd name="T19" fmla="*/ 2147483647 h 114"/>
                <a:gd name="T20" fmla="*/ 2147483647 w 100"/>
                <a:gd name="T21" fmla="*/ 2147483647 h 114"/>
                <a:gd name="T22" fmla="*/ 2147483647 w 100"/>
                <a:gd name="T23" fmla="*/ 2147483647 h 114"/>
                <a:gd name="T24" fmla="*/ 2147483647 w 100"/>
                <a:gd name="T25" fmla="*/ 2147483647 h 114"/>
                <a:gd name="T26" fmla="*/ 2147483647 w 100"/>
                <a:gd name="T27" fmla="*/ 2147483647 h 114"/>
                <a:gd name="T28" fmla="*/ 2147483647 w 100"/>
                <a:gd name="T29" fmla="*/ 2147483647 h 114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100"/>
                <a:gd name="T46" fmla="*/ 0 h 114"/>
                <a:gd name="T47" fmla="*/ 100 w 100"/>
                <a:gd name="T48" fmla="*/ 114 h 114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100" h="114">
                  <a:moveTo>
                    <a:pt x="77" y="52"/>
                  </a:moveTo>
                  <a:cubicBezTo>
                    <a:pt x="75" y="52"/>
                    <a:pt x="73" y="51"/>
                    <a:pt x="71" y="50"/>
                  </a:cubicBezTo>
                  <a:cubicBezTo>
                    <a:pt x="56" y="46"/>
                    <a:pt x="56" y="46"/>
                    <a:pt x="56" y="31"/>
                  </a:cubicBezTo>
                  <a:cubicBezTo>
                    <a:pt x="56" y="27"/>
                    <a:pt x="56" y="24"/>
                    <a:pt x="56" y="21"/>
                  </a:cubicBezTo>
                  <a:cubicBezTo>
                    <a:pt x="56" y="13"/>
                    <a:pt x="53" y="8"/>
                    <a:pt x="46" y="4"/>
                  </a:cubicBezTo>
                  <a:cubicBezTo>
                    <a:pt x="38" y="0"/>
                    <a:pt x="34" y="4"/>
                    <a:pt x="29" y="7"/>
                  </a:cubicBezTo>
                  <a:cubicBezTo>
                    <a:pt x="24" y="11"/>
                    <a:pt x="19" y="14"/>
                    <a:pt x="14" y="18"/>
                  </a:cubicBezTo>
                  <a:cubicBezTo>
                    <a:pt x="1" y="29"/>
                    <a:pt x="0" y="40"/>
                    <a:pt x="12" y="53"/>
                  </a:cubicBezTo>
                  <a:cubicBezTo>
                    <a:pt x="16" y="57"/>
                    <a:pt x="18" y="62"/>
                    <a:pt x="18" y="68"/>
                  </a:cubicBezTo>
                  <a:cubicBezTo>
                    <a:pt x="17" y="73"/>
                    <a:pt x="18" y="77"/>
                    <a:pt x="17" y="81"/>
                  </a:cubicBezTo>
                  <a:cubicBezTo>
                    <a:pt x="16" y="88"/>
                    <a:pt x="20" y="90"/>
                    <a:pt x="25" y="91"/>
                  </a:cubicBezTo>
                  <a:cubicBezTo>
                    <a:pt x="39" y="93"/>
                    <a:pt x="52" y="98"/>
                    <a:pt x="63" y="107"/>
                  </a:cubicBezTo>
                  <a:cubicBezTo>
                    <a:pt x="72" y="114"/>
                    <a:pt x="79" y="112"/>
                    <a:pt x="88" y="108"/>
                  </a:cubicBezTo>
                  <a:cubicBezTo>
                    <a:pt x="97" y="104"/>
                    <a:pt x="96" y="94"/>
                    <a:pt x="97" y="86"/>
                  </a:cubicBezTo>
                  <a:cubicBezTo>
                    <a:pt x="100" y="64"/>
                    <a:pt x="100" y="59"/>
                    <a:pt x="77" y="5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3" name="Freeform 10">
              <a:extLst>
                <a:ext uri="{FF2B5EF4-FFF2-40B4-BE49-F238E27FC236}">
                  <a16:creationId xmlns:a16="http://schemas.microsoft.com/office/drawing/2014/main" xmlns="" id="{D657F9F8-941C-45B7-A850-8370360C25D1}"/>
                </a:ext>
              </a:extLst>
            </p:cNvPr>
            <p:cNvSpPr>
              <a:spLocks/>
            </p:cNvSpPr>
            <p:nvPr/>
          </p:nvSpPr>
          <p:spPr bwMode="auto">
            <a:xfrm>
              <a:off x="635520" y="5506633"/>
              <a:ext cx="109538" cy="84435"/>
            </a:xfrm>
            <a:custGeom>
              <a:avLst/>
              <a:gdLst>
                <a:gd name="T0" fmla="*/ 2147483647 w 49"/>
                <a:gd name="T1" fmla="*/ 2147483647 h 48"/>
                <a:gd name="T2" fmla="*/ 2147483647 w 49"/>
                <a:gd name="T3" fmla="*/ 2147483647 h 48"/>
                <a:gd name="T4" fmla="*/ 2147483647 w 49"/>
                <a:gd name="T5" fmla="*/ 2147483647 h 48"/>
                <a:gd name="T6" fmla="*/ 2147483647 w 49"/>
                <a:gd name="T7" fmla="*/ 2147483647 h 48"/>
                <a:gd name="T8" fmla="*/ 2147483647 w 49"/>
                <a:gd name="T9" fmla="*/ 2147483647 h 48"/>
                <a:gd name="T10" fmla="*/ 2147483647 w 49"/>
                <a:gd name="T11" fmla="*/ 2147483647 h 48"/>
                <a:gd name="T12" fmla="*/ 2147483647 w 49"/>
                <a:gd name="T13" fmla="*/ 2147483647 h 48"/>
                <a:gd name="T14" fmla="*/ 2147483647 w 49"/>
                <a:gd name="T15" fmla="*/ 2147483647 h 4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49"/>
                <a:gd name="T25" fmla="*/ 0 h 48"/>
                <a:gd name="T26" fmla="*/ 49 w 49"/>
                <a:gd name="T27" fmla="*/ 48 h 48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49" h="48">
                  <a:moveTo>
                    <a:pt x="23" y="48"/>
                  </a:moveTo>
                  <a:cubicBezTo>
                    <a:pt x="29" y="46"/>
                    <a:pt x="36" y="46"/>
                    <a:pt x="41" y="42"/>
                  </a:cubicBezTo>
                  <a:cubicBezTo>
                    <a:pt x="44" y="39"/>
                    <a:pt x="49" y="36"/>
                    <a:pt x="48" y="30"/>
                  </a:cubicBezTo>
                  <a:cubicBezTo>
                    <a:pt x="46" y="23"/>
                    <a:pt x="48" y="12"/>
                    <a:pt x="37" y="8"/>
                  </a:cubicBezTo>
                  <a:cubicBezTo>
                    <a:pt x="28" y="5"/>
                    <a:pt x="19" y="3"/>
                    <a:pt x="10" y="1"/>
                  </a:cubicBezTo>
                  <a:cubicBezTo>
                    <a:pt x="3" y="0"/>
                    <a:pt x="0" y="4"/>
                    <a:pt x="1" y="11"/>
                  </a:cubicBezTo>
                  <a:cubicBezTo>
                    <a:pt x="4" y="24"/>
                    <a:pt x="12" y="35"/>
                    <a:pt x="19" y="46"/>
                  </a:cubicBezTo>
                  <a:cubicBezTo>
                    <a:pt x="20" y="47"/>
                    <a:pt x="21" y="48"/>
                    <a:pt x="23" y="4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4" name="Freeform 11">
              <a:extLst>
                <a:ext uri="{FF2B5EF4-FFF2-40B4-BE49-F238E27FC236}">
                  <a16:creationId xmlns:a16="http://schemas.microsoft.com/office/drawing/2014/main" xmlns="" id="{59888B4A-32CD-4DFC-A41E-C3C1BE826D49}"/>
                </a:ext>
              </a:extLst>
            </p:cNvPr>
            <p:cNvSpPr>
              <a:spLocks/>
            </p:cNvSpPr>
            <p:nvPr/>
          </p:nvSpPr>
          <p:spPr bwMode="auto">
            <a:xfrm>
              <a:off x="1792808" y="5876659"/>
              <a:ext cx="93662" cy="104303"/>
            </a:xfrm>
            <a:custGeom>
              <a:avLst/>
              <a:gdLst>
                <a:gd name="T0" fmla="*/ 2147483647 w 42"/>
                <a:gd name="T1" fmla="*/ 2147483647 h 59"/>
                <a:gd name="T2" fmla="*/ 2147483647 w 42"/>
                <a:gd name="T3" fmla="*/ 2147483647 h 59"/>
                <a:gd name="T4" fmla="*/ 2147483647 w 42"/>
                <a:gd name="T5" fmla="*/ 2147483647 h 59"/>
                <a:gd name="T6" fmla="*/ 2147483647 w 42"/>
                <a:gd name="T7" fmla="*/ 2147483647 h 59"/>
                <a:gd name="T8" fmla="*/ 2147483647 w 42"/>
                <a:gd name="T9" fmla="*/ 2147483647 h 59"/>
                <a:gd name="T10" fmla="*/ 2147483647 w 42"/>
                <a:gd name="T11" fmla="*/ 2147483647 h 59"/>
                <a:gd name="T12" fmla="*/ 2147483647 w 42"/>
                <a:gd name="T13" fmla="*/ 2147483647 h 59"/>
                <a:gd name="T14" fmla="*/ 2147483647 w 42"/>
                <a:gd name="T15" fmla="*/ 2147483647 h 59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42"/>
                <a:gd name="T25" fmla="*/ 0 h 59"/>
                <a:gd name="T26" fmla="*/ 42 w 42"/>
                <a:gd name="T27" fmla="*/ 59 h 59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42" h="59">
                  <a:moveTo>
                    <a:pt x="15" y="51"/>
                  </a:moveTo>
                  <a:cubicBezTo>
                    <a:pt x="21" y="55"/>
                    <a:pt x="28" y="59"/>
                    <a:pt x="35" y="56"/>
                  </a:cubicBezTo>
                  <a:cubicBezTo>
                    <a:pt x="42" y="52"/>
                    <a:pt x="42" y="44"/>
                    <a:pt x="42" y="40"/>
                  </a:cubicBezTo>
                  <a:cubicBezTo>
                    <a:pt x="42" y="25"/>
                    <a:pt x="37" y="15"/>
                    <a:pt x="32" y="4"/>
                  </a:cubicBezTo>
                  <a:cubicBezTo>
                    <a:pt x="30" y="0"/>
                    <a:pt x="22" y="0"/>
                    <a:pt x="21" y="4"/>
                  </a:cubicBezTo>
                  <a:cubicBezTo>
                    <a:pt x="17" y="12"/>
                    <a:pt x="10" y="18"/>
                    <a:pt x="4" y="24"/>
                  </a:cubicBezTo>
                  <a:cubicBezTo>
                    <a:pt x="1" y="27"/>
                    <a:pt x="0" y="31"/>
                    <a:pt x="2" y="35"/>
                  </a:cubicBezTo>
                  <a:cubicBezTo>
                    <a:pt x="6" y="41"/>
                    <a:pt x="9" y="47"/>
                    <a:pt x="15" y="5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5" name="Freeform 12">
              <a:extLst>
                <a:ext uri="{FF2B5EF4-FFF2-40B4-BE49-F238E27FC236}">
                  <a16:creationId xmlns:a16="http://schemas.microsoft.com/office/drawing/2014/main" xmlns="" id="{90F38BA6-6EDF-40F5-8049-794F4F89423F}"/>
                </a:ext>
              </a:extLst>
            </p:cNvPr>
            <p:cNvSpPr>
              <a:spLocks/>
            </p:cNvSpPr>
            <p:nvPr/>
          </p:nvSpPr>
          <p:spPr bwMode="auto">
            <a:xfrm>
              <a:off x="848245" y="3723555"/>
              <a:ext cx="122238" cy="58359"/>
            </a:xfrm>
            <a:custGeom>
              <a:avLst/>
              <a:gdLst>
                <a:gd name="T0" fmla="*/ 2147483647 w 54"/>
                <a:gd name="T1" fmla="*/ 2147483647 h 33"/>
                <a:gd name="T2" fmla="*/ 2147483647 w 54"/>
                <a:gd name="T3" fmla="*/ 2147483647 h 33"/>
                <a:gd name="T4" fmla="*/ 2147483647 w 54"/>
                <a:gd name="T5" fmla="*/ 2147483647 h 33"/>
                <a:gd name="T6" fmla="*/ 2147483647 w 54"/>
                <a:gd name="T7" fmla="*/ 2147483647 h 33"/>
                <a:gd name="T8" fmla="*/ 2147483647 w 54"/>
                <a:gd name="T9" fmla="*/ 2147483647 h 33"/>
                <a:gd name="T10" fmla="*/ 2147483647 w 54"/>
                <a:gd name="T11" fmla="*/ 2147483647 h 33"/>
                <a:gd name="T12" fmla="*/ 2147483647 w 54"/>
                <a:gd name="T13" fmla="*/ 2147483647 h 33"/>
                <a:gd name="T14" fmla="*/ 2147483647 w 54"/>
                <a:gd name="T15" fmla="*/ 2147483647 h 33"/>
                <a:gd name="T16" fmla="*/ 2147483647 w 54"/>
                <a:gd name="T17" fmla="*/ 2147483647 h 3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54"/>
                <a:gd name="T28" fmla="*/ 0 h 33"/>
                <a:gd name="T29" fmla="*/ 54 w 54"/>
                <a:gd name="T30" fmla="*/ 33 h 33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54" h="33">
                  <a:moveTo>
                    <a:pt x="46" y="26"/>
                  </a:moveTo>
                  <a:cubicBezTo>
                    <a:pt x="50" y="24"/>
                    <a:pt x="54" y="20"/>
                    <a:pt x="50" y="15"/>
                  </a:cubicBezTo>
                  <a:cubicBezTo>
                    <a:pt x="44" y="8"/>
                    <a:pt x="35" y="3"/>
                    <a:pt x="26" y="1"/>
                  </a:cubicBezTo>
                  <a:cubicBezTo>
                    <a:pt x="19" y="0"/>
                    <a:pt x="17" y="7"/>
                    <a:pt x="12" y="10"/>
                  </a:cubicBezTo>
                  <a:cubicBezTo>
                    <a:pt x="11" y="11"/>
                    <a:pt x="10" y="11"/>
                    <a:pt x="9" y="13"/>
                  </a:cubicBezTo>
                  <a:cubicBezTo>
                    <a:pt x="6" y="16"/>
                    <a:pt x="0" y="17"/>
                    <a:pt x="1" y="23"/>
                  </a:cubicBezTo>
                  <a:cubicBezTo>
                    <a:pt x="2" y="29"/>
                    <a:pt x="8" y="30"/>
                    <a:pt x="12" y="31"/>
                  </a:cubicBezTo>
                  <a:cubicBezTo>
                    <a:pt x="15" y="32"/>
                    <a:pt x="17" y="33"/>
                    <a:pt x="19" y="33"/>
                  </a:cubicBezTo>
                  <a:cubicBezTo>
                    <a:pt x="29" y="32"/>
                    <a:pt x="38" y="29"/>
                    <a:pt x="46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6" name="Freeform 13">
              <a:extLst>
                <a:ext uri="{FF2B5EF4-FFF2-40B4-BE49-F238E27FC236}">
                  <a16:creationId xmlns:a16="http://schemas.microsoft.com/office/drawing/2014/main" xmlns="" id="{1877EC3D-A980-460C-BF71-DD09A12143A8}"/>
                </a:ext>
              </a:extLst>
            </p:cNvPr>
            <p:cNvSpPr>
              <a:spLocks/>
            </p:cNvSpPr>
            <p:nvPr/>
          </p:nvSpPr>
          <p:spPr bwMode="auto">
            <a:xfrm>
              <a:off x="498995" y="5792224"/>
              <a:ext cx="93663" cy="70776"/>
            </a:xfrm>
            <a:custGeom>
              <a:avLst/>
              <a:gdLst>
                <a:gd name="T0" fmla="*/ 2147483647 w 41"/>
                <a:gd name="T1" fmla="*/ 2147483647 h 40"/>
                <a:gd name="T2" fmla="*/ 2147483647 w 41"/>
                <a:gd name="T3" fmla="*/ 2147483647 h 40"/>
                <a:gd name="T4" fmla="*/ 2147483647 w 41"/>
                <a:gd name="T5" fmla="*/ 2147483647 h 40"/>
                <a:gd name="T6" fmla="*/ 2147483647 w 41"/>
                <a:gd name="T7" fmla="*/ 2147483647 h 40"/>
                <a:gd name="T8" fmla="*/ 2147483647 w 41"/>
                <a:gd name="T9" fmla="*/ 2147483647 h 40"/>
                <a:gd name="T10" fmla="*/ 2147483647 w 41"/>
                <a:gd name="T11" fmla="*/ 2147483647 h 40"/>
                <a:gd name="T12" fmla="*/ 2147483647 w 41"/>
                <a:gd name="T13" fmla="*/ 2147483647 h 4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41"/>
                <a:gd name="T22" fmla="*/ 0 h 40"/>
                <a:gd name="T23" fmla="*/ 41 w 41"/>
                <a:gd name="T24" fmla="*/ 40 h 4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41" h="40">
                  <a:moveTo>
                    <a:pt x="40" y="26"/>
                  </a:moveTo>
                  <a:cubicBezTo>
                    <a:pt x="41" y="24"/>
                    <a:pt x="41" y="22"/>
                    <a:pt x="41" y="21"/>
                  </a:cubicBezTo>
                  <a:cubicBezTo>
                    <a:pt x="41" y="10"/>
                    <a:pt x="36" y="4"/>
                    <a:pt x="27" y="2"/>
                  </a:cubicBezTo>
                  <a:cubicBezTo>
                    <a:pt x="20" y="0"/>
                    <a:pt x="7" y="6"/>
                    <a:pt x="3" y="13"/>
                  </a:cubicBezTo>
                  <a:cubicBezTo>
                    <a:pt x="0" y="17"/>
                    <a:pt x="0" y="20"/>
                    <a:pt x="5" y="23"/>
                  </a:cubicBezTo>
                  <a:cubicBezTo>
                    <a:pt x="11" y="27"/>
                    <a:pt x="17" y="32"/>
                    <a:pt x="23" y="35"/>
                  </a:cubicBezTo>
                  <a:cubicBezTo>
                    <a:pt x="33" y="40"/>
                    <a:pt x="38" y="38"/>
                    <a:pt x="40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7" name="Freeform 14">
              <a:extLst>
                <a:ext uri="{FF2B5EF4-FFF2-40B4-BE49-F238E27FC236}">
                  <a16:creationId xmlns:a16="http://schemas.microsoft.com/office/drawing/2014/main" xmlns="" id="{3BB5CE1C-13E7-4FFB-AE7C-96FD602718A2}"/>
                </a:ext>
              </a:extLst>
            </p:cNvPr>
            <p:cNvSpPr>
              <a:spLocks/>
            </p:cNvSpPr>
            <p:nvPr/>
          </p:nvSpPr>
          <p:spPr bwMode="auto">
            <a:xfrm>
              <a:off x="1310208" y="6024421"/>
              <a:ext cx="107950" cy="57118"/>
            </a:xfrm>
            <a:custGeom>
              <a:avLst/>
              <a:gdLst>
                <a:gd name="T0" fmla="*/ 2147483647 w 48"/>
                <a:gd name="T1" fmla="*/ 2147483647 h 32"/>
                <a:gd name="T2" fmla="*/ 2147483647 w 48"/>
                <a:gd name="T3" fmla="*/ 2147483647 h 32"/>
                <a:gd name="T4" fmla="*/ 0 w 48"/>
                <a:gd name="T5" fmla="*/ 2147483647 h 32"/>
                <a:gd name="T6" fmla="*/ 2147483647 w 48"/>
                <a:gd name="T7" fmla="*/ 2147483647 h 32"/>
                <a:gd name="T8" fmla="*/ 2147483647 w 48"/>
                <a:gd name="T9" fmla="*/ 2147483647 h 32"/>
                <a:gd name="T10" fmla="*/ 2147483647 w 48"/>
                <a:gd name="T11" fmla="*/ 2147483647 h 32"/>
                <a:gd name="T12" fmla="*/ 2147483647 w 48"/>
                <a:gd name="T13" fmla="*/ 2147483647 h 3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48"/>
                <a:gd name="T22" fmla="*/ 0 h 32"/>
                <a:gd name="T23" fmla="*/ 48 w 48"/>
                <a:gd name="T24" fmla="*/ 32 h 3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48" h="32">
                  <a:moveTo>
                    <a:pt x="39" y="5"/>
                  </a:moveTo>
                  <a:cubicBezTo>
                    <a:pt x="27" y="0"/>
                    <a:pt x="17" y="6"/>
                    <a:pt x="6" y="9"/>
                  </a:cubicBezTo>
                  <a:cubicBezTo>
                    <a:pt x="2" y="11"/>
                    <a:pt x="0" y="16"/>
                    <a:pt x="0" y="21"/>
                  </a:cubicBezTo>
                  <a:cubicBezTo>
                    <a:pt x="1" y="26"/>
                    <a:pt x="4" y="28"/>
                    <a:pt x="8" y="29"/>
                  </a:cubicBezTo>
                  <a:cubicBezTo>
                    <a:pt x="19" y="32"/>
                    <a:pt x="29" y="31"/>
                    <a:pt x="39" y="26"/>
                  </a:cubicBezTo>
                  <a:cubicBezTo>
                    <a:pt x="44" y="24"/>
                    <a:pt x="47" y="20"/>
                    <a:pt x="46" y="14"/>
                  </a:cubicBezTo>
                  <a:cubicBezTo>
                    <a:pt x="48" y="8"/>
                    <a:pt x="44" y="7"/>
                    <a:pt x="39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8" name="Freeform 15">
              <a:extLst>
                <a:ext uri="{FF2B5EF4-FFF2-40B4-BE49-F238E27FC236}">
                  <a16:creationId xmlns:a16="http://schemas.microsoft.com/office/drawing/2014/main" xmlns="" id="{BD243AE2-A544-449E-BA16-9BD6BF396066}"/>
                </a:ext>
              </a:extLst>
            </p:cNvPr>
            <p:cNvSpPr>
              <a:spLocks/>
            </p:cNvSpPr>
            <p:nvPr/>
          </p:nvSpPr>
          <p:spPr bwMode="auto">
            <a:xfrm>
              <a:off x="949845" y="6097682"/>
              <a:ext cx="74613" cy="67052"/>
            </a:xfrm>
            <a:custGeom>
              <a:avLst/>
              <a:gdLst>
                <a:gd name="T0" fmla="*/ 2147483647 w 33"/>
                <a:gd name="T1" fmla="*/ 2147483647 h 38"/>
                <a:gd name="T2" fmla="*/ 2147483647 w 33"/>
                <a:gd name="T3" fmla="*/ 2147483647 h 38"/>
                <a:gd name="T4" fmla="*/ 2147483647 w 33"/>
                <a:gd name="T5" fmla="*/ 2147483647 h 38"/>
                <a:gd name="T6" fmla="*/ 2147483647 w 33"/>
                <a:gd name="T7" fmla="*/ 2147483647 h 38"/>
                <a:gd name="T8" fmla="*/ 2147483647 w 33"/>
                <a:gd name="T9" fmla="*/ 2147483647 h 38"/>
                <a:gd name="T10" fmla="*/ 2147483647 w 33"/>
                <a:gd name="T11" fmla="*/ 2147483647 h 3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33"/>
                <a:gd name="T19" fmla="*/ 0 h 38"/>
                <a:gd name="T20" fmla="*/ 33 w 33"/>
                <a:gd name="T21" fmla="*/ 38 h 38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33" h="38">
                  <a:moveTo>
                    <a:pt x="13" y="38"/>
                  </a:moveTo>
                  <a:cubicBezTo>
                    <a:pt x="21" y="38"/>
                    <a:pt x="26" y="34"/>
                    <a:pt x="30" y="28"/>
                  </a:cubicBezTo>
                  <a:cubicBezTo>
                    <a:pt x="33" y="23"/>
                    <a:pt x="25" y="3"/>
                    <a:pt x="20" y="1"/>
                  </a:cubicBezTo>
                  <a:cubicBezTo>
                    <a:pt x="16" y="0"/>
                    <a:pt x="13" y="0"/>
                    <a:pt x="10" y="3"/>
                  </a:cubicBezTo>
                  <a:cubicBezTo>
                    <a:pt x="6" y="10"/>
                    <a:pt x="2" y="16"/>
                    <a:pt x="1" y="24"/>
                  </a:cubicBezTo>
                  <a:cubicBezTo>
                    <a:pt x="0" y="32"/>
                    <a:pt x="5" y="38"/>
                    <a:pt x="13" y="3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9" name="Freeform 16">
              <a:extLst>
                <a:ext uri="{FF2B5EF4-FFF2-40B4-BE49-F238E27FC236}">
                  <a16:creationId xmlns:a16="http://schemas.microsoft.com/office/drawing/2014/main" xmlns="" id="{156ECCFB-78AB-4101-B409-CE0AF7EB76F3}"/>
                </a:ext>
              </a:extLst>
            </p:cNvPr>
            <p:cNvSpPr>
              <a:spLocks/>
            </p:cNvSpPr>
            <p:nvPr/>
          </p:nvSpPr>
          <p:spPr bwMode="auto">
            <a:xfrm>
              <a:off x="1599133" y="6000829"/>
              <a:ext cx="74612" cy="81952"/>
            </a:xfrm>
            <a:custGeom>
              <a:avLst/>
              <a:gdLst>
                <a:gd name="T0" fmla="*/ 2147483647 w 33"/>
                <a:gd name="T1" fmla="*/ 2147483647 h 47"/>
                <a:gd name="T2" fmla="*/ 2147483647 w 33"/>
                <a:gd name="T3" fmla="*/ 2147483647 h 47"/>
                <a:gd name="T4" fmla="*/ 2147483647 w 33"/>
                <a:gd name="T5" fmla="*/ 2147483647 h 47"/>
                <a:gd name="T6" fmla="*/ 2147483647 w 33"/>
                <a:gd name="T7" fmla="*/ 2147483647 h 47"/>
                <a:gd name="T8" fmla="*/ 2147483647 w 33"/>
                <a:gd name="T9" fmla="*/ 2147483647 h 47"/>
                <a:gd name="T10" fmla="*/ 2147483647 w 33"/>
                <a:gd name="T11" fmla="*/ 2147483647 h 47"/>
                <a:gd name="T12" fmla="*/ 2147483647 w 33"/>
                <a:gd name="T13" fmla="*/ 2147483647 h 47"/>
                <a:gd name="T14" fmla="*/ 2147483647 w 33"/>
                <a:gd name="T15" fmla="*/ 2147483647 h 47"/>
                <a:gd name="T16" fmla="*/ 2147483647 w 33"/>
                <a:gd name="T17" fmla="*/ 2147483647 h 4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33"/>
                <a:gd name="T28" fmla="*/ 0 h 47"/>
                <a:gd name="T29" fmla="*/ 33 w 33"/>
                <a:gd name="T30" fmla="*/ 47 h 47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33" h="47">
                  <a:moveTo>
                    <a:pt x="26" y="31"/>
                  </a:moveTo>
                  <a:cubicBezTo>
                    <a:pt x="22" y="28"/>
                    <a:pt x="18" y="25"/>
                    <a:pt x="19" y="20"/>
                  </a:cubicBezTo>
                  <a:cubicBezTo>
                    <a:pt x="20" y="14"/>
                    <a:pt x="19" y="10"/>
                    <a:pt x="17" y="6"/>
                  </a:cubicBezTo>
                  <a:cubicBezTo>
                    <a:pt x="15" y="2"/>
                    <a:pt x="10" y="0"/>
                    <a:pt x="6" y="1"/>
                  </a:cubicBezTo>
                  <a:cubicBezTo>
                    <a:pt x="3" y="2"/>
                    <a:pt x="0" y="6"/>
                    <a:pt x="1" y="10"/>
                  </a:cubicBezTo>
                  <a:cubicBezTo>
                    <a:pt x="4" y="21"/>
                    <a:pt x="7" y="32"/>
                    <a:pt x="11" y="42"/>
                  </a:cubicBezTo>
                  <a:cubicBezTo>
                    <a:pt x="13" y="46"/>
                    <a:pt x="16" y="47"/>
                    <a:pt x="19" y="46"/>
                  </a:cubicBezTo>
                  <a:cubicBezTo>
                    <a:pt x="23" y="44"/>
                    <a:pt x="29" y="45"/>
                    <a:pt x="31" y="39"/>
                  </a:cubicBezTo>
                  <a:cubicBezTo>
                    <a:pt x="33" y="35"/>
                    <a:pt x="29" y="33"/>
                    <a:pt x="26" y="3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30" name="Freeform 17">
              <a:extLst>
                <a:ext uri="{FF2B5EF4-FFF2-40B4-BE49-F238E27FC236}">
                  <a16:creationId xmlns:a16="http://schemas.microsoft.com/office/drawing/2014/main" xmlns="" id="{F3DE38A5-44DA-4589-9080-E26D87A4FAFA}"/>
                </a:ext>
              </a:extLst>
            </p:cNvPr>
            <p:cNvSpPr>
              <a:spLocks/>
            </p:cNvSpPr>
            <p:nvPr/>
          </p:nvSpPr>
          <p:spPr bwMode="auto">
            <a:xfrm>
              <a:off x="913333" y="3899876"/>
              <a:ext cx="58737" cy="68293"/>
            </a:xfrm>
            <a:custGeom>
              <a:avLst/>
              <a:gdLst>
                <a:gd name="T0" fmla="*/ 2147483647 w 26"/>
                <a:gd name="T1" fmla="*/ 2147483647 h 39"/>
                <a:gd name="T2" fmla="*/ 2147483647 w 26"/>
                <a:gd name="T3" fmla="*/ 2147483647 h 39"/>
                <a:gd name="T4" fmla="*/ 2147483647 w 26"/>
                <a:gd name="T5" fmla="*/ 2147483647 h 39"/>
                <a:gd name="T6" fmla="*/ 2147483647 w 26"/>
                <a:gd name="T7" fmla="*/ 2147483647 h 39"/>
                <a:gd name="T8" fmla="*/ 2147483647 w 26"/>
                <a:gd name="T9" fmla="*/ 2147483647 h 39"/>
                <a:gd name="T10" fmla="*/ 2147483647 w 26"/>
                <a:gd name="T11" fmla="*/ 2147483647 h 39"/>
                <a:gd name="T12" fmla="*/ 2147483647 w 26"/>
                <a:gd name="T13" fmla="*/ 2147483647 h 39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6"/>
                <a:gd name="T22" fmla="*/ 0 h 39"/>
                <a:gd name="T23" fmla="*/ 26 w 26"/>
                <a:gd name="T24" fmla="*/ 39 h 39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6" h="39">
                  <a:moveTo>
                    <a:pt x="13" y="36"/>
                  </a:moveTo>
                  <a:cubicBezTo>
                    <a:pt x="21" y="33"/>
                    <a:pt x="26" y="26"/>
                    <a:pt x="26" y="15"/>
                  </a:cubicBezTo>
                  <a:cubicBezTo>
                    <a:pt x="26" y="14"/>
                    <a:pt x="26" y="12"/>
                    <a:pt x="26" y="10"/>
                  </a:cubicBezTo>
                  <a:cubicBezTo>
                    <a:pt x="25" y="6"/>
                    <a:pt x="25" y="2"/>
                    <a:pt x="19" y="1"/>
                  </a:cubicBezTo>
                  <a:cubicBezTo>
                    <a:pt x="14" y="0"/>
                    <a:pt x="11" y="2"/>
                    <a:pt x="9" y="7"/>
                  </a:cubicBezTo>
                  <a:cubicBezTo>
                    <a:pt x="6" y="13"/>
                    <a:pt x="2" y="19"/>
                    <a:pt x="1" y="26"/>
                  </a:cubicBezTo>
                  <a:cubicBezTo>
                    <a:pt x="0" y="34"/>
                    <a:pt x="5" y="39"/>
                    <a:pt x="13" y="3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31" name="Freeform 18">
              <a:extLst>
                <a:ext uri="{FF2B5EF4-FFF2-40B4-BE49-F238E27FC236}">
                  <a16:creationId xmlns:a16="http://schemas.microsoft.com/office/drawing/2014/main" xmlns="" id="{BCADB883-19E8-4A7C-8979-C08CE9234926}"/>
                </a:ext>
              </a:extLst>
            </p:cNvPr>
            <p:cNvSpPr>
              <a:spLocks/>
            </p:cNvSpPr>
            <p:nvPr/>
          </p:nvSpPr>
          <p:spPr bwMode="auto">
            <a:xfrm>
              <a:off x="2008708" y="5717722"/>
              <a:ext cx="87312" cy="52151"/>
            </a:xfrm>
            <a:custGeom>
              <a:avLst/>
              <a:gdLst>
                <a:gd name="T0" fmla="*/ 2147483647 w 39"/>
                <a:gd name="T1" fmla="*/ 2147483647 h 29"/>
                <a:gd name="T2" fmla="*/ 2147483647 w 39"/>
                <a:gd name="T3" fmla="*/ 2147483647 h 29"/>
                <a:gd name="T4" fmla="*/ 2147483647 w 39"/>
                <a:gd name="T5" fmla="*/ 2147483647 h 29"/>
                <a:gd name="T6" fmla="*/ 2147483647 w 39"/>
                <a:gd name="T7" fmla="*/ 2147483647 h 29"/>
                <a:gd name="T8" fmla="*/ 2147483647 w 39"/>
                <a:gd name="T9" fmla="*/ 2147483647 h 29"/>
                <a:gd name="T10" fmla="*/ 2147483647 w 39"/>
                <a:gd name="T11" fmla="*/ 2147483647 h 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39"/>
                <a:gd name="T19" fmla="*/ 0 h 29"/>
                <a:gd name="T20" fmla="*/ 39 w 39"/>
                <a:gd name="T21" fmla="*/ 29 h 2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39" h="29">
                  <a:moveTo>
                    <a:pt x="6" y="24"/>
                  </a:moveTo>
                  <a:cubicBezTo>
                    <a:pt x="12" y="27"/>
                    <a:pt x="18" y="28"/>
                    <a:pt x="24" y="29"/>
                  </a:cubicBezTo>
                  <a:cubicBezTo>
                    <a:pt x="29" y="29"/>
                    <a:pt x="34" y="29"/>
                    <a:pt x="37" y="25"/>
                  </a:cubicBezTo>
                  <a:cubicBezTo>
                    <a:pt x="39" y="22"/>
                    <a:pt x="36" y="18"/>
                    <a:pt x="34" y="15"/>
                  </a:cubicBezTo>
                  <a:cubicBezTo>
                    <a:pt x="28" y="4"/>
                    <a:pt x="14" y="0"/>
                    <a:pt x="3" y="12"/>
                  </a:cubicBezTo>
                  <a:cubicBezTo>
                    <a:pt x="0" y="16"/>
                    <a:pt x="1" y="21"/>
                    <a:pt x="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32" name="Freeform 19">
              <a:extLst>
                <a:ext uri="{FF2B5EF4-FFF2-40B4-BE49-F238E27FC236}">
                  <a16:creationId xmlns:a16="http://schemas.microsoft.com/office/drawing/2014/main" xmlns="" id="{E213CE98-BB36-4A76-AE59-2369A9A7D81C}"/>
                </a:ext>
              </a:extLst>
            </p:cNvPr>
            <p:cNvSpPr>
              <a:spLocks/>
            </p:cNvSpPr>
            <p:nvPr/>
          </p:nvSpPr>
          <p:spPr bwMode="auto">
            <a:xfrm>
              <a:off x="1805508" y="5984687"/>
              <a:ext cx="65087" cy="68294"/>
            </a:xfrm>
            <a:custGeom>
              <a:avLst/>
              <a:gdLst>
                <a:gd name="T0" fmla="*/ 2147483647 w 29"/>
                <a:gd name="T1" fmla="*/ 2147483647 h 39"/>
                <a:gd name="T2" fmla="*/ 2147483647 w 29"/>
                <a:gd name="T3" fmla="*/ 2147483647 h 39"/>
                <a:gd name="T4" fmla="*/ 2147483647 w 29"/>
                <a:gd name="T5" fmla="*/ 2147483647 h 39"/>
                <a:gd name="T6" fmla="*/ 2147483647 w 29"/>
                <a:gd name="T7" fmla="*/ 2147483647 h 39"/>
                <a:gd name="T8" fmla="*/ 2147483647 w 29"/>
                <a:gd name="T9" fmla="*/ 2147483647 h 39"/>
                <a:gd name="T10" fmla="*/ 2147483647 w 29"/>
                <a:gd name="T11" fmla="*/ 2147483647 h 39"/>
                <a:gd name="T12" fmla="*/ 2147483647 w 29"/>
                <a:gd name="T13" fmla="*/ 2147483647 h 39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9"/>
                <a:gd name="T22" fmla="*/ 0 h 39"/>
                <a:gd name="T23" fmla="*/ 29 w 29"/>
                <a:gd name="T24" fmla="*/ 39 h 39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9" h="39">
                  <a:moveTo>
                    <a:pt x="19" y="7"/>
                  </a:moveTo>
                  <a:cubicBezTo>
                    <a:pt x="16" y="3"/>
                    <a:pt x="12" y="0"/>
                    <a:pt x="8" y="4"/>
                  </a:cubicBezTo>
                  <a:cubicBezTo>
                    <a:pt x="2" y="9"/>
                    <a:pt x="0" y="17"/>
                    <a:pt x="3" y="21"/>
                  </a:cubicBezTo>
                  <a:cubicBezTo>
                    <a:pt x="8" y="26"/>
                    <a:pt x="13" y="30"/>
                    <a:pt x="18" y="35"/>
                  </a:cubicBezTo>
                  <a:cubicBezTo>
                    <a:pt x="20" y="36"/>
                    <a:pt x="22" y="39"/>
                    <a:pt x="26" y="37"/>
                  </a:cubicBezTo>
                  <a:cubicBezTo>
                    <a:pt x="29" y="35"/>
                    <a:pt x="29" y="32"/>
                    <a:pt x="29" y="29"/>
                  </a:cubicBezTo>
                  <a:cubicBezTo>
                    <a:pt x="29" y="20"/>
                    <a:pt x="24" y="14"/>
                    <a:pt x="19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33" name="Freeform 20">
              <a:extLst>
                <a:ext uri="{FF2B5EF4-FFF2-40B4-BE49-F238E27FC236}">
                  <a16:creationId xmlns:a16="http://schemas.microsoft.com/office/drawing/2014/main" xmlns="" id="{8D08E984-0F6A-43EB-AFFE-F56BB653FB47}"/>
                </a:ext>
              </a:extLst>
            </p:cNvPr>
            <p:cNvSpPr>
              <a:spLocks/>
            </p:cNvSpPr>
            <p:nvPr/>
          </p:nvSpPr>
          <p:spPr bwMode="auto">
            <a:xfrm>
              <a:off x="438670" y="5695371"/>
              <a:ext cx="85725" cy="50909"/>
            </a:xfrm>
            <a:custGeom>
              <a:avLst/>
              <a:gdLst>
                <a:gd name="T0" fmla="*/ 2147483647 w 38"/>
                <a:gd name="T1" fmla="*/ 2147483647 h 29"/>
                <a:gd name="T2" fmla="*/ 2147483647 w 38"/>
                <a:gd name="T3" fmla="*/ 2147483647 h 29"/>
                <a:gd name="T4" fmla="*/ 2147483647 w 38"/>
                <a:gd name="T5" fmla="*/ 0 h 29"/>
                <a:gd name="T6" fmla="*/ 2147483647 w 38"/>
                <a:gd name="T7" fmla="*/ 2147483647 h 29"/>
                <a:gd name="T8" fmla="*/ 2147483647 w 38"/>
                <a:gd name="T9" fmla="*/ 2147483647 h 29"/>
                <a:gd name="T10" fmla="*/ 2147483647 w 38"/>
                <a:gd name="T11" fmla="*/ 2147483647 h 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38"/>
                <a:gd name="T19" fmla="*/ 0 h 29"/>
                <a:gd name="T20" fmla="*/ 38 w 38"/>
                <a:gd name="T21" fmla="*/ 29 h 2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38" h="29">
                  <a:moveTo>
                    <a:pt x="19" y="26"/>
                  </a:moveTo>
                  <a:cubicBezTo>
                    <a:pt x="24" y="23"/>
                    <a:pt x="28" y="20"/>
                    <a:pt x="31" y="15"/>
                  </a:cubicBezTo>
                  <a:cubicBezTo>
                    <a:pt x="38" y="5"/>
                    <a:pt x="36" y="1"/>
                    <a:pt x="22" y="0"/>
                  </a:cubicBezTo>
                  <a:cubicBezTo>
                    <a:pt x="18" y="0"/>
                    <a:pt x="14" y="4"/>
                    <a:pt x="9" y="7"/>
                  </a:cubicBezTo>
                  <a:cubicBezTo>
                    <a:pt x="6" y="9"/>
                    <a:pt x="0" y="12"/>
                    <a:pt x="3" y="18"/>
                  </a:cubicBezTo>
                  <a:cubicBezTo>
                    <a:pt x="7" y="24"/>
                    <a:pt x="11" y="29"/>
                    <a:pt x="19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34" name="Freeform 21">
              <a:extLst>
                <a:ext uri="{FF2B5EF4-FFF2-40B4-BE49-F238E27FC236}">
                  <a16:creationId xmlns:a16="http://schemas.microsoft.com/office/drawing/2014/main" xmlns="" id="{71F84552-E18E-4628-9125-88BE6B1364C2}"/>
                </a:ext>
              </a:extLst>
            </p:cNvPr>
            <p:cNvSpPr>
              <a:spLocks/>
            </p:cNvSpPr>
            <p:nvPr/>
          </p:nvSpPr>
          <p:spPr bwMode="auto">
            <a:xfrm>
              <a:off x="456133" y="5927569"/>
              <a:ext cx="61912" cy="52151"/>
            </a:xfrm>
            <a:custGeom>
              <a:avLst/>
              <a:gdLst>
                <a:gd name="T0" fmla="*/ 2147483647 w 27"/>
                <a:gd name="T1" fmla="*/ 2147483647 h 29"/>
                <a:gd name="T2" fmla="*/ 0 w 27"/>
                <a:gd name="T3" fmla="*/ 2147483647 h 29"/>
                <a:gd name="T4" fmla="*/ 2147483647 w 27"/>
                <a:gd name="T5" fmla="*/ 2147483647 h 29"/>
                <a:gd name="T6" fmla="*/ 2147483647 w 27"/>
                <a:gd name="T7" fmla="*/ 2147483647 h 29"/>
                <a:gd name="T8" fmla="*/ 2147483647 w 27"/>
                <a:gd name="T9" fmla="*/ 2147483647 h 2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7"/>
                <a:gd name="T16" fmla="*/ 0 h 29"/>
                <a:gd name="T17" fmla="*/ 27 w 27"/>
                <a:gd name="T18" fmla="*/ 29 h 2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7" h="29">
                  <a:moveTo>
                    <a:pt x="16" y="2"/>
                  </a:moveTo>
                  <a:cubicBezTo>
                    <a:pt x="4" y="2"/>
                    <a:pt x="0" y="7"/>
                    <a:pt x="0" y="20"/>
                  </a:cubicBezTo>
                  <a:cubicBezTo>
                    <a:pt x="0" y="29"/>
                    <a:pt x="7" y="27"/>
                    <a:pt x="11" y="28"/>
                  </a:cubicBezTo>
                  <a:cubicBezTo>
                    <a:pt x="18" y="29"/>
                    <a:pt x="26" y="17"/>
                    <a:pt x="27" y="9"/>
                  </a:cubicBezTo>
                  <a:cubicBezTo>
                    <a:pt x="27" y="0"/>
                    <a:pt x="21" y="2"/>
                    <a:pt x="16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35" name="Freeform 22">
              <a:extLst>
                <a:ext uri="{FF2B5EF4-FFF2-40B4-BE49-F238E27FC236}">
                  <a16:creationId xmlns:a16="http://schemas.microsoft.com/office/drawing/2014/main" xmlns="" id="{9540EEE4-8B4B-4489-AD0A-6D750469C4C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95895" y="6229302"/>
              <a:ext cx="66675" cy="59602"/>
            </a:xfrm>
            <a:custGeom>
              <a:avLst/>
              <a:gdLst>
                <a:gd name="T0" fmla="*/ 2147483647 w 29"/>
                <a:gd name="T1" fmla="*/ 2147483647 h 34"/>
                <a:gd name="T2" fmla="*/ 2147483647 w 29"/>
                <a:gd name="T3" fmla="*/ 2147483647 h 34"/>
                <a:gd name="T4" fmla="*/ 2147483647 w 29"/>
                <a:gd name="T5" fmla="*/ 2147483647 h 34"/>
                <a:gd name="T6" fmla="*/ 2147483647 w 29"/>
                <a:gd name="T7" fmla="*/ 2147483647 h 34"/>
                <a:gd name="T8" fmla="*/ 2147483647 w 29"/>
                <a:gd name="T9" fmla="*/ 2147483647 h 34"/>
                <a:gd name="T10" fmla="*/ 2147483647 w 29"/>
                <a:gd name="T11" fmla="*/ 2147483647 h 3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9"/>
                <a:gd name="T19" fmla="*/ 0 h 34"/>
                <a:gd name="T20" fmla="*/ 29 w 29"/>
                <a:gd name="T21" fmla="*/ 34 h 3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9" h="34">
                  <a:moveTo>
                    <a:pt x="20" y="31"/>
                  </a:moveTo>
                  <a:cubicBezTo>
                    <a:pt x="28" y="34"/>
                    <a:pt x="29" y="34"/>
                    <a:pt x="29" y="23"/>
                  </a:cubicBezTo>
                  <a:cubicBezTo>
                    <a:pt x="28" y="17"/>
                    <a:pt x="28" y="7"/>
                    <a:pt x="22" y="4"/>
                  </a:cubicBezTo>
                  <a:cubicBezTo>
                    <a:pt x="16" y="0"/>
                    <a:pt x="11" y="9"/>
                    <a:pt x="6" y="13"/>
                  </a:cubicBezTo>
                  <a:cubicBezTo>
                    <a:pt x="0" y="17"/>
                    <a:pt x="1" y="24"/>
                    <a:pt x="8" y="27"/>
                  </a:cubicBezTo>
                  <a:cubicBezTo>
                    <a:pt x="12" y="29"/>
                    <a:pt x="16" y="30"/>
                    <a:pt x="20" y="3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36" name="Freeform 23">
              <a:extLst>
                <a:ext uri="{FF2B5EF4-FFF2-40B4-BE49-F238E27FC236}">
                  <a16:creationId xmlns:a16="http://schemas.microsoft.com/office/drawing/2014/main" xmlns="" id="{DF292EB3-8486-401B-91B9-902CC33AD6CB}"/>
                </a:ext>
              </a:extLst>
            </p:cNvPr>
            <p:cNvSpPr>
              <a:spLocks/>
            </p:cNvSpPr>
            <p:nvPr/>
          </p:nvSpPr>
          <p:spPr bwMode="auto">
            <a:xfrm>
              <a:off x="357708" y="5797191"/>
              <a:ext cx="85725" cy="36009"/>
            </a:xfrm>
            <a:custGeom>
              <a:avLst/>
              <a:gdLst>
                <a:gd name="T0" fmla="*/ 2147483647 w 38"/>
                <a:gd name="T1" fmla="*/ 2147483647 h 20"/>
                <a:gd name="T2" fmla="*/ 2147483647 w 38"/>
                <a:gd name="T3" fmla="*/ 0 h 20"/>
                <a:gd name="T4" fmla="*/ 2147483647 w 38"/>
                <a:gd name="T5" fmla="*/ 2147483647 h 20"/>
                <a:gd name="T6" fmla="*/ 2147483647 w 38"/>
                <a:gd name="T7" fmla="*/ 2147483647 h 20"/>
                <a:gd name="T8" fmla="*/ 2147483647 w 38"/>
                <a:gd name="T9" fmla="*/ 2147483647 h 20"/>
                <a:gd name="T10" fmla="*/ 2147483647 w 38"/>
                <a:gd name="T11" fmla="*/ 2147483647 h 20"/>
                <a:gd name="T12" fmla="*/ 2147483647 w 38"/>
                <a:gd name="T13" fmla="*/ 2147483647 h 2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8"/>
                <a:gd name="T22" fmla="*/ 0 h 20"/>
                <a:gd name="T23" fmla="*/ 38 w 38"/>
                <a:gd name="T24" fmla="*/ 20 h 2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8" h="20">
                  <a:moveTo>
                    <a:pt x="34" y="4"/>
                  </a:moveTo>
                  <a:cubicBezTo>
                    <a:pt x="29" y="2"/>
                    <a:pt x="23" y="1"/>
                    <a:pt x="18" y="0"/>
                  </a:cubicBezTo>
                  <a:cubicBezTo>
                    <a:pt x="14" y="1"/>
                    <a:pt x="10" y="2"/>
                    <a:pt x="5" y="4"/>
                  </a:cubicBezTo>
                  <a:cubicBezTo>
                    <a:pt x="2" y="5"/>
                    <a:pt x="0" y="7"/>
                    <a:pt x="1" y="10"/>
                  </a:cubicBezTo>
                  <a:cubicBezTo>
                    <a:pt x="2" y="14"/>
                    <a:pt x="3" y="20"/>
                    <a:pt x="8" y="20"/>
                  </a:cubicBezTo>
                  <a:cubicBezTo>
                    <a:pt x="17" y="20"/>
                    <a:pt x="27" y="17"/>
                    <a:pt x="35" y="12"/>
                  </a:cubicBezTo>
                  <a:cubicBezTo>
                    <a:pt x="38" y="10"/>
                    <a:pt x="38" y="6"/>
                    <a:pt x="34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37" name="Freeform 24">
              <a:extLst>
                <a:ext uri="{FF2B5EF4-FFF2-40B4-BE49-F238E27FC236}">
                  <a16:creationId xmlns:a16="http://schemas.microsoft.com/office/drawing/2014/main" xmlns="" id="{13D74B1D-3ABB-48F7-86CD-12A61A9A11F5}"/>
                </a:ext>
              </a:extLst>
            </p:cNvPr>
            <p:cNvSpPr>
              <a:spLocks/>
            </p:cNvSpPr>
            <p:nvPr/>
          </p:nvSpPr>
          <p:spPr bwMode="auto">
            <a:xfrm>
              <a:off x="583133" y="3916018"/>
              <a:ext cx="55562" cy="47185"/>
            </a:xfrm>
            <a:custGeom>
              <a:avLst/>
              <a:gdLst>
                <a:gd name="T0" fmla="*/ 2147483647 w 25"/>
                <a:gd name="T1" fmla="*/ 2147483647 h 27"/>
                <a:gd name="T2" fmla="*/ 2147483647 w 25"/>
                <a:gd name="T3" fmla="*/ 2147483647 h 27"/>
                <a:gd name="T4" fmla="*/ 2147483647 w 25"/>
                <a:gd name="T5" fmla="*/ 0 h 27"/>
                <a:gd name="T6" fmla="*/ 2147483647 w 25"/>
                <a:gd name="T7" fmla="*/ 2147483647 h 27"/>
                <a:gd name="T8" fmla="*/ 2147483647 w 25"/>
                <a:gd name="T9" fmla="*/ 2147483647 h 2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5"/>
                <a:gd name="T16" fmla="*/ 0 h 27"/>
                <a:gd name="T17" fmla="*/ 25 w 25"/>
                <a:gd name="T18" fmla="*/ 27 h 2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5" h="27">
                  <a:moveTo>
                    <a:pt x="17" y="26"/>
                  </a:moveTo>
                  <a:cubicBezTo>
                    <a:pt x="21" y="25"/>
                    <a:pt x="25" y="24"/>
                    <a:pt x="25" y="22"/>
                  </a:cubicBezTo>
                  <a:cubicBezTo>
                    <a:pt x="25" y="10"/>
                    <a:pt x="16" y="0"/>
                    <a:pt x="8" y="0"/>
                  </a:cubicBezTo>
                  <a:cubicBezTo>
                    <a:pt x="2" y="1"/>
                    <a:pt x="1" y="6"/>
                    <a:pt x="1" y="10"/>
                  </a:cubicBezTo>
                  <a:cubicBezTo>
                    <a:pt x="0" y="16"/>
                    <a:pt x="13" y="27"/>
                    <a:pt x="17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38" name="Freeform 25">
              <a:extLst>
                <a:ext uri="{FF2B5EF4-FFF2-40B4-BE49-F238E27FC236}">
                  <a16:creationId xmlns:a16="http://schemas.microsoft.com/office/drawing/2014/main" xmlns="" id="{F53FAFB0-7969-4BA5-B9F1-4CA5C62F656B}"/>
                </a:ext>
              </a:extLst>
            </p:cNvPr>
            <p:cNvSpPr>
              <a:spLocks/>
            </p:cNvSpPr>
            <p:nvPr/>
          </p:nvSpPr>
          <p:spPr bwMode="auto">
            <a:xfrm>
              <a:off x="502170" y="5540159"/>
              <a:ext cx="63500" cy="49668"/>
            </a:xfrm>
            <a:custGeom>
              <a:avLst/>
              <a:gdLst>
                <a:gd name="T0" fmla="*/ 2147483647 w 28"/>
                <a:gd name="T1" fmla="*/ 2147483647 h 28"/>
                <a:gd name="T2" fmla="*/ 2147483647 w 28"/>
                <a:gd name="T3" fmla="*/ 2147483647 h 28"/>
                <a:gd name="T4" fmla="*/ 2147483647 w 28"/>
                <a:gd name="T5" fmla="*/ 2147483647 h 28"/>
                <a:gd name="T6" fmla="*/ 2147483647 w 28"/>
                <a:gd name="T7" fmla="*/ 2147483647 h 28"/>
                <a:gd name="T8" fmla="*/ 2147483647 w 28"/>
                <a:gd name="T9" fmla="*/ 2147483647 h 28"/>
                <a:gd name="T10" fmla="*/ 2147483647 w 28"/>
                <a:gd name="T11" fmla="*/ 2147483647 h 28"/>
                <a:gd name="T12" fmla="*/ 2147483647 w 28"/>
                <a:gd name="T13" fmla="*/ 2147483647 h 28"/>
                <a:gd name="T14" fmla="*/ 2147483647 w 28"/>
                <a:gd name="T15" fmla="*/ 2147483647 h 2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28"/>
                <a:gd name="T25" fmla="*/ 0 h 28"/>
                <a:gd name="T26" fmla="*/ 28 w 28"/>
                <a:gd name="T27" fmla="*/ 28 h 28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8" h="28">
                  <a:moveTo>
                    <a:pt x="11" y="27"/>
                  </a:moveTo>
                  <a:cubicBezTo>
                    <a:pt x="14" y="28"/>
                    <a:pt x="16" y="27"/>
                    <a:pt x="17" y="25"/>
                  </a:cubicBezTo>
                  <a:cubicBezTo>
                    <a:pt x="23" y="20"/>
                    <a:pt x="25" y="14"/>
                    <a:pt x="26" y="7"/>
                  </a:cubicBezTo>
                  <a:cubicBezTo>
                    <a:pt x="26" y="6"/>
                    <a:pt x="28" y="3"/>
                    <a:pt x="25" y="2"/>
                  </a:cubicBezTo>
                  <a:cubicBezTo>
                    <a:pt x="23" y="1"/>
                    <a:pt x="21" y="0"/>
                    <a:pt x="18" y="2"/>
                  </a:cubicBezTo>
                  <a:cubicBezTo>
                    <a:pt x="14" y="5"/>
                    <a:pt x="10" y="9"/>
                    <a:pt x="6" y="12"/>
                  </a:cubicBezTo>
                  <a:cubicBezTo>
                    <a:pt x="4" y="14"/>
                    <a:pt x="0" y="16"/>
                    <a:pt x="1" y="20"/>
                  </a:cubicBezTo>
                  <a:cubicBezTo>
                    <a:pt x="2" y="25"/>
                    <a:pt x="7" y="26"/>
                    <a:pt x="11" y="2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39" name="Freeform 26">
              <a:extLst>
                <a:ext uri="{FF2B5EF4-FFF2-40B4-BE49-F238E27FC236}">
                  <a16:creationId xmlns:a16="http://schemas.microsoft.com/office/drawing/2014/main" xmlns="" id="{D6C98B94-F175-463E-BB90-EC04B7729599}"/>
                </a:ext>
              </a:extLst>
            </p:cNvPr>
            <p:cNvSpPr>
              <a:spLocks/>
            </p:cNvSpPr>
            <p:nvPr/>
          </p:nvSpPr>
          <p:spPr bwMode="auto">
            <a:xfrm>
              <a:off x="551383" y="5599760"/>
              <a:ext cx="42862" cy="60844"/>
            </a:xfrm>
            <a:custGeom>
              <a:avLst/>
              <a:gdLst>
                <a:gd name="T0" fmla="*/ 2147483647 w 19"/>
                <a:gd name="T1" fmla="*/ 2147483647 h 34"/>
                <a:gd name="T2" fmla="*/ 2147483647 w 19"/>
                <a:gd name="T3" fmla="*/ 2147483647 h 34"/>
                <a:gd name="T4" fmla="*/ 2147483647 w 19"/>
                <a:gd name="T5" fmla="*/ 2147483647 h 34"/>
                <a:gd name="T6" fmla="*/ 2147483647 w 19"/>
                <a:gd name="T7" fmla="*/ 2147483647 h 34"/>
                <a:gd name="T8" fmla="*/ 2147483647 w 19"/>
                <a:gd name="T9" fmla="*/ 2147483647 h 34"/>
                <a:gd name="T10" fmla="*/ 2147483647 w 19"/>
                <a:gd name="T11" fmla="*/ 2147483647 h 34"/>
                <a:gd name="T12" fmla="*/ 2147483647 w 19"/>
                <a:gd name="T13" fmla="*/ 2147483647 h 3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9"/>
                <a:gd name="T22" fmla="*/ 0 h 34"/>
                <a:gd name="T23" fmla="*/ 19 w 19"/>
                <a:gd name="T24" fmla="*/ 34 h 34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9" h="34">
                  <a:moveTo>
                    <a:pt x="9" y="32"/>
                  </a:moveTo>
                  <a:cubicBezTo>
                    <a:pt x="15" y="34"/>
                    <a:pt x="16" y="28"/>
                    <a:pt x="16" y="23"/>
                  </a:cubicBezTo>
                  <a:cubicBezTo>
                    <a:pt x="17" y="19"/>
                    <a:pt x="18" y="15"/>
                    <a:pt x="19" y="9"/>
                  </a:cubicBezTo>
                  <a:cubicBezTo>
                    <a:pt x="18" y="6"/>
                    <a:pt x="16" y="3"/>
                    <a:pt x="12" y="1"/>
                  </a:cubicBezTo>
                  <a:cubicBezTo>
                    <a:pt x="8" y="0"/>
                    <a:pt x="7" y="4"/>
                    <a:pt x="6" y="7"/>
                  </a:cubicBezTo>
                  <a:cubicBezTo>
                    <a:pt x="4" y="11"/>
                    <a:pt x="2" y="15"/>
                    <a:pt x="1" y="19"/>
                  </a:cubicBezTo>
                  <a:cubicBezTo>
                    <a:pt x="0" y="25"/>
                    <a:pt x="3" y="30"/>
                    <a:pt x="9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40" name="Freeform 27">
              <a:extLst>
                <a:ext uri="{FF2B5EF4-FFF2-40B4-BE49-F238E27FC236}">
                  <a16:creationId xmlns:a16="http://schemas.microsoft.com/office/drawing/2014/main" xmlns="" id="{F3A54D4B-BA4C-4F7C-A5A0-2C50E643F8E9}"/>
                </a:ext>
              </a:extLst>
            </p:cNvPr>
            <p:cNvSpPr>
              <a:spLocks/>
            </p:cNvSpPr>
            <p:nvPr/>
          </p:nvSpPr>
          <p:spPr bwMode="auto">
            <a:xfrm>
              <a:off x="384695" y="5843133"/>
              <a:ext cx="63500" cy="38493"/>
            </a:xfrm>
            <a:custGeom>
              <a:avLst/>
              <a:gdLst>
                <a:gd name="T0" fmla="*/ 2147483647 w 28"/>
                <a:gd name="T1" fmla="*/ 2147483647 h 22"/>
                <a:gd name="T2" fmla="*/ 2147483647 w 28"/>
                <a:gd name="T3" fmla="*/ 2147483647 h 22"/>
                <a:gd name="T4" fmla="*/ 2147483647 w 28"/>
                <a:gd name="T5" fmla="*/ 2147483647 h 22"/>
                <a:gd name="T6" fmla="*/ 2147483647 w 28"/>
                <a:gd name="T7" fmla="*/ 2147483647 h 22"/>
                <a:gd name="T8" fmla="*/ 2147483647 w 28"/>
                <a:gd name="T9" fmla="*/ 2147483647 h 22"/>
                <a:gd name="T10" fmla="*/ 2147483647 w 28"/>
                <a:gd name="T11" fmla="*/ 2147483647 h 22"/>
                <a:gd name="T12" fmla="*/ 2147483647 w 28"/>
                <a:gd name="T13" fmla="*/ 2147483647 h 2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8"/>
                <a:gd name="T22" fmla="*/ 0 h 22"/>
                <a:gd name="T23" fmla="*/ 28 w 28"/>
                <a:gd name="T24" fmla="*/ 22 h 2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8" h="22">
                  <a:moveTo>
                    <a:pt x="28" y="11"/>
                  </a:moveTo>
                  <a:cubicBezTo>
                    <a:pt x="28" y="8"/>
                    <a:pt x="27" y="6"/>
                    <a:pt x="24" y="5"/>
                  </a:cubicBezTo>
                  <a:cubicBezTo>
                    <a:pt x="17" y="0"/>
                    <a:pt x="12" y="4"/>
                    <a:pt x="7" y="7"/>
                  </a:cubicBezTo>
                  <a:cubicBezTo>
                    <a:pt x="4" y="8"/>
                    <a:pt x="0" y="10"/>
                    <a:pt x="2" y="14"/>
                  </a:cubicBezTo>
                  <a:cubicBezTo>
                    <a:pt x="3" y="18"/>
                    <a:pt x="5" y="22"/>
                    <a:pt x="11" y="21"/>
                  </a:cubicBezTo>
                  <a:cubicBezTo>
                    <a:pt x="15" y="20"/>
                    <a:pt x="19" y="19"/>
                    <a:pt x="23" y="17"/>
                  </a:cubicBezTo>
                  <a:cubicBezTo>
                    <a:pt x="26" y="16"/>
                    <a:pt x="28" y="15"/>
                    <a:pt x="28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41" name="Freeform 28">
              <a:extLst>
                <a:ext uri="{FF2B5EF4-FFF2-40B4-BE49-F238E27FC236}">
                  <a16:creationId xmlns:a16="http://schemas.microsoft.com/office/drawing/2014/main" xmlns="" id="{2461A8F6-CC58-492B-B0E5-78A7ABF6E400}"/>
                </a:ext>
              </a:extLst>
            </p:cNvPr>
            <p:cNvSpPr>
              <a:spLocks/>
            </p:cNvSpPr>
            <p:nvPr/>
          </p:nvSpPr>
          <p:spPr bwMode="auto">
            <a:xfrm>
              <a:off x="840308" y="3904843"/>
              <a:ext cx="49212" cy="40976"/>
            </a:xfrm>
            <a:custGeom>
              <a:avLst/>
              <a:gdLst>
                <a:gd name="T0" fmla="*/ 0 w 22"/>
                <a:gd name="T1" fmla="*/ 2147483647 h 23"/>
                <a:gd name="T2" fmla="*/ 2147483647 w 22"/>
                <a:gd name="T3" fmla="*/ 2147483647 h 23"/>
                <a:gd name="T4" fmla="*/ 2147483647 w 22"/>
                <a:gd name="T5" fmla="*/ 2147483647 h 23"/>
                <a:gd name="T6" fmla="*/ 2147483647 w 22"/>
                <a:gd name="T7" fmla="*/ 2147483647 h 23"/>
                <a:gd name="T8" fmla="*/ 0 w 22"/>
                <a:gd name="T9" fmla="*/ 2147483647 h 2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2"/>
                <a:gd name="T16" fmla="*/ 0 h 23"/>
                <a:gd name="T17" fmla="*/ 22 w 22"/>
                <a:gd name="T18" fmla="*/ 23 h 2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2" h="23">
                  <a:moveTo>
                    <a:pt x="0" y="18"/>
                  </a:moveTo>
                  <a:cubicBezTo>
                    <a:pt x="0" y="23"/>
                    <a:pt x="4" y="20"/>
                    <a:pt x="6" y="21"/>
                  </a:cubicBezTo>
                  <a:cubicBezTo>
                    <a:pt x="16" y="21"/>
                    <a:pt x="21" y="16"/>
                    <a:pt x="22" y="7"/>
                  </a:cubicBezTo>
                  <a:cubicBezTo>
                    <a:pt x="22" y="0"/>
                    <a:pt x="16" y="1"/>
                    <a:pt x="12" y="1"/>
                  </a:cubicBezTo>
                  <a:cubicBezTo>
                    <a:pt x="8" y="0"/>
                    <a:pt x="0" y="11"/>
                    <a:pt x="0" y="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42" name="Freeform 29">
              <a:extLst>
                <a:ext uri="{FF2B5EF4-FFF2-40B4-BE49-F238E27FC236}">
                  <a16:creationId xmlns:a16="http://schemas.microsoft.com/office/drawing/2014/main" xmlns="" id="{17C5CAA3-EACF-442E-B39F-B3A0E8346BC7}"/>
                </a:ext>
              </a:extLst>
            </p:cNvPr>
            <p:cNvSpPr>
              <a:spLocks/>
            </p:cNvSpPr>
            <p:nvPr/>
          </p:nvSpPr>
          <p:spPr bwMode="auto">
            <a:xfrm>
              <a:off x="1235595" y="6040563"/>
              <a:ext cx="61913" cy="33525"/>
            </a:xfrm>
            <a:custGeom>
              <a:avLst/>
              <a:gdLst>
                <a:gd name="T0" fmla="*/ 2147483647 w 27"/>
                <a:gd name="T1" fmla="*/ 2147483647 h 19"/>
                <a:gd name="T2" fmla="*/ 2147483647 w 27"/>
                <a:gd name="T3" fmla="*/ 2147483647 h 19"/>
                <a:gd name="T4" fmla="*/ 2147483647 w 27"/>
                <a:gd name="T5" fmla="*/ 2147483647 h 19"/>
                <a:gd name="T6" fmla="*/ 2147483647 w 27"/>
                <a:gd name="T7" fmla="*/ 2147483647 h 19"/>
                <a:gd name="T8" fmla="*/ 2147483647 w 27"/>
                <a:gd name="T9" fmla="*/ 2147483647 h 19"/>
                <a:gd name="T10" fmla="*/ 2147483647 w 27"/>
                <a:gd name="T11" fmla="*/ 2147483647 h 19"/>
                <a:gd name="T12" fmla="*/ 2147483647 w 27"/>
                <a:gd name="T13" fmla="*/ 2147483647 h 19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7"/>
                <a:gd name="T22" fmla="*/ 0 h 19"/>
                <a:gd name="T23" fmla="*/ 27 w 27"/>
                <a:gd name="T24" fmla="*/ 19 h 19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7" h="19">
                  <a:moveTo>
                    <a:pt x="25" y="6"/>
                  </a:moveTo>
                  <a:cubicBezTo>
                    <a:pt x="23" y="0"/>
                    <a:pt x="18" y="1"/>
                    <a:pt x="14" y="1"/>
                  </a:cubicBezTo>
                  <a:cubicBezTo>
                    <a:pt x="12" y="1"/>
                    <a:pt x="11" y="1"/>
                    <a:pt x="9" y="1"/>
                  </a:cubicBezTo>
                  <a:cubicBezTo>
                    <a:pt x="5" y="0"/>
                    <a:pt x="3" y="3"/>
                    <a:pt x="2" y="6"/>
                  </a:cubicBezTo>
                  <a:cubicBezTo>
                    <a:pt x="0" y="11"/>
                    <a:pt x="4" y="12"/>
                    <a:pt x="6" y="13"/>
                  </a:cubicBezTo>
                  <a:cubicBezTo>
                    <a:pt x="9" y="15"/>
                    <a:pt x="11" y="16"/>
                    <a:pt x="14" y="17"/>
                  </a:cubicBezTo>
                  <a:cubicBezTo>
                    <a:pt x="24" y="19"/>
                    <a:pt x="27" y="16"/>
                    <a:pt x="25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44" name="Freeform 31">
              <a:extLst>
                <a:ext uri="{FF2B5EF4-FFF2-40B4-BE49-F238E27FC236}">
                  <a16:creationId xmlns:a16="http://schemas.microsoft.com/office/drawing/2014/main" xmlns="" id="{705B1700-A7BE-44C7-A55A-F5755C289B3F}"/>
                </a:ext>
              </a:extLst>
            </p:cNvPr>
            <p:cNvSpPr>
              <a:spLocks/>
            </p:cNvSpPr>
            <p:nvPr/>
          </p:nvSpPr>
          <p:spPr bwMode="auto">
            <a:xfrm>
              <a:off x="2677045" y="5612177"/>
              <a:ext cx="42863" cy="45943"/>
            </a:xfrm>
            <a:custGeom>
              <a:avLst/>
              <a:gdLst>
                <a:gd name="T0" fmla="*/ 2147483647 w 19"/>
                <a:gd name="T1" fmla="*/ 0 h 26"/>
                <a:gd name="T2" fmla="*/ 2147483647 w 19"/>
                <a:gd name="T3" fmla="*/ 2147483647 h 26"/>
                <a:gd name="T4" fmla="*/ 2147483647 w 19"/>
                <a:gd name="T5" fmla="*/ 2147483647 h 26"/>
                <a:gd name="T6" fmla="*/ 2147483647 w 19"/>
                <a:gd name="T7" fmla="*/ 2147483647 h 26"/>
                <a:gd name="T8" fmla="*/ 2147483647 w 19"/>
                <a:gd name="T9" fmla="*/ 0 h 2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9"/>
                <a:gd name="T16" fmla="*/ 0 h 26"/>
                <a:gd name="T17" fmla="*/ 19 w 19"/>
                <a:gd name="T18" fmla="*/ 26 h 2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9" h="26">
                  <a:moveTo>
                    <a:pt x="8" y="0"/>
                  </a:moveTo>
                  <a:cubicBezTo>
                    <a:pt x="3" y="1"/>
                    <a:pt x="2" y="5"/>
                    <a:pt x="1" y="8"/>
                  </a:cubicBezTo>
                  <a:cubicBezTo>
                    <a:pt x="0" y="13"/>
                    <a:pt x="7" y="26"/>
                    <a:pt x="10" y="25"/>
                  </a:cubicBezTo>
                  <a:cubicBezTo>
                    <a:pt x="14" y="23"/>
                    <a:pt x="17" y="19"/>
                    <a:pt x="19" y="15"/>
                  </a:cubicBezTo>
                  <a:cubicBezTo>
                    <a:pt x="19" y="9"/>
                    <a:pt x="12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45" name="Freeform 32">
              <a:extLst>
                <a:ext uri="{FF2B5EF4-FFF2-40B4-BE49-F238E27FC236}">
                  <a16:creationId xmlns:a16="http://schemas.microsoft.com/office/drawing/2014/main" xmlns="" id="{96565A7A-A00B-43E3-89B2-79E33D6095B7}"/>
                </a:ext>
              </a:extLst>
            </p:cNvPr>
            <p:cNvSpPr>
              <a:spLocks/>
            </p:cNvSpPr>
            <p:nvPr/>
          </p:nvSpPr>
          <p:spPr bwMode="auto">
            <a:xfrm>
              <a:off x="665683" y="5162683"/>
              <a:ext cx="58737" cy="36010"/>
            </a:xfrm>
            <a:custGeom>
              <a:avLst/>
              <a:gdLst>
                <a:gd name="T0" fmla="*/ 2147483647 w 26"/>
                <a:gd name="T1" fmla="*/ 2147483647 h 20"/>
                <a:gd name="T2" fmla="*/ 2147483647 w 26"/>
                <a:gd name="T3" fmla="*/ 2147483647 h 20"/>
                <a:gd name="T4" fmla="*/ 2147483647 w 26"/>
                <a:gd name="T5" fmla="*/ 2147483647 h 20"/>
                <a:gd name="T6" fmla="*/ 2147483647 w 26"/>
                <a:gd name="T7" fmla="*/ 2147483647 h 20"/>
                <a:gd name="T8" fmla="*/ 2147483647 w 26"/>
                <a:gd name="T9" fmla="*/ 2147483647 h 20"/>
                <a:gd name="T10" fmla="*/ 2147483647 w 26"/>
                <a:gd name="T11" fmla="*/ 2147483647 h 2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6"/>
                <a:gd name="T19" fmla="*/ 0 h 20"/>
                <a:gd name="T20" fmla="*/ 26 w 26"/>
                <a:gd name="T21" fmla="*/ 20 h 2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6" h="20">
                  <a:moveTo>
                    <a:pt x="13" y="3"/>
                  </a:moveTo>
                  <a:cubicBezTo>
                    <a:pt x="8" y="6"/>
                    <a:pt x="0" y="7"/>
                    <a:pt x="1" y="16"/>
                  </a:cubicBezTo>
                  <a:cubicBezTo>
                    <a:pt x="2" y="19"/>
                    <a:pt x="3" y="20"/>
                    <a:pt x="6" y="20"/>
                  </a:cubicBezTo>
                  <a:cubicBezTo>
                    <a:pt x="14" y="20"/>
                    <a:pt x="20" y="15"/>
                    <a:pt x="25" y="8"/>
                  </a:cubicBezTo>
                  <a:cubicBezTo>
                    <a:pt x="26" y="7"/>
                    <a:pt x="25" y="6"/>
                    <a:pt x="24" y="5"/>
                  </a:cubicBezTo>
                  <a:cubicBezTo>
                    <a:pt x="20" y="3"/>
                    <a:pt x="17" y="0"/>
                    <a:pt x="1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46" name="Freeform 33">
              <a:extLst>
                <a:ext uri="{FF2B5EF4-FFF2-40B4-BE49-F238E27FC236}">
                  <a16:creationId xmlns:a16="http://schemas.microsoft.com/office/drawing/2014/main" xmlns="" id="{3DD03AD0-67A1-42DF-8429-129AA4924907}"/>
                </a:ext>
              </a:extLst>
            </p:cNvPr>
            <p:cNvSpPr>
              <a:spLocks/>
            </p:cNvSpPr>
            <p:nvPr/>
          </p:nvSpPr>
          <p:spPr bwMode="auto">
            <a:xfrm>
              <a:off x="2342083" y="5779807"/>
              <a:ext cx="42862" cy="40976"/>
            </a:xfrm>
            <a:custGeom>
              <a:avLst/>
              <a:gdLst>
                <a:gd name="T0" fmla="*/ 2147483647 w 19"/>
                <a:gd name="T1" fmla="*/ 0 h 23"/>
                <a:gd name="T2" fmla="*/ 2147483647 w 19"/>
                <a:gd name="T3" fmla="*/ 2147483647 h 23"/>
                <a:gd name="T4" fmla="*/ 2147483647 w 19"/>
                <a:gd name="T5" fmla="*/ 2147483647 h 23"/>
                <a:gd name="T6" fmla="*/ 2147483647 w 19"/>
                <a:gd name="T7" fmla="*/ 2147483647 h 23"/>
                <a:gd name="T8" fmla="*/ 2147483647 w 19"/>
                <a:gd name="T9" fmla="*/ 0 h 2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9"/>
                <a:gd name="T16" fmla="*/ 0 h 23"/>
                <a:gd name="T17" fmla="*/ 19 w 19"/>
                <a:gd name="T18" fmla="*/ 23 h 2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9" h="23">
                  <a:moveTo>
                    <a:pt x="8" y="0"/>
                  </a:moveTo>
                  <a:cubicBezTo>
                    <a:pt x="5" y="0"/>
                    <a:pt x="0" y="3"/>
                    <a:pt x="1" y="8"/>
                  </a:cubicBezTo>
                  <a:cubicBezTo>
                    <a:pt x="2" y="13"/>
                    <a:pt x="2" y="20"/>
                    <a:pt x="10" y="21"/>
                  </a:cubicBezTo>
                  <a:cubicBezTo>
                    <a:pt x="12" y="18"/>
                    <a:pt x="19" y="23"/>
                    <a:pt x="17" y="15"/>
                  </a:cubicBezTo>
                  <a:cubicBezTo>
                    <a:pt x="16" y="9"/>
                    <a:pt x="19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47" name="Freeform 34">
              <a:extLst>
                <a:ext uri="{FF2B5EF4-FFF2-40B4-BE49-F238E27FC236}">
                  <a16:creationId xmlns:a16="http://schemas.microsoft.com/office/drawing/2014/main" xmlns="" id="{0FC2D46D-2970-47A4-94C4-C28CA5848270}"/>
                </a:ext>
              </a:extLst>
            </p:cNvPr>
            <p:cNvSpPr>
              <a:spLocks/>
            </p:cNvSpPr>
            <p:nvPr/>
          </p:nvSpPr>
          <p:spPr bwMode="auto">
            <a:xfrm>
              <a:off x="608533" y="5560026"/>
              <a:ext cx="41275" cy="47185"/>
            </a:xfrm>
            <a:custGeom>
              <a:avLst/>
              <a:gdLst>
                <a:gd name="T0" fmla="*/ 2147483647 w 19"/>
                <a:gd name="T1" fmla="*/ 2147483647 h 27"/>
                <a:gd name="T2" fmla="*/ 0 w 19"/>
                <a:gd name="T3" fmla="*/ 0 h 27"/>
                <a:gd name="T4" fmla="*/ 2147483647 w 19"/>
                <a:gd name="T5" fmla="*/ 2147483647 h 27"/>
                <a:gd name="T6" fmla="*/ 2147483647 w 19"/>
                <a:gd name="T7" fmla="*/ 2147483647 h 27"/>
                <a:gd name="T8" fmla="*/ 2147483647 w 19"/>
                <a:gd name="T9" fmla="*/ 2147483647 h 2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9"/>
                <a:gd name="T16" fmla="*/ 0 h 27"/>
                <a:gd name="T17" fmla="*/ 19 w 19"/>
                <a:gd name="T18" fmla="*/ 27 h 2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9" h="27">
                  <a:moveTo>
                    <a:pt x="12" y="5"/>
                  </a:moveTo>
                  <a:cubicBezTo>
                    <a:pt x="8" y="3"/>
                    <a:pt x="4" y="2"/>
                    <a:pt x="0" y="0"/>
                  </a:cubicBezTo>
                  <a:cubicBezTo>
                    <a:pt x="0" y="10"/>
                    <a:pt x="6" y="17"/>
                    <a:pt x="9" y="24"/>
                  </a:cubicBezTo>
                  <a:cubicBezTo>
                    <a:pt x="11" y="27"/>
                    <a:pt x="14" y="26"/>
                    <a:pt x="16" y="25"/>
                  </a:cubicBezTo>
                  <a:cubicBezTo>
                    <a:pt x="19" y="22"/>
                    <a:pt x="16" y="7"/>
                    <a:pt x="12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48" name="Freeform 35">
              <a:extLst>
                <a:ext uri="{FF2B5EF4-FFF2-40B4-BE49-F238E27FC236}">
                  <a16:creationId xmlns:a16="http://schemas.microsoft.com/office/drawing/2014/main" xmlns="" id="{5B7F3B93-3605-43DA-B9D5-29FC62C9D312}"/>
                </a:ext>
              </a:extLst>
            </p:cNvPr>
            <p:cNvSpPr>
              <a:spLocks/>
            </p:cNvSpPr>
            <p:nvPr/>
          </p:nvSpPr>
          <p:spPr bwMode="auto">
            <a:xfrm>
              <a:off x="922858" y="6257860"/>
              <a:ext cx="38100" cy="47185"/>
            </a:xfrm>
            <a:custGeom>
              <a:avLst/>
              <a:gdLst>
                <a:gd name="T0" fmla="*/ 2147483647 w 17"/>
                <a:gd name="T1" fmla="*/ 2147483647 h 27"/>
                <a:gd name="T2" fmla="*/ 2147483647 w 17"/>
                <a:gd name="T3" fmla="*/ 2147483647 h 27"/>
                <a:gd name="T4" fmla="*/ 2147483647 w 17"/>
                <a:gd name="T5" fmla="*/ 2147483647 h 27"/>
                <a:gd name="T6" fmla="*/ 2147483647 w 17"/>
                <a:gd name="T7" fmla="*/ 2147483647 h 27"/>
                <a:gd name="T8" fmla="*/ 2147483647 w 17"/>
                <a:gd name="T9" fmla="*/ 2147483647 h 27"/>
                <a:gd name="T10" fmla="*/ 2147483647 w 17"/>
                <a:gd name="T11" fmla="*/ 2147483647 h 27"/>
                <a:gd name="T12" fmla="*/ 2147483647 w 17"/>
                <a:gd name="T13" fmla="*/ 2147483647 h 2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7"/>
                <a:gd name="T22" fmla="*/ 0 h 27"/>
                <a:gd name="T23" fmla="*/ 17 w 17"/>
                <a:gd name="T24" fmla="*/ 27 h 2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7" h="27">
                  <a:moveTo>
                    <a:pt x="5" y="6"/>
                  </a:moveTo>
                  <a:cubicBezTo>
                    <a:pt x="3" y="10"/>
                    <a:pt x="3" y="14"/>
                    <a:pt x="2" y="18"/>
                  </a:cubicBezTo>
                  <a:cubicBezTo>
                    <a:pt x="0" y="23"/>
                    <a:pt x="4" y="24"/>
                    <a:pt x="7" y="25"/>
                  </a:cubicBezTo>
                  <a:cubicBezTo>
                    <a:pt x="12" y="27"/>
                    <a:pt x="12" y="23"/>
                    <a:pt x="13" y="20"/>
                  </a:cubicBezTo>
                  <a:cubicBezTo>
                    <a:pt x="14" y="17"/>
                    <a:pt x="15" y="14"/>
                    <a:pt x="16" y="9"/>
                  </a:cubicBezTo>
                  <a:cubicBezTo>
                    <a:pt x="17" y="6"/>
                    <a:pt x="14" y="3"/>
                    <a:pt x="11" y="1"/>
                  </a:cubicBezTo>
                  <a:cubicBezTo>
                    <a:pt x="7" y="0"/>
                    <a:pt x="7" y="4"/>
                    <a:pt x="5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49" name="Freeform 36">
              <a:extLst>
                <a:ext uri="{FF2B5EF4-FFF2-40B4-BE49-F238E27FC236}">
                  <a16:creationId xmlns:a16="http://schemas.microsoft.com/office/drawing/2014/main" xmlns="" id="{16F67BC9-B8A2-4859-8E61-FD351D4BBDB3}"/>
                </a:ext>
              </a:extLst>
            </p:cNvPr>
            <p:cNvSpPr>
              <a:spLocks/>
            </p:cNvSpPr>
            <p:nvPr/>
          </p:nvSpPr>
          <p:spPr bwMode="auto">
            <a:xfrm>
              <a:off x="845070" y="6274003"/>
              <a:ext cx="44450" cy="27317"/>
            </a:xfrm>
            <a:custGeom>
              <a:avLst/>
              <a:gdLst>
                <a:gd name="T0" fmla="*/ 0 w 20"/>
                <a:gd name="T1" fmla="*/ 2147483647 h 16"/>
                <a:gd name="T2" fmla="*/ 2147483647 w 20"/>
                <a:gd name="T3" fmla="*/ 2147483647 h 16"/>
                <a:gd name="T4" fmla="*/ 2147483647 w 20"/>
                <a:gd name="T5" fmla="*/ 2147483647 h 16"/>
                <a:gd name="T6" fmla="*/ 2147483647 w 20"/>
                <a:gd name="T7" fmla="*/ 0 h 16"/>
                <a:gd name="T8" fmla="*/ 0 w 20"/>
                <a:gd name="T9" fmla="*/ 2147483647 h 1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0"/>
                <a:gd name="T16" fmla="*/ 0 h 16"/>
                <a:gd name="T17" fmla="*/ 20 w 20"/>
                <a:gd name="T18" fmla="*/ 16 h 1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0" h="16">
                  <a:moveTo>
                    <a:pt x="0" y="6"/>
                  </a:moveTo>
                  <a:cubicBezTo>
                    <a:pt x="0" y="11"/>
                    <a:pt x="7" y="15"/>
                    <a:pt x="16" y="16"/>
                  </a:cubicBezTo>
                  <a:cubicBezTo>
                    <a:pt x="19" y="16"/>
                    <a:pt x="20" y="14"/>
                    <a:pt x="20" y="11"/>
                  </a:cubicBezTo>
                  <a:cubicBezTo>
                    <a:pt x="20" y="6"/>
                    <a:pt x="13" y="0"/>
                    <a:pt x="7" y="0"/>
                  </a:cubicBezTo>
                  <a:cubicBezTo>
                    <a:pt x="3" y="0"/>
                    <a:pt x="1" y="3"/>
                    <a:pt x="0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50" name="Freeform 37">
              <a:extLst>
                <a:ext uri="{FF2B5EF4-FFF2-40B4-BE49-F238E27FC236}">
                  <a16:creationId xmlns:a16="http://schemas.microsoft.com/office/drawing/2014/main" xmlns="" id="{9665A14B-805F-46A4-B2A4-64DEAF885500}"/>
                </a:ext>
              </a:extLst>
            </p:cNvPr>
            <p:cNvSpPr>
              <a:spLocks/>
            </p:cNvSpPr>
            <p:nvPr/>
          </p:nvSpPr>
          <p:spPr bwMode="auto">
            <a:xfrm>
              <a:off x="546620" y="5894043"/>
              <a:ext cx="52388" cy="28559"/>
            </a:xfrm>
            <a:custGeom>
              <a:avLst/>
              <a:gdLst>
                <a:gd name="T0" fmla="*/ 2147483647 w 23"/>
                <a:gd name="T1" fmla="*/ 2147483647 h 16"/>
                <a:gd name="T2" fmla="*/ 2147483647 w 23"/>
                <a:gd name="T3" fmla="*/ 2147483647 h 16"/>
                <a:gd name="T4" fmla="*/ 2147483647 w 23"/>
                <a:gd name="T5" fmla="*/ 2147483647 h 16"/>
                <a:gd name="T6" fmla="*/ 2147483647 w 23"/>
                <a:gd name="T7" fmla="*/ 2147483647 h 16"/>
                <a:gd name="T8" fmla="*/ 2147483647 w 23"/>
                <a:gd name="T9" fmla="*/ 2147483647 h 16"/>
                <a:gd name="T10" fmla="*/ 2147483647 w 23"/>
                <a:gd name="T11" fmla="*/ 2147483647 h 16"/>
                <a:gd name="T12" fmla="*/ 2147483647 w 23"/>
                <a:gd name="T13" fmla="*/ 2147483647 h 16"/>
                <a:gd name="T14" fmla="*/ 2147483647 w 23"/>
                <a:gd name="T15" fmla="*/ 2147483647 h 1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23"/>
                <a:gd name="T25" fmla="*/ 0 h 16"/>
                <a:gd name="T26" fmla="*/ 23 w 23"/>
                <a:gd name="T27" fmla="*/ 16 h 1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3" h="16">
                  <a:moveTo>
                    <a:pt x="10" y="14"/>
                  </a:moveTo>
                  <a:cubicBezTo>
                    <a:pt x="13" y="13"/>
                    <a:pt x="16" y="12"/>
                    <a:pt x="18" y="11"/>
                  </a:cubicBezTo>
                  <a:cubicBezTo>
                    <a:pt x="20" y="10"/>
                    <a:pt x="23" y="10"/>
                    <a:pt x="22" y="6"/>
                  </a:cubicBezTo>
                  <a:cubicBezTo>
                    <a:pt x="21" y="4"/>
                    <a:pt x="20" y="2"/>
                    <a:pt x="17" y="2"/>
                  </a:cubicBezTo>
                  <a:cubicBezTo>
                    <a:pt x="14" y="2"/>
                    <a:pt x="12" y="1"/>
                    <a:pt x="10" y="1"/>
                  </a:cubicBezTo>
                  <a:cubicBezTo>
                    <a:pt x="5" y="0"/>
                    <a:pt x="4" y="3"/>
                    <a:pt x="2" y="5"/>
                  </a:cubicBezTo>
                  <a:cubicBezTo>
                    <a:pt x="0" y="8"/>
                    <a:pt x="1" y="11"/>
                    <a:pt x="3" y="13"/>
                  </a:cubicBezTo>
                  <a:cubicBezTo>
                    <a:pt x="4" y="16"/>
                    <a:pt x="7" y="16"/>
                    <a:pt x="10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51" name="Freeform 38">
              <a:extLst>
                <a:ext uri="{FF2B5EF4-FFF2-40B4-BE49-F238E27FC236}">
                  <a16:creationId xmlns:a16="http://schemas.microsoft.com/office/drawing/2014/main" xmlns="" id="{4FE65BB4-660B-481F-8B70-E68C976AF947}"/>
                </a:ext>
              </a:extLst>
            </p:cNvPr>
            <p:cNvSpPr>
              <a:spLocks/>
            </p:cNvSpPr>
            <p:nvPr/>
          </p:nvSpPr>
          <p:spPr bwMode="auto">
            <a:xfrm>
              <a:off x="441845" y="6152316"/>
              <a:ext cx="50800" cy="24834"/>
            </a:xfrm>
            <a:custGeom>
              <a:avLst/>
              <a:gdLst>
                <a:gd name="T0" fmla="*/ 2147483647 w 23"/>
                <a:gd name="T1" fmla="*/ 2147483647 h 14"/>
                <a:gd name="T2" fmla="*/ 2147483647 w 23"/>
                <a:gd name="T3" fmla="*/ 2147483647 h 14"/>
                <a:gd name="T4" fmla="*/ 2147483647 w 23"/>
                <a:gd name="T5" fmla="*/ 2147483647 h 14"/>
                <a:gd name="T6" fmla="*/ 2147483647 w 23"/>
                <a:gd name="T7" fmla="*/ 2147483647 h 14"/>
                <a:gd name="T8" fmla="*/ 2147483647 w 23"/>
                <a:gd name="T9" fmla="*/ 2147483647 h 14"/>
                <a:gd name="T10" fmla="*/ 2147483647 w 23"/>
                <a:gd name="T11" fmla="*/ 2147483647 h 14"/>
                <a:gd name="T12" fmla="*/ 2147483647 w 23"/>
                <a:gd name="T13" fmla="*/ 2147483647 h 1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3"/>
                <a:gd name="T22" fmla="*/ 0 h 14"/>
                <a:gd name="T23" fmla="*/ 23 w 23"/>
                <a:gd name="T24" fmla="*/ 14 h 14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3" h="14">
                  <a:moveTo>
                    <a:pt x="15" y="4"/>
                  </a:moveTo>
                  <a:cubicBezTo>
                    <a:pt x="13" y="2"/>
                    <a:pt x="10" y="1"/>
                    <a:pt x="7" y="1"/>
                  </a:cubicBezTo>
                  <a:cubicBezTo>
                    <a:pt x="3" y="0"/>
                    <a:pt x="2" y="3"/>
                    <a:pt x="1" y="5"/>
                  </a:cubicBezTo>
                  <a:cubicBezTo>
                    <a:pt x="0" y="9"/>
                    <a:pt x="1" y="10"/>
                    <a:pt x="4" y="11"/>
                  </a:cubicBezTo>
                  <a:cubicBezTo>
                    <a:pt x="7" y="12"/>
                    <a:pt x="10" y="13"/>
                    <a:pt x="12" y="14"/>
                  </a:cubicBezTo>
                  <a:cubicBezTo>
                    <a:pt x="17" y="14"/>
                    <a:pt x="21" y="14"/>
                    <a:pt x="22" y="10"/>
                  </a:cubicBezTo>
                  <a:cubicBezTo>
                    <a:pt x="23" y="5"/>
                    <a:pt x="18" y="5"/>
                    <a:pt x="15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52" name="Freeform 39">
              <a:extLst>
                <a:ext uri="{FF2B5EF4-FFF2-40B4-BE49-F238E27FC236}">
                  <a16:creationId xmlns:a16="http://schemas.microsoft.com/office/drawing/2014/main" xmlns="" id="{BB839BA1-AE35-443F-BBD3-C9FAA8FD119A}"/>
                </a:ext>
              </a:extLst>
            </p:cNvPr>
            <p:cNvSpPr>
              <a:spLocks/>
            </p:cNvSpPr>
            <p:nvPr/>
          </p:nvSpPr>
          <p:spPr bwMode="auto">
            <a:xfrm>
              <a:off x="518045" y="5737589"/>
              <a:ext cx="42863" cy="32284"/>
            </a:xfrm>
            <a:custGeom>
              <a:avLst/>
              <a:gdLst>
                <a:gd name="T0" fmla="*/ 2147483647 w 19"/>
                <a:gd name="T1" fmla="*/ 2147483647 h 18"/>
                <a:gd name="T2" fmla="*/ 2147483647 w 19"/>
                <a:gd name="T3" fmla="*/ 0 h 18"/>
                <a:gd name="T4" fmla="*/ 0 w 19"/>
                <a:gd name="T5" fmla="*/ 2147483647 h 18"/>
                <a:gd name="T6" fmla="*/ 2147483647 w 19"/>
                <a:gd name="T7" fmla="*/ 2147483647 h 18"/>
                <a:gd name="T8" fmla="*/ 2147483647 w 19"/>
                <a:gd name="T9" fmla="*/ 2147483647 h 1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9"/>
                <a:gd name="T16" fmla="*/ 0 h 18"/>
                <a:gd name="T17" fmla="*/ 19 w 19"/>
                <a:gd name="T18" fmla="*/ 18 h 1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9" h="18">
                  <a:moveTo>
                    <a:pt x="17" y="6"/>
                  </a:moveTo>
                  <a:cubicBezTo>
                    <a:pt x="19" y="2"/>
                    <a:pt x="16" y="1"/>
                    <a:pt x="13" y="0"/>
                  </a:cubicBezTo>
                  <a:cubicBezTo>
                    <a:pt x="10" y="0"/>
                    <a:pt x="0" y="9"/>
                    <a:pt x="0" y="12"/>
                  </a:cubicBezTo>
                  <a:cubicBezTo>
                    <a:pt x="0" y="17"/>
                    <a:pt x="4" y="17"/>
                    <a:pt x="10" y="18"/>
                  </a:cubicBezTo>
                  <a:cubicBezTo>
                    <a:pt x="15" y="17"/>
                    <a:pt x="14" y="10"/>
                    <a:pt x="17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53" name="Freeform 40">
              <a:extLst>
                <a:ext uri="{FF2B5EF4-FFF2-40B4-BE49-F238E27FC236}">
                  <a16:creationId xmlns:a16="http://schemas.microsoft.com/office/drawing/2014/main" xmlns="" id="{E561EB69-582F-457D-944F-69CC9F557A01}"/>
                </a:ext>
              </a:extLst>
            </p:cNvPr>
            <p:cNvSpPr>
              <a:spLocks/>
            </p:cNvSpPr>
            <p:nvPr/>
          </p:nvSpPr>
          <p:spPr bwMode="auto">
            <a:xfrm>
              <a:off x="772045" y="3701204"/>
              <a:ext cx="41275" cy="26075"/>
            </a:xfrm>
            <a:custGeom>
              <a:avLst/>
              <a:gdLst>
                <a:gd name="T0" fmla="*/ 2147483647 w 18"/>
                <a:gd name="T1" fmla="*/ 2147483647 h 15"/>
                <a:gd name="T2" fmla="*/ 2147483647 w 18"/>
                <a:gd name="T3" fmla="*/ 2147483647 h 15"/>
                <a:gd name="T4" fmla="*/ 2147483647 w 18"/>
                <a:gd name="T5" fmla="*/ 0 h 15"/>
                <a:gd name="T6" fmla="*/ 0 w 18"/>
                <a:gd name="T7" fmla="*/ 2147483647 h 15"/>
                <a:gd name="T8" fmla="*/ 2147483647 w 18"/>
                <a:gd name="T9" fmla="*/ 2147483647 h 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"/>
                <a:gd name="T16" fmla="*/ 0 h 15"/>
                <a:gd name="T17" fmla="*/ 18 w 18"/>
                <a:gd name="T18" fmla="*/ 15 h 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" h="15">
                  <a:moveTo>
                    <a:pt x="11" y="15"/>
                  </a:moveTo>
                  <a:cubicBezTo>
                    <a:pt x="14" y="15"/>
                    <a:pt x="18" y="15"/>
                    <a:pt x="17" y="11"/>
                  </a:cubicBezTo>
                  <a:cubicBezTo>
                    <a:pt x="17" y="6"/>
                    <a:pt x="8" y="0"/>
                    <a:pt x="2" y="0"/>
                  </a:cubicBezTo>
                  <a:cubicBezTo>
                    <a:pt x="0" y="1"/>
                    <a:pt x="0" y="3"/>
                    <a:pt x="0" y="6"/>
                  </a:cubicBezTo>
                  <a:cubicBezTo>
                    <a:pt x="1" y="13"/>
                    <a:pt x="6" y="15"/>
                    <a:pt x="11" y="1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54" name="Freeform 41">
              <a:extLst>
                <a:ext uri="{FF2B5EF4-FFF2-40B4-BE49-F238E27FC236}">
                  <a16:creationId xmlns:a16="http://schemas.microsoft.com/office/drawing/2014/main" xmlns="" id="{D6A9D850-7C4D-4CD1-97D8-40D71539AD5C}"/>
                </a:ext>
              </a:extLst>
            </p:cNvPr>
            <p:cNvSpPr>
              <a:spLocks/>
            </p:cNvSpPr>
            <p:nvPr/>
          </p:nvSpPr>
          <p:spPr bwMode="auto">
            <a:xfrm>
              <a:off x="1260995" y="6120032"/>
              <a:ext cx="36513" cy="26075"/>
            </a:xfrm>
            <a:custGeom>
              <a:avLst/>
              <a:gdLst>
                <a:gd name="T0" fmla="*/ 2147483647 w 16"/>
                <a:gd name="T1" fmla="*/ 0 h 15"/>
                <a:gd name="T2" fmla="*/ 0 w 16"/>
                <a:gd name="T3" fmla="*/ 2147483647 h 15"/>
                <a:gd name="T4" fmla="*/ 2147483647 w 16"/>
                <a:gd name="T5" fmla="*/ 2147483647 h 15"/>
                <a:gd name="T6" fmla="*/ 2147483647 w 16"/>
                <a:gd name="T7" fmla="*/ 2147483647 h 15"/>
                <a:gd name="T8" fmla="*/ 2147483647 w 16"/>
                <a:gd name="T9" fmla="*/ 0 h 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"/>
                <a:gd name="T16" fmla="*/ 0 h 15"/>
                <a:gd name="T17" fmla="*/ 16 w 16"/>
                <a:gd name="T18" fmla="*/ 15 h 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" h="15">
                  <a:moveTo>
                    <a:pt x="3" y="0"/>
                  </a:moveTo>
                  <a:cubicBezTo>
                    <a:pt x="0" y="0"/>
                    <a:pt x="0" y="2"/>
                    <a:pt x="0" y="4"/>
                  </a:cubicBezTo>
                  <a:cubicBezTo>
                    <a:pt x="0" y="10"/>
                    <a:pt x="6" y="15"/>
                    <a:pt x="13" y="15"/>
                  </a:cubicBezTo>
                  <a:cubicBezTo>
                    <a:pt x="16" y="15"/>
                    <a:pt x="15" y="13"/>
                    <a:pt x="15" y="11"/>
                  </a:cubicBezTo>
                  <a:cubicBezTo>
                    <a:pt x="16" y="5"/>
                    <a:pt x="9" y="0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55" name="Freeform 42">
              <a:extLst>
                <a:ext uri="{FF2B5EF4-FFF2-40B4-BE49-F238E27FC236}">
                  <a16:creationId xmlns:a16="http://schemas.microsoft.com/office/drawing/2014/main" xmlns="" id="{201013DD-115E-4317-85FD-D701516EC837}"/>
                </a:ext>
              </a:extLst>
            </p:cNvPr>
            <p:cNvSpPr>
              <a:spLocks/>
            </p:cNvSpPr>
            <p:nvPr/>
          </p:nvSpPr>
          <p:spPr bwMode="auto">
            <a:xfrm>
              <a:off x="743470" y="3580759"/>
              <a:ext cx="28575" cy="28559"/>
            </a:xfrm>
            <a:custGeom>
              <a:avLst/>
              <a:gdLst>
                <a:gd name="T0" fmla="*/ 2147483647 w 13"/>
                <a:gd name="T1" fmla="*/ 2147483647 h 16"/>
                <a:gd name="T2" fmla="*/ 2147483647 w 13"/>
                <a:gd name="T3" fmla="*/ 2147483647 h 16"/>
                <a:gd name="T4" fmla="*/ 2147483647 w 13"/>
                <a:gd name="T5" fmla="*/ 2147483647 h 16"/>
                <a:gd name="T6" fmla="*/ 0 w 13"/>
                <a:gd name="T7" fmla="*/ 2147483647 h 16"/>
                <a:gd name="T8" fmla="*/ 2147483647 w 13"/>
                <a:gd name="T9" fmla="*/ 2147483647 h 1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"/>
                <a:gd name="T16" fmla="*/ 0 h 16"/>
                <a:gd name="T17" fmla="*/ 13 w 13"/>
                <a:gd name="T18" fmla="*/ 16 h 1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" h="16">
                  <a:moveTo>
                    <a:pt x="5" y="16"/>
                  </a:moveTo>
                  <a:cubicBezTo>
                    <a:pt x="10" y="15"/>
                    <a:pt x="11" y="10"/>
                    <a:pt x="13" y="6"/>
                  </a:cubicBezTo>
                  <a:cubicBezTo>
                    <a:pt x="13" y="3"/>
                    <a:pt x="12" y="0"/>
                    <a:pt x="9" y="1"/>
                  </a:cubicBezTo>
                  <a:cubicBezTo>
                    <a:pt x="4" y="2"/>
                    <a:pt x="1" y="5"/>
                    <a:pt x="0" y="10"/>
                  </a:cubicBezTo>
                  <a:cubicBezTo>
                    <a:pt x="0" y="13"/>
                    <a:pt x="2" y="16"/>
                    <a:pt x="5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56" name="Freeform 43">
              <a:extLst>
                <a:ext uri="{FF2B5EF4-FFF2-40B4-BE49-F238E27FC236}">
                  <a16:creationId xmlns:a16="http://schemas.microsoft.com/office/drawing/2014/main" xmlns="" id="{BED32337-ED0A-4B9D-A8FB-B736B6AC7FB0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3770" y="6076572"/>
              <a:ext cx="31750" cy="26076"/>
            </a:xfrm>
            <a:custGeom>
              <a:avLst/>
              <a:gdLst>
                <a:gd name="T0" fmla="*/ 2147483647 w 14"/>
                <a:gd name="T1" fmla="*/ 2147483647 h 15"/>
                <a:gd name="T2" fmla="*/ 2147483647 w 14"/>
                <a:gd name="T3" fmla="*/ 2147483647 h 15"/>
                <a:gd name="T4" fmla="*/ 2147483647 w 14"/>
                <a:gd name="T5" fmla="*/ 2147483647 h 15"/>
                <a:gd name="T6" fmla="*/ 2147483647 w 14"/>
                <a:gd name="T7" fmla="*/ 2147483647 h 15"/>
                <a:gd name="T8" fmla="*/ 2147483647 w 14"/>
                <a:gd name="T9" fmla="*/ 2147483647 h 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4"/>
                <a:gd name="T16" fmla="*/ 0 h 15"/>
                <a:gd name="T17" fmla="*/ 14 w 14"/>
                <a:gd name="T18" fmla="*/ 15 h 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4" h="15">
                  <a:moveTo>
                    <a:pt x="9" y="1"/>
                  </a:moveTo>
                  <a:cubicBezTo>
                    <a:pt x="3" y="0"/>
                    <a:pt x="2" y="7"/>
                    <a:pt x="1" y="11"/>
                  </a:cubicBezTo>
                  <a:cubicBezTo>
                    <a:pt x="0" y="14"/>
                    <a:pt x="4" y="14"/>
                    <a:pt x="7" y="15"/>
                  </a:cubicBezTo>
                  <a:cubicBezTo>
                    <a:pt x="10" y="14"/>
                    <a:pt x="14" y="15"/>
                    <a:pt x="13" y="10"/>
                  </a:cubicBezTo>
                  <a:cubicBezTo>
                    <a:pt x="13" y="7"/>
                    <a:pt x="13" y="1"/>
                    <a:pt x="9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57" name="Freeform 44">
              <a:extLst>
                <a:ext uri="{FF2B5EF4-FFF2-40B4-BE49-F238E27FC236}">
                  <a16:creationId xmlns:a16="http://schemas.microsoft.com/office/drawing/2014/main" xmlns="" id="{2DF8D225-4E5B-4229-87EF-43C55E31ADFA}"/>
                </a:ext>
              </a:extLst>
            </p:cNvPr>
            <p:cNvSpPr>
              <a:spLocks/>
            </p:cNvSpPr>
            <p:nvPr/>
          </p:nvSpPr>
          <p:spPr bwMode="auto">
            <a:xfrm>
              <a:off x="727595" y="3911051"/>
              <a:ext cx="34925" cy="22351"/>
            </a:xfrm>
            <a:custGeom>
              <a:avLst/>
              <a:gdLst>
                <a:gd name="T0" fmla="*/ 2147483647 w 16"/>
                <a:gd name="T1" fmla="*/ 2147483647 h 13"/>
                <a:gd name="T2" fmla="*/ 2147483647 w 16"/>
                <a:gd name="T3" fmla="*/ 2147483647 h 13"/>
                <a:gd name="T4" fmla="*/ 2147483647 w 16"/>
                <a:gd name="T5" fmla="*/ 2147483647 h 13"/>
                <a:gd name="T6" fmla="*/ 2147483647 w 16"/>
                <a:gd name="T7" fmla="*/ 2147483647 h 13"/>
                <a:gd name="T8" fmla="*/ 2147483647 w 16"/>
                <a:gd name="T9" fmla="*/ 2147483647 h 1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"/>
                <a:gd name="T16" fmla="*/ 0 h 13"/>
                <a:gd name="T17" fmla="*/ 16 w 16"/>
                <a:gd name="T18" fmla="*/ 13 h 1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" h="13">
                  <a:moveTo>
                    <a:pt x="12" y="11"/>
                  </a:moveTo>
                  <a:cubicBezTo>
                    <a:pt x="13" y="11"/>
                    <a:pt x="16" y="13"/>
                    <a:pt x="16" y="10"/>
                  </a:cubicBezTo>
                  <a:cubicBezTo>
                    <a:pt x="16" y="3"/>
                    <a:pt x="11" y="1"/>
                    <a:pt x="5" y="2"/>
                  </a:cubicBezTo>
                  <a:cubicBezTo>
                    <a:pt x="2" y="0"/>
                    <a:pt x="0" y="1"/>
                    <a:pt x="1" y="4"/>
                  </a:cubicBezTo>
                  <a:cubicBezTo>
                    <a:pt x="1" y="12"/>
                    <a:pt x="7" y="10"/>
                    <a:pt x="12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58" name="Freeform 45">
              <a:extLst>
                <a:ext uri="{FF2B5EF4-FFF2-40B4-BE49-F238E27FC236}">
                  <a16:creationId xmlns:a16="http://schemas.microsoft.com/office/drawing/2014/main" xmlns="" id="{F3F60F56-19EE-4BA9-A98A-421439C8892C}"/>
                </a:ext>
              </a:extLst>
            </p:cNvPr>
            <p:cNvSpPr>
              <a:spLocks/>
            </p:cNvSpPr>
            <p:nvPr/>
          </p:nvSpPr>
          <p:spPr bwMode="auto">
            <a:xfrm>
              <a:off x="878408" y="6233026"/>
              <a:ext cx="33337" cy="21109"/>
            </a:xfrm>
            <a:custGeom>
              <a:avLst/>
              <a:gdLst>
                <a:gd name="T0" fmla="*/ 2147483647 w 15"/>
                <a:gd name="T1" fmla="*/ 2147483647 h 12"/>
                <a:gd name="T2" fmla="*/ 2147483647 w 15"/>
                <a:gd name="T3" fmla="*/ 2147483647 h 12"/>
                <a:gd name="T4" fmla="*/ 2147483647 w 15"/>
                <a:gd name="T5" fmla="*/ 0 h 12"/>
                <a:gd name="T6" fmla="*/ 2147483647 w 15"/>
                <a:gd name="T7" fmla="*/ 2147483647 h 12"/>
                <a:gd name="T8" fmla="*/ 2147483647 w 15"/>
                <a:gd name="T9" fmla="*/ 2147483647 h 1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"/>
                <a:gd name="T16" fmla="*/ 0 h 12"/>
                <a:gd name="T17" fmla="*/ 15 w 15"/>
                <a:gd name="T18" fmla="*/ 12 h 1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" h="12">
                  <a:moveTo>
                    <a:pt x="4" y="12"/>
                  </a:moveTo>
                  <a:cubicBezTo>
                    <a:pt x="8" y="11"/>
                    <a:pt x="13" y="12"/>
                    <a:pt x="13" y="6"/>
                  </a:cubicBezTo>
                  <a:cubicBezTo>
                    <a:pt x="13" y="5"/>
                    <a:pt x="15" y="0"/>
                    <a:pt x="10" y="0"/>
                  </a:cubicBezTo>
                  <a:cubicBezTo>
                    <a:pt x="6" y="1"/>
                    <a:pt x="1" y="1"/>
                    <a:pt x="2" y="7"/>
                  </a:cubicBezTo>
                  <a:cubicBezTo>
                    <a:pt x="2" y="9"/>
                    <a:pt x="0" y="12"/>
                    <a:pt x="4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59" name="Freeform 46">
              <a:extLst>
                <a:ext uri="{FF2B5EF4-FFF2-40B4-BE49-F238E27FC236}">
                  <a16:creationId xmlns:a16="http://schemas.microsoft.com/office/drawing/2014/main" xmlns="" id="{E6730BE0-6499-41A3-BA5C-46DC6BA6A76E}"/>
                </a:ext>
              </a:extLst>
            </p:cNvPr>
            <p:cNvSpPr>
              <a:spLocks/>
            </p:cNvSpPr>
            <p:nvPr/>
          </p:nvSpPr>
          <p:spPr bwMode="auto">
            <a:xfrm>
              <a:off x="2219845" y="5922602"/>
              <a:ext cx="26988" cy="21109"/>
            </a:xfrm>
            <a:custGeom>
              <a:avLst/>
              <a:gdLst>
                <a:gd name="T0" fmla="*/ 2147483647 w 12"/>
                <a:gd name="T1" fmla="*/ 0 h 12"/>
                <a:gd name="T2" fmla="*/ 2147483647 w 12"/>
                <a:gd name="T3" fmla="*/ 2147483647 h 12"/>
                <a:gd name="T4" fmla="*/ 2147483647 w 12"/>
                <a:gd name="T5" fmla="*/ 2147483647 h 12"/>
                <a:gd name="T6" fmla="*/ 2147483647 w 12"/>
                <a:gd name="T7" fmla="*/ 2147483647 h 12"/>
                <a:gd name="T8" fmla="*/ 2147483647 w 12"/>
                <a:gd name="T9" fmla="*/ 0 h 1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"/>
                <a:gd name="T16" fmla="*/ 0 h 12"/>
                <a:gd name="T17" fmla="*/ 12 w 12"/>
                <a:gd name="T18" fmla="*/ 12 h 1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" h="12">
                  <a:moveTo>
                    <a:pt x="6" y="0"/>
                  </a:moveTo>
                  <a:cubicBezTo>
                    <a:pt x="0" y="0"/>
                    <a:pt x="1" y="5"/>
                    <a:pt x="1" y="8"/>
                  </a:cubicBezTo>
                  <a:cubicBezTo>
                    <a:pt x="0" y="11"/>
                    <a:pt x="1" y="12"/>
                    <a:pt x="5" y="11"/>
                  </a:cubicBezTo>
                  <a:cubicBezTo>
                    <a:pt x="7" y="10"/>
                    <a:pt x="12" y="12"/>
                    <a:pt x="11" y="6"/>
                  </a:cubicBezTo>
                  <a:cubicBezTo>
                    <a:pt x="11" y="3"/>
                    <a:pt x="10" y="0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60" name="Freeform 47">
              <a:extLst>
                <a:ext uri="{FF2B5EF4-FFF2-40B4-BE49-F238E27FC236}">
                  <a16:creationId xmlns:a16="http://schemas.microsoft.com/office/drawing/2014/main" xmlns="" id="{7B94661A-E954-42DA-A659-454B046EF3AD}"/>
                </a:ext>
              </a:extLst>
            </p:cNvPr>
            <p:cNvSpPr>
              <a:spLocks/>
            </p:cNvSpPr>
            <p:nvPr/>
          </p:nvSpPr>
          <p:spPr bwMode="auto">
            <a:xfrm>
              <a:off x="2413520" y="5809608"/>
              <a:ext cx="23813" cy="21108"/>
            </a:xfrm>
            <a:custGeom>
              <a:avLst/>
              <a:gdLst>
                <a:gd name="T0" fmla="*/ 2147483647 w 10"/>
                <a:gd name="T1" fmla="*/ 0 h 12"/>
                <a:gd name="T2" fmla="*/ 2147483647 w 10"/>
                <a:gd name="T3" fmla="*/ 2147483647 h 12"/>
                <a:gd name="T4" fmla="*/ 2147483647 w 10"/>
                <a:gd name="T5" fmla="*/ 2147483647 h 12"/>
                <a:gd name="T6" fmla="*/ 2147483647 w 10"/>
                <a:gd name="T7" fmla="*/ 2147483647 h 12"/>
                <a:gd name="T8" fmla="*/ 2147483647 w 10"/>
                <a:gd name="T9" fmla="*/ 0 h 1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12"/>
                <a:gd name="T17" fmla="*/ 10 w 10"/>
                <a:gd name="T18" fmla="*/ 12 h 1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12">
                  <a:moveTo>
                    <a:pt x="5" y="0"/>
                  </a:moveTo>
                  <a:cubicBezTo>
                    <a:pt x="0" y="1"/>
                    <a:pt x="3" y="5"/>
                    <a:pt x="1" y="8"/>
                  </a:cubicBezTo>
                  <a:cubicBezTo>
                    <a:pt x="0" y="10"/>
                    <a:pt x="1" y="12"/>
                    <a:pt x="3" y="11"/>
                  </a:cubicBezTo>
                  <a:cubicBezTo>
                    <a:pt x="9" y="12"/>
                    <a:pt x="7" y="7"/>
                    <a:pt x="8" y="5"/>
                  </a:cubicBezTo>
                  <a:cubicBezTo>
                    <a:pt x="10" y="1"/>
                    <a:pt x="7" y="0"/>
                    <a:pt x="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61" name="Freeform 48">
              <a:extLst>
                <a:ext uri="{FF2B5EF4-FFF2-40B4-BE49-F238E27FC236}">
                  <a16:creationId xmlns:a16="http://schemas.microsoft.com/office/drawing/2014/main" xmlns="" id="{4767030A-B742-4061-BA84-13E382AFF51D}"/>
                </a:ext>
              </a:extLst>
            </p:cNvPr>
            <p:cNvSpPr>
              <a:spLocks/>
            </p:cNvSpPr>
            <p:nvPr/>
          </p:nvSpPr>
          <p:spPr bwMode="auto">
            <a:xfrm>
              <a:off x="578370" y="3975619"/>
              <a:ext cx="20638" cy="12417"/>
            </a:xfrm>
            <a:custGeom>
              <a:avLst/>
              <a:gdLst>
                <a:gd name="T0" fmla="*/ 2147483647 w 9"/>
                <a:gd name="T1" fmla="*/ 2147483647 h 7"/>
                <a:gd name="T2" fmla="*/ 2147483647 w 9"/>
                <a:gd name="T3" fmla="*/ 2147483647 h 7"/>
                <a:gd name="T4" fmla="*/ 2147483647 w 9"/>
                <a:gd name="T5" fmla="*/ 0 h 7"/>
                <a:gd name="T6" fmla="*/ 0 w 9"/>
                <a:gd name="T7" fmla="*/ 2147483647 h 7"/>
                <a:gd name="T8" fmla="*/ 2147483647 w 9"/>
                <a:gd name="T9" fmla="*/ 2147483647 h 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"/>
                <a:gd name="T16" fmla="*/ 0 h 7"/>
                <a:gd name="T17" fmla="*/ 9 w 9"/>
                <a:gd name="T18" fmla="*/ 7 h 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" h="7">
                  <a:moveTo>
                    <a:pt x="6" y="7"/>
                  </a:moveTo>
                  <a:cubicBezTo>
                    <a:pt x="8" y="7"/>
                    <a:pt x="9" y="6"/>
                    <a:pt x="9" y="4"/>
                  </a:cubicBezTo>
                  <a:cubicBezTo>
                    <a:pt x="8" y="2"/>
                    <a:pt x="7" y="0"/>
                    <a:pt x="4" y="0"/>
                  </a:cubicBezTo>
                  <a:cubicBezTo>
                    <a:pt x="2" y="0"/>
                    <a:pt x="0" y="0"/>
                    <a:pt x="0" y="3"/>
                  </a:cubicBezTo>
                  <a:cubicBezTo>
                    <a:pt x="1" y="6"/>
                    <a:pt x="3" y="7"/>
                    <a:pt x="6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62" name="Freeform 49">
              <a:extLst>
                <a:ext uri="{FF2B5EF4-FFF2-40B4-BE49-F238E27FC236}">
                  <a16:creationId xmlns:a16="http://schemas.microsoft.com/office/drawing/2014/main" xmlns="" id="{C9A5F885-4273-4546-98A8-3F014F2B09EA}"/>
                </a:ext>
              </a:extLst>
            </p:cNvPr>
            <p:cNvSpPr>
              <a:spLocks/>
            </p:cNvSpPr>
            <p:nvPr/>
          </p:nvSpPr>
          <p:spPr bwMode="auto">
            <a:xfrm>
              <a:off x="464070" y="6200742"/>
              <a:ext cx="17463" cy="14900"/>
            </a:xfrm>
            <a:custGeom>
              <a:avLst/>
              <a:gdLst>
                <a:gd name="T0" fmla="*/ 2147483647 w 8"/>
                <a:gd name="T1" fmla="*/ 0 h 8"/>
                <a:gd name="T2" fmla="*/ 0 w 8"/>
                <a:gd name="T3" fmla="*/ 2147483647 h 8"/>
                <a:gd name="T4" fmla="*/ 2147483647 w 8"/>
                <a:gd name="T5" fmla="*/ 2147483647 h 8"/>
                <a:gd name="T6" fmla="*/ 2147483647 w 8"/>
                <a:gd name="T7" fmla="*/ 2147483647 h 8"/>
                <a:gd name="T8" fmla="*/ 2147483647 w 8"/>
                <a:gd name="T9" fmla="*/ 0 h 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8"/>
                <a:gd name="T17" fmla="*/ 8 w 8"/>
                <a:gd name="T18" fmla="*/ 8 h 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8">
                  <a:moveTo>
                    <a:pt x="4" y="0"/>
                  </a:moveTo>
                  <a:cubicBezTo>
                    <a:pt x="2" y="0"/>
                    <a:pt x="0" y="1"/>
                    <a:pt x="0" y="4"/>
                  </a:cubicBezTo>
                  <a:cubicBezTo>
                    <a:pt x="0" y="7"/>
                    <a:pt x="2" y="7"/>
                    <a:pt x="5" y="8"/>
                  </a:cubicBezTo>
                  <a:cubicBezTo>
                    <a:pt x="6" y="8"/>
                    <a:pt x="8" y="7"/>
                    <a:pt x="8" y="5"/>
                  </a:cubicBezTo>
                  <a:cubicBezTo>
                    <a:pt x="8" y="3"/>
                    <a:pt x="7" y="0"/>
                    <a:pt x="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63" name="Freeform 50">
              <a:extLst>
                <a:ext uri="{FF2B5EF4-FFF2-40B4-BE49-F238E27FC236}">
                  <a16:creationId xmlns:a16="http://schemas.microsoft.com/office/drawing/2014/main" xmlns="" id="{2A0BBBBD-A8EC-4D32-B67E-E3BE8D48EBA0}"/>
                </a:ext>
              </a:extLst>
            </p:cNvPr>
            <p:cNvSpPr>
              <a:spLocks/>
            </p:cNvSpPr>
            <p:nvPr/>
          </p:nvSpPr>
          <p:spPr bwMode="auto">
            <a:xfrm>
              <a:off x="1207020" y="6152316"/>
              <a:ext cx="15875" cy="9934"/>
            </a:xfrm>
            <a:custGeom>
              <a:avLst/>
              <a:gdLst>
                <a:gd name="T0" fmla="*/ 2147483647 w 7"/>
                <a:gd name="T1" fmla="*/ 2147483647 h 6"/>
                <a:gd name="T2" fmla="*/ 0 w 7"/>
                <a:gd name="T3" fmla="*/ 2147483647 h 6"/>
                <a:gd name="T4" fmla="*/ 2147483647 w 7"/>
                <a:gd name="T5" fmla="*/ 2147483647 h 6"/>
                <a:gd name="T6" fmla="*/ 2147483647 w 7"/>
                <a:gd name="T7" fmla="*/ 2147483647 h 6"/>
                <a:gd name="T8" fmla="*/ 2147483647 w 7"/>
                <a:gd name="T9" fmla="*/ 2147483647 h 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"/>
                <a:gd name="T16" fmla="*/ 0 h 6"/>
                <a:gd name="T17" fmla="*/ 7 w 7"/>
                <a:gd name="T18" fmla="*/ 6 h 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" h="6">
                  <a:moveTo>
                    <a:pt x="4" y="1"/>
                  </a:moveTo>
                  <a:cubicBezTo>
                    <a:pt x="2" y="0"/>
                    <a:pt x="1" y="1"/>
                    <a:pt x="0" y="3"/>
                  </a:cubicBezTo>
                  <a:cubicBezTo>
                    <a:pt x="0" y="4"/>
                    <a:pt x="1" y="6"/>
                    <a:pt x="2" y="6"/>
                  </a:cubicBezTo>
                  <a:cubicBezTo>
                    <a:pt x="4" y="6"/>
                    <a:pt x="6" y="5"/>
                    <a:pt x="7" y="4"/>
                  </a:cubicBezTo>
                  <a:cubicBezTo>
                    <a:pt x="7" y="1"/>
                    <a:pt x="6" y="1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64" name="Freeform 51">
              <a:extLst>
                <a:ext uri="{FF2B5EF4-FFF2-40B4-BE49-F238E27FC236}">
                  <a16:creationId xmlns:a16="http://schemas.microsoft.com/office/drawing/2014/main" xmlns="" id="{3421ADC4-0200-4279-A8CE-92014F2DAB7D}"/>
                </a:ext>
              </a:extLst>
            </p:cNvPr>
            <p:cNvSpPr>
              <a:spLocks/>
            </p:cNvSpPr>
            <p:nvPr/>
          </p:nvSpPr>
          <p:spPr bwMode="auto">
            <a:xfrm>
              <a:off x="1067320" y="2532766"/>
              <a:ext cx="2074863" cy="1557089"/>
            </a:xfrm>
            <a:custGeom>
              <a:avLst/>
              <a:gdLst>
                <a:gd name="T0" fmla="*/ 2147483647 w 921"/>
                <a:gd name="T1" fmla="*/ 2147483647 h 884"/>
                <a:gd name="T2" fmla="*/ 2147483647 w 921"/>
                <a:gd name="T3" fmla="*/ 2147483647 h 884"/>
                <a:gd name="T4" fmla="*/ 2147483647 w 921"/>
                <a:gd name="T5" fmla="*/ 2147483647 h 884"/>
                <a:gd name="T6" fmla="*/ 2147483647 w 921"/>
                <a:gd name="T7" fmla="*/ 2147483647 h 884"/>
                <a:gd name="T8" fmla="*/ 2147483647 w 921"/>
                <a:gd name="T9" fmla="*/ 2147483647 h 884"/>
                <a:gd name="T10" fmla="*/ 2147483647 w 921"/>
                <a:gd name="T11" fmla="*/ 2147483647 h 884"/>
                <a:gd name="T12" fmla="*/ 2147483647 w 921"/>
                <a:gd name="T13" fmla="*/ 2147483647 h 884"/>
                <a:gd name="T14" fmla="*/ 2147483647 w 921"/>
                <a:gd name="T15" fmla="*/ 2147483647 h 884"/>
                <a:gd name="T16" fmla="*/ 2147483647 w 921"/>
                <a:gd name="T17" fmla="*/ 2147483647 h 884"/>
                <a:gd name="T18" fmla="*/ 2147483647 w 921"/>
                <a:gd name="T19" fmla="*/ 2147483647 h 884"/>
                <a:gd name="T20" fmla="*/ 2147483647 w 921"/>
                <a:gd name="T21" fmla="*/ 2147483647 h 884"/>
                <a:gd name="T22" fmla="*/ 2147483647 w 921"/>
                <a:gd name="T23" fmla="*/ 2147483647 h 884"/>
                <a:gd name="T24" fmla="*/ 2147483647 w 921"/>
                <a:gd name="T25" fmla="*/ 2147483647 h 884"/>
                <a:gd name="T26" fmla="*/ 2147483647 w 921"/>
                <a:gd name="T27" fmla="*/ 2147483647 h 884"/>
                <a:gd name="T28" fmla="*/ 2147483647 w 921"/>
                <a:gd name="T29" fmla="*/ 2147483647 h 884"/>
                <a:gd name="T30" fmla="*/ 2147483647 w 921"/>
                <a:gd name="T31" fmla="*/ 2147483647 h 884"/>
                <a:gd name="T32" fmla="*/ 2147483647 w 921"/>
                <a:gd name="T33" fmla="*/ 2147483647 h 884"/>
                <a:gd name="T34" fmla="*/ 2147483647 w 921"/>
                <a:gd name="T35" fmla="*/ 2147483647 h 884"/>
                <a:gd name="T36" fmla="*/ 2147483647 w 921"/>
                <a:gd name="T37" fmla="*/ 2147483647 h 884"/>
                <a:gd name="T38" fmla="*/ 2147483647 w 921"/>
                <a:gd name="T39" fmla="*/ 2147483647 h 884"/>
                <a:gd name="T40" fmla="*/ 2147483647 w 921"/>
                <a:gd name="T41" fmla="*/ 2147483647 h 884"/>
                <a:gd name="T42" fmla="*/ 2147483647 w 921"/>
                <a:gd name="T43" fmla="*/ 2147483647 h 884"/>
                <a:gd name="T44" fmla="*/ 2147483647 w 921"/>
                <a:gd name="T45" fmla="*/ 2147483647 h 884"/>
                <a:gd name="T46" fmla="*/ 2147483647 w 921"/>
                <a:gd name="T47" fmla="*/ 2147483647 h 884"/>
                <a:gd name="T48" fmla="*/ 2147483647 w 921"/>
                <a:gd name="T49" fmla="*/ 2147483647 h 884"/>
                <a:gd name="T50" fmla="*/ 2147483647 w 921"/>
                <a:gd name="T51" fmla="*/ 2147483647 h 884"/>
                <a:gd name="T52" fmla="*/ 2147483647 w 921"/>
                <a:gd name="T53" fmla="*/ 2147483647 h 884"/>
                <a:gd name="T54" fmla="*/ 2147483647 w 921"/>
                <a:gd name="T55" fmla="*/ 2147483647 h 884"/>
                <a:gd name="T56" fmla="*/ 2147483647 w 921"/>
                <a:gd name="T57" fmla="*/ 2147483647 h 884"/>
                <a:gd name="T58" fmla="*/ 2147483647 w 921"/>
                <a:gd name="T59" fmla="*/ 2147483647 h 884"/>
                <a:gd name="T60" fmla="*/ 2147483647 w 921"/>
                <a:gd name="T61" fmla="*/ 2147483647 h 884"/>
                <a:gd name="T62" fmla="*/ 2147483647 w 921"/>
                <a:gd name="T63" fmla="*/ 2147483647 h 884"/>
                <a:gd name="T64" fmla="*/ 2147483647 w 921"/>
                <a:gd name="T65" fmla="*/ 2147483647 h 884"/>
                <a:gd name="T66" fmla="*/ 2147483647 w 921"/>
                <a:gd name="T67" fmla="*/ 2147483647 h 884"/>
                <a:gd name="T68" fmla="*/ 2147483647 w 921"/>
                <a:gd name="T69" fmla="*/ 2147483647 h 884"/>
                <a:gd name="T70" fmla="*/ 2147483647 w 921"/>
                <a:gd name="T71" fmla="*/ 2147483647 h 884"/>
                <a:gd name="T72" fmla="*/ 2147483647 w 921"/>
                <a:gd name="T73" fmla="*/ 2147483647 h 884"/>
                <a:gd name="T74" fmla="*/ 2147483647 w 921"/>
                <a:gd name="T75" fmla="*/ 2147483647 h 884"/>
                <a:gd name="T76" fmla="*/ 2147483647 w 921"/>
                <a:gd name="T77" fmla="*/ 0 h 884"/>
                <a:gd name="T78" fmla="*/ 2147483647 w 921"/>
                <a:gd name="T79" fmla="*/ 2147483647 h 884"/>
                <a:gd name="T80" fmla="*/ 2147483647 w 921"/>
                <a:gd name="T81" fmla="*/ 2147483647 h 884"/>
                <a:gd name="T82" fmla="*/ 2147483647 w 921"/>
                <a:gd name="T83" fmla="*/ 2147483647 h 884"/>
                <a:gd name="T84" fmla="*/ 2147483647 w 921"/>
                <a:gd name="T85" fmla="*/ 2147483647 h 884"/>
                <a:gd name="T86" fmla="*/ 2147483647 w 921"/>
                <a:gd name="T87" fmla="*/ 2147483647 h 884"/>
                <a:gd name="T88" fmla="*/ 2147483647 w 921"/>
                <a:gd name="T89" fmla="*/ 2147483647 h 884"/>
                <a:gd name="T90" fmla="*/ 2147483647 w 921"/>
                <a:gd name="T91" fmla="*/ 2147483647 h 884"/>
                <a:gd name="T92" fmla="*/ 2147483647 w 921"/>
                <a:gd name="T93" fmla="*/ 2147483647 h 884"/>
                <a:gd name="T94" fmla="*/ 2147483647 w 921"/>
                <a:gd name="T95" fmla="*/ 2147483647 h 884"/>
                <a:gd name="T96" fmla="*/ 2147483647 w 921"/>
                <a:gd name="T97" fmla="*/ 2147483647 h 884"/>
                <a:gd name="T98" fmla="*/ 2147483647 w 921"/>
                <a:gd name="T99" fmla="*/ 2147483647 h 884"/>
                <a:gd name="T100" fmla="*/ 0 w 921"/>
                <a:gd name="T101" fmla="*/ 2147483647 h 884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921"/>
                <a:gd name="T154" fmla="*/ 0 h 884"/>
                <a:gd name="T155" fmla="*/ 921 w 921"/>
                <a:gd name="T156" fmla="*/ 884 h 884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921" h="884">
                  <a:moveTo>
                    <a:pt x="0" y="208"/>
                  </a:moveTo>
                  <a:cubicBezTo>
                    <a:pt x="0" y="208"/>
                    <a:pt x="0" y="208"/>
                    <a:pt x="0" y="208"/>
                  </a:cubicBezTo>
                  <a:cubicBezTo>
                    <a:pt x="3" y="210"/>
                    <a:pt x="7" y="212"/>
                    <a:pt x="10" y="214"/>
                  </a:cubicBezTo>
                  <a:cubicBezTo>
                    <a:pt x="18" y="219"/>
                    <a:pt x="20" y="227"/>
                    <a:pt x="14" y="234"/>
                  </a:cubicBezTo>
                  <a:cubicBezTo>
                    <a:pt x="11" y="238"/>
                    <a:pt x="6" y="240"/>
                    <a:pt x="5" y="245"/>
                  </a:cubicBezTo>
                  <a:cubicBezTo>
                    <a:pt x="4" y="248"/>
                    <a:pt x="4" y="251"/>
                    <a:pt x="5" y="254"/>
                  </a:cubicBezTo>
                  <a:cubicBezTo>
                    <a:pt x="7" y="261"/>
                    <a:pt x="10" y="267"/>
                    <a:pt x="11" y="275"/>
                  </a:cubicBezTo>
                  <a:cubicBezTo>
                    <a:pt x="11" y="278"/>
                    <a:pt x="13" y="281"/>
                    <a:pt x="16" y="282"/>
                  </a:cubicBezTo>
                  <a:cubicBezTo>
                    <a:pt x="30" y="289"/>
                    <a:pt x="35" y="302"/>
                    <a:pt x="37" y="316"/>
                  </a:cubicBezTo>
                  <a:cubicBezTo>
                    <a:pt x="38" y="326"/>
                    <a:pt x="46" y="335"/>
                    <a:pt x="55" y="336"/>
                  </a:cubicBezTo>
                  <a:cubicBezTo>
                    <a:pt x="66" y="337"/>
                    <a:pt x="75" y="342"/>
                    <a:pt x="81" y="351"/>
                  </a:cubicBezTo>
                  <a:cubicBezTo>
                    <a:pt x="84" y="354"/>
                    <a:pt x="86" y="356"/>
                    <a:pt x="90" y="356"/>
                  </a:cubicBezTo>
                  <a:cubicBezTo>
                    <a:pt x="94" y="355"/>
                    <a:pt x="98" y="356"/>
                    <a:pt x="102" y="357"/>
                  </a:cubicBezTo>
                  <a:cubicBezTo>
                    <a:pt x="105" y="358"/>
                    <a:pt x="108" y="357"/>
                    <a:pt x="110" y="354"/>
                  </a:cubicBezTo>
                  <a:cubicBezTo>
                    <a:pt x="113" y="348"/>
                    <a:pt x="118" y="347"/>
                    <a:pt x="124" y="347"/>
                  </a:cubicBezTo>
                  <a:cubicBezTo>
                    <a:pt x="135" y="352"/>
                    <a:pt x="143" y="360"/>
                    <a:pt x="152" y="367"/>
                  </a:cubicBezTo>
                  <a:cubicBezTo>
                    <a:pt x="156" y="370"/>
                    <a:pt x="156" y="375"/>
                    <a:pt x="156" y="379"/>
                  </a:cubicBezTo>
                  <a:cubicBezTo>
                    <a:pt x="156" y="384"/>
                    <a:pt x="156" y="389"/>
                    <a:pt x="161" y="392"/>
                  </a:cubicBezTo>
                  <a:cubicBezTo>
                    <a:pt x="167" y="392"/>
                    <a:pt x="168" y="397"/>
                    <a:pt x="170" y="401"/>
                  </a:cubicBezTo>
                  <a:cubicBezTo>
                    <a:pt x="173" y="407"/>
                    <a:pt x="178" y="408"/>
                    <a:pt x="183" y="405"/>
                  </a:cubicBezTo>
                  <a:cubicBezTo>
                    <a:pt x="197" y="399"/>
                    <a:pt x="207" y="403"/>
                    <a:pt x="215" y="415"/>
                  </a:cubicBezTo>
                  <a:cubicBezTo>
                    <a:pt x="217" y="415"/>
                    <a:pt x="218" y="417"/>
                    <a:pt x="219" y="419"/>
                  </a:cubicBezTo>
                  <a:cubicBezTo>
                    <a:pt x="218" y="430"/>
                    <a:pt x="223" y="433"/>
                    <a:pt x="234" y="434"/>
                  </a:cubicBezTo>
                  <a:cubicBezTo>
                    <a:pt x="248" y="435"/>
                    <a:pt x="257" y="445"/>
                    <a:pt x="264" y="456"/>
                  </a:cubicBezTo>
                  <a:cubicBezTo>
                    <a:pt x="266" y="460"/>
                    <a:pt x="267" y="465"/>
                    <a:pt x="266" y="469"/>
                  </a:cubicBezTo>
                  <a:cubicBezTo>
                    <a:pt x="262" y="475"/>
                    <a:pt x="265" y="478"/>
                    <a:pt x="271" y="481"/>
                  </a:cubicBezTo>
                  <a:cubicBezTo>
                    <a:pt x="272" y="481"/>
                    <a:pt x="272" y="482"/>
                    <a:pt x="273" y="483"/>
                  </a:cubicBezTo>
                  <a:cubicBezTo>
                    <a:pt x="283" y="487"/>
                    <a:pt x="293" y="490"/>
                    <a:pt x="303" y="492"/>
                  </a:cubicBezTo>
                  <a:cubicBezTo>
                    <a:pt x="310" y="494"/>
                    <a:pt x="315" y="499"/>
                    <a:pt x="319" y="504"/>
                  </a:cubicBezTo>
                  <a:cubicBezTo>
                    <a:pt x="324" y="512"/>
                    <a:pt x="322" y="520"/>
                    <a:pt x="314" y="525"/>
                  </a:cubicBezTo>
                  <a:cubicBezTo>
                    <a:pt x="307" y="530"/>
                    <a:pt x="300" y="534"/>
                    <a:pt x="293" y="539"/>
                  </a:cubicBezTo>
                  <a:cubicBezTo>
                    <a:pt x="288" y="543"/>
                    <a:pt x="286" y="548"/>
                    <a:pt x="292" y="553"/>
                  </a:cubicBezTo>
                  <a:cubicBezTo>
                    <a:pt x="300" y="566"/>
                    <a:pt x="294" y="576"/>
                    <a:pt x="285" y="584"/>
                  </a:cubicBezTo>
                  <a:cubicBezTo>
                    <a:pt x="281" y="586"/>
                    <a:pt x="283" y="589"/>
                    <a:pt x="284" y="592"/>
                  </a:cubicBezTo>
                  <a:cubicBezTo>
                    <a:pt x="293" y="604"/>
                    <a:pt x="292" y="607"/>
                    <a:pt x="284" y="619"/>
                  </a:cubicBezTo>
                  <a:cubicBezTo>
                    <a:pt x="281" y="623"/>
                    <a:pt x="277" y="627"/>
                    <a:pt x="283" y="632"/>
                  </a:cubicBezTo>
                  <a:cubicBezTo>
                    <a:pt x="288" y="633"/>
                    <a:pt x="292" y="637"/>
                    <a:pt x="297" y="636"/>
                  </a:cubicBezTo>
                  <a:cubicBezTo>
                    <a:pt x="298" y="636"/>
                    <a:pt x="298" y="636"/>
                    <a:pt x="298" y="636"/>
                  </a:cubicBezTo>
                  <a:cubicBezTo>
                    <a:pt x="310" y="634"/>
                    <a:pt x="320" y="637"/>
                    <a:pt x="327" y="649"/>
                  </a:cubicBezTo>
                  <a:cubicBezTo>
                    <a:pt x="334" y="662"/>
                    <a:pt x="344" y="665"/>
                    <a:pt x="358" y="661"/>
                  </a:cubicBezTo>
                  <a:cubicBezTo>
                    <a:pt x="368" y="658"/>
                    <a:pt x="386" y="667"/>
                    <a:pt x="391" y="676"/>
                  </a:cubicBezTo>
                  <a:cubicBezTo>
                    <a:pt x="393" y="679"/>
                    <a:pt x="392" y="680"/>
                    <a:pt x="390" y="681"/>
                  </a:cubicBezTo>
                  <a:cubicBezTo>
                    <a:pt x="385" y="685"/>
                    <a:pt x="380" y="689"/>
                    <a:pt x="374" y="692"/>
                  </a:cubicBezTo>
                  <a:cubicBezTo>
                    <a:pt x="368" y="696"/>
                    <a:pt x="366" y="701"/>
                    <a:pt x="371" y="707"/>
                  </a:cubicBezTo>
                  <a:cubicBezTo>
                    <a:pt x="373" y="709"/>
                    <a:pt x="375" y="711"/>
                    <a:pt x="376" y="714"/>
                  </a:cubicBezTo>
                  <a:cubicBezTo>
                    <a:pt x="381" y="721"/>
                    <a:pt x="381" y="727"/>
                    <a:pt x="374" y="733"/>
                  </a:cubicBezTo>
                  <a:cubicBezTo>
                    <a:pt x="372" y="735"/>
                    <a:pt x="370" y="738"/>
                    <a:pt x="367" y="741"/>
                  </a:cubicBezTo>
                  <a:cubicBezTo>
                    <a:pt x="365" y="744"/>
                    <a:pt x="366" y="747"/>
                    <a:pt x="366" y="751"/>
                  </a:cubicBezTo>
                  <a:cubicBezTo>
                    <a:pt x="367" y="755"/>
                    <a:pt x="368" y="759"/>
                    <a:pt x="371" y="763"/>
                  </a:cubicBezTo>
                  <a:cubicBezTo>
                    <a:pt x="371" y="768"/>
                    <a:pt x="372" y="773"/>
                    <a:pt x="369" y="777"/>
                  </a:cubicBezTo>
                  <a:cubicBezTo>
                    <a:pt x="358" y="789"/>
                    <a:pt x="360" y="803"/>
                    <a:pt x="360" y="817"/>
                  </a:cubicBezTo>
                  <a:cubicBezTo>
                    <a:pt x="361" y="834"/>
                    <a:pt x="376" y="844"/>
                    <a:pt x="392" y="840"/>
                  </a:cubicBezTo>
                  <a:cubicBezTo>
                    <a:pt x="395" y="840"/>
                    <a:pt x="398" y="839"/>
                    <a:pt x="401" y="838"/>
                  </a:cubicBezTo>
                  <a:cubicBezTo>
                    <a:pt x="406" y="837"/>
                    <a:pt x="409" y="835"/>
                    <a:pt x="410" y="829"/>
                  </a:cubicBezTo>
                  <a:cubicBezTo>
                    <a:pt x="411" y="819"/>
                    <a:pt x="415" y="809"/>
                    <a:pt x="426" y="805"/>
                  </a:cubicBezTo>
                  <a:cubicBezTo>
                    <a:pt x="438" y="801"/>
                    <a:pt x="455" y="809"/>
                    <a:pt x="458" y="823"/>
                  </a:cubicBezTo>
                  <a:cubicBezTo>
                    <a:pt x="460" y="830"/>
                    <a:pt x="463" y="830"/>
                    <a:pt x="468" y="829"/>
                  </a:cubicBezTo>
                  <a:cubicBezTo>
                    <a:pt x="472" y="829"/>
                    <a:pt x="476" y="827"/>
                    <a:pt x="480" y="826"/>
                  </a:cubicBezTo>
                  <a:cubicBezTo>
                    <a:pt x="487" y="824"/>
                    <a:pt x="482" y="819"/>
                    <a:pt x="483" y="816"/>
                  </a:cubicBezTo>
                  <a:cubicBezTo>
                    <a:pt x="483" y="808"/>
                    <a:pt x="490" y="808"/>
                    <a:pt x="495" y="805"/>
                  </a:cubicBezTo>
                  <a:cubicBezTo>
                    <a:pt x="505" y="804"/>
                    <a:pt x="513" y="806"/>
                    <a:pt x="521" y="811"/>
                  </a:cubicBezTo>
                  <a:cubicBezTo>
                    <a:pt x="526" y="814"/>
                    <a:pt x="531" y="815"/>
                    <a:pt x="537" y="813"/>
                  </a:cubicBezTo>
                  <a:cubicBezTo>
                    <a:pt x="543" y="811"/>
                    <a:pt x="550" y="811"/>
                    <a:pt x="553" y="817"/>
                  </a:cubicBezTo>
                  <a:cubicBezTo>
                    <a:pt x="557" y="824"/>
                    <a:pt x="559" y="831"/>
                    <a:pt x="552" y="837"/>
                  </a:cubicBezTo>
                  <a:cubicBezTo>
                    <a:pt x="547" y="841"/>
                    <a:pt x="546" y="843"/>
                    <a:pt x="554" y="845"/>
                  </a:cubicBezTo>
                  <a:cubicBezTo>
                    <a:pt x="560" y="846"/>
                    <a:pt x="567" y="850"/>
                    <a:pt x="572" y="854"/>
                  </a:cubicBezTo>
                  <a:cubicBezTo>
                    <a:pt x="576" y="858"/>
                    <a:pt x="580" y="858"/>
                    <a:pt x="585" y="856"/>
                  </a:cubicBezTo>
                  <a:cubicBezTo>
                    <a:pt x="600" y="850"/>
                    <a:pt x="616" y="856"/>
                    <a:pt x="619" y="874"/>
                  </a:cubicBezTo>
                  <a:cubicBezTo>
                    <a:pt x="620" y="878"/>
                    <a:pt x="623" y="878"/>
                    <a:pt x="625" y="879"/>
                  </a:cubicBezTo>
                  <a:cubicBezTo>
                    <a:pt x="635" y="880"/>
                    <a:pt x="644" y="881"/>
                    <a:pt x="653" y="880"/>
                  </a:cubicBezTo>
                  <a:cubicBezTo>
                    <a:pt x="659" y="880"/>
                    <a:pt x="665" y="880"/>
                    <a:pt x="670" y="882"/>
                  </a:cubicBezTo>
                  <a:cubicBezTo>
                    <a:pt x="673" y="883"/>
                    <a:pt x="676" y="883"/>
                    <a:pt x="678" y="882"/>
                  </a:cubicBezTo>
                  <a:cubicBezTo>
                    <a:pt x="686" y="877"/>
                    <a:pt x="693" y="878"/>
                    <a:pt x="701" y="882"/>
                  </a:cubicBezTo>
                  <a:cubicBezTo>
                    <a:pt x="700" y="870"/>
                    <a:pt x="706" y="869"/>
                    <a:pt x="714" y="870"/>
                  </a:cubicBezTo>
                  <a:cubicBezTo>
                    <a:pt x="719" y="870"/>
                    <a:pt x="725" y="870"/>
                    <a:pt x="730" y="870"/>
                  </a:cubicBezTo>
                  <a:cubicBezTo>
                    <a:pt x="735" y="870"/>
                    <a:pt x="739" y="872"/>
                    <a:pt x="743" y="876"/>
                  </a:cubicBezTo>
                  <a:cubicBezTo>
                    <a:pt x="745" y="878"/>
                    <a:pt x="744" y="884"/>
                    <a:pt x="748" y="883"/>
                  </a:cubicBezTo>
                  <a:cubicBezTo>
                    <a:pt x="754" y="881"/>
                    <a:pt x="760" y="882"/>
                    <a:pt x="765" y="877"/>
                  </a:cubicBezTo>
                  <a:cubicBezTo>
                    <a:pt x="774" y="868"/>
                    <a:pt x="783" y="867"/>
                    <a:pt x="794" y="873"/>
                  </a:cubicBezTo>
                  <a:cubicBezTo>
                    <a:pt x="801" y="878"/>
                    <a:pt x="812" y="874"/>
                    <a:pt x="815" y="866"/>
                  </a:cubicBezTo>
                  <a:cubicBezTo>
                    <a:pt x="818" y="859"/>
                    <a:pt x="822" y="857"/>
                    <a:pt x="828" y="862"/>
                  </a:cubicBezTo>
                  <a:cubicBezTo>
                    <a:pt x="835" y="868"/>
                    <a:pt x="845" y="869"/>
                    <a:pt x="850" y="877"/>
                  </a:cubicBezTo>
                  <a:cubicBezTo>
                    <a:pt x="853" y="881"/>
                    <a:pt x="860" y="878"/>
                    <a:pt x="861" y="874"/>
                  </a:cubicBezTo>
                  <a:cubicBezTo>
                    <a:pt x="865" y="862"/>
                    <a:pt x="875" y="857"/>
                    <a:pt x="887" y="855"/>
                  </a:cubicBezTo>
                  <a:cubicBezTo>
                    <a:pt x="897" y="854"/>
                    <a:pt x="906" y="848"/>
                    <a:pt x="916" y="845"/>
                  </a:cubicBezTo>
                  <a:cubicBezTo>
                    <a:pt x="917" y="842"/>
                    <a:pt x="917" y="839"/>
                    <a:pt x="917" y="836"/>
                  </a:cubicBezTo>
                  <a:cubicBezTo>
                    <a:pt x="921" y="818"/>
                    <a:pt x="917" y="802"/>
                    <a:pt x="905" y="789"/>
                  </a:cubicBezTo>
                  <a:cubicBezTo>
                    <a:pt x="899" y="778"/>
                    <a:pt x="891" y="769"/>
                    <a:pt x="883" y="760"/>
                  </a:cubicBezTo>
                  <a:cubicBezTo>
                    <a:pt x="876" y="749"/>
                    <a:pt x="869" y="738"/>
                    <a:pt x="859" y="732"/>
                  </a:cubicBezTo>
                  <a:cubicBezTo>
                    <a:pt x="840" y="722"/>
                    <a:pt x="834" y="708"/>
                    <a:pt x="836" y="688"/>
                  </a:cubicBezTo>
                  <a:cubicBezTo>
                    <a:pt x="836" y="678"/>
                    <a:pt x="829" y="672"/>
                    <a:pt x="822" y="667"/>
                  </a:cubicBezTo>
                  <a:cubicBezTo>
                    <a:pt x="815" y="662"/>
                    <a:pt x="810" y="655"/>
                    <a:pt x="810" y="646"/>
                  </a:cubicBezTo>
                  <a:cubicBezTo>
                    <a:pt x="811" y="633"/>
                    <a:pt x="804" y="623"/>
                    <a:pt x="798" y="613"/>
                  </a:cubicBezTo>
                  <a:cubicBezTo>
                    <a:pt x="789" y="597"/>
                    <a:pt x="780" y="582"/>
                    <a:pt x="768" y="569"/>
                  </a:cubicBezTo>
                  <a:cubicBezTo>
                    <a:pt x="756" y="558"/>
                    <a:pt x="744" y="547"/>
                    <a:pt x="733" y="536"/>
                  </a:cubicBezTo>
                  <a:cubicBezTo>
                    <a:pt x="730" y="530"/>
                    <a:pt x="728" y="524"/>
                    <a:pt x="726" y="518"/>
                  </a:cubicBezTo>
                  <a:cubicBezTo>
                    <a:pt x="717" y="491"/>
                    <a:pt x="705" y="466"/>
                    <a:pt x="678" y="452"/>
                  </a:cubicBezTo>
                  <a:cubicBezTo>
                    <a:pt x="675" y="451"/>
                    <a:pt x="673" y="448"/>
                    <a:pt x="670" y="446"/>
                  </a:cubicBezTo>
                  <a:cubicBezTo>
                    <a:pt x="655" y="435"/>
                    <a:pt x="649" y="421"/>
                    <a:pt x="649" y="403"/>
                  </a:cubicBezTo>
                  <a:cubicBezTo>
                    <a:pt x="649" y="390"/>
                    <a:pt x="649" y="378"/>
                    <a:pt x="649" y="366"/>
                  </a:cubicBezTo>
                  <a:cubicBezTo>
                    <a:pt x="649" y="358"/>
                    <a:pt x="648" y="351"/>
                    <a:pt x="642" y="345"/>
                  </a:cubicBezTo>
                  <a:cubicBezTo>
                    <a:pt x="636" y="339"/>
                    <a:pt x="630" y="333"/>
                    <a:pt x="623" y="327"/>
                  </a:cubicBezTo>
                  <a:cubicBezTo>
                    <a:pt x="618" y="323"/>
                    <a:pt x="616" y="317"/>
                    <a:pt x="616" y="310"/>
                  </a:cubicBezTo>
                  <a:cubicBezTo>
                    <a:pt x="615" y="299"/>
                    <a:pt x="612" y="290"/>
                    <a:pt x="605" y="281"/>
                  </a:cubicBezTo>
                  <a:cubicBezTo>
                    <a:pt x="590" y="261"/>
                    <a:pt x="575" y="240"/>
                    <a:pt x="571" y="214"/>
                  </a:cubicBezTo>
                  <a:cubicBezTo>
                    <a:pt x="569" y="200"/>
                    <a:pt x="567" y="200"/>
                    <a:pt x="552" y="200"/>
                  </a:cubicBezTo>
                  <a:cubicBezTo>
                    <a:pt x="551" y="200"/>
                    <a:pt x="549" y="200"/>
                    <a:pt x="548" y="198"/>
                  </a:cubicBezTo>
                  <a:cubicBezTo>
                    <a:pt x="550" y="193"/>
                    <a:pt x="555" y="192"/>
                    <a:pt x="558" y="189"/>
                  </a:cubicBezTo>
                  <a:cubicBezTo>
                    <a:pt x="561" y="187"/>
                    <a:pt x="563" y="186"/>
                    <a:pt x="562" y="182"/>
                  </a:cubicBezTo>
                  <a:cubicBezTo>
                    <a:pt x="558" y="171"/>
                    <a:pt x="554" y="159"/>
                    <a:pt x="539" y="159"/>
                  </a:cubicBezTo>
                  <a:cubicBezTo>
                    <a:pt x="536" y="159"/>
                    <a:pt x="534" y="157"/>
                    <a:pt x="531" y="156"/>
                  </a:cubicBezTo>
                  <a:cubicBezTo>
                    <a:pt x="513" y="154"/>
                    <a:pt x="501" y="144"/>
                    <a:pt x="493" y="129"/>
                  </a:cubicBezTo>
                  <a:cubicBezTo>
                    <a:pt x="485" y="114"/>
                    <a:pt x="474" y="103"/>
                    <a:pt x="458" y="97"/>
                  </a:cubicBezTo>
                  <a:cubicBezTo>
                    <a:pt x="453" y="96"/>
                    <a:pt x="448" y="93"/>
                    <a:pt x="443" y="91"/>
                  </a:cubicBezTo>
                  <a:cubicBezTo>
                    <a:pt x="428" y="85"/>
                    <a:pt x="415" y="77"/>
                    <a:pt x="406" y="63"/>
                  </a:cubicBezTo>
                  <a:cubicBezTo>
                    <a:pt x="394" y="45"/>
                    <a:pt x="382" y="26"/>
                    <a:pt x="370" y="8"/>
                  </a:cubicBezTo>
                  <a:cubicBezTo>
                    <a:pt x="367" y="2"/>
                    <a:pt x="363" y="0"/>
                    <a:pt x="356" y="0"/>
                  </a:cubicBezTo>
                  <a:cubicBezTo>
                    <a:pt x="344" y="1"/>
                    <a:pt x="328" y="13"/>
                    <a:pt x="328" y="23"/>
                  </a:cubicBezTo>
                  <a:cubicBezTo>
                    <a:pt x="328" y="32"/>
                    <a:pt x="324" y="37"/>
                    <a:pt x="319" y="43"/>
                  </a:cubicBezTo>
                  <a:cubicBezTo>
                    <a:pt x="315" y="47"/>
                    <a:pt x="312" y="50"/>
                    <a:pt x="319" y="55"/>
                  </a:cubicBezTo>
                  <a:cubicBezTo>
                    <a:pt x="328" y="63"/>
                    <a:pt x="336" y="73"/>
                    <a:pt x="343" y="82"/>
                  </a:cubicBezTo>
                  <a:cubicBezTo>
                    <a:pt x="348" y="89"/>
                    <a:pt x="347" y="97"/>
                    <a:pt x="344" y="104"/>
                  </a:cubicBezTo>
                  <a:cubicBezTo>
                    <a:pt x="340" y="113"/>
                    <a:pt x="330" y="113"/>
                    <a:pt x="324" y="109"/>
                  </a:cubicBezTo>
                  <a:cubicBezTo>
                    <a:pt x="312" y="100"/>
                    <a:pt x="307" y="101"/>
                    <a:pt x="301" y="115"/>
                  </a:cubicBezTo>
                  <a:cubicBezTo>
                    <a:pt x="295" y="127"/>
                    <a:pt x="286" y="133"/>
                    <a:pt x="273" y="133"/>
                  </a:cubicBezTo>
                  <a:cubicBezTo>
                    <a:pt x="259" y="134"/>
                    <a:pt x="257" y="136"/>
                    <a:pt x="257" y="150"/>
                  </a:cubicBezTo>
                  <a:cubicBezTo>
                    <a:pt x="257" y="159"/>
                    <a:pt x="258" y="168"/>
                    <a:pt x="252" y="177"/>
                  </a:cubicBezTo>
                  <a:cubicBezTo>
                    <a:pt x="248" y="183"/>
                    <a:pt x="236" y="188"/>
                    <a:pt x="230" y="183"/>
                  </a:cubicBezTo>
                  <a:cubicBezTo>
                    <a:pt x="220" y="176"/>
                    <a:pt x="212" y="167"/>
                    <a:pt x="211" y="153"/>
                  </a:cubicBezTo>
                  <a:cubicBezTo>
                    <a:pt x="211" y="145"/>
                    <a:pt x="214" y="140"/>
                    <a:pt x="220" y="136"/>
                  </a:cubicBezTo>
                  <a:cubicBezTo>
                    <a:pt x="222" y="134"/>
                    <a:pt x="225" y="132"/>
                    <a:pt x="223" y="128"/>
                  </a:cubicBezTo>
                  <a:cubicBezTo>
                    <a:pt x="222" y="124"/>
                    <a:pt x="218" y="125"/>
                    <a:pt x="215" y="125"/>
                  </a:cubicBezTo>
                  <a:cubicBezTo>
                    <a:pt x="214" y="125"/>
                    <a:pt x="212" y="125"/>
                    <a:pt x="211" y="125"/>
                  </a:cubicBezTo>
                  <a:cubicBezTo>
                    <a:pt x="194" y="125"/>
                    <a:pt x="187" y="114"/>
                    <a:pt x="192" y="98"/>
                  </a:cubicBezTo>
                  <a:cubicBezTo>
                    <a:pt x="194" y="89"/>
                    <a:pt x="200" y="83"/>
                    <a:pt x="203" y="75"/>
                  </a:cubicBezTo>
                  <a:cubicBezTo>
                    <a:pt x="209" y="63"/>
                    <a:pt x="208" y="52"/>
                    <a:pt x="202" y="41"/>
                  </a:cubicBezTo>
                  <a:cubicBezTo>
                    <a:pt x="199" y="37"/>
                    <a:pt x="196" y="34"/>
                    <a:pt x="191" y="36"/>
                  </a:cubicBezTo>
                  <a:cubicBezTo>
                    <a:pt x="186" y="37"/>
                    <a:pt x="184" y="40"/>
                    <a:pt x="184" y="44"/>
                  </a:cubicBezTo>
                  <a:cubicBezTo>
                    <a:pt x="182" y="53"/>
                    <a:pt x="178" y="60"/>
                    <a:pt x="169" y="63"/>
                  </a:cubicBezTo>
                  <a:cubicBezTo>
                    <a:pt x="165" y="64"/>
                    <a:pt x="164" y="67"/>
                    <a:pt x="164" y="71"/>
                  </a:cubicBezTo>
                  <a:cubicBezTo>
                    <a:pt x="165" y="78"/>
                    <a:pt x="165" y="86"/>
                    <a:pt x="164" y="93"/>
                  </a:cubicBezTo>
                  <a:cubicBezTo>
                    <a:pt x="164" y="109"/>
                    <a:pt x="150" y="120"/>
                    <a:pt x="135" y="117"/>
                  </a:cubicBezTo>
                  <a:cubicBezTo>
                    <a:pt x="130" y="116"/>
                    <a:pt x="126" y="116"/>
                    <a:pt x="122" y="114"/>
                  </a:cubicBezTo>
                  <a:cubicBezTo>
                    <a:pt x="112" y="108"/>
                    <a:pt x="109" y="114"/>
                    <a:pt x="108" y="122"/>
                  </a:cubicBezTo>
                  <a:cubicBezTo>
                    <a:pt x="106" y="132"/>
                    <a:pt x="101" y="141"/>
                    <a:pt x="91" y="147"/>
                  </a:cubicBezTo>
                  <a:cubicBezTo>
                    <a:pt x="90" y="147"/>
                    <a:pt x="89" y="148"/>
                    <a:pt x="88" y="148"/>
                  </a:cubicBezTo>
                  <a:cubicBezTo>
                    <a:pt x="78" y="148"/>
                    <a:pt x="70" y="152"/>
                    <a:pt x="65" y="161"/>
                  </a:cubicBezTo>
                  <a:cubicBezTo>
                    <a:pt x="63" y="165"/>
                    <a:pt x="58" y="163"/>
                    <a:pt x="53" y="162"/>
                  </a:cubicBezTo>
                  <a:cubicBezTo>
                    <a:pt x="45" y="160"/>
                    <a:pt x="42" y="162"/>
                    <a:pt x="42" y="171"/>
                  </a:cubicBezTo>
                  <a:cubicBezTo>
                    <a:pt x="42" y="174"/>
                    <a:pt x="42" y="177"/>
                    <a:pt x="42" y="180"/>
                  </a:cubicBezTo>
                  <a:cubicBezTo>
                    <a:pt x="41" y="186"/>
                    <a:pt x="38" y="192"/>
                    <a:pt x="30" y="191"/>
                  </a:cubicBezTo>
                  <a:cubicBezTo>
                    <a:pt x="24" y="191"/>
                    <a:pt x="18" y="191"/>
                    <a:pt x="13" y="191"/>
                  </a:cubicBezTo>
                  <a:cubicBezTo>
                    <a:pt x="1" y="191"/>
                    <a:pt x="0" y="193"/>
                    <a:pt x="0" y="204"/>
                  </a:cubicBezTo>
                  <a:cubicBezTo>
                    <a:pt x="0" y="206"/>
                    <a:pt x="0" y="207"/>
                    <a:pt x="0" y="20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65" name="Freeform 52">
              <a:extLst>
                <a:ext uri="{FF2B5EF4-FFF2-40B4-BE49-F238E27FC236}">
                  <a16:creationId xmlns:a16="http://schemas.microsoft.com/office/drawing/2014/main" xmlns="" id="{06603044-80E1-4574-838B-96D5B84A852E}"/>
                </a:ext>
              </a:extLst>
            </p:cNvPr>
            <p:cNvSpPr>
              <a:spLocks/>
            </p:cNvSpPr>
            <p:nvPr/>
          </p:nvSpPr>
          <p:spPr bwMode="auto">
            <a:xfrm>
              <a:off x="786333" y="3159824"/>
              <a:ext cx="1138237" cy="1039301"/>
            </a:xfrm>
            <a:custGeom>
              <a:avLst/>
              <a:gdLst>
                <a:gd name="T0" fmla="*/ 2147483647 w 506"/>
                <a:gd name="T1" fmla="*/ 2147483647 h 590"/>
                <a:gd name="T2" fmla="*/ 2147483647 w 506"/>
                <a:gd name="T3" fmla="*/ 2147483647 h 590"/>
                <a:gd name="T4" fmla="*/ 2147483647 w 506"/>
                <a:gd name="T5" fmla="*/ 2147483647 h 590"/>
                <a:gd name="T6" fmla="*/ 2147483647 w 506"/>
                <a:gd name="T7" fmla="*/ 2147483647 h 590"/>
                <a:gd name="T8" fmla="*/ 2147483647 w 506"/>
                <a:gd name="T9" fmla="*/ 2147483647 h 590"/>
                <a:gd name="T10" fmla="*/ 2147483647 w 506"/>
                <a:gd name="T11" fmla="*/ 2147483647 h 590"/>
                <a:gd name="T12" fmla="*/ 2147483647 w 506"/>
                <a:gd name="T13" fmla="*/ 2147483647 h 590"/>
                <a:gd name="T14" fmla="*/ 2147483647 w 506"/>
                <a:gd name="T15" fmla="*/ 2147483647 h 590"/>
                <a:gd name="T16" fmla="*/ 2147483647 w 506"/>
                <a:gd name="T17" fmla="*/ 2147483647 h 590"/>
                <a:gd name="T18" fmla="*/ 2147483647 w 506"/>
                <a:gd name="T19" fmla="*/ 2147483647 h 590"/>
                <a:gd name="T20" fmla="*/ 2147483647 w 506"/>
                <a:gd name="T21" fmla="*/ 2147483647 h 590"/>
                <a:gd name="T22" fmla="*/ 2147483647 w 506"/>
                <a:gd name="T23" fmla="*/ 2147483647 h 590"/>
                <a:gd name="T24" fmla="*/ 2147483647 w 506"/>
                <a:gd name="T25" fmla="*/ 2147483647 h 590"/>
                <a:gd name="T26" fmla="*/ 2147483647 w 506"/>
                <a:gd name="T27" fmla="*/ 2147483647 h 590"/>
                <a:gd name="T28" fmla="*/ 2147483647 w 506"/>
                <a:gd name="T29" fmla="*/ 2147483647 h 590"/>
                <a:gd name="T30" fmla="*/ 2147483647 w 506"/>
                <a:gd name="T31" fmla="*/ 2147483647 h 590"/>
                <a:gd name="T32" fmla="*/ 2147483647 w 506"/>
                <a:gd name="T33" fmla="*/ 2147483647 h 590"/>
                <a:gd name="T34" fmla="*/ 2147483647 w 506"/>
                <a:gd name="T35" fmla="*/ 2147483647 h 590"/>
                <a:gd name="T36" fmla="*/ 2147483647 w 506"/>
                <a:gd name="T37" fmla="*/ 2147483647 h 590"/>
                <a:gd name="T38" fmla="*/ 2147483647 w 506"/>
                <a:gd name="T39" fmla="*/ 2147483647 h 590"/>
                <a:gd name="T40" fmla="*/ 2147483647 w 506"/>
                <a:gd name="T41" fmla="*/ 2147483647 h 590"/>
                <a:gd name="T42" fmla="*/ 2147483647 w 506"/>
                <a:gd name="T43" fmla="*/ 2147483647 h 590"/>
                <a:gd name="T44" fmla="*/ 2147483647 w 506"/>
                <a:gd name="T45" fmla="*/ 2147483647 h 590"/>
                <a:gd name="T46" fmla="*/ 2147483647 w 506"/>
                <a:gd name="T47" fmla="*/ 2147483647 h 590"/>
                <a:gd name="T48" fmla="*/ 2147483647 w 506"/>
                <a:gd name="T49" fmla="*/ 2147483647 h 590"/>
                <a:gd name="T50" fmla="*/ 2147483647 w 506"/>
                <a:gd name="T51" fmla="*/ 2147483647 h 590"/>
                <a:gd name="T52" fmla="*/ 2147483647 w 506"/>
                <a:gd name="T53" fmla="*/ 2147483647 h 590"/>
                <a:gd name="T54" fmla="*/ 2147483647 w 506"/>
                <a:gd name="T55" fmla="*/ 2147483647 h 590"/>
                <a:gd name="T56" fmla="*/ 2147483647 w 506"/>
                <a:gd name="T57" fmla="*/ 2147483647 h 590"/>
                <a:gd name="T58" fmla="*/ 2147483647 w 506"/>
                <a:gd name="T59" fmla="*/ 2147483647 h 590"/>
                <a:gd name="T60" fmla="*/ 2147483647 w 506"/>
                <a:gd name="T61" fmla="*/ 2147483647 h 590"/>
                <a:gd name="T62" fmla="*/ 2147483647 w 506"/>
                <a:gd name="T63" fmla="*/ 2147483647 h 590"/>
                <a:gd name="T64" fmla="*/ 2147483647 w 506"/>
                <a:gd name="T65" fmla="*/ 2147483647 h 590"/>
                <a:gd name="T66" fmla="*/ 2147483647 w 506"/>
                <a:gd name="T67" fmla="*/ 2147483647 h 590"/>
                <a:gd name="T68" fmla="*/ 2147483647 w 506"/>
                <a:gd name="T69" fmla="*/ 2147483647 h 590"/>
                <a:gd name="T70" fmla="*/ 2147483647 w 506"/>
                <a:gd name="T71" fmla="*/ 0 h 590"/>
                <a:gd name="T72" fmla="*/ 2147483647 w 506"/>
                <a:gd name="T73" fmla="*/ 2147483647 h 590"/>
                <a:gd name="T74" fmla="*/ 2147483647 w 506"/>
                <a:gd name="T75" fmla="*/ 2147483647 h 590"/>
                <a:gd name="T76" fmla="*/ 2147483647 w 506"/>
                <a:gd name="T77" fmla="*/ 2147483647 h 590"/>
                <a:gd name="T78" fmla="*/ 2147483647 w 506"/>
                <a:gd name="T79" fmla="*/ 2147483647 h 590"/>
                <a:gd name="T80" fmla="*/ 2147483647 w 506"/>
                <a:gd name="T81" fmla="*/ 2147483647 h 590"/>
                <a:gd name="T82" fmla="*/ 2147483647 w 506"/>
                <a:gd name="T83" fmla="*/ 2147483647 h 590"/>
                <a:gd name="T84" fmla="*/ 2147483647 w 506"/>
                <a:gd name="T85" fmla="*/ 2147483647 h 590"/>
                <a:gd name="T86" fmla="*/ 2147483647 w 506"/>
                <a:gd name="T87" fmla="*/ 2147483647 h 590"/>
                <a:gd name="T88" fmla="*/ 2147483647 w 506"/>
                <a:gd name="T89" fmla="*/ 2147483647 h 590"/>
                <a:gd name="T90" fmla="*/ 2147483647 w 506"/>
                <a:gd name="T91" fmla="*/ 2147483647 h 590"/>
                <a:gd name="T92" fmla="*/ 2147483647 w 506"/>
                <a:gd name="T93" fmla="*/ 2147483647 h 590"/>
                <a:gd name="T94" fmla="*/ 2147483647 w 506"/>
                <a:gd name="T95" fmla="*/ 2147483647 h 590"/>
                <a:gd name="T96" fmla="*/ 2147483647 w 506"/>
                <a:gd name="T97" fmla="*/ 2147483647 h 590"/>
                <a:gd name="T98" fmla="*/ 2147483647 w 506"/>
                <a:gd name="T99" fmla="*/ 2147483647 h 590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506"/>
                <a:gd name="T151" fmla="*/ 0 h 590"/>
                <a:gd name="T152" fmla="*/ 506 w 506"/>
                <a:gd name="T153" fmla="*/ 590 h 590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506" h="590">
                  <a:moveTo>
                    <a:pt x="38" y="299"/>
                  </a:moveTo>
                  <a:cubicBezTo>
                    <a:pt x="46" y="299"/>
                    <a:pt x="50" y="295"/>
                    <a:pt x="51" y="288"/>
                  </a:cubicBezTo>
                  <a:cubicBezTo>
                    <a:pt x="53" y="279"/>
                    <a:pt x="54" y="271"/>
                    <a:pt x="53" y="262"/>
                  </a:cubicBezTo>
                  <a:cubicBezTo>
                    <a:pt x="55" y="248"/>
                    <a:pt x="50" y="235"/>
                    <a:pt x="50" y="221"/>
                  </a:cubicBezTo>
                  <a:cubicBezTo>
                    <a:pt x="54" y="221"/>
                    <a:pt x="58" y="222"/>
                    <a:pt x="59" y="226"/>
                  </a:cubicBezTo>
                  <a:cubicBezTo>
                    <a:pt x="63" y="243"/>
                    <a:pt x="74" y="260"/>
                    <a:pt x="69" y="279"/>
                  </a:cubicBezTo>
                  <a:cubicBezTo>
                    <a:pt x="67" y="287"/>
                    <a:pt x="67" y="295"/>
                    <a:pt x="74" y="301"/>
                  </a:cubicBezTo>
                  <a:cubicBezTo>
                    <a:pt x="77" y="303"/>
                    <a:pt x="80" y="305"/>
                    <a:pt x="83" y="307"/>
                  </a:cubicBezTo>
                  <a:cubicBezTo>
                    <a:pt x="104" y="321"/>
                    <a:pt x="105" y="320"/>
                    <a:pt x="91" y="342"/>
                  </a:cubicBezTo>
                  <a:cubicBezTo>
                    <a:pt x="88" y="348"/>
                    <a:pt x="85" y="353"/>
                    <a:pt x="88" y="360"/>
                  </a:cubicBezTo>
                  <a:cubicBezTo>
                    <a:pt x="87" y="367"/>
                    <a:pt x="92" y="372"/>
                    <a:pt x="95" y="376"/>
                  </a:cubicBezTo>
                  <a:cubicBezTo>
                    <a:pt x="102" y="386"/>
                    <a:pt x="104" y="396"/>
                    <a:pt x="102" y="407"/>
                  </a:cubicBezTo>
                  <a:cubicBezTo>
                    <a:pt x="99" y="417"/>
                    <a:pt x="97" y="428"/>
                    <a:pt x="94" y="439"/>
                  </a:cubicBezTo>
                  <a:cubicBezTo>
                    <a:pt x="88" y="454"/>
                    <a:pt x="89" y="469"/>
                    <a:pt x="97" y="483"/>
                  </a:cubicBezTo>
                  <a:cubicBezTo>
                    <a:pt x="101" y="488"/>
                    <a:pt x="104" y="494"/>
                    <a:pt x="108" y="499"/>
                  </a:cubicBezTo>
                  <a:cubicBezTo>
                    <a:pt x="113" y="507"/>
                    <a:pt x="115" y="508"/>
                    <a:pt x="122" y="500"/>
                  </a:cubicBezTo>
                  <a:cubicBezTo>
                    <a:pt x="126" y="495"/>
                    <a:pt x="131" y="490"/>
                    <a:pt x="139" y="490"/>
                  </a:cubicBezTo>
                  <a:cubicBezTo>
                    <a:pt x="137" y="498"/>
                    <a:pt x="132" y="505"/>
                    <a:pt x="131" y="514"/>
                  </a:cubicBezTo>
                  <a:cubicBezTo>
                    <a:pt x="129" y="527"/>
                    <a:pt x="130" y="539"/>
                    <a:pt x="144" y="545"/>
                  </a:cubicBezTo>
                  <a:cubicBezTo>
                    <a:pt x="145" y="545"/>
                    <a:pt x="146" y="546"/>
                    <a:pt x="146" y="546"/>
                  </a:cubicBezTo>
                  <a:cubicBezTo>
                    <a:pt x="151" y="550"/>
                    <a:pt x="148" y="552"/>
                    <a:pt x="144" y="553"/>
                  </a:cubicBezTo>
                  <a:cubicBezTo>
                    <a:pt x="144" y="553"/>
                    <a:pt x="145" y="554"/>
                    <a:pt x="145" y="554"/>
                  </a:cubicBezTo>
                  <a:cubicBezTo>
                    <a:pt x="158" y="558"/>
                    <a:pt x="166" y="566"/>
                    <a:pt x="170" y="579"/>
                  </a:cubicBezTo>
                  <a:cubicBezTo>
                    <a:pt x="170" y="581"/>
                    <a:pt x="171" y="582"/>
                    <a:pt x="173" y="582"/>
                  </a:cubicBezTo>
                  <a:cubicBezTo>
                    <a:pt x="186" y="581"/>
                    <a:pt x="198" y="590"/>
                    <a:pt x="211" y="583"/>
                  </a:cubicBezTo>
                  <a:cubicBezTo>
                    <a:pt x="213" y="582"/>
                    <a:pt x="214" y="582"/>
                    <a:pt x="216" y="582"/>
                  </a:cubicBezTo>
                  <a:cubicBezTo>
                    <a:pt x="228" y="587"/>
                    <a:pt x="238" y="581"/>
                    <a:pt x="249" y="576"/>
                  </a:cubicBezTo>
                  <a:cubicBezTo>
                    <a:pt x="274" y="563"/>
                    <a:pt x="283" y="563"/>
                    <a:pt x="305" y="584"/>
                  </a:cubicBezTo>
                  <a:cubicBezTo>
                    <a:pt x="310" y="588"/>
                    <a:pt x="313" y="590"/>
                    <a:pt x="316" y="582"/>
                  </a:cubicBezTo>
                  <a:cubicBezTo>
                    <a:pt x="318" y="575"/>
                    <a:pt x="323" y="572"/>
                    <a:pt x="330" y="572"/>
                  </a:cubicBezTo>
                  <a:cubicBezTo>
                    <a:pt x="333" y="571"/>
                    <a:pt x="336" y="571"/>
                    <a:pt x="339" y="568"/>
                  </a:cubicBezTo>
                  <a:cubicBezTo>
                    <a:pt x="343" y="556"/>
                    <a:pt x="354" y="550"/>
                    <a:pt x="363" y="542"/>
                  </a:cubicBezTo>
                  <a:cubicBezTo>
                    <a:pt x="373" y="531"/>
                    <a:pt x="384" y="529"/>
                    <a:pt x="398" y="534"/>
                  </a:cubicBezTo>
                  <a:cubicBezTo>
                    <a:pt x="404" y="536"/>
                    <a:pt x="415" y="528"/>
                    <a:pt x="417" y="519"/>
                  </a:cubicBezTo>
                  <a:cubicBezTo>
                    <a:pt x="418" y="514"/>
                    <a:pt x="420" y="510"/>
                    <a:pt x="421" y="505"/>
                  </a:cubicBezTo>
                  <a:cubicBezTo>
                    <a:pt x="425" y="501"/>
                    <a:pt x="430" y="499"/>
                    <a:pt x="436" y="497"/>
                  </a:cubicBezTo>
                  <a:cubicBezTo>
                    <a:pt x="445" y="493"/>
                    <a:pt x="451" y="484"/>
                    <a:pt x="458" y="477"/>
                  </a:cubicBezTo>
                  <a:cubicBezTo>
                    <a:pt x="461" y="474"/>
                    <a:pt x="464" y="471"/>
                    <a:pt x="467" y="470"/>
                  </a:cubicBezTo>
                  <a:cubicBezTo>
                    <a:pt x="476" y="467"/>
                    <a:pt x="477" y="461"/>
                    <a:pt x="477" y="453"/>
                  </a:cubicBezTo>
                  <a:cubicBezTo>
                    <a:pt x="477" y="444"/>
                    <a:pt x="474" y="435"/>
                    <a:pt x="480" y="426"/>
                  </a:cubicBezTo>
                  <a:cubicBezTo>
                    <a:pt x="486" y="418"/>
                    <a:pt x="489" y="410"/>
                    <a:pt x="483" y="400"/>
                  </a:cubicBezTo>
                  <a:cubicBezTo>
                    <a:pt x="480" y="394"/>
                    <a:pt x="480" y="385"/>
                    <a:pt x="485" y="379"/>
                  </a:cubicBezTo>
                  <a:cubicBezTo>
                    <a:pt x="487" y="377"/>
                    <a:pt x="488" y="375"/>
                    <a:pt x="490" y="374"/>
                  </a:cubicBezTo>
                  <a:cubicBezTo>
                    <a:pt x="494" y="370"/>
                    <a:pt x="496" y="366"/>
                    <a:pt x="490" y="361"/>
                  </a:cubicBezTo>
                  <a:cubicBezTo>
                    <a:pt x="483" y="354"/>
                    <a:pt x="486" y="345"/>
                    <a:pt x="485" y="337"/>
                  </a:cubicBezTo>
                  <a:cubicBezTo>
                    <a:pt x="486" y="334"/>
                    <a:pt x="487" y="332"/>
                    <a:pt x="490" y="332"/>
                  </a:cubicBezTo>
                  <a:cubicBezTo>
                    <a:pt x="497" y="332"/>
                    <a:pt x="500" y="326"/>
                    <a:pt x="506" y="324"/>
                  </a:cubicBezTo>
                  <a:cubicBezTo>
                    <a:pt x="497" y="314"/>
                    <a:pt x="488" y="311"/>
                    <a:pt x="475" y="314"/>
                  </a:cubicBezTo>
                  <a:cubicBezTo>
                    <a:pt x="464" y="317"/>
                    <a:pt x="455" y="312"/>
                    <a:pt x="448" y="303"/>
                  </a:cubicBezTo>
                  <a:cubicBezTo>
                    <a:pt x="446" y="300"/>
                    <a:pt x="443" y="297"/>
                    <a:pt x="441" y="293"/>
                  </a:cubicBezTo>
                  <a:cubicBezTo>
                    <a:pt x="437" y="288"/>
                    <a:pt x="432" y="287"/>
                    <a:pt x="425" y="289"/>
                  </a:cubicBezTo>
                  <a:cubicBezTo>
                    <a:pt x="410" y="295"/>
                    <a:pt x="394" y="282"/>
                    <a:pt x="396" y="265"/>
                  </a:cubicBezTo>
                  <a:cubicBezTo>
                    <a:pt x="398" y="262"/>
                    <a:pt x="400" y="258"/>
                    <a:pt x="403" y="254"/>
                  </a:cubicBezTo>
                  <a:cubicBezTo>
                    <a:pt x="406" y="250"/>
                    <a:pt x="406" y="246"/>
                    <a:pt x="402" y="241"/>
                  </a:cubicBezTo>
                  <a:cubicBezTo>
                    <a:pt x="396" y="233"/>
                    <a:pt x="396" y="228"/>
                    <a:pt x="403" y="221"/>
                  </a:cubicBezTo>
                  <a:cubicBezTo>
                    <a:pt x="411" y="214"/>
                    <a:pt x="414" y="207"/>
                    <a:pt x="407" y="198"/>
                  </a:cubicBezTo>
                  <a:cubicBezTo>
                    <a:pt x="403" y="195"/>
                    <a:pt x="405" y="189"/>
                    <a:pt x="405" y="185"/>
                  </a:cubicBezTo>
                  <a:cubicBezTo>
                    <a:pt x="408" y="179"/>
                    <a:pt x="413" y="174"/>
                    <a:pt x="420" y="170"/>
                  </a:cubicBezTo>
                  <a:cubicBezTo>
                    <a:pt x="423" y="169"/>
                    <a:pt x="426" y="168"/>
                    <a:pt x="428" y="166"/>
                  </a:cubicBezTo>
                  <a:cubicBezTo>
                    <a:pt x="432" y="163"/>
                    <a:pt x="438" y="162"/>
                    <a:pt x="437" y="157"/>
                  </a:cubicBezTo>
                  <a:cubicBezTo>
                    <a:pt x="437" y="151"/>
                    <a:pt x="432" y="146"/>
                    <a:pt x="425" y="145"/>
                  </a:cubicBezTo>
                  <a:cubicBezTo>
                    <a:pt x="415" y="142"/>
                    <a:pt x="404" y="140"/>
                    <a:pt x="394" y="134"/>
                  </a:cubicBezTo>
                  <a:cubicBezTo>
                    <a:pt x="392" y="132"/>
                    <a:pt x="390" y="131"/>
                    <a:pt x="387" y="129"/>
                  </a:cubicBezTo>
                  <a:cubicBezTo>
                    <a:pt x="386" y="127"/>
                    <a:pt x="384" y="123"/>
                    <a:pt x="380" y="125"/>
                  </a:cubicBezTo>
                  <a:cubicBezTo>
                    <a:pt x="377" y="122"/>
                    <a:pt x="379" y="118"/>
                    <a:pt x="380" y="115"/>
                  </a:cubicBezTo>
                  <a:cubicBezTo>
                    <a:pt x="384" y="108"/>
                    <a:pt x="382" y="104"/>
                    <a:pt x="377" y="99"/>
                  </a:cubicBezTo>
                  <a:cubicBezTo>
                    <a:pt x="369" y="90"/>
                    <a:pt x="359" y="84"/>
                    <a:pt x="347" y="85"/>
                  </a:cubicBezTo>
                  <a:cubicBezTo>
                    <a:pt x="335" y="86"/>
                    <a:pt x="333" y="81"/>
                    <a:pt x="336" y="70"/>
                  </a:cubicBezTo>
                  <a:cubicBezTo>
                    <a:pt x="338" y="65"/>
                    <a:pt x="323" y="51"/>
                    <a:pt x="317" y="54"/>
                  </a:cubicBezTo>
                  <a:cubicBezTo>
                    <a:pt x="301" y="63"/>
                    <a:pt x="291" y="54"/>
                    <a:pt x="281" y="43"/>
                  </a:cubicBezTo>
                  <a:cubicBezTo>
                    <a:pt x="276" y="36"/>
                    <a:pt x="272" y="30"/>
                    <a:pt x="272" y="22"/>
                  </a:cubicBezTo>
                  <a:cubicBezTo>
                    <a:pt x="272" y="16"/>
                    <a:pt x="252" y="0"/>
                    <a:pt x="247" y="0"/>
                  </a:cubicBezTo>
                  <a:cubicBezTo>
                    <a:pt x="245" y="0"/>
                    <a:pt x="243" y="1"/>
                    <a:pt x="242" y="2"/>
                  </a:cubicBezTo>
                  <a:cubicBezTo>
                    <a:pt x="239" y="9"/>
                    <a:pt x="233" y="9"/>
                    <a:pt x="228" y="8"/>
                  </a:cubicBezTo>
                  <a:cubicBezTo>
                    <a:pt x="218" y="8"/>
                    <a:pt x="208" y="8"/>
                    <a:pt x="198" y="8"/>
                  </a:cubicBezTo>
                  <a:cubicBezTo>
                    <a:pt x="193" y="8"/>
                    <a:pt x="189" y="10"/>
                    <a:pt x="188" y="16"/>
                  </a:cubicBezTo>
                  <a:cubicBezTo>
                    <a:pt x="186" y="24"/>
                    <a:pt x="178" y="25"/>
                    <a:pt x="172" y="29"/>
                  </a:cubicBezTo>
                  <a:cubicBezTo>
                    <a:pt x="163" y="35"/>
                    <a:pt x="154" y="39"/>
                    <a:pt x="144" y="44"/>
                  </a:cubicBezTo>
                  <a:cubicBezTo>
                    <a:pt x="138" y="47"/>
                    <a:pt x="134" y="46"/>
                    <a:pt x="129" y="41"/>
                  </a:cubicBezTo>
                  <a:cubicBezTo>
                    <a:pt x="124" y="37"/>
                    <a:pt x="122" y="29"/>
                    <a:pt x="115" y="30"/>
                  </a:cubicBezTo>
                  <a:cubicBezTo>
                    <a:pt x="102" y="31"/>
                    <a:pt x="89" y="33"/>
                    <a:pt x="79" y="41"/>
                  </a:cubicBezTo>
                  <a:cubicBezTo>
                    <a:pt x="74" y="44"/>
                    <a:pt x="72" y="50"/>
                    <a:pt x="75" y="55"/>
                  </a:cubicBezTo>
                  <a:cubicBezTo>
                    <a:pt x="80" y="63"/>
                    <a:pt x="78" y="70"/>
                    <a:pt x="73" y="76"/>
                  </a:cubicBezTo>
                  <a:cubicBezTo>
                    <a:pt x="70" y="81"/>
                    <a:pt x="65" y="86"/>
                    <a:pt x="61" y="90"/>
                  </a:cubicBezTo>
                  <a:cubicBezTo>
                    <a:pt x="57" y="95"/>
                    <a:pt x="51" y="93"/>
                    <a:pt x="48" y="86"/>
                  </a:cubicBezTo>
                  <a:cubicBezTo>
                    <a:pt x="42" y="76"/>
                    <a:pt x="38" y="75"/>
                    <a:pt x="28" y="80"/>
                  </a:cubicBezTo>
                  <a:cubicBezTo>
                    <a:pt x="23" y="83"/>
                    <a:pt x="23" y="86"/>
                    <a:pt x="26" y="89"/>
                  </a:cubicBezTo>
                  <a:cubicBezTo>
                    <a:pt x="32" y="95"/>
                    <a:pt x="31" y="102"/>
                    <a:pt x="28" y="107"/>
                  </a:cubicBezTo>
                  <a:cubicBezTo>
                    <a:pt x="23" y="117"/>
                    <a:pt x="26" y="126"/>
                    <a:pt x="31" y="134"/>
                  </a:cubicBezTo>
                  <a:cubicBezTo>
                    <a:pt x="38" y="147"/>
                    <a:pt x="38" y="150"/>
                    <a:pt x="25" y="159"/>
                  </a:cubicBezTo>
                  <a:cubicBezTo>
                    <a:pt x="23" y="160"/>
                    <a:pt x="21" y="162"/>
                    <a:pt x="18" y="164"/>
                  </a:cubicBezTo>
                  <a:cubicBezTo>
                    <a:pt x="17" y="165"/>
                    <a:pt x="14" y="166"/>
                    <a:pt x="16" y="169"/>
                  </a:cubicBezTo>
                  <a:cubicBezTo>
                    <a:pt x="22" y="177"/>
                    <a:pt x="17" y="184"/>
                    <a:pt x="13" y="192"/>
                  </a:cubicBezTo>
                  <a:cubicBezTo>
                    <a:pt x="19" y="192"/>
                    <a:pt x="25" y="191"/>
                    <a:pt x="30" y="196"/>
                  </a:cubicBezTo>
                  <a:cubicBezTo>
                    <a:pt x="31" y="198"/>
                    <a:pt x="33" y="200"/>
                    <a:pt x="29" y="201"/>
                  </a:cubicBezTo>
                  <a:cubicBezTo>
                    <a:pt x="13" y="202"/>
                    <a:pt x="10" y="205"/>
                    <a:pt x="13" y="221"/>
                  </a:cubicBezTo>
                  <a:cubicBezTo>
                    <a:pt x="14" y="224"/>
                    <a:pt x="15" y="226"/>
                    <a:pt x="16" y="229"/>
                  </a:cubicBezTo>
                  <a:cubicBezTo>
                    <a:pt x="17" y="237"/>
                    <a:pt x="18" y="245"/>
                    <a:pt x="15" y="253"/>
                  </a:cubicBezTo>
                  <a:cubicBezTo>
                    <a:pt x="12" y="257"/>
                    <a:pt x="9" y="261"/>
                    <a:pt x="6" y="265"/>
                  </a:cubicBezTo>
                  <a:cubicBezTo>
                    <a:pt x="0" y="272"/>
                    <a:pt x="1" y="277"/>
                    <a:pt x="7" y="285"/>
                  </a:cubicBezTo>
                  <a:cubicBezTo>
                    <a:pt x="15" y="295"/>
                    <a:pt x="25" y="299"/>
                    <a:pt x="38" y="29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ko-KR" altLang="en-US" dirty="0"/>
            </a:p>
          </p:txBody>
        </p:sp>
        <p:sp>
          <p:nvSpPr>
            <p:cNvPr id="66" name="Freeform 53">
              <a:extLst>
                <a:ext uri="{FF2B5EF4-FFF2-40B4-BE49-F238E27FC236}">
                  <a16:creationId xmlns:a16="http://schemas.microsoft.com/office/drawing/2014/main" xmlns="" id="{C2634E5E-2CBD-4A6E-9BCC-238A5E43EDE4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9120" y="3965686"/>
              <a:ext cx="1000125" cy="896506"/>
            </a:xfrm>
            <a:custGeom>
              <a:avLst/>
              <a:gdLst>
                <a:gd name="T0" fmla="*/ 2147483647 w 444"/>
                <a:gd name="T1" fmla="*/ 2147483647 h 509"/>
                <a:gd name="T2" fmla="*/ 2147483647 w 444"/>
                <a:gd name="T3" fmla="*/ 2147483647 h 509"/>
                <a:gd name="T4" fmla="*/ 2147483647 w 444"/>
                <a:gd name="T5" fmla="*/ 2147483647 h 509"/>
                <a:gd name="T6" fmla="*/ 2147483647 w 444"/>
                <a:gd name="T7" fmla="*/ 2147483647 h 509"/>
                <a:gd name="T8" fmla="*/ 2147483647 w 444"/>
                <a:gd name="T9" fmla="*/ 2147483647 h 509"/>
                <a:gd name="T10" fmla="*/ 2147483647 w 444"/>
                <a:gd name="T11" fmla="*/ 2147483647 h 509"/>
                <a:gd name="T12" fmla="*/ 2147483647 w 444"/>
                <a:gd name="T13" fmla="*/ 2147483647 h 509"/>
                <a:gd name="T14" fmla="*/ 2147483647 w 444"/>
                <a:gd name="T15" fmla="*/ 2147483647 h 509"/>
                <a:gd name="T16" fmla="*/ 2147483647 w 444"/>
                <a:gd name="T17" fmla="*/ 2147483647 h 509"/>
                <a:gd name="T18" fmla="*/ 2147483647 w 444"/>
                <a:gd name="T19" fmla="*/ 2147483647 h 509"/>
                <a:gd name="T20" fmla="*/ 2147483647 w 444"/>
                <a:gd name="T21" fmla="*/ 2147483647 h 509"/>
                <a:gd name="T22" fmla="*/ 2147483647 w 444"/>
                <a:gd name="T23" fmla="*/ 2147483647 h 509"/>
                <a:gd name="T24" fmla="*/ 2147483647 w 444"/>
                <a:gd name="T25" fmla="*/ 2147483647 h 509"/>
                <a:gd name="T26" fmla="*/ 2147483647 w 444"/>
                <a:gd name="T27" fmla="*/ 2147483647 h 509"/>
                <a:gd name="T28" fmla="*/ 2147483647 w 444"/>
                <a:gd name="T29" fmla="*/ 2147483647 h 509"/>
                <a:gd name="T30" fmla="*/ 2147483647 w 444"/>
                <a:gd name="T31" fmla="*/ 2147483647 h 509"/>
                <a:gd name="T32" fmla="*/ 2147483647 w 444"/>
                <a:gd name="T33" fmla="*/ 2147483647 h 509"/>
                <a:gd name="T34" fmla="*/ 2147483647 w 444"/>
                <a:gd name="T35" fmla="*/ 2147483647 h 509"/>
                <a:gd name="T36" fmla="*/ 2147483647 w 444"/>
                <a:gd name="T37" fmla="*/ 2147483647 h 509"/>
                <a:gd name="T38" fmla="*/ 2147483647 w 444"/>
                <a:gd name="T39" fmla="*/ 2147483647 h 509"/>
                <a:gd name="T40" fmla="*/ 2147483647 w 444"/>
                <a:gd name="T41" fmla="*/ 2147483647 h 509"/>
                <a:gd name="T42" fmla="*/ 2147483647 w 444"/>
                <a:gd name="T43" fmla="*/ 2147483647 h 509"/>
                <a:gd name="T44" fmla="*/ 2147483647 w 444"/>
                <a:gd name="T45" fmla="*/ 2147483647 h 509"/>
                <a:gd name="T46" fmla="*/ 2147483647 w 444"/>
                <a:gd name="T47" fmla="*/ 2147483647 h 509"/>
                <a:gd name="T48" fmla="*/ 2147483647 w 444"/>
                <a:gd name="T49" fmla="*/ 2147483647 h 509"/>
                <a:gd name="T50" fmla="*/ 2147483647 w 444"/>
                <a:gd name="T51" fmla="*/ 2147483647 h 509"/>
                <a:gd name="T52" fmla="*/ 2147483647 w 444"/>
                <a:gd name="T53" fmla="*/ 2147483647 h 509"/>
                <a:gd name="T54" fmla="*/ 2147483647 w 444"/>
                <a:gd name="T55" fmla="*/ 2147483647 h 509"/>
                <a:gd name="T56" fmla="*/ 2147483647 w 444"/>
                <a:gd name="T57" fmla="*/ 2147483647 h 509"/>
                <a:gd name="T58" fmla="*/ 2147483647 w 444"/>
                <a:gd name="T59" fmla="*/ 2147483647 h 509"/>
                <a:gd name="T60" fmla="*/ 2147483647 w 444"/>
                <a:gd name="T61" fmla="*/ 2147483647 h 509"/>
                <a:gd name="T62" fmla="*/ 2147483647 w 444"/>
                <a:gd name="T63" fmla="*/ 2147483647 h 509"/>
                <a:gd name="T64" fmla="*/ 2147483647 w 444"/>
                <a:gd name="T65" fmla="*/ 2147483647 h 509"/>
                <a:gd name="T66" fmla="*/ 2147483647 w 444"/>
                <a:gd name="T67" fmla="*/ 2147483647 h 509"/>
                <a:gd name="T68" fmla="*/ 2147483647 w 444"/>
                <a:gd name="T69" fmla="*/ 2147483647 h 509"/>
                <a:gd name="T70" fmla="*/ 2147483647 w 444"/>
                <a:gd name="T71" fmla="*/ 2147483647 h 509"/>
                <a:gd name="T72" fmla="*/ 2147483647 w 444"/>
                <a:gd name="T73" fmla="*/ 2147483647 h 509"/>
                <a:gd name="T74" fmla="*/ 2147483647 w 444"/>
                <a:gd name="T75" fmla="*/ 2147483647 h 509"/>
                <a:gd name="T76" fmla="*/ 2147483647 w 444"/>
                <a:gd name="T77" fmla="*/ 2147483647 h 509"/>
                <a:gd name="T78" fmla="*/ 2147483647 w 444"/>
                <a:gd name="T79" fmla="*/ 2147483647 h 509"/>
                <a:gd name="T80" fmla="*/ 2147483647 w 444"/>
                <a:gd name="T81" fmla="*/ 2147483647 h 509"/>
                <a:gd name="T82" fmla="*/ 2147483647 w 444"/>
                <a:gd name="T83" fmla="*/ 2147483647 h 509"/>
                <a:gd name="T84" fmla="*/ 2147483647 w 444"/>
                <a:gd name="T85" fmla="*/ 2147483647 h 509"/>
                <a:gd name="T86" fmla="*/ 2147483647 w 444"/>
                <a:gd name="T87" fmla="*/ 2147483647 h 509"/>
                <a:gd name="T88" fmla="*/ 2147483647 w 444"/>
                <a:gd name="T89" fmla="*/ 2147483647 h 509"/>
                <a:gd name="T90" fmla="*/ 2147483647 w 444"/>
                <a:gd name="T91" fmla="*/ 2147483647 h 509"/>
                <a:gd name="T92" fmla="*/ 2147483647 w 444"/>
                <a:gd name="T93" fmla="*/ 2147483647 h 509"/>
                <a:gd name="T94" fmla="*/ 2147483647 w 444"/>
                <a:gd name="T95" fmla="*/ 2147483647 h 509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444"/>
                <a:gd name="T145" fmla="*/ 0 h 509"/>
                <a:gd name="T146" fmla="*/ 444 w 444"/>
                <a:gd name="T147" fmla="*/ 509 h 509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444" h="509">
                  <a:moveTo>
                    <a:pt x="444" y="77"/>
                  </a:moveTo>
                  <a:cubicBezTo>
                    <a:pt x="439" y="76"/>
                    <a:pt x="435" y="77"/>
                    <a:pt x="432" y="76"/>
                  </a:cubicBezTo>
                  <a:cubicBezTo>
                    <a:pt x="424" y="75"/>
                    <a:pt x="418" y="72"/>
                    <a:pt x="416" y="63"/>
                  </a:cubicBezTo>
                  <a:cubicBezTo>
                    <a:pt x="415" y="55"/>
                    <a:pt x="406" y="50"/>
                    <a:pt x="398" y="53"/>
                  </a:cubicBezTo>
                  <a:cubicBezTo>
                    <a:pt x="386" y="57"/>
                    <a:pt x="377" y="55"/>
                    <a:pt x="369" y="48"/>
                  </a:cubicBezTo>
                  <a:cubicBezTo>
                    <a:pt x="363" y="43"/>
                    <a:pt x="356" y="41"/>
                    <a:pt x="348" y="40"/>
                  </a:cubicBezTo>
                  <a:cubicBezTo>
                    <a:pt x="344" y="39"/>
                    <a:pt x="340" y="38"/>
                    <a:pt x="339" y="33"/>
                  </a:cubicBezTo>
                  <a:cubicBezTo>
                    <a:pt x="337" y="28"/>
                    <a:pt x="340" y="25"/>
                    <a:pt x="344" y="22"/>
                  </a:cubicBezTo>
                  <a:cubicBezTo>
                    <a:pt x="347" y="19"/>
                    <a:pt x="353" y="18"/>
                    <a:pt x="351" y="13"/>
                  </a:cubicBezTo>
                  <a:cubicBezTo>
                    <a:pt x="349" y="9"/>
                    <a:pt x="344" y="12"/>
                    <a:pt x="341" y="12"/>
                  </a:cubicBezTo>
                  <a:cubicBezTo>
                    <a:pt x="333" y="12"/>
                    <a:pt x="326" y="11"/>
                    <a:pt x="319" y="7"/>
                  </a:cubicBezTo>
                  <a:cubicBezTo>
                    <a:pt x="317" y="5"/>
                    <a:pt x="314" y="4"/>
                    <a:pt x="312" y="4"/>
                  </a:cubicBezTo>
                  <a:cubicBezTo>
                    <a:pt x="306" y="3"/>
                    <a:pt x="302" y="4"/>
                    <a:pt x="302" y="11"/>
                  </a:cubicBezTo>
                  <a:cubicBezTo>
                    <a:pt x="302" y="18"/>
                    <a:pt x="298" y="21"/>
                    <a:pt x="292" y="23"/>
                  </a:cubicBezTo>
                  <a:cubicBezTo>
                    <a:pt x="285" y="26"/>
                    <a:pt x="279" y="28"/>
                    <a:pt x="271" y="28"/>
                  </a:cubicBezTo>
                  <a:cubicBezTo>
                    <a:pt x="264" y="28"/>
                    <a:pt x="259" y="25"/>
                    <a:pt x="257" y="17"/>
                  </a:cubicBezTo>
                  <a:cubicBezTo>
                    <a:pt x="256" y="12"/>
                    <a:pt x="253" y="9"/>
                    <a:pt x="249" y="6"/>
                  </a:cubicBezTo>
                  <a:cubicBezTo>
                    <a:pt x="243" y="0"/>
                    <a:pt x="237" y="1"/>
                    <a:pt x="232" y="8"/>
                  </a:cubicBezTo>
                  <a:cubicBezTo>
                    <a:pt x="230" y="12"/>
                    <a:pt x="228" y="17"/>
                    <a:pt x="228" y="21"/>
                  </a:cubicBezTo>
                  <a:cubicBezTo>
                    <a:pt x="228" y="28"/>
                    <a:pt x="225" y="31"/>
                    <a:pt x="218" y="33"/>
                  </a:cubicBezTo>
                  <a:cubicBezTo>
                    <a:pt x="210" y="35"/>
                    <a:pt x="202" y="38"/>
                    <a:pt x="193" y="38"/>
                  </a:cubicBezTo>
                  <a:cubicBezTo>
                    <a:pt x="181" y="39"/>
                    <a:pt x="173" y="34"/>
                    <a:pt x="167" y="24"/>
                  </a:cubicBezTo>
                  <a:cubicBezTo>
                    <a:pt x="164" y="18"/>
                    <a:pt x="160" y="19"/>
                    <a:pt x="155" y="22"/>
                  </a:cubicBezTo>
                  <a:cubicBezTo>
                    <a:pt x="147" y="27"/>
                    <a:pt x="141" y="34"/>
                    <a:pt x="135" y="40"/>
                  </a:cubicBezTo>
                  <a:cubicBezTo>
                    <a:pt x="131" y="44"/>
                    <a:pt x="127" y="48"/>
                    <a:pt x="122" y="50"/>
                  </a:cubicBezTo>
                  <a:cubicBezTo>
                    <a:pt x="115" y="52"/>
                    <a:pt x="112" y="56"/>
                    <a:pt x="110" y="63"/>
                  </a:cubicBezTo>
                  <a:cubicBezTo>
                    <a:pt x="104" y="82"/>
                    <a:pt x="92" y="89"/>
                    <a:pt x="72" y="86"/>
                  </a:cubicBezTo>
                  <a:cubicBezTo>
                    <a:pt x="66" y="85"/>
                    <a:pt x="61" y="86"/>
                    <a:pt x="56" y="90"/>
                  </a:cubicBezTo>
                  <a:cubicBezTo>
                    <a:pt x="45" y="98"/>
                    <a:pt x="36" y="107"/>
                    <a:pt x="28" y="117"/>
                  </a:cubicBezTo>
                  <a:cubicBezTo>
                    <a:pt x="27" y="117"/>
                    <a:pt x="27" y="117"/>
                    <a:pt x="27" y="117"/>
                  </a:cubicBezTo>
                  <a:cubicBezTo>
                    <a:pt x="27" y="119"/>
                    <a:pt x="27" y="121"/>
                    <a:pt x="25" y="122"/>
                  </a:cubicBezTo>
                  <a:cubicBezTo>
                    <a:pt x="4" y="128"/>
                    <a:pt x="3" y="129"/>
                    <a:pt x="15" y="148"/>
                  </a:cubicBezTo>
                  <a:cubicBezTo>
                    <a:pt x="20" y="156"/>
                    <a:pt x="26" y="161"/>
                    <a:pt x="35" y="164"/>
                  </a:cubicBezTo>
                  <a:cubicBezTo>
                    <a:pt x="45" y="166"/>
                    <a:pt x="53" y="181"/>
                    <a:pt x="52" y="194"/>
                  </a:cubicBezTo>
                  <a:cubicBezTo>
                    <a:pt x="44" y="204"/>
                    <a:pt x="36" y="213"/>
                    <a:pt x="22" y="213"/>
                  </a:cubicBezTo>
                  <a:cubicBezTo>
                    <a:pt x="16" y="214"/>
                    <a:pt x="13" y="218"/>
                    <a:pt x="13" y="223"/>
                  </a:cubicBezTo>
                  <a:cubicBezTo>
                    <a:pt x="14" y="231"/>
                    <a:pt x="11" y="238"/>
                    <a:pt x="4" y="243"/>
                  </a:cubicBezTo>
                  <a:cubicBezTo>
                    <a:pt x="1" y="245"/>
                    <a:pt x="0" y="250"/>
                    <a:pt x="3" y="253"/>
                  </a:cubicBezTo>
                  <a:cubicBezTo>
                    <a:pt x="22" y="269"/>
                    <a:pt x="21" y="293"/>
                    <a:pt x="26" y="315"/>
                  </a:cubicBezTo>
                  <a:cubicBezTo>
                    <a:pt x="26" y="315"/>
                    <a:pt x="26" y="315"/>
                    <a:pt x="26" y="316"/>
                  </a:cubicBezTo>
                  <a:cubicBezTo>
                    <a:pt x="50" y="306"/>
                    <a:pt x="67" y="318"/>
                    <a:pt x="83" y="333"/>
                  </a:cubicBezTo>
                  <a:cubicBezTo>
                    <a:pt x="85" y="335"/>
                    <a:pt x="87" y="337"/>
                    <a:pt x="86" y="340"/>
                  </a:cubicBezTo>
                  <a:cubicBezTo>
                    <a:pt x="86" y="340"/>
                    <a:pt x="86" y="340"/>
                    <a:pt x="87" y="340"/>
                  </a:cubicBezTo>
                  <a:cubicBezTo>
                    <a:pt x="100" y="350"/>
                    <a:pt x="102" y="360"/>
                    <a:pt x="94" y="374"/>
                  </a:cubicBezTo>
                  <a:cubicBezTo>
                    <a:pt x="91" y="381"/>
                    <a:pt x="86" y="387"/>
                    <a:pt x="81" y="392"/>
                  </a:cubicBezTo>
                  <a:cubicBezTo>
                    <a:pt x="79" y="394"/>
                    <a:pt x="77" y="396"/>
                    <a:pt x="75" y="398"/>
                  </a:cubicBezTo>
                  <a:cubicBezTo>
                    <a:pt x="72" y="402"/>
                    <a:pt x="68" y="406"/>
                    <a:pt x="70" y="411"/>
                  </a:cubicBezTo>
                  <a:cubicBezTo>
                    <a:pt x="73" y="417"/>
                    <a:pt x="78" y="419"/>
                    <a:pt x="84" y="420"/>
                  </a:cubicBezTo>
                  <a:cubicBezTo>
                    <a:pt x="86" y="420"/>
                    <a:pt x="88" y="420"/>
                    <a:pt x="90" y="420"/>
                  </a:cubicBezTo>
                  <a:cubicBezTo>
                    <a:pt x="99" y="421"/>
                    <a:pt x="105" y="425"/>
                    <a:pt x="105" y="434"/>
                  </a:cubicBezTo>
                  <a:cubicBezTo>
                    <a:pt x="106" y="451"/>
                    <a:pt x="113" y="467"/>
                    <a:pt x="120" y="483"/>
                  </a:cubicBezTo>
                  <a:cubicBezTo>
                    <a:pt x="127" y="500"/>
                    <a:pt x="137" y="507"/>
                    <a:pt x="155" y="501"/>
                  </a:cubicBezTo>
                  <a:cubicBezTo>
                    <a:pt x="170" y="497"/>
                    <a:pt x="184" y="500"/>
                    <a:pt x="198" y="506"/>
                  </a:cubicBezTo>
                  <a:cubicBezTo>
                    <a:pt x="205" y="509"/>
                    <a:pt x="210" y="506"/>
                    <a:pt x="214" y="500"/>
                  </a:cubicBezTo>
                  <a:cubicBezTo>
                    <a:pt x="218" y="494"/>
                    <a:pt x="222" y="488"/>
                    <a:pt x="226" y="482"/>
                  </a:cubicBezTo>
                  <a:cubicBezTo>
                    <a:pt x="229" y="478"/>
                    <a:pt x="228" y="474"/>
                    <a:pt x="227" y="469"/>
                  </a:cubicBezTo>
                  <a:cubicBezTo>
                    <a:pt x="225" y="464"/>
                    <a:pt x="222" y="459"/>
                    <a:pt x="222" y="453"/>
                  </a:cubicBezTo>
                  <a:cubicBezTo>
                    <a:pt x="222" y="442"/>
                    <a:pt x="228" y="436"/>
                    <a:pt x="238" y="434"/>
                  </a:cubicBezTo>
                  <a:cubicBezTo>
                    <a:pt x="239" y="434"/>
                    <a:pt x="241" y="434"/>
                    <a:pt x="242" y="434"/>
                  </a:cubicBezTo>
                  <a:cubicBezTo>
                    <a:pt x="254" y="433"/>
                    <a:pt x="254" y="432"/>
                    <a:pt x="249" y="421"/>
                  </a:cubicBezTo>
                  <a:cubicBezTo>
                    <a:pt x="247" y="417"/>
                    <a:pt x="245" y="415"/>
                    <a:pt x="240" y="418"/>
                  </a:cubicBezTo>
                  <a:cubicBezTo>
                    <a:pt x="240" y="419"/>
                    <a:pt x="239" y="419"/>
                    <a:pt x="239" y="419"/>
                  </a:cubicBezTo>
                  <a:cubicBezTo>
                    <a:pt x="228" y="424"/>
                    <a:pt x="199" y="419"/>
                    <a:pt x="191" y="410"/>
                  </a:cubicBezTo>
                  <a:cubicBezTo>
                    <a:pt x="189" y="407"/>
                    <a:pt x="187" y="404"/>
                    <a:pt x="187" y="401"/>
                  </a:cubicBezTo>
                  <a:cubicBezTo>
                    <a:pt x="187" y="394"/>
                    <a:pt x="187" y="388"/>
                    <a:pt x="187" y="382"/>
                  </a:cubicBezTo>
                  <a:cubicBezTo>
                    <a:pt x="187" y="378"/>
                    <a:pt x="190" y="375"/>
                    <a:pt x="194" y="374"/>
                  </a:cubicBezTo>
                  <a:cubicBezTo>
                    <a:pt x="197" y="373"/>
                    <a:pt x="200" y="371"/>
                    <a:pt x="202" y="369"/>
                  </a:cubicBezTo>
                  <a:cubicBezTo>
                    <a:pt x="205" y="365"/>
                    <a:pt x="207" y="362"/>
                    <a:pt x="202" y="357"/>
                  </a:cubicBezTo>
                  <a:cubicBezTo>
                    <a:pt x="198" y="355"/>
                    <a:pt x="195" y="351"/>
                    <a:pt x="192" y="348"/>
                  </a:cubicBezTo>
                  <a:cubicBezTo>
                    <a:pt x="189" y="346"/>
                    <a:pt x="186" y="344"/>
                    <a:pt x="187" y="340"/>
                  </a:cubicBezTo>
                  <a:cubicBezTo>
                    <a:pt x="183" y="339"/>
                    <a:pt x="184" y="335"/>
                    <a:pt x="184" y="332"/>
                  </a:cubicBezTo>
                  <a:cubicBezTo>
                    <a:pt x="184" y="327"/>
                    <a:pt x="186" y="322"/>
                    <a:pt x="190" y="319"/>
                  </a:cubicBezTo>
                  <a:cubicBezTo>
                    <a:pt x="192" y="317"/>
                    <a:pt x="193" y="315"/>
                    <a:pt x="194" y="313"/>
                  </a:cubicBezTo>
                  <a:cubicBezTo>
                    <a:pt x="201" y="300"/>
                    <a:pt x="198" y="294"/>
                    <a:pt x="184" y="291"/>
                  </a:cubicBezTo>
                  <a:cubicBezTo>
                    <a:pt x="180" y="289"/>
                    <a:pt x="176" y="289"/>
                    <a:pt x="172" y="287"/>
                  </a:cubicBezTo>
                  <a:cubicBezTo>
                    <a:pt x="165" y="284"/>
                    <a:pt x="163" y="279"/>
                    <a:pt x="167" y="273"/>
                  </a:cubicBezTo>
                  <a:cubicBezTo>
                    <a:pt x="173" y="263"/>
                    <a:pt x="183" y="255"/>
                    <a:pt x="191" y="247"/>
                  </a:cubicBezTo>
                  <a:cubicBezTo>
                    <a:pt x="195" y="243"/>
                    <a:pt x="201" y="246"/>
                    <a:pt x="206" y="249"/>
                  </a:cubicBezTo>
                  <a:cubicBezTo>
                    <a:pt x="198" y="240"/>
                    <a:pt x="198" y="232"/>
                    <a:pt x="206" y="225"/>
                  </a:cubicBezTo>
                  <a:cubicBezTo>
                    <a:pt x="212" y="220"/>
                    <a:pt x="219" y="216"/>
                    <a:pt x="225" y="211"/>
                  </a:cubicBezTo>
                  <a:cubicBezTo>
                    <a:pt x="231" y="206"/>
                    <a:pt x="238" y="204"/>
                    <a:pt x="245" y="206"/>
                  </a:cubicBezTo>
                  <a:cubicBezTo>
                    <a:pt x="249" y="207"/>
                    <a:pt x="253" y="209"/>
                    <a:pt x="257" y="210"/>
                  </a:cubicBezTo>
                  <a:cubicBezTo>
                    <a:pt x="260" y="211"/>
                    <a:pt x="263" y="213"/>
                    <a:pt x="265" y="210"/>
                  </a:cubicBezTo>
                  <a:cubicBezTo>
                    <a:pt x="267" y="206"/>
                    <a:pt x="263" y="205"/>
                    <a:pt x="261" y="203"/>
                  </a:cubicBezTo>
                  <a:cubicBezTo>
                    <a:pt x="256" y="199"/>
                    <a:pt x="251" y="195"/>
                    <a:pt x="251" y="188"/>
                  </a:cubicBezTo>
                  <a:cubicBezTo>
                    <a:pt x="251" y="183"/>
                    <a:pt x="253" y="179"/>
                    <a:pt x="257" y="177"/>
                  </a:cubicBezTo>
                  <a:cubicBezTo>
                    <a:pt x="272" y="171"/>
                    <a:pt x="288" y="163"/>
                    <a:pt x="305" y="169"/>
                  </a:cubicBezTo>
                  <a:cubicBezTo>
                    <a:pt x="310" y="170"/>
                    <a:pt x="313" y="169"/>
                    <a:pt x="315" y="164"/>
                  </a:cubicBezTo>
                  <a:cubicBezTo>
                    <a:pt x="321" y="150"/>
                    <a:pt x="330" y="148"/>
                    <a:pt x="343" y="155"/>
                  </a:cubicBezTo>
                  <a:cubicBezTo>
                    <a:pt x="346" y="157"/>
                    <a:pt x="349" y="158"/>
                    <a:pt x="352" y="160"/>
                  </a:cubicBezTo>
                  <a:cubicBezTo>
                    <a:pt x="362" y="168"/>
                    <a:pt x="373" y="167"/>
                    <a:pt x="381" y="157"/>
                  </a:cubicBezTo>
                  <a:cubicBezTo>
                    <a:pt x="386" y="151"/>
                    <a:pt x="391" y="145"/>
                    <a:pt x="392" y="137"/>
                  </a:cubicBezTo>
                  <a:cubicBezTo>
                    <a:pt x="394" y="126"/>
                    <a:pt x="400" y="117"/>
                    <a:pt x="410" y="112"/>
                  </a:cubicBezTo>
                  <a:cubicBezTo>
                    <a:pt x="411" y="111"/>
                    <a:pt x="412" y="110"/>
                    <a:pt x="413" y="109"/>
                  </a:cubicBezTo>
                  <a:cubicBezTo>
                    <a:pt x="416" y="105"/>
                    <a:pt x="416" y="97"/>
                    <a:pt x="424" y="97"/>
                  </a:cubicBezTo>
                  <a:cubicBezTo>
                    <a:pt x="424" y="97"/>
                    <a:pt x="423" y="97"/>
                    <a:pt x="423" y="96"/>
                  </a:cubicBezTo>
                  <a:cubicBezTo>
                    <a:pt x="427" y="87"/>
                    <a:pt x="434" y="81"/>
                    <a:pt x="444" y="7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67" name="Freeform 54">
              <a:extLst>
                <a:ext uri="{FF2B5EF4-FFF2-40B4-BE49-F238E27FC236}">
                  <a16:creationId xmlns:a16="http://schemas.microsoft.com/office/drawing/2014/main" xmlns="" id="{B6B4DD83-9C12-4169-BE22-E8D3CACFF2CE}"/>
                </a:ext>
              </a:extLst>
            </p:cNvPr>
            <p:cNvSpPr>
              <a:spLocks/>
            </p:cNvSpPr>
            <p:nvPr/>
          </p:nvSpPr>
          <p:spPr bwMode="auto">
            <a:xfrm>
              <a:off x="2327795" y="5162683"/>
              <a:ext cx="1588" cy="2483"/>
            </a:xfrm>
            <a:custGeom>
              <a:avLst/>
              <a:gdLst>
                <a:gd name="T0" fmla="*/ 0 w 1587"/>
                <a:gd name="T1" fmla="*/ 2147483647 h 1"/>
                <a:gd name="T2" fmla="*/ 0 w 1587"/>
                <a:gd name="T3" fmla="*/ 0 h 1"/>
                <a:gd name="T4" fmla="*/ 0 w 1587"/>
                <a:gd name="T5" fmla="*/ 2147483647 h 1"/>
                <a:gd name="T6" fmla="*/ 0 w 1587"/>
                <a:gd name="T7" fmla="*/ 2147483647 h 1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587"/>
                <a:gd name="T13" fmla="*/ 0 h 1"/>
                <a:gd name="T14" fmla="*/ 1587 w 1587"/>
                <a:gd name="T15" fmla="*/ 1 h 1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587" h="1">
                  <a:moveTo>
                    <a:pt x="0" y="1"/>
                  </a:moveTo>
                  <a:cubicBezTo>
                    <a:pt x="0" y="1"/>
                    <a:pt x="0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68" name="Oval 55">
              <a:extLst>
                <a:ext uri="{FF2B5EF4-FFF2-40B4-BE49-F238E27FC236}">
                  <a16:creationId xmlns:a16="http://schemas.microsoft.com/office/drawing/2014/main" xmlns="" id="{249FD928-293B-48A4-9F41-58EB1D540C6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27795" y="5165166"/>
              <a:ext cx="1588" cy="1242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kumimoji="1" sz="23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 eaLnBrk="0" hangingPunct="0">
                <a:defRPr kumimoji="1" sz="23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eaLnBrk="0" hangingPunct="0">
                <a:defRPr kumimoji="1" sz="23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 eaLnBrk="0" hangingPunct="0">
                <a:defRPr kumimoji="1" sz="23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 eaLnBrk="0" hangingPunct="0">
                <a:defRPr kumimoji="1" sz="23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defTabSz="11430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3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defTabSz="11430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3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defTabSz="11430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3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defTabSz="11430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3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eaLnBrk="1" hangingPunct="1"/>
              <a:endParaRPr lang="ko-KR" altLang="en-US"/>
            </a:p>
          </p:txBody>
        </p:sp>
        <p:sp>
          <p:nvSpPr>
            <p:cNvPr id="69" name="Freeform 56">
              <a:extLst>
                <a:ext uri="{FF2B5EF4-FFF2-40B4-BE49-F238E27FC236}">
                  <a16:creationId xmlns:a16="http://schemas.microsoft.com/office/drawing/2014/main" xmlns="" id="{6ADFCFEE-821E-41AF-BE28-B7816E7725DD}"/>
                </a:ext>
              </a:extLst>
            </p:cNvPr>
            <p:cNvSpPr>
              <a:spLocks/>
            </p:cNvSpPr>
            <p:nvPr/>
          </p:nvSpPr>
          <p:spPr bwMode="auto">
            <a:xfrm>
              <a:off x="1897583" y="4041430"/>
              <a:ext cx="1398587" cy="1167196"/>
            </a:xfrm>
            <a:custGeom>
              <a:avLst/>
              <a:gdLst>
                <a:gd name="T0" fmla="*/ 2147483647 w 621"/>
                <a:gd name="T1" fmla="*/ 2147483647 h 662"/>
                <a:gd name="T2" fmla="*/ 2147483647 w 621"/>
                <a:gd name="T3" fmla="*/ 2147483647 h 662"/>
                <a:gd name="T4" fmla="*/ 2147483647 w 621"/>
                <a:gd name="T5" fmla="*/ 2147483647 h 662"/>
                <a:gd name="T6" fmla="*/ 2147483647 w 621"/>
                <a:gd name="T7" fmla="*/ 2147483647 h 662"/>
                <a:gd name="T8" fmla="*/ 2147483647 w 621"/>
                <a:gd name="T9" fmla="*/ 2147483647 h 662"/>
                <a:gd name="T10" fmla="*/ 2147483647 w 621"/>
                <a:gd name="T11" fmla="*/ 2147483647 h 662"/>
                <a:gd name="T12" fmla="*/ 2147483647 w 621"/>
                <a:gd name="T13" fmla="*/ 0 h 662"/>
                <a:gd name="T14" fmla="*/ 2147483647 w 621"/>
                <a:gd name="T15" fmla="*/ 2147483647 h 662"/>
                <a:gd name="T16" fmla="*/ 2147483647 w 621"/>
                <a:gd name="T17" fmla="*/ 2147483647 h 662"/>
                <a:gd name="T18" fmla="*/ 2147483647 w 621"/>
                <a:gd name="T19" fmla="*/ 2147483647 h 662"/>
                <a:gd name="T20" fmla="*/ 2147483647 w 621"/>
                <a:gd name="T21" fmla="*/ 2147483647 h 662"/>
                <a:gd name="T22" fmla="*/ 2147483647 w 621"/>
                <a:gd name="T23" fmla="*/ 2147483647 h 662"/>
                <a:gd name="T24" fmla="*/ 2147483647 w 621"/>
                <a:gd name="T25" fmla="*/ 2147483647 h 662"/>
                <a:gd name="T26" fmla="*/ 2147483647 w 621"/>
                <a:gd name="T27" fmla="*/ 2147483647 h 662"/>
                <a:gd name="T28" fmla="*/ 2147483647 w 621"/>
                <a:gd name="T29" fmla="*/ 2147483647 h 662"/>
                <a:gd name="T30" fmla="*/ 2147483647 w 621"/>
                <a:gd name="T31" fmla="*/ 2147483647 h 662"/>
                <a:gd name="T32" fmla="*/ 2147483647 w 621"/>
                <a:gd name="T33" fmla="*/ 2147483647 h 662"/>
                <a:gd name="T34" fmla="*/ 2147483647 w 621"/>
                <a:gd name="T35" fmla="*/ 2147483647 h 662"/>
                <a:gd name="T36" fmla="*/ 2147483647 w 621"/>
                <a:gd name="T37" fmla="*/ 2147483647 h 662"/>
                <a:gd name="T38" fmla="*/ 2147483647 w 621"/>
                <a:gd name="T39" fmla="*/ 2147483647 h 662"/>
                <a:gd name="T40" fmla="*/ 2147483647 w 621"/>
                <a:gd name="T41" fmla="*/ 2147483647 h 662"/>
                <a:gd name="T42" fmla="*/ 2147483647 w 621"/>
                <a:gd name="T43" fmla="*/ 2147483647 h 662"/>
                <a:gd name="T44" fmla="*/ 2147483647 w 621"/>
                <a:gd name="T45" fmla="*/ 2147483647 h 662"/>
                <a:gd name="T46" fmla="*/ 2147483647 w 621"/>
                <a:gd name="T47" fmla="*/ 2147483647 h 662"/>
                <a:gd name="T48" fmla="*/ 2147483647 w 621"/>
                <a:gd name="T49" fmla="*/ 2147483647 h 662"/>
                <a:gd name="T50" fmla="*/ 2147483647 w 621"/>
                <a:gd name="T51" fmla="*/ 2147483647 h 662"/>
                <a:gd name="T52" fmla="*/ 2147483647 w 621"/>
                <a:gd name="T53" fmla="*/ 2147483647 h 662"/>
                <a:gd name="T54" fmla="*/ 2147483647 w 621"/>
                <a:gd name="T55" fmla="*/ 2147483647 h 662"/>
                <a:gd name="T56" fmla="*/ 2147483647 w 621"/>
                <a:gd name="T57" fmla="*/ 2147483647 h 662"/>
                <a:gd name="T58" fmla="*/ 2147483647 w 621"/>
                <a:gd name="T59" fmla="*/ 2147483647 h 662"/>
                <a:gd name="T60" fmla="*/ 2147483647 w 621"/>
                <a:gd name="T61" fmla="*/ 2147483647 h 662"/>
                <a:gd name="T62" fmla="*/ 2147483647 w 621"/>
                <a:gd name="T63" fmla="*/ 2147483647 h 662"/>
                <a:gd name="T64" fmla="*/ 2147483647 w 621"/>
                <a:gd name="T65" fmla="*/ 2147483647 h 662"/>
                <a:gd name="T66" fmla="*/ 2147483647 w 621"/>
                <a:gd name="T67" fmla="*/ 2147483647 h 662"/>
                <a:gd name="T68" fmla="*/ 2147483647 w 621"/>
                <a:gd name="T69" fmla="*/ 2147483647 h 662"/>
                <a:gd name="T70" fmla="*/ 2147483647 w 621"/>
                <a:gd name="T71" fmla="*/ 2147483647 h 662"/>
                <a:gd name="T72" fmla="*/ 2147483647 w 621"/>
                <a:gd name="T73" fmla="*/ 2147483647 h 662"/>
                <a:gd name="T74" fmla="*/ 2147483647 w 621"/>
                <a:gd name="T75" fmla="*/ 2147483647 h 662"/>
                <a:gd name="T76" fmla="*/ 2147483647 w 621"/>
                <a:gd name="T77" fmla="*/ 2147483647 h 662"/>
                <a:gd name="T78" fmla="*/ 2147483647 w 621"/>
                <a:gd name="T79" fmla="*/ 2147483647 h 662"/>
                <a:gd name="T80" fmla="*/ 2147483647 w 621"/>
                <a:gd name="T81" fmla="*/ 2147483647 h 662"/>
                <a:gd name="T82" fmla="*/ 2147483647 w 621"/>
                <a:gd name="T83" fmla="*/ 2147483647 h 662"/>
                <a:gd name="T84" fmla="*/ 2147483647 w 621"/>
                <a:gd name="T85" fmla="*/ 2147483647 h 662"/>
                <a:gd name="T86" fmla="*/ 2147483647 w 621"/>
                <a:gd name="T87" fmla="*/ 2147483647 h 662"/>
                <a:gd name="T88" fmla="*/ 2147483647 w 621"/>
                <a:gd name="T89" fmla="*/ 2147483647 h 662"/>
                <a:gd name="T90" fmla="*/ 2147483647 w 621"/>
                <a:gd name="T91" fmla="*/ 2147483647 h 662"/>
                <a:gd name="T92" fmla="*/ 2147483647 w 621"/>
                <a:gd name="T93" fmla="*/ 2147483647 h 662"/>
                <a:gd name="T94" fmla="*/ 2147483647 w 621"/>
                <a:gd name="T95" fmla="*/ 2147483647 h 662"/>
                <a:gd name="T96" fmla="*/ 2147483647 w 621"/>
                <a:gd name="T97" fmla="*/ 2147483647 h 662"/>
                <a:gd name="T98" fmla="*/ 2147483647 w 621"/>
                <a:gd name="T99" fmla="*/ 2147483647 h 662"/>
                <a:gd name="T100" fmla="*/ 2147483647 w 621"/>
                <a:gd name="T101" fmla="*/ 2147483647 h 662"/>
                <a:gd name="T102" fmla="*/ 2147483647 w 621"/>
                <a:gd name="T103" fmla="*/ 2147483647 h 662"/>
                <a:gd name="T104" fmla="*/ 2147483647 w 621"/>
                <a:gd name="T105" fmla="*/ 2147483647 h 662"/>
                <a:gd name="T106" fmla="*/ 2147483647 w 621"/>
                <a:gd name="T107" fmla="*/ 2147483647 h 66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621"/>
                <a:gd name="T163" fmla="*/ 0 h 662"/>
                <a:gd name="T164" fmla="*/ 621 w 621"/>
                <a:gd name="T165" fmla="*/ 662 h 662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621" h="662">
                  <a:moveTo>
                    <a:pt x="613" y="445"/>
                  </a:moveTo>
                  <a:cubicBezTo>
                    <a:pt x="607" y="445"/>
                    <a:pt x="601" y="445"/>
                    <a:pt x="597" y="451"/>
                  </a:cubicBezTo>
                  <a:cubicBezTo>
                    <a:pt x="595" y="455"/>
                    <a:pt x="592" y="459"/>
                    <a:pt x="590" y="463"/>
                  </a:cubicBezTo>
                  <a:cubicBezTo>
                    <a:pt x="586" y="468"/>
                    <a:pt x="583" y="474"/>
                    <a:pt x="579" y="479"/>
                  </a:cubicBezTo>
                  <a:cubicBezTo>
                    <a:pt x="572" y="489"/>
                    <a:pt x="563" y="488"/>
                    <a:pt x="557" y="479"/>
                  </a:cubicBezTo>
                  <a:cubicBezTo>
                    <a:pt x="554" y="475"/>
                    <a:pt x="552" y="471"/>
                    <a:pt x="550" y="466"/>
                  </a:cubicBezTo>
                  <a:cubicBezTo>
                    <a:pt x="547" y="459"/>
                    <a:pt x="547" y="455"/>
                    <a:pt x="556" y="451"/>
                  </a:cubicBezTo>
                  <a:cubicBezTo>
                    <a:pt x="573" y="443"/>
                    <a:pt x="576" y="430"/>
                    <a:pt x="566" y="418"/>
                  </a:cubicBezTo>
                  <a:cubicBezTo>
                    <a:pt x="550" y="402"/>
                    <a:pt x="547" y="383"/>
                    <a:pt x="548" y="362"/>
                  </a:cubicBezTo>
                  <a:cubicBezTo>
                    <a:pt x="548" y="346"/>
                    <a:pt x="553" y="332"/>
                    <a:pt x="558" y="318"/>
                  </a:cubicBezTo>
                  <a:cubicBezTo>
                    <a:pt x="564" y="307"/>
                    <a:pt x="569" y="296"/>
                    <a:pt x="575" y="285"/>
                  </a:cubicBezTo>
                  <a:cubicBezTo>
                    <a:pt x="580" y="276"/>
                    <a:pt x="579" y="269"/>
                    <a:pt x="573" y="261"/>
                  </a:cubicBezTo>
                  <a:cubicBezTo>
                    <a:pt x="566" y="254"/>
                    <a:pt x="562" y="245"/>
                    <a:pt x="560" y="236"/>
                  </a:cubicBezTo>
                  <a:cubicBezTo>
                    <a:pt x="560" y="218"/>
                    <a:pt x="567" y="202"/>
                    <a:pt x="575" y="185"/>
                  </a:cubicBezTo>
                  <a:cubicBezTo>
                    <a:pt x="581" y="172"/>
                    <a:pt x="585" y="158"/>
                    <a:pt x="586" y="143"/>
                  </a:cubicBezTo>
                  <a:cubicBezTo>
                    <a:pt x="586" y="136"/>
                    <a:pt x="583" y="131"/>
                    <a:pt x="578" y="127"/>
                  </a:cubicBezTo>
                  <a:cubicBezTo>
                    <a:pt x="564" y="116"/>
                    <a:pt x="560" y="102"/>
                    <a:pt x="560" y="86"/>
                  </a:cubicBezTo>
                  <a:cubicBezTo>
                    <a:pt x="560" y="69"/>
                    <a:pt x="563" y="53"/>
                    <a:pt x="562" y="36"/>
                  </a:cubicBezTo>
                  <a:cubicBezTo>
                    <a:pt x="562" y="31"/>
                    <a:pt x="561" y="27"/>
                    <a:pt x="556" y="26"/>
                  </a:cubicBezTo>
                  <a:cubicBezTo>
                    <a:pt x="552" y="25"/>
                    <a:pt x="550" y="22"/>
                    <a:pt x="550" y="18"/>
                  </a:cubicBezTo>
                  <a:cubicBezTo>
                    <a:pt x="549" y="12"/>
                    <a:pt x="548" y="6"/>
                    <a:pt x="547" y="0"/>
                  </a:cubicBezTo>
                  <a:cubicBezTo>
                    <a:pt x="537" y="3"/>
                    <a:pt x="528" y="7"/>
                    <a:pt x="517" y="8"/>
                  </a:cubicBezTo>
                  <a:cubicBezTo>
                    <a:pt x="510" y="10"/>
                    <a:pt x="504" y="12"/>
                    <a:pt x="502" y="19"/>
                  </a:cubicBezTo>
                  <a:cubicBezTo>
                    <a:pt x="498" y="33"/>
                    <a:pt x="483" y="36"/>
                    <a:pt x="472" y="25"/>
                  </a:cubicBezTo>
                  <a:cubicBezTo>
                    <a:pt x="469" y="22"/>
                    <a:pt x="466" y="19"/>
                    <a:pt x="463" y="18"/>
                  </a:cubicBezTo>
                  <a:cubicBezTo>
                    <a:pt x="459" y="16"/>
                    <a:pt x="455" y="16"/>
                    <a:pt x="452" y="20"/>
                  </a:cubicBezTo>
                  <a:cubicBezTo>
                    <a:pt x="442" y="31"/>
                    <a:pt x="430" y="30"/>
                    <a:pt x="419" y="24"/>
                  </a:cubicBezTo>
                  <a:cubicBezTo>
                    <a:pt x="413" y="22"/>
                    <a:pt x="410" y="21"/>
                    <a:pt x="404" y="27"/>
                  </a:cubicBezTo>
                  <a:cubicBezTo>
                    <a:pt x="395" y="35"/>
                    <a:pt x="382" y="37"/>
                    <a:pt x="371" y="41"/>
                  </a:cubicBezTo>
                  <a:cubicBezTo>
                    <a:pt x="367" y="42"/>
                    <a:pt x="366" y="36"/>
                    <a:pt x="366" y="33"/>
                  </a:cubicBezTo>
                  <a:cubicBezTo>
                    <a:pt x="364" y="30"/>
                    <a:pt x="366" y="27"/>
                    <a:pt x="364" y="25"/>
                  </a:cubicBezTo>
                  <a:cubicBezTo>
                    <a:pt x="362" y="21"/>
                    <a:pt x="357" y="26"/>
                    <a:pt x="355" y="23"/>
                  </a:cubicBezTo>
                  <a:cubicBezTo>
                    <a:pt x="352" y="21"/>
                    <a:pt x="348" y="21"/>
                    <a:pt x="345" y="23"/>
                  </a:cubicBezTo>
                  <a:cubicBezTo>
                    <a:pt x="346" y="28"/>
                    <a:pt x="348" y="34"/>
                    <a:pt x="342" y="37"/>
                  </a:cubicBezTo>
                  <a:cubicBezTo>
                    <a:pt x="337" y="40"/>
                    <a:pt x="330" y="40"/>
                    <a:pt x="325" y="34"/>
                  </a:cubicBezTo>
                  <a:cubicBezTo>
                    <a:pt x="321" y="28"/>
                    <a:pt x="316" y="34"/>
                    <a:pt x="311" y="35"/>
                  </a:cubicBezTo>
                  <a:cubicBezTo>
                    <a:pt x="307" y="36"/>
                    <a:pt x="302" y="36"/>
                    <a:pt x="298" y="35"/>
                  </a:cubicBezTo>
                  <a:cubicBezTo>
                    <a:pt x="292" y="31"/>
                    <a:pt x="290" y="37"/>
                    <a:pt x="286" y="38"/>
                  </a:cubicBezTo>
                  <a:cubicBezTo>
                    <a:pt x="277" y="40"/>
                    <a:pt x="270" y="46"/>
                    <a:pt x="261" y="50"/>
                  </a:cubicBezTo>
                  <a:cubicBezTo>
                    <a:pt x="261" y="50"/>
                    <a:pt x="261" y="51"/>
                    <a:pt x="261" y="52"/>
                  </a:cubicBezTo>
                  <a:cubicBezTo>
                    <a:pt x="259" y="55"/>
                    <a:pt x="257" y="57"/>
                    <a:pt x="254" y="58"/>
                  </a:cubicBezTo>
                  <a:cubicBezTo>
                    <a:pt x="255" y="59"/>
                    <a:pt x="255" y="60"/>
                    <a:pt x="254" y="61"/>
                  </a:cubicBezTo>
                  <a:cubicBezTo>
                    <a:pt x="250" y="61"/>
                    <a:pt x="249" y="64"/>
                    <a:pt x="248" y="66"/>
                  </a:cubicBezTo>
                  <a:cubicBezTo>
                    <a:pt x="247" y="75"/>
                    <a:pt x="241" y="79"/>
                    <a:pt x="233" y="83"/>
                  </a:cubicBezTo>
                  <a:cubicBezTo>
                    <a:pt x="231" y="84"/>
                    <a:pt x="229" y="86"/>
                    <a:pt x="229" y="89"/>
                  </a:cubicBezTo>
                  <a:cubicBezTo>
                    <a:pt x="224" y="93"/>
                    <a:pt x="227" y="99"/>
                    <a:pt x="224" y="104"/>
                  </a:cubicBezTo>
                  <a:cubicBezTo>
                    <a:pt x="221" y="112"/>
                    <a:pt x="215" y="118"/>
                    <a:pt x="210" y="126"/>
                  </a:cubicBezTo>
                  <a:cubicBezTo>
                    <a:pt x="209" y="128"/>
                    <a:pt x="207" y="130"/>
                    <a:pt x="205" y="131"/>
                  </a:cubicBezTo>
                  <a:cubicBezTo>
                    <a:pt x="203" y="132"/>
                    <a:pt x="201" y="132"/>
                    <a:pt x="200" y="133"/>
                  </a:cubicBezTo>
                  <a:cubicBezTo>
                    <a:pt x="196" y="131"/>
                    <a:pt x="193" y="131"/>
                    <a:pt x="189" y="133"/>
                  </a:cubicBezTo>
                  <a:cubicBezTo>
                    <a:pt x="187" y="133"/>
                    <a:pt x="185" y="134"/>
                    <a:pt x="184" y="135"/>
                  </a:cubicBezTo>
                  <a:cubicBezTo>
                    <a:pt x="181" y="136"/>
                    <a:pt x="178" y="136"/>
                    <a:pt x="175" y="134"/>
                  </a:cubicBezTo>
                  <a:cubicBezTo>
                    <a:pt x="174" y="132"/>
                    <a:pt x="172" y="131"/>
                    <a:pt x="170" y="129"/>
                  </a:cubicBezTo>
                  <a:cubicBezTo>
                    <a:pt x="168" y="128"/>
                    <a:pt x="166" y="127"/>
                    <a:pt x="164" y="126"/>
                  </a:cubicBezTo>
                  <a:cubicBezTo>
                    <a:pt x="151" y="120"/>
                    <a:pt x="151" y="120"/>
                    <a:pt x="147" y="133"/>
                  </a:cubicBezTo>
                  <a:cubicBezTo>
                    <a:pt x="146" y="136"/>
                    <a:pt x="144" y="139"/>
                    <a:pt x="141" y="138"/>
                  </a:cubicBezTo>
                  <a:cubicBezTo>
                    <a:pt x="134" y="138"/>
                    <a:pt x="126" y="140"/>
                    <a:pt x="119" y="136"/>
                  </a:cubicBezTo>
                  <a:cubicBezTo>
                    <a:pt x="116" y="135"/>
                    <a:pt x="113" y="135"/>
                    <a:pt x="110" y="136"/>
                  </a:cubicBezTo>
                  <a:cubicBezTo>
                    <a:pt x="102" y="139"/>
                    <a:pt x="94" y="141"/>
                    <a:pt x="87" y="145"/>
                  </a:cubicBezTo>
                  <a:cubicBezTo>
                    <a:pt x="88" y="150"/>
                    <a:pt x="92" y="150"/>
                    <a:pt x="94" y="152"/>
                  </a:cubicBezTo>
                  <a:cubicBezTo>
                    <a:pt x="96" y="153"/>
                    <a:pt x="96" y="156"/>
                    <a:pt x="98" y="157"/>
                  </a:cubicBezTo>
                  <a:cubicBezTo>
                    <a:pt x="99" y="157"/>
                    <a:pt x="99" y="157"/>
                    <a:pt x="100" y="157"/>
                  </a:cubicBezTo>
                  <a:cubicBezTo>
                    <a:pt x="102" y="164"/>
                    <a:pt x="103" y="171"/>
                    <a:pt x="97" y="176"/>
                  </a:cubicBezTo>
                  <a:cubicBezTo>
                    <a:pt x="90" y="182"/>
                    <a:pt x="83" y="181"/>
                    <a:pt x="76" y="179"/>
                  </a:cubicBezTo>
                  <a:cubicBezTo>
                    <a:pt x="73" y="178"/>
                    <a:pt x="70" y="176"/>
                    <a:pt x="67" y="175"/>
                  </a:cubicBezTo>
                  <a:cubicBezTo>
                    <a:pt x="65" y="174"/>
                    <a:pt x="63" y="173"/>
                    <a:pt x="61" y="173"/>
                  </a:cubicBezTo>
                  <a:cubicBezTo>
                    <a:pt x="61" y="173"/>
                    <a:pt x="61" y="174"/>
                    <a:pt x="60" y="174"/>
                  </a:cubicBezTo>
                  <a:cubicBezTo>
                    <a:pt x="59" y="174"/>
                    <a:pt x="57" y="175"/>
                    <a:pt x="56" y="176"/>
                  </a:cubicBezTo>
                  <a:cubicBezTo>
                    <a:pt x="50" y="181"/>
                    <a:pt x="45" y="187"/>
                    <a:pt x="37" y="191"/>
                  </a:cubicBezTo>
                  <a:cubicBezTo>
                    <a:pt x="34" y="193"/>
                    <a:pt x="36" y="195"/>
                    <a:pt x="38" y="196"/>
                  </a:cubicBezTo>
                  <a:cubicBezTo>
                    <a:pt x="40" y="198"/>
                    <a:pt x="43" y="199"/>
                    <a:pt x="45" y="201"/>
                  </a:cubicBezTo>
                  <a:cubicBezTo>
                    <a:pt x="49" y="205"/>
                    <a:pt x="48" y="211"/>
                    <a:pt x="43" y="213"/>
                  </a:cubicBezTo>
                  <a:cubicBezTo>
                    <a:pt x="39" y="216"/>
                    <a:pt x="33" y="218"/>
                    <a:pt x="28" y="217"/>
                  </a:cubicBezTo>
                  <a:cubicBezTo>
                    <a:pt x="20" y="214"/>
                    <a:pt x="14" y="218"/>
                    <a:pt x="10" y="224"/>
                  </a:cubicBezTo>
                  <a:cubicBezTo>
                    <a:pt x="7" y="227"/>
                    <a:pt x="0" y="229"/>
                    <a:pt x="1" y="232"/>
                  </a:cubicBezTo>
                  <a:cubicBezTo>
                    <a:pt x="3" y="238"/>
                    <a:pt x="10" y="236"/>
                    <a:pt x="14" y="238"/>
                  </a:cubicBezTo>
                  <a:cubicBezTo>
                    <a:pt x="20" y="240"/>
                    <a:pt x="27" y="240"/>
                    <a:pt x="31" y="245"/>
                  </a:cubicBezTo>
                  <a:cubicBezTo>
                    <a:pt x="33" y="254"/>
                    <a:pt x="31" y="264"/>
                    <a:pt x="30" y="273"/>
                  </a:cubicBezTo>
                  <a:cubicBezTo>
                    <a:pt x="29" y="277"/>
                    <a:pt x="28" y="280"/>
                    <a:pt x="25" y="282"/>
                  </a:cubicBezTo>
                  <a:cubicBezTo>
                    <a:pt x="19" y="286"/>
                    <a:pt x="18" y="291"/>
                    <a:pt x="21" y="297"/>
                  </a:cubicBezTo>
                  <a:cubicBezTo>
                    <a:pt x="21" y="297"/>
                    <a:pt x="21" y="297"/>
                    <a:pt x="21" y="297"/>
                  </a:cubicBezTo>
                  <a:cubicBezTo>
                    <a:pt x="28" y="300"/>
                    <a:pt x="33" y="306"/>
                    <a:pt x="38" y="310"/>
                  </a:cubicBezTo>
                  <a:cubicBezTo>
                    <a:pt x="42" y="313"/>
                    <a:pt x="43" y="318"/>
                    <a:pt x="40" y="324"/>
                  </a:cubicBezTo>
                  <a:cubicBezTo>
                    <a:pt x="39" y="326"/>
                    <a:pt x="38" y="329"/>
                    <a:pt x="37" y="332"/>
                  </a:cubicBezTo>
                  <a:cubicBezTo>
                    <a:pt x="32" y="335"/>
                    <a:pt x="29" y="339"/>
                    <a:pt x="24" y="341"/>
                  </a:cubicBezTo>
                  <a:cubicBezTo>
                    <a:pt x="20" y="343"/>
                    <a:pt x="20" y="355"/>
                    <a:pt x="24" y="359"/>
                  </a:cubicBezTo>
                  <a:cubicBezTo>
                    <a:pt x="31" y="366"/>
                    <a:pt x="52" y="368"/>
                    <a:pt x="60" y="362"/>
                  </a:cubicBezTo>
                  <a:cubicBezTo>
                    <a:pt x="67" y="357"/>
                    <a:pt x="80" y="362"/>
                    <a:pt x="83" y="372"/>
                  </a:cubicBezTo>
                  <a:cubicBezTo>
                    <a:pt x="86" y="378"/>
                    <a:pt x="88" y="384"/>
                    <a:pt x="92" y="390"/>
                  </a:cubicBezTo>
                  <a:cubicBezTo>
                    <a:pt x="96" y="394"/>
                    <a:pt x="93" y="400"/>
                    <a:pt x="86" y="400"/>
                  </a:cubicBezTo>
                  <a:cubicBezTo>
                    <a:pt x="80" y="401"/>
                    <a:pt x="73" y="402"/>
                    <a:pt x="66" y="402"/>
                  </a:cubicBezTo>
                  <a:cubicBezTo>
                    <a:pt x="58" y="403"/>
                    <a:pt x="56" y="407"/>
                    <a:pt x="59" y="415"/>
                  </a:cubicBezTo>
                  <a:cubicBezTo>
                    <a:pt x="61" y="420"/>
                    <a:pt x="63" y="426"/>
                    <a:pt x="65" y="432"/>
                  </a:cubicBezTo>
                  <a:cubicBezTo>
                    <a:pt x="58" y="448"/>
                    <a:pt x="50" y="464"/>
                    <a:pt x="36" y="476"/>
                  </a:cubicBezTo>
                  <a:cubicBezTo>
                    <a:pt x="29" y="481"/>
                    <a:pt x="30" y="489"/>
                    <a:pt x="33" y="496"/>
                  </a:cubicBezTo>
                  <a:cubicBezTo>
                    <a:pt x="37" y="503"/>
                    <a:pt x="39" y="510"/>
                    <a:pt x="34" y="517"/>
                  </a:cubicBezTo>
                  <a:cubicBezTo>
                    <a:pt x="33" y="520"/>
                    <a:pt x="33" y="522"/>
                    <a:pt x="36" y="524"/>
                  </a:cubicBezTo>
                  <a:cubicBezTo>
                    <a:pt x="42" y="530"/>
                    <a:pt x="48" y="536"/>
                    <a:pt x="54" y="542"/>
                  </a:cubicBezTo>
                  <a:cubicBezTo>
                    <a:pt x="55" y="543"/>
                    <a:pt x="55" y="543"/>
                    <a:pt x="55" y="544"/>
                  </a:cubicBezTo>
                  <a:cubicBezTo>
                    <a:pt x="72" y="543"/>
                    <a:pt x="89" y="544"/>
                    <a:pt x="106" y="549"/>
                  </a:cubicBezTo>
                  <a:cubicBezTo>
                    <a:pt x="115" y="552"/>
                    <a:pt x="122" y="559"/>
                    <a:pt x="123" y="569"/>
                  </a:cubicBezTo>
                  <a:cubicBezTo>
                    <a:pt x="123" y="576"/>
                    <a:pt x="127" y="580"/>
                    <a:pt x="133" y="582"/>
                  </a:cubicBezTo>
                  <a:cubicBezTo>
                    <a:pt x="153" y="591"/>
                    <a:pt x="156" y="603"/>
                    <a:pt x="143" y="620"/>
                  </a:cubicBezTo>
                  <a:cubicBezTo>
                    <a:pt x="140" y="624"/>
                    <a:pt x="142" y="625"/>
                    <a:pt x="145" y="627"/>
                  </a:cubicBezTo>
                  <a:cubicBezTo>
                    <a:pt x="149" y="629"/>
                    <a:pt x="154" y="629"/>
                    <a:pt x="158" y="627"/>
                  </a:cubicBezTo>
                  <a:cubicBezTo>
                    <a:pt x="168" y="622"/>
                    <a:pt x="177" y="623"/>
                    <a:pt x="185" y="630"/>
                  </a:cubicBezTo>
                  <a:cubicBezTo>
                    <a:pt x="187" y="632"/>
                    <a:pt x="189" y="634"/>
                    <a:pt x="191" y="636"/>
                  </a:cubicBezTo>
                  <a:cubicBezTo>
                    <a:pt x="191" y="636"/>
                    <a:pt x="191" y="636"/>
                    <a:pt x="191" y="636"/>
                  </a:cubicBezTo>
                  <a:cubicBezTo>
                    <a:pt x="189" y="634"/>
                    <a:pt x="187" y="631"/>
                    <a:pt x="185" y="629"/>
                  </a:cubicBezTo>
                  <a:cubicBezTo>
                    <a:pt x="183" y="627"/>
                    <a:pt x="183" y="625"/>
                    <a:pt x="182" y="622"/>
                  </a:cubicBezTo>
                  <a:cubicBezTo>
                    <a:pt x="179" y="610"/>
                    <a:pt x="186" y="601"/>
                    <a:pt x="199" y="604"/>
                  </a:cubicBezTo>
                  <a:cubicBezTo>
                    <a:pt x="207" y="606"/>
                    <a:pt x="206" y="603"/>
                    <a:pt x="205" y="597"/>
                  </a:cubicBezTo>
                  <a:cubicBezTo>
                    <a:pt x="204" y="593"/>
                    <a:pt x="202" y="588"/>
                    <a:pt x="199" y="585"/>
                  </a:cubicBezTo>
                  <a:cubicBezTo>
                    <a:pt x="194" y="581"/>
                    <a:pt x="193" y="576"/>
                    <a:pt x="195" y="570"/>
                  </a:cubicBezTo>
                  <a:cubicBezTo>
                    <a:pt x="197" y="564"/>
                    <a:pt x="202" y="562"/>
                    <a:pt x="208" y="561"/>
                  </a:cubicBezTo>
                  <a:cubicBezTo>
                    <a:pt x="211" y="560"/>
                    <a:pt x="217" y="562"/>
                    <a:pt x="217" y="558"/>
                  </a:cubicBezTo>
                  <a:cubicBezTo>
                    <a:pt x="217" y="553"/>
                    <a:pt x="211" y="556"/>
                    <a:pt x="208" y="555"/>
                  </a:cubicBezTo>
                  <a:cubicBezTo>
                    <a:pt x="206" y="554"/>
                    <a:pt x="203" y="554"/>
                    <a:pt x="202" y="551"/>
                  </a:cubicBezTo>
                  <a:cubicBezTo>
                    <a:pt x="202" y="551"/>
                    <a:pt x="202" y="551"/>
                    <a:pt x="202" y="551"/>
                  </a:cubicBezTo>
                  <a:cubicBezTo>
                    <a:pt x="195" y="548"/>
                    <a:pt x="194" y="542"/>
                    <a:pt x="194" y="535"/>
                  </a:cubicBezTo>
                  <a:cubicBezTo>
                    <a:pt x="201" y="525"/>
                    <a:pt x="207" y="514"/>
                    <a:pt x="219" y="509"/>
                  </a:cubicBezTo>
                  <a:cubicBezTo>
                    <a:pt x="225" y="506"/>
                    <a:pt x="231" y="508"/>
                    <a:pt x="234" y="515"/>
                  </a:cubicBezTo>
                  <a:cubicBezTo>
                    <a:pt x="235" y="517"/>
                    <a:pt x="236" y="521"/>
                    <a:pt x="239" y="519"/>
                  </a:cubicBezTo>
                  <a:cubicBezTo>
                    <a:pt x="242" y="516"/>
                    <a:pt x="249" y="515"/>
                    <a:pt x="247" y="508"/>
                  </a:cubicBezTo>
                  <a:cubicBezTo>
                    <a:pt x="244" y="496"/>
                    <a:pt x="249" y="488"/>
                    <a:pt x="261" y="485"/>
                  </a:cubicBezTo>
                  <a:cubicBezTo>
                    <a:pt x="268" y="483"/>
                    <a:pt x="275" y="481"/>
                    <a:pt x="282" y="480"/>
                  </a:cubicBezTo>
                  <a:cubicBezTo>
                    <a:pt x="292" y="479"/>
                    <a:pt x="302" y="478"/>
                    <a:pt x="312" y="473"/>
                  </a:cubicBezTo>
                  <a:cubicBezTo>
                    <a:pt x="320" y="470"/>
                    <a:pt x="334" y="485"/>
                    <a:pt x="334" y="497"/>
                  </a:cubicBezTo>
                  <a:cubicBezTo>
                    <a:pt x="334" y="505"/>
                    <a:pt x="334" y="513"/>
                    <a:pt x="334" y="521"/>
                  </a:cubicBezTo>
                  <a:cubicBezTo>
                    <a:pt x="330" y="529"/>
                    <a:pt x="332" y="538"/>
                    <a:pt x="327" y="546"/>
                  </a:cubicBezTo>
                  <a:cubicBezTo>
                    <a:pt x="327" y="546"/>
                    <a:pt x="327" y="546"/>
                    <a:pt x="327" y="546"/>
                  </a:cubicBezTo>
                  <a:cubicBezTo>
                    <a:pt x="326" y="554"/>
                    <a:pt x="323" y="562"/>
                    <a:pt x="323" y="571"/>
                  </a:cubicBezTo>
                  <a:cubicBezTo>
                    <a:pt x="324" y="578"/>
                    <a:pt x="315" y="580"/>
                    <a:pt x="312" y="586"/>
                  </a:cubicBezTo>
                  <a:cubicBezTo>
                    <a:pt x="309" y="591"/>
                    <a:pt x="305" y="596"/>
                    <a:pt x="302" y="601"/>
                  </a:cubicBezTo>
                  <a:cubicBezTo>
                    <a:pt x="298" y="609"/>
                    <a:pt x="283" y="613"/>
                    <a:pt x="273" y="609"/>
                  </a:cubicBezTo>
                  <a:cubicBezTo>
                    <a:pt x="270" y="608"/>
                    <a:pt x="267" y="604"/>
                    <a:pt x="263" y="607"/>
                  </a:cubicBezTo>
                  <a:cubicBezTo>
                    <a:pt x="259" y="611"/>
                    <a:pt x="255" y="616"/>
                    <a:pt x="255" y="622"/>
                  </a:cubicBezTo>
                  <a:cubicBezTo>
                    <a:pt x="255" y="628"/>
                    <a:pt x="253" y="637"/>
                    <a:pt x="264" y="639"/>
                  </a:cubicBezTo>
                  <a:cubicBezTo>
                    <a:pt x="267" y="640"/>
                    <a:pt x="268" y="644"/>
                    <a:pt x="268" y="648"/>
                  </a:cubicBezTo>
                  <a:cubicBezTo>
                    <a:pt x="267" y="655"/>
                    <a:pt x="270" y="656"/>
                    <a:pt x="276" y="656"/>
                  </a:cubicBezTo>
                  <a:cubicBezTo>
                    <a:pt x="294" y="654"/>
                    <a:pt x="312" y="658"/>
                    <a:pt x="331" y="658"/>
                  </a:cubicBezTo>
                  <a:cubicBezTo>
                    <a:pt x="335" y="658"/>
                    <a:pt x="340" y="660"/>
                    <a:pt x="345" y="661"/>
                  </a:cubicBezTo>
                  <a:cubicBezTo>
                    <a:pt x="350" y="662"/>
                    <a:pt x="355" y="662"/>
                    <a:pt x="356" y="654"/>
                  </a:cubicBezTo>
                  <a:cubicBezTo>
                    <a:pt x="357" y="643"/>
                    <a:pt x="367" y="642"/>
                    <a:pt x="375" y="642"/>
                  </a:cubicBezTo>
                  <a:cubicBezTo>
                    <a:pt x="389" y="642"/>
                    <a:pt x="403" y="639"/>
                    <a:pt x="417" y="646"/>
                  </a:cubicBezTo>
                  <a:cubicBezTo>
                    <a:pt x="421" y="649"/>
                    <a:pt x="425" y="645"/>
                    <a:pt x="428" y="642"/>
                  </a:cubicBezTo>
                  <a:cubicBezTo>
                    <a:pt x="433" y="632"/>
                    <a:pt x="440" y="626"/>
                    <a:pt x="451" y="623"/>
                  </a:cubicBezTo>
                  <a:cubicBezTo>
                    <a:pt x="455" y="622"/>
                    <a:pt x="457" y="619"/>
                    <a:pt x="457" y="614"/>
                  </a:cubicBezTo>
                  <a:cubicBezTo>
                    <a:pt x="456" y="607"/>
                    <a:pt x="460" y="603"/>
                    <a:pt x="466" y="602"/>
                  </a:cubicBezTo>
                  <a:cubicBezTo>
                    <a:pt x="480" y="601"/>
                    <a:pt x="495" y="600"/>
                    <a:pt x="507" y="610"/>
                  </a:cubicBezTo>
                  <a:cubicBezTo>
                    <a:pt x="510" y="613"/>
                    <a:pt x="512" y="616"/>
                    <a:pt x="513" y="620"/>
                  </a:cubicBezTo>
                  <a:cubicBezTo>
                    <a:pt x="514" y="630"/>
                    <a:pt x="518" y="632"/>
                    <a:pt x="528" y="631"/>
                  </a:cubicBezTo>
                  <a:cubicBezTo>
                    <a:pt x="543" y="630"/>
                    <a:pt x="557" y="622"/>
                    <a:pt x="572" y="624"/>
                  </a:cubicBezTo>
                  <a:cubicBezTo>
                    <a:pt x="581" y="625"/>
                    <a:pt x="583" y="628"/>
                    <a:pt x="581" y="636"/>
                  </a:cubicBezTo>
                  <a:cubicBezTo>
                    <a:pt x="581" y="636"/>
                    <a:pt x="581" y="637"/>
                    <a:pt x="581" y="637"/>
                  </a:cubicBezTo>
                  <a:cubicBezTo>
                    <a:pt x="587" y="633"/>
                    <a:pt x="584" y="626"/>
                    <a:pt x="586" y="621"/>
                  </a:cubicBezTo>
                  <a:cubicBezTo>
                    <a:pt x="593" y="606"/>
                    <a:pt x="599" y="590"/>
                    <a:pt x="605" y="574"/>
                  </a:cubicBezTo>
                  <a:cubicBezTo>
                    <a:pt x="606" y="571"/>
                    <a:pt x="607" y="569"/>
                    <a:pt x="607" y="566"/>
                  </a:cubicBezTo>
                  <a:cubicBezTo>
                    <a:pt x="604" y="553"/>
                    <a:pt x="602" y="541"/>
                    <a:pt x="600" y="528"/>
                  </a:cubicBezTo>
                  <a:cubicBezTo>
                    <a:pt x="598" y="514"/>
                    <a:pt x="603" y="501"/>
                    <a:pt x="611" y="489"/>
                  </a:cubicBezTo>
                  <a:cubicBezTo>
                    <a:pt x="613" y="485"/>
                    <a:pt x="615" y="481"/>
                    <a:pt x="617" y="477"/>
                  </a:cubicBezTo>
                  <a:cubicBezTo>
                    <a:pt x="620" y="470"/>
                    <a:pt x="621" y="462"/>
                    <a:pt x="618" y="454"/>
                  </a:cubicBezTo>
                  <a:cubicBezTo>
                    <a:pt x="617" y="451"/>
                    <a:pt x="616" y="445"/>
                    <a:pt x="613" y="44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70" name="Freeform 57">
              <a:extLst>
                <a:ext uri="{FF2B5EF4-FFF2-40B4-BE49-F238E27FC236}">
                  <a16:creationId xmlns:a16="http://schemas.microsoft.com/office/drawing/2014/main" xmlns="" id="{7520F0A8-04F4-4C1D-BB92-C84C8F0A26B9}"/>
                </a:ext>
              </a:extLst>
            </p:cNvPr>
            <p:cNvSpPr>
              <a:spLocks/>
            </p:cNvSpPr>
            <p:nvPr/>
          </p:nvSpPr>
          <p:spPr bwMode="auto">
            <a:xfrm>
              <a:off x="560908" y="4081164"/>
              <a:ext cx="1201737" cy="798411"/>
            </a:xfrm>
            <a:custGeom>
              <a:avLst/>
              <a:gdLst>
                <a:gd name="T0" fmla="*/ 2147483647 w 534"/>
                <a:gd name="T1" fmla="*/ 2147483647 h 453"/>
                <a:gd name="T2" fmla="*/ 2147483647 w 534"/>
                <a:gd name="T3" fmla="*/ 2147483647 h 453"/>
                <a:gd name="T4" fmla="*/ 2147483647 w 534"/>
                <a:gd name="T5" fmla="*/ 2147483647 h 453"/>
                <a:gd name="T6" fmla="*/ 2147483647 w 534"/>
                <a:gd name="T7" fmla="*/ 2147483647 h 453"/>
                <a:gd name="T8" fmla="*/ 2147483647 w 534"/>
                <a:gd name="T9" fmla="*/ 2147483647 h 453"/>
                <a:gd name="T10" fmla="*/ 2147483647 w 534"/>
                <a:gd name="T11" fmla="*/ 2147483647 h 453"/>
                <a:gd name="T12" fmla="*/ 2147483647 w 534"/>
                <a:gd name="T13" fmla="*/ 2147483647 h 453"/>
                <a:gd name="T14" fmla="*/ 2147483647 w 534"/>
                <a:gd name="T15" fmla="*/ 2147483647 h 453"/>
                <a:gd name="T16" fmla="*/ 2147483647 w 534"/>
                <a:gd name="T17" fmla="*/ 2147483647 h 453"/>
                <a:gd name="T18" fmla="*/ 2147483647 w 534"/>
                <a:gd name="T19" fmla="*/ 2147483647 h 453"/>
                <a:gd name="T20" fmla="*/ 2147483647 w 534"/>
                <a:gd name="T21" fmla="*/ 2147483647 h 453"/>
                <a:gd name="T22" fmla="*/ 2147483647 w 534"/>
                <a:gd name="T23" fmla="*/ 2147483647 h 453"/>
                <a:gd name="T24" fmla="*/ 2147483647 w 534"/>
                <a:gd name="T25" fmla="*/ 2147483647 h 453"/>
                <a:gd name="T26" fmla="*/ 2147483647 w 534"/>
                <a:gd name="T27" fmla="*/ 2147483647 h 453"/>
                <a:gd name="T28" fmla="*/ 2147483647 w 534"/>
                <a:gd name="T29" fmla="*/ 2147483647 h 453"/>
                <a:gd name="T30" fmla="*/ 2147483647 w 534"/>
                <a:gd name="T31" fmla="*/ 2147483647 h 453"/>
                <a:gd name="T32" fmla="*/ 2147483647 w 534"/>
                <a:gd name="T33" fmla="*/ 2147483647 h 453"/>
                <a:gd name="T34" fmla="*/ 2147483647 w 534"/>
                <a:gd name="T35" fmla="*/ 2147483647 h 453"/>
                <a:gd name="T36" fmla="*/ 2147483647 w 534"/>
                <a:gd name="T37" fmla="*/ 2147483647 h 453"/>
                <a:gd name="T38" fmla="*/ 2147483647 w 534"/>
                <a:gd name="T39" fmla="*/ 2147483647 h 453"/>
                <a:gd name="T40" fmla="*/ 2147483647 w 534"/>
                <a:gd name="T41" fmla="*/ 2147483647 h 453"/>
                <a:gd name="T42" fmla="*/ 2147483647 w 534"/>
                <a:gd name="T43" fmla="*/ 2147483647 h 453"/>
                <a:gd name="T44" fmla="*/ 2147483647 w 534"/>
                <a:gd name="T45" fmla="*/ 2147483647 h 453"/>
                <a:gd name="T46" fmla="*/ 2147483647 w 534"/>
                <a:gd name="T47" fmla="*/ 2147483647 h 453"/>
                <a:gd name="T48" fmla="*/ 2147483647 w 534"/>
                <a:gd name="T49" fmla="*/ 2147483647 h 453"/>
                <a:gd name="T50" fmla="*/ 2147483647 w 534"/>
                <a:gd name="T51" fmla="*/ 2147483647 h 453"/>
                <a:gd name="T52" fmla="*/ 2147483647 w 534"/>
                <a:gd name="T53" fmla="*/ 2147483647 h 453"/>
                <a:gd name="T54" fmla="*/ 2147483647 w 534"/>
                <a:gd name="T55" fmla="*/ 2147483647 h 453"/>
                <a:gd name="T56" fmla="*/ 2147483647 w 534"/>
                <a:gd name="T57" fmla="*/ 2147483647 h 453"/>
                <a:gd name="T58" fmla="*/ 2147483647 w 534"/>
                <a:gd name="T59" fmla="*/ 2147483647 h 453"/>
                <a:gd name="T60" fmla="*/ 2147483647 w 534"/>
                <a:gd name="T61" fmla="*/ 2147483647 h 453"/>
                <a:gd name="T62" fmla="*/ 2147483647 w 534"/>
                <a:gd name="T63" fmla="*/ 2147483647 h 453"/>
                <a:gd name="T64" fmla="*/ 2147483647 w 534"/>
                <a:gd name="T65" fmla="*/ 2147483647 h 453"/>
                <a:gd name="T66" fmla="*/ 2147483647 w 534"/>
                <a:gd name="T67" fmla="*/ 2147483647 h 453"/>
                <a:gd name="T68" fmla="*/ 2147483647 w 534"/>
                <a:gd name="T69" fmla="*/ 2147483647 h 453"/>
                <a:gd name="T70" fmla="*/ 2147483647 w 534"/>
                <a:gd name="T71" fmla="*/ 2147483647 h 453"/>
                <a:gd name="T72" fmla="*/ 2147483647 w 534"/>
                <a:gd name="T73" fmla="*/ 2147483647 h 453"/>
                <a:gd name="T74" fmla="*/ 2147483647 w 534"/>
                <a:gd name="T75" fmla="*/ 2147483647 h 453"/>
                <a:gd name="T76" fmla="*/ 2147483647 w 534"/>
                <a:gd name="T77" fmla="*/ 2147483647 h 453"/>
                <a:gd name="T78" fmla="*/ 2147483647 w 534"/>
                <a:gd name="T79" fmla="*/ 2147483647 h 453"/>
                <a:gd name="T80" fmla="*/ 2147483647 w 534"/>
                <a:gd name="T81" fmla="*/ 2147483647 h 453"/>
                <a:gd name="T82" fmla="*/ 2147483647 w 534"/>
                <a:gd name="T83" fmla="*/ 2147483647 h 453"/>
                <a:gd name="T84" fmla="*/ 2147483647 w 534"/>
                <a:gd name="T85" fmla="*/ 2147483647 h 453"/>
                <a:gd name="T86" fmla="*/ 2147483647 w 534"/>
                <a:gd name="T87" fmla="*/ 2147483647 h 453"/>
                <a:gd name="T88" fmla="*/ 2147483647 w 534"/>
                <a:gd name="T89" fmla="*/ 2147483647 h 453"/>
                <a:gd name="T90" fmla="*/ 2147483647 w 534"/>
                <a:gd name="T91" fmla="*/ 2147483647 h 453"/>
                <a:gd name="T92" fmla="*/ 2147483647 w 534"/>
                <a:gd name="T93" fmla="*/ 2147483647 h 453"/>
                <a:gd name="T94" fmla="*/ 2147483647 w 534"/>
                <a:gd name="T95" fmla="*/ 2147483647 h 453"/>
                <a:gd name="T96" fmla="*/ 2147483647 w 534"/>
                <a:gd name="T97" fmla="*/ 2147483647 h 453"/>
                <a:gd name="T98" fmla="*/ 2147483647 w 534"/>
                <a:gd name="T99" fmla="*/ 2147483647 h 453"/>
                <a:gd name="T100" fmla="*/ 2147483647 w 534"/>
                <a:gd name="T101" fmla="*/ 2147483647 h 453"/>
                <a:gd name="T102" fmla="*/ 2147483647 w 534"/>
                <a:gd name="T103" fmla="*/ 2147483647 h 453"/>
                <a:gd name="T104" fmla="*/ 2147483647 w 534"/>
                <a:gd name="T105" fmla="*/ 2147483647 h 453"/>
                <a:gd name="T106" fmla="*/ 2147483647 w 534"/>
                <a:gd name="T107" fmla="*/ 2147483647 h 453"/>
                <a:gd name="T108" fmla="*/ 2147483647 w 534"/>
                <a:gd name="T109" fmla="*/ 2147483647 h 453"/>
                <a:gd name="T110" fmla="*/ 2147483647 w 534"/>
                <a:gd name="T111" fmla="*/ 2147483647 h 453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w 534"/>
                <a:gd name="T169" fmla="*/ 0 h 453"/>
                <a:gd name="T170" fmla="*/ 534 w 534"/>
                <a:gd name="T171" fmla="*/ 453 h 453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T168" t="T169" r="T170" b="T171"/>
              <a:pathLst>
                <a:path w="534" h="453">
                  <a:moveTo>
                    <a:pt x="10" y="132"/>
                  </a:moveTo>
                  <a:cubicBezTo>
                    <a:pt x="13" y="134"/>
                    <a:pt x="16" y="134"/>
                    <a:pt x="19" y="135"/>
                  </a:cubicBezTo>
                  <a:cubicBezTo>
                    <a:pt x="33" y="136"/>
                    <a:pt x="45" y="142"/>
                    <a:pt x="54" y="153"/>
                  </a:cubicBezTo>
                  <a:cubicBezTo>
                    <a:pt x="58" y="159"/>
                    <a:pt x="63" y="164"/>
                    <a:pt x="68" y="169"/>
                  </a:cubicBezTo>
                  <a:cubicBezTo>
                    <a:pt x="73" y="173"/>
                    <a:pt x="75" y="178"/>
                    <a:pt x="75" y="185"/>
                  </a:cubicBezTo>
                  <a:cubicBezTo>
                    <a:pt x="74" y="197"/>
                    <a:pt x="75" y="209"/>
                    <a:pt x="74" y="220"/>
                  </a:cubicBezTo>
                  <a:cubicBezTo>
                    <a:pt x="72" y="255"/>
                    <a:pt x="90" y="280"/>
                    <a:pt x="114" y="302"/>
                  </a:cubicBezTo>
                  <a:cubicBezTo>
                    <a:pt x="118" y="305"/>
                    <a:pt x="122" y="303"/>
                    <a:pt x="125" y="302"/>
                  </a:cubicBezTo>
                  <a:cubicBezTo>
                    <a:pt x="129" y="301"/>
                    <a:pt x="126" y="298"/>
                    <a:pt x="126" y="295"/>
                  </a:cubicBezTo>
                  <a:cubicBezTo>
                    <a:pt x="124" y="275"/>
                    <a:pt x="117" y="256"/>
                    <a:pt x="114" y="237"/>
                  </a:cubicBezTo>
                  <a:cubicBezTo>
                    <a:pt x="112" y="221"/>
                    <a:pt x="113" y="205"/>
                    <a:pt x="121" y="191"/>
                  </a:cubicBezTo>
                  <a:cubicBezTo>
                    <a:pt x="123" y="187"/>
                    <a:pt x="126" y="186"/>
                    <a:pt x="129" y="187"/>
                  </a:cubicBezTo>
                  <a:cubicBezTo>
                    <a:pt x="134" y="188"/>
                    <a:pt x="132" y="191"/>
                    <a:pt x="132" y="194"/>
                  </a:cubicBezTo>
                  <a:cubicBezTo>
                    <a:pt x="132" y="197"/>
                    <a:pt x="132" y="200"/>
                    <a:pt x="131" y="202"/>
                  </a:cubicBezTo>
                  <a:cubicBezTo>
                    <a:pt x="130" y="215"/>
                    <a:pt x="125" y="228"/>
                    <a:pt x="125" y="241"/>
                  </a:cubicBezTo>
                  <a:cubicBezTo>
                    <a:pt x="125" y="241"/>
                    <a:pt x="125" y="242"/>
                    <a:pt x="125" y="242"/>
                  </a:cubicBezTo>
                  <a:cubicBezTo>
                    <a:pt x="123" y="245"/>
                    <a:pt x="124" y="248"/>
                    <a:pt x="124" y="251"/>
                  </a:cubicBezTo>
                  <a:cubicBezTo>
                    <a:pt x="129" y="259"/>
                    <a:pt x="135" y="263"/>
                    <a:pt x="144" y="264"/>
                  </a:cubicBezTo>
                  <a:cubicBezTo>
                    <a:pt x="146" y="265"/>
                    <a:pt x="151" y="264"/>
                    <a:pt x="152" y="269"/>
                  </a:cubicBezTo>
                  <a:cubicBezTo>
                    <a:pt x="152" y="273"/>
                    <a:pt x="150" y="274"/>
                    <a:pt x="147" y="276"/>
                  </a:cubicBezTo>
                  <a:cubicBezTo>
                    <a:pt x="144" y="278"/>
                    <a:pt x="141" y="279"/>
                    <a:pt x="141" y="283"/>
                  </a:cubicBezTo>
                  <a:cubicBezTo>
                    <a:pt x="139" y="285"/>
                    <a:pt x="137" y="288"/>
                    <a:pt x="139" y="290"/>
                  </a:cubicBezTo>
                  <a:cubicBezTo>
                    <a:pt x="151" y="302"/>
                    <a:pt x="151" y="317"/>
                    <a:pt x="153" y="332"/>
                  </a:cubicBezTo>
                  <a:cubicBezTo>
                    <a:pt x="153" y="340"/>
                    <a:pt x="152" y="348"/>
                    <a:pt x="151" y="355"/>
                  </a:cubicBezTo>
                  <a:cubicBezTo>
                    <a:pt x="150" y="364"/>
                    <a:pt x="148" y="372"/>
                    <a:pt x="139" y="376"/>
                  </a:cubicBezTo>
                  <a:cubicBezTo>
                    <a:pt x="130" y="380"/>
                    <a:pt x="129" y="383"/>
                    <a:pt x="134" y="392"/>
                  </a:cubicBezTo>
                  <a:cubicBezTo>
                    <a:pt x="136" y="395"/>
                    <a:pt x="139" y="398"/>
                    <a:pt x="143" y="400"/>
                  </a:cubicBezTo>
                  <a:cubicBezTo>
                    <a:pt x="149" y="407"/>
                    <a:pt x="157" y="405"/>
                    <a:pt x="164" y="407"/>
                  </a:cubicBezTo>
                  <a:cubicBezTo>
                    <a:pt x="171" y="408"/>
                    <a:pt x="174" y="411"/>
                    <a:pt x="174" y="418"/>
                  </a:cubicBezTo>
                  <a:cubicBezTo>
                    <a:pt x="174" y="425"/>
                    <a:pt x="175" y="432"/>
                    <a:pt x="178" y="439"/>
                  </a:cubicBezTo>
                  <a:cubicBezTo>
                    <a:pt x="180" y="436"/>
                    <a:pt x="183" y="437"/>
                    <a:pt x="186" y="439"/>
                  </a:cubicBezTo>
                  <a:cubicBezTo>
                    <a:pt x="189" y="440"/>
                    <a:pt x="192" y="441"/>
                    <a:pt x="195" y="443"/>
                  </a:cubicBezTo>
                  <a:cubicBezTo>
                    <a:pt x="217" y="452"/>
                    <a:pt x="228" y="446"/>
                    <a:pt x="246" y="429"/>
                  </a:cubicBezTo>
                  <a:cubicBezTo>
                    <a:pt x="256" y="420"/>
                    <a:pt x="264" y="411"/>
                    <a:pt x="272" y="401"/>
                  </a:cubicBezTo>
                  <a:cubicBezTo>
                    <a:pt x="287" y="383"/>
                    <a:pt x="320" y="392"/>
                    <a:pt x="327" y="414"/>
                  </a:cubicBezTo>
                  <a:cubicBezTo>
                    <a:pt x="331" y="426"/>
                    <a:pt x="334" y="428"/>
                    <a:pt x="346" y="429"/>
                  </a:cubicBezTo>
                  <a:cubicBezTo>
                    <a:pt x="350" y="429"/>
                    <a:pt x="353" y="429"/>
                    <a:pt x="354" y="425"/>
                  </a:cubicBezTo>
                  <a:cubicBezTo>
                    <a:pt x="361" y="412"/>
                    <a:pt x="373" y="409"/>
                    <a:pt x="385" y="416"/>
                  </a:cubicBezTo>
                  <a:cubicBezTo>
                    <a:pt x="387" y="417"/>
                    <a:pt x="389" y="418"/>
                    <a:pt x="391" y="420"/>
                  </a:cubicBezTo>
                  <a:cubicBezTo>
                    <a:pt x="397" y="423"/>
                    <a:pt x="401" y="422"/>
                    <a:pt x="402" y="415"/>
                  </a:cubicBezTo>
                  <a:cubicBezTo>
                    <a:pt x="404" y="405"/>
                    <a:pt x="408" y="397"/>
                    <a:pt x="419" y="396"/>
                  </a:cubicBezTo>
                  <a:cubicBezTo>
                    <a:pt x="432" y="394"/>
                    <a:pt x="443" y="397"/>
                    <a:pt x="451" y="408"/>
                  </a:cubicBezTo>
                  <a:cubicBezTo>
                    <a:pt x="454" y="414"/>
                    <a:pt x="457" y="419"/>
                    <a:pt x="456" y="426"/>
                  </a:cubicBezTo>
                  <a:cubicBezTo>
                    <a:pt x="456" y="433"/>
                    <a:pt x="459" y="437"/>
                    <a:pt x="465" y="441"/>
                  </a:cubicBezTo>
                  <a:cubicBezTo>
                    <a:pt x="480" y="449"/>
                    <a:pt x="495" y="453"/>
                    <a:pt x="511" y="444"/>
                  </a:cubicBezTo>
                  <a:cubicBezTo>
                    <a:pt x="516" y="441"/>
                    <a:pt x="521" y="443"/>
                    <a:pt x="525" y="444"/>
                  </a:cubicBezTo>
                  <a:cubicBezTo>
                    <a:pt x="528" y="445"/>
                    <a:pt x="530" y="447"/>
                    <a:pt x="534" y="448"/>
                  </a:cubicBezTo>
                  <a:cubicBezTo>
                    <a:pt x="534" y="442"/>
                    <a:pt x="532" y="438"/>
                    <a:pt x="530" y="433"/>
                  </a:cubicBezTo>
                  <a:cubicBezTo>
                    <a:pt x="526" y="425"/>
                    <a:pt x="523" y="418"/>
                    <a:pt x="519" y="410"/>
                  </a:cubicBezTo>
                  <a:cubicBezTo>
                    <a:pt x="513" y="398"/>
                    <a:pt x="511" y="384"/>
                    <a:pt x="510" y="371"/>
                  </a:cubicBezTo>
                  <a:cubicBezTo>
                    <a:pt x="509" y="369"/>
                    <a:pt x="509" y="368"/>
                    <a:pt x="508" y="367"/>
                  </a:cubicBezTo>
                  <a:cubicBezTo>
                    <a:pt x="503" y="365"/>
                    <a:pt x="497" y="367"/>
                    <a:pt x="491" y="365"/>
                  </a:cubicBezTo>
                  <a:cubicBezTo>
                    <a:pt x="482" y="359"/>
                    <a:pt x="478" y="365"/>
                    <a:pt x="475" y="372"/>
                  </a:cubicBezTo>
                  <a:cubicBezTo>
                    <a:pt x="468" y="374"/>
                    <a:pt x="460" y="373"/>
                    <a:pt x="452" y="372"/>
                  </a:cubicBezTo>
                  <a:cubicBezTo>
                    <a:pt x="452" y="372"/>
                    <a:pt x="452" y="372"/>
                    <a:pt x="452" y="372"/>
                  </a:cubicBezTo>
                  <a:cubicBezTo>
                    <a:pt x="449" y="371"/>
                    <a:pt x="445" y="371"/>
                    <a:pt x="442" y="372"/>
                  </a:cubicBezTo>
                  <a:cubicBezTo>
                    <a:pt x="441" y="372"/>
                    <a:pt x="441" y="373"/>
                    <a:pt x="440" y="373"/>
                  </a:cubicBezTo>
                  <a:cubicBezTo>
                    <a:pt x="418" y="384"/>
                    <a:pt x="416" y="386"/>
                    <a:pt x="405" y="363"/>
                  </a:cubicBezTo>
                  <a:cubicBezTo>
                    <a:pt x="404" y="359"/>
                    <a:pt x="401" y="356"/>
                    <a:pt x="398" y="353"/>
                  </a:cubicBezTo>
                  <a:cubicBezTo>
                    <a:pt x="389" y="345"/>
                    <a:pt x="388" y="336"/>
                    <a:pt x="391" y="325"/>
                  </a:cubicBezTo>
                  <a:cubicBezTo>
                    <a:pt x="390" y="323"/>
                    <a:pt x="390" y="321"/>
                    <a:pt x="391" y="320"/>
                  </a:cubicBezTo>
                  <a:cubicBezTo>
                    <a:pt x="399" y="312"/>
                    <a:pt x="400" y="301"/>
                    <a:pt x="404" y="291"/>
                  </a:cubicBezTo>
                  <a:cubicBezTo>
                    <a:pt x="405" y="286"/>
                    <a:pt x="407" y="281"/>
                    <a:pt x="412" y="278"/>
                  </a:cubicBezTo>
                  <a:cubicBezTo>
                    <a:pt x="412" y="278"/>
                    <a:pt x="413" y="278"/>
                    <a:pt x="413" y="278"/>
                  </a:cubicBezTo>
                  <a:cubicBezTo>
                    <a:pt x="413" y="277"/>
                    <a:pt x="414" y="277"/>
                    <a:pt x="414" y="276"/>
                  </a:cubicBezTo>
                  <a:cubicBezTo>
                    <a:pt x="434" y="258"/>
                    <a:pt x="435" y="255"/>
                    <a:pt x="428" y="230"/>
                  </a:cubicBezTo>
                  <a:cubicBezTo>
                    <a:pt x="427" y="218"/>
                    <a:pt x="426" y="207"/>
                    <a:pt x="415" y="199"/>
                  </a:cubicBezTo>
                  <a:cubicBezTo>
                    <a:pt x="406" y="192"/>
                    <a:pt x="405" y="183"/>
                    <a:pt x="408" y="173"/>
                  </a:cubicBezTo>
                  <a:cubicBezTo>
                    <a:pt x="409" y="172"/>
                    <a:pt x="410" y="169"/>
                    <a:pt x="411" y="169"/>
                  </a:cubicBezTo>
                  <a:cubicBezTo>
                    <a:pt x="419" y="167"/>
                    <a:pt x="420" y="160"/>
                    <a:pt x="419" y="153"/>
                  </a:cubicBezTo>
                  <a:cubicBezTo>
                    <a:pt x="419" y="147"/>
                    <a:pt x="425" y="144"/>
                    <a:pt x="426" y="140"/>
                  </a:cubicBezTo>
                  <a:cubicBezTo>
                    <a:pt x="431" y="137"/>
                    <a:pt x="437" y="137"/>
                    <a:pt x="442" y="136"/>
                  </a:cubicBezTo>
                  <a:cubicBezTo>
                    <a:pt x="452" y="134"/>
                    <a:pt x="458" y="124"/>
                    <a:pt x="456" y="116"/>
                  </a:cubicBezTo>
                  <a:cubicBezTo>
                    <a:pt x="455" y="112"/>
                    <a:pt x="452" y="109"/>
                    <a:pt x="448" y="108"/>
                  </a:cubicBezTo>
                  <a:cubicBezTo>
                    <a:pt x="435" y="106"/>
                    <a:pt x="428" y="96"/>
                    <a:pt x="422" y="85"/>
                  </a:cubicBezTo>
                  <a:cubicBezTo>
                    <a:pt x="421" y="83"/>
                    <a:pt x="420" y="81"/>
                    <a:pt x="417" y="80"/>
                  </a:cubicBezTo>
                  <a:cubicBezTo>
                    <a:pt x="417" y="78"/>
                    <a:pt x="416" y="75"/>
                    <a:pt x="414" y="75"/>
                  </a:cubicBezTo>
                  <a:cubicBezTo>
                    <a:pt x="407" y="76"/>
                    <a:pt x="403" y="70"/>
                    <a:pt x="399" y="66"/>
                  </a:cubicBezTo>
                  <a:cubicBezTo>
                    <a:pt x="394" y="60"/>
                    <a:pt x="387" y="57"/>
                    <a:pt x="381" y="54"/>
                  </a:cubicBezTo>
                  <a:cubicBezTo>
                    <a:pt x="378" y="52"/>
                    <a:pt x="375" y="52"/>
                    <a:pt x="372" y="54"/>
                  </a:cubicBezTo>
                  <a:cubicBezTo>
                    <a:pt x="360" y="54"/>
                    <a:pt x="351" y="61"/>
                    <a:pt x="341" y="65"/>
                  </a:cubicBezTo>
                  <a:cubicBezTo>
                    <a:pt x="333" y="68"/>
                    <a:pt x="325" y="71"/>
                    <a:pt x="316" y="68"/>
                  </a:cubicBezTo>
                  <a:cubicBezTo>
                    <a:pt x="313" y="67"/>
                    <a:pt x="310" y="69"/>
                    <a:pt x="307" y="70"/>
                  </a:cubicBezTo>
                  <a:cubicBezTo>
                    <a:pt x="301" y="71"/>
                    <a:pt x="296" y="71"/>
                    <a:pt x="290" y="70"/>
                  </a:cubicBezTo>
                  <a:cubicBezTo>
                    <a:pt x="284" y="70"/>
                    <a:pt x="278" y="67"/>
                    <a:pt x="272" y="68"/>
                  </a:cubicBezTo>
                  <a:cubicBezTo>
                    <a:pt x="266" y="68"/>
                    <a:pt x="262" y="63"/>
                    <a:pt x="261" y="59"/>
                  </a:cubicBezTo>
                  <a:cubicBezTo>
                    <a:pt x="259" y="47"/>
                    <a:pt x="251" y="42"/>
                    <a:pt x="241" y="38"/>
                  </a:cubicBezTo>
                  <a:cubicBezTo>
                    <a:pt x="240" y="37"/>
                    <a:pt x="232" y="37"/>
                    <a:pt x="237" y="31"/>
                  </a:cubicBezTo>
                  <a:cubicBezTo>
                    <a:pt x="233" y="29"/>
                    <a:pt x="229" y="38"/>
                    <a:pt x="223" y="32"/>
                  </a:cubicBezTo>
                  <a:cubicBezTo>
                    <a:pt x="212" y="19"/>
                    <a:pt x="212" y="19"/>
                    <a:pt x="202" y="33"/>
                  </a:cubicBezTo>
                  <a:cubicBezTo>
                    <a:pt x="202" y="34"/>
                    <a:pt x="201" y="35"/>
                    <a:pt x="201" y="35"/>
                  </a:cubicBezTo>
                  <a:cubicBezTo>
                    <a:pt x="199" y="37"/>
                    <a:pt x="199" y="39"/>
                    <a:pt x="197" y="39"/>
                  </a:cubicBezTo>
                  <a:cubicBezTo>
                    <a:pt x="194" y="39"/>
                    <a:pt x="194" y="36"/>
                    <a:pt x="193" y="34"/>
                  </a:cubicBezTo>
                  <a:cubicBezTo>
                    <a:pt x="187" y="16"/>
                    <a:pt x="175" y="5"/>
                    <a:pt x="157" y="1"/>
                  </a:cubicBezTo>
                  <a:cubicBezTo>
                    <a:pt x="151" y="0"/>
                    <a:pt x="146" y="0"/>
                    <a:pt x="141" y="5"/>
                  </a:cubicBezTo>
                  <a:cubicBezTo>
                    <a:pt x="136" y="9"/>
                    <a:pt x="129" y="11"/>
                    <a:pt x="123" y="12"/>
                  </a:cubicBezTo>
                  <a:cubicBezTo>
                    <a:pt x="114" y="13"/>
                    <a:pt x="105" y="13"/>
                    <a:pt x="96" y="16"/>
                  </a:cubicBezTo>
                  <a:cubicBezTo>
                    <a:pt x="85" y="20"/>
                    <a:pt x="83" y="27"/>
                    <a:pt x="91" y="36"/>
                  </a:cubicBezTo>
                  <a:cubicBezTo>
                    <a:pt x="98" y="43"/>
                    <a:pt x="105" y="51"/>
                    <a:pt x="113" y="56"/>
                  </a:cubicBezTo>
                  <a:cubicBezTo>
                    <a:pt x="119" y="60"/>
                    <a:pt x="118" y="63"/>
                    <a:pt x="114" y="67"/>
                  </a:cubicBezTo>
                  <a:cubicBezTo>
                    <a:pt x="109" y="75"/>
                    <a:pt x="102" y="80"/>
                    <a:pt x="95" y="86"/>
                  </a:cubicBezTo>
                  <a:cubicBezTo>
                    <a:pt x="91" y="88"/>
                    <a:pt x="89" y="92"/>
                    <a:pt x="83" y="91"/>
                  </a:cubicBezTo>
                  <a:cubicBezTo>
                    <a:pt x="85" y="86"/>
                    <a:pt x="86" y="82"/>
                    <a:pt x="87" y="77"/>
                  </a:cubicBezTo>
                  <a:cubicBezTo>
                    <a:pt x="89" y="69"/>
                    <a:pt x="90" y="61"/>
                    <a:pt x="87" y="54"/>
                  </a:cubicBezTo>
                  <a:cubicBezTo>
                    <a:pt x="85" y="49"/>
                    <a:pt x="83" y="47"/>
                    <a:pt x="77" y="48"/>
                  </a:cubicBezTo>
                  <a:cubicBezTo>
                    <a:pt x="67" y="50"/>
                    <a:pt x="64" y="56"/>
                    <a:pt x="64" y="66"/>
                  </a:cubicBezTo>
                  <a:cubicBezTo>
                    <a:pt x="62" y="64"/>
                    <a:pt x="60" y="63"/>
                    <a:pt x="59" y="62"/>
                  </a:cubicBezTo>
                  <a:cubicBezTo>
                    <a:pt x="49" y="54"/>
                    <a:pt x="41" y="56"/>
                    <a:pt x="36" y="68"/>
                  </a:cubicBezTo>
                  <a:cubicBezTo>
                    <a:pt x="35" y="70"/>
                    <a:pt x="34" y="71"/>
                    <a:pt x="33" y="73"/>
                  </a:cubicBezTo>
                  <a:cubicBezTo>
                    <a:pt x="32" y="79"/>
                    <a:pt x="29" y="82"/>
                    <a:pt x="23" y="82"/>
                  </a:cubicBezTo>
                  <a:cubicBezTo>
                    <a:pt x="17" y="82"/>
                    <a:pt x="12" y="85"/>
                    <a:pt x="11" y="93"/>
                  </a:cubicBezTo>
                  <a:cubicBezTo>
                    <a:pt x="10" y="101"/>
                    <a:pt x="7" y="109"/>
                    <a:pt x="4" y="117"/>
                  </a:cubicBezTo>
                  <a:cubicBezTo>
                    <a:pt x="0" y="126"/>
                    <a:pt x="4" y="129"/>
                    <a:pt x="10" y="1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71" name="Freeform 58">
              <a:extLst>
                <a:ext uri="{FF2B5EF4-FFF2-40B4-BE49-F238E27FC236}">
                  <a16:creationId xmlns:a16="http://schemas.microsoft.com/office/drawing/2014/main" xmlns="" id="{BF02F1B9-3592-4ED6-90E5-E58E430D5753}"/>
                </a:ext>
              </a:extLst>
            </p:cNvPr>
            <p:cNvSpPr>
              <a:spLocks/>
            </p:cNvSpPr>
            <p:nvPr/>
          </p:nvSpPr>
          <p:spPr bwMode="auto">
            <a:xfrm>
              <a:off x="1459433" y="4535625"/>
              <a:ext cx="236537" cy="194946"/>
            </a:xfrm>
            <a:custGeom>
              <a:avLst/>
              <a:gdLst>
                <a:gd name="T0" fmla="*/ 2147483647 w 105"/>
                <a:gd name="T1" fmla="*/ 2147483647 h 110"/>
                <a:gd name="T2" fmla="*/ 2147483647 w 105"/>
                <a:gd name="T3" fmla="*/ 2147483647 h 110"/>
                <a:gd name="T4" fmla="*/ 2147483647 w 105"/>
                <a:gd name="T5" fmla="*/ 2147483647 h 110"/>
                <a:gd name="T6" fmla="*/ 2147483647 w 105"/>
                <a:gd name="T7" fmla="*/ 2147483647 h 110"/>
                <a:gd name="T8" fmla="*/ 2147483647 w 105"/>
                <a:gd name="T9" fmla="*/ 2147483647 h 110"/>
                <a:gd name="T10" fmla="*/ 2147483647 w 105"/>
                <a:gd name="T11" fmla="*/ 2147483647 h 110"/>
                <a:gd name="T12" fmla="*/ 2147483647 w 105"/>
                <a:gd name="T13" fmla="*/ 2147483647 h 110"/>
                <a:gd name="T14" fmla="*/ 2147483647 w 105"/>
                <a:gd name="T15" fmla="*/ 2147483647 h 110"/>
                <a:gd name="T16" fmla="*/ 2147483647 w 105"/>
                <a:gd name="T17" fmla="*/ 2147483647 h 110"/>
                <a:gd name="T18" fmla="*/ 2147483647 w 105"/>
                <a:gd name="T19" fmla="*/ 2147483647 h 110"/>
                <a:gd name="T20" fmla="*/ 2147483647 w 105"/>
                <a:gd name="T21" fmla="*/ 2147483647 h 110"/>
                <a:gd name="T22" fmla="*/ 2147483647 w 105"/>
                <a:gd name="T23" fmla="*/ 2147483647 h 110"/>
                <a:gd name="T24" fmla="*/ 2147483647 w 105"/>
                <a:gd name="T25" fmla="*/ 2147483647 h 110"/>
                <a:gd name="T26" fmla="*/ 2147483647 w 105"/>
                <a:gd name="T27" fmla="*/ 2147483647 h 110"/>
                <a:gd name="T28" fmla="*/ 2147483647 w 105"/>
                <a:gd name="T29" fmla="*/ 0 h 110"/>
                <a:gd name="T30" fmla="*/ 2147483647 w 105"/>
                <a:gd name="T31" fmla="*/ 2147483647 h 110"/>
                <a:gd name="T32" fmla="*/ 2147483647 w 105"/>
                <a:gd name="T33" fmla="*/ 2147483647 h 110"/>
                <a:gd name="T34" fmla="*/ 2147483647 w 105"/>
                <a:gd name="T35" fmla="*/ 2147483647 h 110"/>
                <a:gd name="T36" fmla="*/ 2147483647 w 105"/>
                <a:gd name="T37" fmla="*/ 2147483647 h 110"/>
                <a:gd name="T38" fmla="*/ 2147483647 w 105"/>
                <a:gd name="T39" fmla="*/ 2147483647 h 110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105"/>
                <a:gd name="T61" fmla="*/ 0 h 110"/>
                <a:gd name="T62" fmla="*/ 105 w 105"/>
                <a:gd name="T63" fmla="*/ 110 h 110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105" h="110">
                  <a:moveTo>
                    <a:pt x="14" y="44"/>
                  </a:moveTo>
                  <a:cubicBezTo>
                    <a:pt x="12" y="53"/>
                    <a:pt x="10" y="62"/>
                    <a:pt x="4" y="69"/>
                  </a:cubicBezTo>
                  <a:cubicBezTo>
                    <a:pt x="0" y="74"/>
                    <a:pt x="1" y="80"/>
                    <a:pt x="5" y="84"/>
                  </a:cubicBezTo>
                  <a:cubicBezTo>
                    <a:pt x="11" y="91"/>
                    <a:pt x="16" y="97"/>
                    <a:pt x="20" y="105"/>
                  </a:cubicBezTo>
                  <a:cubicBezTo>
                    <a:pt x="22" y="110"/>
                    <a:pt x="27" y="110"/>
                    <a:pt x="30" y="107"/>
                  </a:cubicBezTo>
                  <a:cubicBezTo>
                    <a:pt x="40" y="101"/>
                    <a:pt x="50" y="100"/>
                    <a:pt x="60" y="104"/>
                  </a:cubicBezTo>
                  <a:cubicBezTo>
                    <a:pt x="66" y="105"/>
                    <a:pt x="69" y="103"/>
                    <a:pt x="71" y="98"/>
                  </a:cubicBezTo>
                  <a:cubicBezTo>
                    <a:pt x="73" y="93"/>
                    <a:pt x="76" y="88"/>
                    <a:pt x="76" y="82"/>
                  </a:cubicBezTo>
                  <a:cubicBezTo>
                    <a:pt x="75" y="74"/>
                    <a:pt x="79" y="69"/>
                    <a:pt x="84" y="64"/>
                  </a:cubicBezTo>
                  <a:cubicBezTo>
                    <a:pt x="91" y="57"/>
                    <a:pt x="98" y="50"/>
                    <a:pt x="102" y="41"/>
                  </a:cubicBezTo>
                  <a:cubicBezTo>
                    <a:pt x="104" y="37"/>
                    <a:pt x="105" y="33"/>
                    <a:pt x="101" y="29"/>
                  </a:cubicBezTo>
                  <a:cubicBezTo>
                    <a:pt x="98" y="26"/>
                    <a:pt x="96" y="23"/>
                    <a:pt x="97" y="18"/>
                  </a:cubicBezTo>
                  <a:cubicBezTo>
                    <a:pt x="93" y="19"/>
                    <a:pt x="91" y="16"/>
                    <a:pt x="89" y="14"/>
                  </a:cubicBezTo>
                  <a:cubicBezTo>
                    <a:pt x="81" y="7"/>
                    <a:pt x="72" y="4"/>
                    <a:pt x="62" y="1"/>
                  </a:cubicBezTo>
                  <a:cubicBezTo>
                    <a:pt x="61" y="0"/>
                    <a:pt x="60" y="0"/>
                    <a:pt x="59" y="0"/>
                  </a:cubicBezTo>
                  <a:cubicBezTo>
                    <a:pt x="51" y="6"/>
                    <a:pt x="39" y="4"/>
                    <a:pt x="33" y="13"/>
                  </a:cubicBezTo>
                  <a:cubicBezTo>
                    <a:pt x="32" y="16"/>
                    <a:pt x="29" y="19"/>
                    <a:pt x="26" y="18"/>
                  </a:cubicBezTo>
                  <a:cubicBezTo>
                    <a:pt x="26" y="18"/>
                    <a:pt x="26" y="18"/>
                    <a:pt x="25" y="18"/>
                  </a:cubicBezTo>
                  <a:cubicBezTo>
                    <a:pt x="26" y="20"/>
                    <a:pt x="25" y="22"/>
                    <a:pt x="24" y="24"/>
                  </a:cubicBezTo>
                  <a:cubicBezTo>
                    <a:pt x="18" y="29"/>
                    <a:pt x="16" y="36"/>
                    <a:pt x="14" y="4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72" name="Freeform 59">
              <a:extLst>
                <a:ext uri="{FF2B5EF4-FFF2-40B4-BE49-F238E27FC236}">
                  <a16:creationId xmlns:a16="http://schemas.microsoft.com/office/drawing/2014/main" xmlns="" id="{5E65A4EF-1287-4C25-8393-24542C5F13AB}"/>
                </a:ext>
              </a:extLst>
            </p:cNvPr>
            <p:cNvSpPr>
              <a:spLocks/>
            </p:cNvSpPr>
            <p:nvPr/>
          </p:nvSpPr>
          <p:spPr bwMode="auto">
            <a:xfrm>
              <a:off x="2337320" y="4896959"/>
              <a:ext cx="290513" cy="278140"/>
            </a:xfrm>
            <a:custGeom>
              <a:avLst/>
              <a:gdLst>
                <a:gd name="T0" fmla="*/ 2147483647 w 129"/>
                <a:gd name="T1" fmla="*/ 2147483647 h 157"/>
                <a:gd name="T2" fmla="*/ 0 w 129"/>
                <a:gd name="T3" fmla="*/ 2147483647 h 157"/>
                <a:gd name="T4" fmla="*/ 2147483647 w 129"/>
                <a:gd name="T5" fmla="*/ 2147483647 h 157"/>
                <a:gd name="T6" fmla="*/ 2147483647 w 129"/>
                <a:gd name="T7" fmla="*/ 2147483647 h 157"/>
                <a:gd name="T8" fmla="*/ 2147483647 w 129"/>
                <a:gd name="T9" fmla="*/ 2147483647 h 157"/>
                <a:gd name="T10" fmla="*/ 2147483647 w 129"/>
                <a:gd name="T11" fmla="*/ 2147483647 h 157"/>
                <a:gd name="T12" fmla="*/ 2147483647 w 129"/>
                <a:gd name="T13" fmla="*/ 2147483647 h 157"/>
                <a:gd name="T14" fmla="*/ 2147483647 w 129"/>
                <a:gd name="T15" fmla="*/ 2147483647 h 157"/>
                <a:gd name="T16" fmla="*/ 2147483647 w 129"/>
                <a:gd name="T17" fmla="*/ 2147483647 h 157"/>
                <a:gd name="T18" fmla="*/ 2147483647 w 129"/>
                <a:gd name="T19" fmla="*/ 2147483647 h 157"/>
                <a:gd name="T20" fmla="*/ 2147483647 w 129"/>
                <a:gd name="T21" fmla="*/ 2147483647 h 157"/>
                <a:gd name="T22" fmla="*/ 2147483647 w 129"/>
                <a:gd name="T23" fmla="*/ 2147483647 h 157"/>
                <a:gd name="T24" fmla="*/ 2147483647 w 129"/>
                <a:gd name="T25" fmla="*/ 2147483647 h 157"/>
                <a:gd name="T26" fmla="*/ 2147483647 w 129"/>
                <a:gd name="T27" fmla="*/ 2147483647 h 157"/>
                <a:gd name="T28" fmla="*/ 2147483647 w 129"/>
                <a:gd name="T29" fmla="*/ 2147483647 h 157"/>
                <a:gd name="T30" fmla="*/ 2147483647 w 129"/>
                <a:gd name="T31" fmla="*/ 2147483647 h 157"/>
                <a:gd name="T32" fmla="*/ 2147483647 w 129"/>
                <a:gd name="T33" fmla="*/ 2147483647 h 157"/>
                <a:gd name="T34" fmla="*/ 2147483647 w 129"/>
                <a:gd name="T35" fmla="*/ 2147483647 h 157"/>
                <a:gd name="T36" fmla="*/ 2147483647 w 129"/>
                <a:gd name="T37" fmla="*/ 2147483647 h 157"/>
                <a:gd name="T38" fmla="*/ 2147483647 w 129"/>
                <a:gd name="T39" fmla="*/ 2147483647 h 157"/>
                <a:gd name="T40" fmla="*/ 2147483647 w 129"/>
                <a:gd name="T41" fmla="*/ 2147483647 h 157"/>
                <a:gd name="T42" fmla="*/ 2147483647 w 129"/>
                <a:gd name="T43" fmla="*/ 2147483647 h 157"/>
                <a:gd name="T44" fmla="*/ 2147483647 w 129"/>
                <a:gd name="T45" fmla="*/ 2147483647 h 157"/>
                <a:gd name="T46" fmla="*/ 2147483647 w 129"/>
                <a:gd name="T47" fmla="*/ 2147483647 h 157"/>
                <a:gd name="T48" fmla="*/ 2147483647 w 129"/>
                <a:gd name="T49" fmla="*/ 2147483647 h 157"/>
                <a:gd name="T50" fmla="*/ 2147483647 w 129"/>
                <a:gd name="T51" fmla="*/ 2147483647 h 157"/>
                <a:gd name="T52" fmla="*/ 2147483647 w 129"/>
                <a:gd name="T53" fmla="*/ 2147483647 h 157"/>
                <a:gd name="T54" fmla="*/ 2147483647 w 129"/>
                <a:gd name="T55" fmla="*/ 2147483647 h 157"/>
                <a:gd name="T56" fmla="*/ 2147483647 w 129"/>
                <a:gd name="T57" fmla="*/ 2147483647 h 157"/>
                <a:gd name="T58" fmla="*/ 2147483647 w 129"/>
                <a:gd name="T59" fmla="*/ 2147483647 h 157"/>
                <a:gd name="T60" fmla="*/ 2147483647 w 129"/>
                <a:gd name="T61" fmla="*/ 2147483647 h 157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w 129"/>
                <a:gd name="T94" fmla="*/ 0 h 157"/>
                <a:gd name="T95" fmla="*/ 129 w 129"/>
                <a:gd name="T96" fmla="*/ 157 h 157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T93" t="T94" r="T95" b="T96"/>
              <a:pathLst>
                <a:path w="129" h="157">
                  <a:moveTo>
                    <a:pt x="12" y="134"/>
                  </a:moveTo>
                  <a:cubicBezTo>
                    <a:pt x="9" y="134"/>
                    <a:pt x="5" y="132"/>
                    <a:pt x="0" y="132"/>
                  </a:cubicBezTo>
                  <a:cubicBezTo>
                    <a:pt x="3" y="140"/>
                    <a:pt x="6" y="147"/>
                    <a:pt x="10" y="154"/>
                  </a:cubicBezTo>
                  <a:cubicBezTo>
                    <a:pt x="11" y="157"/>
                    <a:pt x="14" y="157"/>
                    <a:pt x="17" y="156"/>
                  </a:cubicBezTo>
                  <a:cubicBezTo>
                    <a:pt x="25" y="153"/>
                    <a:pt x="33" y="150"/>
                    <a:pt x="42" y="147"/>
                  </a:cubicBezTo>
                  <a:cubicBezTo>
                    <a:pt x="46" y="146"/>
                    <a:pt x="48" y="143"/>
                    <a:pt x="48" y="139"/>
                  </a:cubicBezTo>
                  <a:cubicBezTo>
                    <a:pt x="47" y="128"/>
                    <a:pt x="53" y="121"/>
                    <a:pt x="60" y="114"/>
                  </a:cubicBezTo>
                  <a:cubicBezTo>
                    <a:pt x="66" y="108"/>
                    <a:pt x="72" y="107"/>
                    <a:pt x="79" y="110"/>
                  </a:cubicBezTo>
                  <a:cubicBezTo>
                    <a:pt x="90" y="115"/>
                    <a:pt x="94" y="114"/>
                    <a:pt x="100" y="103"/>
                  </a:cubicBezTo>
                  <a:cubicBezTo>
                    <a:pt x="102" y="100"/>
                    <a:pt x="105" y="97"/>
                    <a:pt x="107" y="94"/>
                  </a:cubicBezTo>
                  <a:cubicBezTo>
                    <a:pt x="113" y="87"/>
                    <a:pt x="119" y="80"/>
                    <a:pt x="118" y="70"/>
                  </a:cubicBezTo>
                  <a:cubicBezTo>
                    <a:pt x="118" y="67"/>
                    <a:pt x="120" y="64"/>
                    <a:pt x="122" y="62"/>
                  </a:cubicBezTo>
                  <a:cubicBezTo>
                    <a:pt x="122" y="62"/>
                    <a:pt x="122" y="62"/>
                    <a:pt x="122" y="62"/>
                  </a:cubicBezTo>
                  <a:cubicBezTo>
                    <a:pt x="121" y="58"/>
                    <a:pt x="123" y="54"/>
                    <a:pt x="123" y="51"/>
                  </a:cubicBezTo>
                  <a:cubicBezTo>
                    <a:pt x="127" y="39"/>
                    <a:pt x="129" y="27"/>
                    <a:pt x="128" y="14"/>
                  </a:cubicBezTo>
                  <a:cubicBezTo>
                    <a:pt x="127" y="3"/>
                    <a:pt x="122" y="0"/>
                    <a:pt x="111" y="1"/>
                  </a:cubicBezTo>
                  <a:cubicBezTo>
                    <a:pt x="98" y="3"/>
                    <a:pt x="86" y="5"/>
                    <a:pt x="74" y="9"/>
                  </a:cubicBezTo>
                  <a:cubicBezTo>
                    <a:pt x="63" y="12"/>
                    <a:pt x="63" y="12"/>
                    <a:pt x="64" y="23"/>
                  </a:cubicBezTo>
                  <a:cubicBezTo>
                    <a:pt x="65" y="28"/>
                    <a:pt x="63" y="31"/>
                    <a:pt x="60" y="35"/>
                  </a:cubicBezTo>
                  <a:cubicBezTo>
                    <a:pt x="56" y="38"/>
                    <a:pt x="52" y="41"/>
                    <a:pt x="47" y="43"/>
                  </a:cubicBezTo>
                  <a:cubicBezTo>
                    <a:pt x="39" y="47"/>
                    <a:pt x="35" y="46"/>
                    <a:pt x="31" y="39"/>
                  </a:cubicBezTo>
                  <a:cubicBezTo>
                    <a:pt x="28" y="33"/>
                    <a:pt x="25" y="35"/>
                    <a:pt x="21" y="38"/>
                  </a:cubicBezTo>
                  <a:cubicBezTo>
                    <a:pt x="15" y="43"/>
                    <a:pt x="11" y="50"/>
                    <a:pt x="10" y="58"/>
                  </a:cubicBezTo>
                  <a:cubicBezTo>
                    <a:pt x="17" y="56"/>
                    <a:pt x="23" y="58"/>
                    <a:pt x="30" y="57"/>
                  </a:cubicBezTo>
                  <a:cubicBezTo>
                    <a:pt x="32" y="57"/>
                    <a:pt x="34" y="58"/>
                    <a:pt x="35" y="59"/>
                  </a:cubicBezTo>
                  <a:cubicBezTo>
                    <a:pt x="39" y="66"/>
                    <a:pt x="37" y="72"/>
                    <a:pt x="36" y="79"/>
                  </a:cubicBezTo>
                  <a:cubicBezTo>
                    <a:pt x="35" y="84"/>
                    <a:pt x="30" y="86"/>
                    <a:pt x="25" y="86"/>
                  </a:cubicBezTo>
                  <a:cubicBezTo>
                    <a:pt x="24" y="86"/>
                    <a:pt x="23" y="86"/>
                    <a:pt x="22" y="86"/>
                  </a:cubicBezTo>
                  <a:cubicBezTo>
                    <a:pt x="14" y="87"/>
                    <a:pt x="14" y="88"/>
                    <a:pt x="18" y="96"/>
                  </a:cubicBezTo>
                  <a:cubicBezTo>
                    <a:pt x="23" y="106"/>
                    <a:pt x="24" y="117"/>
                    <a:pt x="22" y="128"/>
                  </a:cubicBezTo>
                  <a:cubicBezTo>
                    <a:pt x="21" y="132"/>
                    <a:pt x="17" y="134"/>
                    <a:pt x="12" y="13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73" name="Freeform 60">
              <a:extLst>
                <a:ext uri="{FF2B5EF4-FFF2-40B4-BE49-F238E27FC236}">
                  <a16:creationId xmlns:a16="http://schemas.microsoft.com/office/drawing/2014/main" xmlns="" id="{5464854D-9219-4BF4-B60A-800D20165D1B}"/>
                </a:ext>
              </a:extLst>
            </p:cNvPr>
            <p:cNvSpPr>
              <a:spLocks/>
            </p:cNvSpPr>
            <p:nvPr/>
          </p:nvSpPr>
          <p:spPr bwMode="auto">
            <a:xfrm>
              <a:off x="1729308" y="4980153"/>
              <a:ext cx="1477962" cy="817037"/>
            </a:xfrm>
            <a:custGeom>
              <a:avLst/>
              <a:gdLst>
                <a:gd name="T0" fmla="*/ 2147483647 w 656"/>
                <a:gd name="T1" fmla="*/ 2147483647 h 464"/>
                <a:gd name="T2" fmla="*/ 2147483647 w 656"/>
                <a:gd name="T3" fmla="*/ 2147483647 h 464"/>
                <a:gd name="T4" fmla="*/ 2147483647 w 656"/>
                <a:gd name="T5" fmla="*/ 2147483647 h 464"/>
                <a:gd name="T6" fmla="*/ 2147483647 w 656"/>
                <a:gd name="T7" fmla="*/ 2147483647 h 464"/>
                <a:gd name="T8" fmla="*/ 2147483647 w 656"/>
                <a:gd name="T9" fmla="*/ 2147483647 h 464"/>
                <a:gd name="T10" fmla="*/ 2147483647 w 656"/>
                <a:gd name="T11" fmla="*/ 2147483647 h 464"/>
                <a:gd name="T12" fmla="*/ 2147483647 w 656"/>
                <a:gd name="T13" fmla="*/ 2147483647 h 464"/>
                <a:gd name="T14" fmla="*/ 2147483647 w 656"/>
                <a:gd name="T15" fmla="*/ 2147483647 h 464"/>
                <a:gd name="T16" fmla="*/ 2147483647 w 656"/>
                <a:gd name="T17" fmla="*/ 2147483647 h 464"/>
                <a:gd name="T18" fmla="*/ 2147483647 w 656"/>
                <a:gd name="T19" fmla="*/ 2147483647 h 464"/>
                <a:gd name="T20" fmla="*/ 2147483647 w 656"/>
                <a:gd name="T21" fmla="*/ 2147483647 h 464"/>
                <a:gd name="T22" fmla="*/ 2147483647 w 656"/>
                <a:gd name="T23" fmla="*/ 2147483647 h 464"/>
                <a:gd name="T24" fmla="*/ 2147483647 w 656"/>
                <a:gd name="T25" fmla="*/ 2147483647 h 464"/>
                <a:gd name="T26" fmla="*/ 2147483647 w 656"/>
                <a:gd name="T27" fmla="*/ 2147483647 h 464"/>
                <a:gd name="T28" fmla="*/ 2147483647 w 656"/>
                <a:gd name="T29" fmla="*/ 2147483647 h 464"/>
                <a:gd name="T30" fmla="*/ 2147483647 w 656"/>
                <a:gd name="T31" fmla="*/ 2147483647 h 464"/>
                <a:gd name="T32" fmla="*/ 2147483647 w 656"/>
                <a:gd name="T33" fmla="*/ 2147483647 h 464"/>
                <a:gd name="T34" fmla="*/ 2147483647 w 656"/>
                <a:gd name="T35" fmla="*/ 2147483647 h 464"/>
                <a:gd name="T36" fmla="*/ 2147483647 w 656"/>
                <a:gd name="T37" fmla="*/ 2147483647 h 464"/>
                <a:gd name="T38" fmla="*/ 2147483647 w 656"/>
                <a:gd name="T39" fmla="*/ 2147483647 h 464"/>
                <a:gd name="T40" fmla="*/ 2147483647 w 656"/>
                <a:gd name="T41" fmla="*/ 2147483647 h 464"/>
                <a:gd name="T42" fmla="*/ 2147483647 w 656"/>
                <a:gd name="T43" fmla="*/ 2147483647 h 464"/>
                <a:gd name="T44" fmla="*/ 2147483647 w 656"/>
                <a:gd name="T45" fmla="*/ 2147483647 h 464"/>
                <a:gd name="T46" fmla="*/ 2147483647 w 656"/>
                <a:gd name="T47" fmla="*/ 2147483647 h 464"/>
                <a:gd name="T48" fmla="*/ 2147483647 w 656"/>
                <a:gd name="T49" fmla="*/ 2147483647 h 464"/>
                <a:gd name="T50" fmla="*/ 2147483647 w 656"/>
                <a:gd name="T51" fmla="*/ 2147483647 h 464"/>
                <a:gd name="T52" fmla="*/ 2147483647 w 656"/>
                <a:gd name="T53" fmla="*/ 2147483647 h 464"/>
                <a:gd name="T54" fmla="*/ 2147483647 w 656"/>
                <a:gd name="T55" fmla="*/ 2147483647 h 464"/>
                <a:gd name="T56" fmla="*/ 2147483647 w 656"/>
                <a:gd name="T57" fmla="*/ 2147483647 h 464"/>
                <a:gd name="T58" fmla="*/ 2147483647 w 656"/>
                <a:gd name="T59" fmla="*/ 2147483647 h 464"/>
                <a:gd name="T60" fmla="*/ 2147483647 w 656"/>
                <a:gd name="T61" fmla="*/ 2147483647 h 464"/>
                <a:gd name="T62" fmla="*/ 2147483647 w 656"/>
                <a:gd name="T63" fmla="*/ 2147483647 h 464"/>
                <a:gd name="T64" fmla="*/ 2147483647 w 656"/>
                <a:gd name="T65" fmla="*/ 2147483647 h 464"/>
                <a:gd name="T66" fmla="*/ 2147483647 w 656"/>
                <a:gd name="T67" fmla="*/ 2147483647 h 464"/>
                <a:gd name="T68" fmla="*/ 2147483647 w 656"/>
                <a:gd name="T69" fmla="*/ 2147483647 h 464"/>
                <a:gd name="T70" fmla="*/ 2147483647 w 656"/>
                <a:gd name="T71" fmla="*/ 2147483647 h 464"/>
                <a:gd name="T72" fmla="*/ 2147483647 w 656"/>
                <a:gd name="T73" fmla="*/ 2147483647 h 464"/>
                <a:gd name="T74" fmla="*/ 2147483647 w 656"/>
                <a:gd name="T75" fmla="*/ 2147483647 h 464"/>
                <a:gd name="T76" fmla="*/ 2147483647 w 656"/>
                <a:gd name="T77" fmla="*/ 2147483647 h 464"/>
                <a:gd name="T78" fmla="*/ 2147483647 w 656"/>
                <a:gd name="T79" fmla="*/ 2147483647 h 464"/>
                <a:gd name="T80" fmla="*/ 2147483647 w 656"/>
                <a:gd name="T81" fmla="*/ 2147483647 h 464"/>
                <a:gd name="T82" fmla="*/ 2147483647 w 656"/>
                <a:gd name="T83" fmla="*/ 2147483647 h 464"/>
                <a:gd name="T84" fmla="*/ 2147483647 w 656"/>
                <a:gd name="T85" fmla="*/ 2147483647 h 464"/>
                <a:gd name="T86" fmla="*/ 2147483647 w 656"/>
                <a:gd name="T87" fmla="*/ 2147483647 h 464"/>
                <a:gd name="T88" fmla="*/ 2147483647 w 656"/>
                <a:gd name="T89" fmla="*/ 2147483647 h 464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w 656"/>
                <a:gd name="T136" fmla="*/ 0 h 464"/>
                <a:gd name="T137" fmla="*/ 656 w 656"/>
                <a:gd name="T138" fmla="*/ 464 h 464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T135" t="T136" r="T137" b="T138"/>
              <a:pathLst>
                <a:path w="656" h="464">
                  <a:moveTo>
                    <a:pt x="624" y="105"/>
                  </a:moveTo>
                  <a:cubicBezTo>
                    <a:pt x="613" y="109"/>
                    <a:pt x="600" y="107"/>
                    <a:pt x="589" y="106"/>
                  </a:cubicBezTo>
                  <a:cubicBezTo>
                    <a:pt x="584" y="106"/>
                    <a:pt x="580" y="101"/>
                    <a:pt x="579" y="97"/>
                  </a:cubicBezTo>
                  <a:cubicBezTo>
                    <a:pt x="576" y="84"/>
                    <a:pt x="569" y="78"/>
                    <a:pt x="555" y="77"/>
                  </a:cubicBezTo>
                  <a:cubicBezTo>
                    <a:pt x="545" y="76"/>
                    <a:pt x="542" y="78"/>
                    <a:pt x="542" y="89"/>
                  </a:cubicBezTo>
                  <a:cubicBezTo>
                    <a:pt x="542" y="92"/>
                    <a:pt x="541" y="94"/>
                    <a:pt x="538" y="95"/>
                  </a:cubicBezTo>
                  <a:cubicBezTo>
                    <a:pt x="536" y="97"/>
                    <a:pt x="533" y="98"/>
                    <a:pt x="531" y="99"/>
                  </a:cubicBezTo>
                  <a:cubicBezTo>
                    <a:pt x="521" y="102"/>
                    <a:pt x="514" y="106"/>
                    <a:pt x="512" y="117"/>
                  </a:cubicBezTo>
                  <a:cubicBezTo>
                    <a:pt x="510" y="129"/>
                    <a:pt x="500" y="135"/>
                    <a:pt x="492" y="143"/>
                  </a:cubicBezTo>
                  <a:cubicBezTo>
                    <a:pt x="491" y="144"/>
                    <a:pt x="490" y="146"/>
                    <a:pt x="488" y="148"/>
                  </a:cubicBezTo>
                  <a:cubicBezTo>
                    <a:pt x="499" y="151"/>
                    <a:pt x="508" y="156"/>
                    <a:pt x="515" y="164"/>
                  </a:cubicBezTo>
                  <a:cubicBezTo>
                    <a:pt x="522" y="171"/>
                    <a:pt x="534" y="170"/>
                    <a:pt x="543" y="172"/>
                  </a:cubicBezTo>
                  <a:cubicBezTo>
                    <a:pt x="557" y="176"/>
                    <a:pt x="562" y="179"/>
                    <a:pt x="562" y="193"/>
                  </a:cubicBezTo>
                  <a:cubicBezTo>
                    <a:pt x="562" y="206"/>
                    <a:pt x="570" y="209"/>
                    <a:pt x="579" y="212"/>
                  </a:cubicBezTo>
                  <a:cubicBezTo>
                    <a:pt x="589" y="214"/>
                    <a:pt x="595" y="221"/>
                    <a:pt x="601" y="227"/>
                  </a:cubicBezTo>
                  <a:cubicBezTo>
                    <a:pt x="606" y="233"/>
                    <a:pt x="606" y="237"/>
                    <a:pt x="598" y="241"/>
                  </a:cubicBezTo>
                  <a:cubicBezTo>
                    <a:pt x="593" y="231"/>
                    <a:pt x="587" y="223"/>
                    <a:pt x="576" y="220"/>
                  </a:cubicBezTo>
                  <a:cubicBezTo>
                    <a:pt x="571" y="219"/>
                    <a:pt x="566" y="220"/>
                    <a:pt x="562" y="223"/>
                  </a:cubicBezTo>
                  <a:cubicBezTo>
                    <a:pt x="544" y="236"/>
                    <a:pt x="526" y="249"/>
                    <a:pt x="509" y="263"/>
                  </a:cubicBezTo>
                  <a:cubicBezTo>
                    <a:pt x="503" y="268"/>
                    <a:pt x="497" y="270"/>
                    <a:pt x="490" y="268"/>
                  </a:cubicBezTo>
                  <a:cubicBezTo>
                    <a:pt x="484" y="267"/>
                    <a:pt x="482" y="268"/>
                    <a:pt x="481" y="274"/>
                  </a:cubicBezTo>
                  <a:cubicBezTo>
                    <a:pt x="478" y="289"/>
                    <a:pt x="473" y="293"/>
                    <a:pt x="458" y="292"/>
                  </a:cubicBezTo>
                  <a:cubicBezTo>
                    <a:pt x="448" y="291"/>
                    <a:pt x="446" y="299"/>
                    <a:pt x="442" y="305"/>
                  </a:cubicBezTo>
                  <a:cubicBezTo>
                    <a:pt x="434" y="316"/>
                    <a:pt x="429" y="328"/>
                    <a:pt x="430" y="342"/>
                  </a:cubicBezTo>
                  <a:cubicBezTo>
                    <a:pt x="419" y="345"/>
                    <a:pt x="419" y="345"/>
                    <a:pt x="420" y="333"/>
                  </a:cubicBezTo>
                  <a:cubicBezTo>
                    <a:pt x="421" y="314"/>
                    <a:pt x="432" y="300"/>
                    <a:pt x="445" y="286"/>
                  </a:cubicBezTo>
                  <a:cubicBezTo>
                    <a:pt x="448" y="282"/>
                    <a:pt x="454" y="283"/>
                    <a:pt x="459" y="283"/>
                  </a:cubicBezTo>
                  <a:cubicBezTo>
                    <a:pt x="467" y="284"/>
                    <a:pt x="471" y="280"/>
                    <a:pt x="472" y="272"/>
                  </a:cubicBezTo>
                  <a:cubicBezTo>
                    <a:pt x="475" y="258"/>
                    <a:pt x="476" y="258"/>
                    <a:pt x="491" y="260"/>
                  </a:cubicBezTo>
                  <a:cubicBezTo>
                    <a:pt x="495" y="261"/>
                    <a:pt x="499" y="259"/>
                    <a:pt x="503" y="256"/>
                  </a:cubicBezTo>
                  <a:cubicBezTo>
                    <a:pt x="521" y="243"/>
                    <a:pt x="540" y="229"/>
                    <a:pt x="558" y="215"/>
                  </a:cubicBezTo>
                  <a:cubicBezTo>
                    <a:pt x="560" y="215"/>
                    <a:pt x="561" y="214"/>
                    <a:pt x="559" y="212"/>
                  </a:cubicBezTo>
                  <a:cubicBezTo>
                    <a:pt x="553" y="208"/>
                    <a:pt x="552" y="203"/>
                    <a:pt x="553" y="196"/>
                  </a:cubicBezTo>
                  <a:cubicBezTo>
                    <a:pt x="554" y="187"/>
                    <a:pt x="549" y="183"/>
                    <a:pt x="541" y="181"/>
                  </a:cubicBezTo>
                  <a:cubicBezTo>
                    <a:pt x="537" y="179"/>
                    <a:pt x="533" y="178"/>
                    <a:pt x="528" y="178"/>
                  </a:cubicBezTo>
                  <a:cubicBezTo>
                    <a:pt x="520" y="178"/>
                    <a:pt x="514" y="175"/>
                    <a:pt x="508" y="169"/>
                  </a:cubicBezTo>
                  <a:cubicBezTo>
                    <a:pt x="503" y="164"/>
                    <a:pt x="496" y="160"/>
                    <a:pt x="489" y="158"/>
                  </a:cubicBezTo>
                  <a:cubicBezTo>
                    <a:pt x="477" y="154"/>
                    <a:pt x="476" y="146"/>
                    <a:pt x="485" y="138"/>
                  </a:cubicBezTo>
                  <a:cubicBezTo>
                    <a:pt x="490" y="133"/>
                    <a:pt x="497" y="130"/>
                    <a:pt x="501" y="122"/>
                  </a:cubicBezTo>
                  <a:cubicBezTo>
                    <a:pt x="491" y="123"/>
                    <a:pt x="483" y="119"/>
                    <a:pt x="474" y="118"/>
                  </a:cubicBezTo>
                  <a:cubicBezTo>
                    <a:pt x="464" y="116"/>
                    <a:pt x="454" y="118"/>
                    <a:pt x="444" y="119"/>
                  </a:cubicBezTo>
                  <a:cubicBezTo>
                    <a:pt x="440" y="120"/>
                    <a:pt x="439" y="123"/>
                    <a:pt x="439" y="127"/>
                  </a:cubicBezTo>
                  <a:cubicBezTo>
                    <a:pt x="440" y="134"/>
                    <a:pt x="437" y="137"/>
                    <a:pt x="430" y="136"/>
                  </a:cubicBezTo>
                  <a:cubicBezTo>
                    <a:pt x="402" y="134"/>
                    <a:pt x="373" y="132"/>
                    <a:pt x="345" y="132"/>
                  </a:cubicBezTo>
                  <a:cubicBezTo>
                    <a:pt x="335" y="133"/>
                    <a:pt x="333" y="129"/>
                    <a:pt x="334" y="120"/>
                  </a:cubicBezTo>
                  <a:cubicBezTo>
                    <a:pt x="335" y="115"/>
                    <a:pt x="327" y="109"/>
                    <a:pt x="320" y="111"/>
                  </a:cubicBezTo>
                  <a:cubicBezTo>
                    <a:pt x="310" y="114"/>
                    <a:pt x="299" y="117"/>
                    <a:pt x="289" y="122"/>
                  </a:cubicBezTo>
                  <a:cubicBezTo>
                    <a:pt x="277" y="128"/>
                    <a:pt x="260" y="123"/>
                    <a:pt x="258" y="113"/>
                  </a:cubicBezTo>
                  <a:cubicBezTo>
                    <a:pt x="256" y="107"/>
                    <a:pt x="252" y="106"/>
                    <a:pt x="247" y="103"/>
                  </a:cubicBezTo>
                  <a:cubicBezTo>
                    <a:pt x="245" y="102"/>
                    <a:pt x="242" y="102"/>
                    <a:pt x="241" y="104"/>
                  </a:cubicBezTo>
                  <a:cubicBezTo>
                    <a:pt x="232" y="112"/>
                    <a:pt x="223" y="108"/>
                    <a:pt x="213" y="105"/>
                  </a:cubicBezTo>
                  <a:cubicBezTo>
                    <a:pt x="207" y="107"/>
                    <a:pt x="203" y="102"/>
                    <a:pt x="200" y="97"/>
                  </a:cubicBezTo>
                  <a:cubicBezTo>
                    <a:pt x="198" y="92"/>
                    <a:pt x="199" y="87"/>
                    <a:pt x="203" y="83"/>
                  </a:cubicBezTo>
                  <a:cubicBezTo>
                    <a:pt x="216" y="70"/>
                    <a:pt x="216" y="70"/>
                    <a:pt x="200" y="62"/>
                  </a:cubicBezTo>
                  <a:cubicBezTo>
                    <a:pt x="191" y="57"/>
                    <a:pt x="184" y="51"/>
                    <a:pt x="185" y="39"/>
                  </a:cubicBezTo>
                  <a:cubicBezTo>
                    <a:pt x="186" y="33"/>
                    <a:pt x="182" y="30"/>
                    <a:pt x="177" y="28"/>
                  </a:cubicBezTo>
                  <a:cubicBezTo>
                    <a:pt x="170" y="26"/>
                    <a:pt x="164" y="25"/>
                    <a:pt x="157" y="25"/>
                  </a:cubicBezTo>
                  <a:cubicBezTo>
                    <a:pt x="152" y="25"/>
                    <a:pt x="147" y="25"/>
                    <a:pt x="142" y="23"/>
                  </a:cubicBezTo>
                  <a:cubicBezTo>
                    <a:pt x="139" y="18"/>
                    <a:pt x="134" y="20"/>
                    <a:pt x="130" y="20"/>
                  </a:cubicBezTo>
                  <a:cubicBezTo>
                    <a:pt x="130" y="19"/>
                    <a:pt x="130" y="19"/>
                    <a:pt x="129" y="19"/>
                  </a:cubicBezTo>
                  <a:cubicBezTo>
                    <a:pt x="129" y="19"/>
                    <a:pt x="129" y="19"/>
                    <a:pt x="129" y="19"/>
                  </a:cubicBezTo>
                  <a:cubicBezTo>
                    <a:pt x="129" y="19"/>
                    <a:pt x="129" y="19"/>
                    <a:pt x="129" y="19"/>
                  </a:cubicBezTo>
                  <a:cubicBezTo>
                    <a:pt x="129" y="19"/>
                    <a:pt x="129" y="19"/>
                    <a:pt x="129" y="19"/>
                  </a:cubicBezTo>
                  <a:cubicBezTo>
                    <a:pt x="129" y="19"/>
                    <a:pt x="129" y="19"/>
                    <a:pt x="128" y="19"/>
                  </a:cubicBezTo>
                  <a:cubicBezTo>
                    <a:pt x="128" y="19"/>
                    <a:pt x="128" y="19"/>
                    <a:pt x="128" y="19"/>
                  </a:cubicBezTo>
                  <a:cubicBezTo>
                    <a:pt x="128" y="19"/>
                    <a:pt x="128" y="20"/>
                    <a:pt x="128" y="20"/>
                  </a:cubicBezTo>
                  <a:cubicBezTo>
                    <a:pt x="121" y="19"/>
                    <a:pt x="118" y="13"/>
                    <a:pt x="113" y="9"/>
                  </a:cubicBezTo>
                  <a:cubicBezTo>
                    <a:pt x="110" y="6"/>
                    <a:pt x="108" y="2"/>
                    <a:pt x="103" y="0"/>
                  </a:cubicBezTo>
                  <a:cubicBezTo>
                    <a:pt x="100" y="8"/>
                    <a:pt x="93" y="9"/>
                    <a:pt x="86" y="9"/>
                  </a:cubicBezTo>
                  <a:cubicBezTo>
                    <a:pt x="75" y="9"/>
                    <a:pt x="65" y="14"/>
                    <a:pt x="55" y="19"/>
                  </a:cubicBezTo>
                  <a:cubicBezTo>
                    <a:pt x="50" y="22"/>
                    <a:pt x="51" y="27"/>
                    <a:pt x="51" y="32"/>
                  </a:cubicBezTo>
                  <a:cubicBezTo>
                    <a:pt x="51" y="39"/>
                    <a:pt x="51" y="46"/>
                    <a:pt x="43" y="49"/>
                  </a:cubicBezTo>
                  <a:cubicBezTo>
                    <a:pt x="43" y="49"/>
                    <a:pt x="42" y="49"/>
                    <a:pt x="42" y="49"/>
                  </a:cubicBezTo>
                  <a:cubicBezTo>
                    <a:pt x="43" y="53"/>
                    <a:pt x="40" y="55"/>
                    <a:pt x="38" y="58"/>
                  </a:cubicBezTo>
                  <a:cubicBezTo>
                    <a:pt x="32" y="68"/>
                    <a:pt x="25" y="77"/>
                    <a:pt x="18" y="86"/>
                  </a:cubicBezTo>
                  <a:cubicBezTo>
                    <a:pt x="11" y="95"/>
                    <a:pt x="7" y="105"/>
                    <a:pt x="7" y="116"/>
                  </a:cubicBezTo>
                  <a:cubicBezTo>
                    <a:pt x="6" y="118"/>
                    <a:pt x="6" y="120"/>
                    <a:pt x="5" y="123"/>
                  </a:cubicBezTo>
                  <a:cubicBezTo>
                    <a:pt x="5" y="124"/>
                    <a:pt x="5" y="125"/>
                    <a:pt x="5" y="126"/>
                  </a:cubicBezTo>
                  <a:cubicBezTo>
                    <a:pt x="2" y="139"/>
                    <a:pt x="6" y="149"/>
                    <a:pt x="16" y="157"/>
                  </a:cubicBezTo>
                  <a:cubicBezTo>
                    <a:pt x="34" y="171"/>
                    <a:pt x="36" y="195"/>
                    <a:pt x="21" y="212"/>
                  </a:cubicBezTo>
                  <a:cubicBezTo>
                    <a:pt x="17" y="216"/>
                    <a:pt x="14" y="220"/>
                    <a:pt x="11" y="225"/>
                  </a:cubicBezTo>
                  <a:cubicBezTo>
                    <a:pt x="10" y="227"/>
                    <a:pt x="11" y="229"/>
                    <a:pt x="10" y="231"/>
                  </a:cubicBezTo>
                  <a:cubicBezTo>
                    <a:pt x="0" y="249"/>
                    <a:pt x="7" y="269"/>
                    <a:pt x="5" y="288"/>
                  </a:cubicBezTo>
                  <a:cubicBezTo>
                    <a:pt x="5" y="292"/>
                    <a:pt x="7" y="294"/>
                    <a:pt x="11" y="295"/>
                  </a:cubicBezTo>
                  <a:cubicBezTo>
                    <a:pt x="22" y="300"/>
                    <a:pt x="28" y="307"/>
                    <a:pt x="29" y="320"/>
                  </a:cubicBezTo>
                  <a:cubicBezTo>
                    <a:pt x="30" y="332"/>
                    <a:pt x="43" y="337"/>
                    <a:pt x="51" y="344"/>
                  </a:cubicBezTo>
                  <a:cubicBezTo>
                    <a:pt x="62" y="358"/>
                    <a:pt x="63" y="374"/>
                    <a:pt x="57" y="390"/>
                  </a:cubicBezTo>
                  <a:cubicBezTo>
                    <a:pt x="56" y="394"/>
                    <a:pt x="56" y="398"/>
                    <a:pt x="58" y="402"/>
                  </a:cubicBezTo>
                  <a:cubicBezTo>
                    <a:pt x="59" y="405"/>
                    <a:pt x="60" y="409"/>
                    <a:pt x="58" y="412"/>
                  </a:cubicBezTo>
                  <a:cubicBezTo>
                    <a:pt x="66" y="418"/>
                    <a:pt x="74" y="416"/>
                    <a:pt x="81" y="409"/>
                  </a:cubicBezTo>
                  <a:cubicBezTo>
                    <a:pt x="86" y="404"/>
                    <a:pt x="92" y="400"/>
                    <a:pt x="97" y="397"/>
                  </a:cubicBezTo>
                  <a:cubicBezTo>
                    <a:pt x="111" y="387"/>
                    <a:pt x="125" y="380"/>
                    <a:pt x="141" y="376"/>
                  </a:cubicBezTo>
                  <a:cubicBezTo>
                    <a:pt x="147" y="375"/>
                    <a:pt x="150" y="376"/>
                    <a:pt x="152" y="382"/>
                  </a:cubicBezTo>
                  <a:cubicBezTo>
                    <a:pt x="154" y="390"/>
                    <a:pt x="158" y="398"/>
                    <a:pt x="161" y="406"/>
                  </a:cubicBezTo>
                  <a:cubicBezTo>
                    <a:pt x="163" y="412"/>
                    <a:pt x="167" y="415"/>
                    <a:pt x="173" y="416"/>
                  </a:cubicBezTo>
                  <a:cubicBezTo>
                    <a:pt x="182" y="418"/>
                    <a:pt x="190" y="421"/>
                    <a:pt x="198" y="423"/>
                  </a:cubicBezTo>
                  <a:cubicBezTo>
                    <a:pt x="205" y="425"/>
                    <a:pt x="207" y="428"/>
                    <a:pt x="205" y="436"/>
                  </a:cubicBezTo>
                  <a:cubicBezTo>
                    <a:pt x="202" y="448"/>
                    <a:pt x="211" y="461"/>
                    <a:pt x="224" y="464"/>
                  </a:cubicBezTo>
                  <a:cubicBezTo>
                    <a:pt x="227" y="464"/>
                    <a:pt x="229" y="463"/>
                    <a:pt x="230" y="461"/>
                  </a:cubicBezTo>
                  <a:cubicBezTo>
                    <a:pt x="235" y="456"/>
                    <a:pt x="235" y="449"/>
                    <a:pt x="235" y="443"/>
                  </a:cubicBezTo>
                  <a:cubicBezTo>
                    <a:pt x="235" y="437"/>
                    <a:pt x="234" y="431"/>
                    <a:pt x="236" y="425"/>
                  </a:cubicBezTo>
                  <a:cubicBezTo>
                    <a:pt x="238" y="419"/>
                    <a:pt x="242" y="417"/>
                    <a:pt x="248" y="416"/>
                  </a:cubicBezTo>
                  <a:cubicBezTo>
                    <a:pt x="255" y="415"/>
                    <a:pt x="255" y="420"/>
                    <a:pt x="256" y="424"/>
                  </a:cubicBezTo>
                  <a:cubicBezTo>
                    <a:pt x="258" y="430"/>
                    <a:pt x="261" y="435"/>
                    <a:pt x="265" y="439"/>
                  </a:cubicBezTo>
                  <a:cubicBezTo>
                    <a:pt x="274" y="448"/>
                    <a:pt x="284" y="450"/>
                    <a:pt x="296" y="444"/>
                  </a:cubicBezTo>
                  <a:cubicBezTo>
                    <a:pt x="300" y="443"/>
                    <a:pt x="301" y="441"/>
                    <a:pt x="301" y="436"/>
                  </a:cubicBezTo>
                  <a:cubicBezTo>
                    <a:pt x="301" y="425"/>
                    <a:pt x="296" y="415"/>
                    <a:pt x="293" y="405"/>
                  </a:cubicBezTo>
                  <a:cubicBezTo>
                    <a:pt x="289" y="393"/>
                    <a:pt x="289" y="393"/>
                    <a:pt x="301" y="390"/>
                  </a:cubicBezTo>
                  <a:cubicBezTo>
                    <a:pt x="303" y="390"/>
                    <a:pt x="306" y="389"/>
                    <a:pt x="308" y="388"/>
                  </a:cubicBezTo>
                  <a:cubicBezTo>
                    <a:pt x="322" y="384"/>
                    <a:pt x="320" y="378"/>
                    <a:pt x="314" y="369"/>
                  </a:cubicBezTo>
                  <a:cubicBezTo>
                    <a:pt x="311" y="364"/>
                    <a:pt x="308" y="360"/>
                    <a:pt x="307" y="354"/>
                  </a:cubicBezTo>
                  <a:cubicBezTo>
                    <a:pt x="306" y="351"/>
                    <a:pt x="305" y="348"/>
                    <a:pt x="308" y="345"/>
                  </a:cubicBezTo>
                  <a:cubicBezTo>
                    <a:pt x="318" y="345"/>
                    <a:pt x="327" y="346"/>
                    <a:pt x="335" y="353"/>
                  </a:cubicBezTo>
                  <a:cubicBezTo>
                    <a:pt x="351" y="368"/>
                    <a:pt x="351" y="368"/>
                    <a:pt x="368" y="354"/>
                  </a:cubicBezTo>
                  <a:cubicBezTo>
                    <a:pt x="374" y="349"/>
                    <a:pt x="378" y="349"/>
                    <a:pt x="384" y="351"/>
                  </a:cubicBezTo>
                  <a:cubicBezTo>
                    <a:pt x="390" y="354"/>
                    <a:pt x="396" y="357"/>
                    <a:pt x="402" y="359"/>
                  </a:cubicBezTo>
                  <a:cubicBezTo>
                    <a:pt x="405" y="361"/>
                    <a:pt x="408" y="361"/>
                    <a:pt x="411" y="357"/>
                  </a:cubicBezTo>
                  <a:cubicBezTo>
                    <a:pt x="417" y="351"/>
                    <a:pt x="423" y="347"/>
                    <a:pt x="430" y="343"/>
                  </a:cubicBezTo>
                  <a:cubicBezTo>
                    <a:pt x="434" y="343"/>
                    <a:pt x="437" y="342"/>
                    <a:pt x="440" y="344"/>
                  </a:cubicBezTo>
                  <a:cubicBezTo>
                    <a:pt x="450" y="350"/>
                    <a:pt x="458" y="347"/>
                    <a:pt x="464" y="338"/>
                  </a:cubicBezTo>
                  <a:cubicBezTo>
                    <a:pt x="465" y="337"/>
                    <a:pt x="465" y="337"/>
                    <a:pt x="465" y="336"/>
                  </a:cubicBezTo>
                  <a:cubicBezTo>
                    <a:pt x="467" y="334"/>
                    <a:pt x="470" y="333"/>
                    <a:pt x="472" y="334"/>
                  </a:cubicBezTo>
                  <a:cubicBezTo>
                    <a:pt x="475" y="336"/>
                    <a:pt x="474" y="339"/>
                    <a:pt x="473" y="342"/>
                  </a:cubicBezTo>
                  <a:cubicBezTo>
                    <a:pt x="470" y="348"/>
                    <a:pt x="468" y="354"/>
                    <a:pt x="469" y="360"/>
                  </a:cubicBezTo>
                  <a:cubicBezTo>
                    <a:pt x="470" y="367"/>
                    <a:pt x="476" y="371"/>
                    <a:pt x="481" y="367"/>
                  </a:cubicBezTo>
                  <a:cubicBezTo>
                    <a:pt x="500" y="354"/>
                    <a:pt x="520" y="342"/>
                    <a:pt x="531" y="321"/>
                  </a:cubicBezTo>
                  <a:cubicBezTo>
                    <a:pt x="534" y="316"/>
                    <a:pt x="537" y="314"/>
                    <a:pt x="543" y="314"/>
                  </a:cubicBezTo>
                  <a:cubicBezTo>
                    <a:pt x="556" y="316"/>
                    <a:pt x="565" y="308"/>
                    <a:pt x="575" y="300"/>
                  </a:cubicBezTo>
                  <a:cubicBezTo>
                    <a:pt x="576" y="299"/>
                    <a:pt x="577" y="297"/>
                    <a:pt x="577" y="295"/>
                  </a:cubicBezTo>
                  <a:cubicBezTo>
                    <a:pt x="573" y="273"/>
                    <a:pt x="581" y="256"/>
                    <a:pt x="598" y="242"/>
                  </a:cubicBezTo>
                  <a:cubicBezTo>
                    <a:pt x="610" y="238"/>
                    <a:pt x="615" y="226"/>
                    <a:pt x="610" y="216"/>
                  </a:cubicBezTo>
                  <a:cubicBezTo>
                    <a:pt x="604" y="206"/>
                    <a:pt x="612" y="189"/>
                    <a:pt x="623" y="187"/>
                  </a:cubicBezTo>
                  <a:cubicBezTo>
                    <a:pt x="641" y="185"/>
                    <a:pt x="649" y="176"/>
                    <a:pt x="653" y="159"/>
                  </a:cubicBezTo>
                  <a:cubicBezTo>
                    <a:pt x="656" y="141"/>
                    <a:pt x="653" y="123"/>
                    <a:pt x="656" y="105"/>
                  </a:cubicBezTo>
                  <a:cubicBezTo>
                    <a:pt x="656" y="105"/>
                    <a:pt x="656" y="104"/>
                    <a:pt x="656" y="104"/>
                  </a:cubicBezTo>
                  <a:cubicBezTo>
                    <a:pt x="645" y="101"/>
                    <a:pt x="635" y="100"/>
                    <a:pt x="624" y="10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74" name="Freeform 61">
              <a:extLst>
                <a:ext uri="{FF2B5EF4-FFF2-40B4-BE49-F238E27FC236}">
                  <a16:creationId xmlns:a16="http://schemas.microsoft.com/office/drawing/2014/main" xmlns="" id="{A078157F-C054-4168-B0CC-1D2D864B0952}"/>
                </a:ext>
              </a:extLst>
            </p:cNvPr>
            <p:cNvSpPr>
              <a:spLocks/>
            </p:cNvSpPr>
            <p:nvPr/>
          </p:nvSpPr>
          <p:spPr bwMode="auto">
            <a:xfrm>
              <a:off x="792683" y="4782723"/>
              <a:ext cx="1174750" cy="635749"/>
            </a:xfrm>
            <a:custGeom>
              <a:avLst/>
              <a:gdLst>
                <a:gd name="T0" fmla="*/ 2147483647 w 522"/>
                <a:gd name="T1" fmla="*/ 2147483647 h 360"/>
                <a:gd name="T2" fmla="*/ 2147483647 w 522"/>
                <a:gd name="T3" fmla="*/ 2147483647 h 360"/>
                <a:gd name="T4" fmla="*/ 2147483647 w 522"/>
                <a:gd name="T5" fmla="*/ 2147483647 h 360"/>
                <a:gd name="T6" fmla="*/ 2147483647 w 522"/>
                <a:gd name="T7" fmla="*/ 2147483647 h 360"/>
                <a:gd name="T8" fmla="*/ 2147483647 w 522"/>
                <a:gd name="T9" fmla="*/ 2147483647 h 360"/>
                <a:gd name="T10" fmla="*/ 2147483647 w 522"/>
                <a:gd name="T11" fmla="*/ 2147483647 h 360"/>
                <a:gd name="T12" fmla="*/ 2147483647 w 522"/>
                <a:gd name="T13" fmla="*/ 2147483647 h 360"/>
                <a:gd name="T14" fmla="*/ 2147483647 w 522"/>
                <a:gd name="T15" fmla="*/ 2147483647 h 360"/>
                <a:gd name="T16" fmla="*/ 2147483647 w 522"/>
                <a:gd name="T17" fmla="*/ 2147483647 h 360"/>
                <a:gd name="T18" fmla="*/ 2147483647 w 522"/>
                <a:gd name="T19" fmla="*/ 2147483647 h 360"/>
                <a:gd name="T20" fmla="*/ 2147483647 w 522"/>
                <a:gd name="T21" fmla="*/ 2147483647 h 360"/>
                <a:gd name="T22" fmla="*/ 2147483647 w 522"/>
                <a:gd name="T23" fmla="*/ 2147483647 h 360"/>
                <a:gd name="T24" fmla="*/ 2147483647 w 522"/>
                <a:gd name="T25" fmla="*/ 2147483647 h 360"/>
                <a:gd name="T26" fmla="*/ 2147483647 w 522"/>
                <a:gd name="T27" fmla="*/ 2147483647 h 360"/>
                <a:gd name="T28" fmla="*/ 2147483647 w 522"/>
                <a:gd name="T29" fmla="*/ 2147483647 h 360"/>
                <a:gd name="T30" fmla="*/ 2147483647 w 522"/>
                <a:gd name="T31" fmla="*/ 2147483647 h 360"/>
                <a:gd name="T32" fmla="*/ 2147483647 w 522"/>
                <a:gd name="T33" fmla="*/ 2147483647 h 360"/>
                <a:gd name="T34" fmla="*/ 2147483647 w 522"/>
                <a:gd name="T35" fmla="*/ 2147483647 h 360"/>
                <a:gd name="T36" fmla="*/ 2147483647 w 522"/>
                <a:gd name="T37" fmla="*/ 2147483647 h 360"/>
                <a:gd name="T38" fmla="*/ 2147483647 w 522"/>
                <a:gd name="T39" fmla="*/ 2147483647 h 360"/>
                <a:gd name="T40" fmla="*/ 2147483647 w 522"/>
                <a:gd name="T41" fmla="*/ 2147483647 h 360"/>
                <a:gd name="T42" fmla="*/ 2147483647 w 522"/>
                <a:gd name="T43" fmla="*/ 2147483647 h 360"/>
                <a:gd name="T44" fmla="*/ 2147483647 w 522"/>
                <a:gd name="T45" fmla="*/ 2147483647 h 360"/>
                <a:gd name="T46" fmla="*/ 0 w 522"/>
                <a:gd name="T47" fmla="*/ 2147483647 h 360"/>
                <a:gd name="T48" fmla="*/ 2147483647 w 522"/>
                <a:gd name="T49" fmla="*/ 2147483647 h 360"/>
                <a:gd name="T50" fmla="*/ 2147483647 w 522"/>
                <a:gd name="T51" fmla="*/ 2147483647 h 360"/>
                <a:gd name="T52" fmla="*/ 2147483647 w 522"/>
                <a:gd name="T53" fmla="*/ 2147483647 h 360"/>
                <a:gd name="T54" fmla="*/ 2147483647 w 522"/>
                <a:gd name="T55" fmla="*/ 2147483647 h 360"/>
                <a:gd name="T56" fmla="*/ 2147483647 w 522"/>
                <a:gd name="T57" fmla="*/ 2147483647 h 360"/>
                <a:gd name="T58" fmla="*/ 2147483647 w 522"/>
                <a:gd name="T59" fmla="*/ 2147483647 h 360"/>
                <a:gd name="T60" fmla="*/ 2147483647 w 522"/>
                <a:gd name="T61" fmla="*/ 2147483647 h 360"/>
                <a:gd name="T62" fmla="*/ 2147483647 w 522"/>
                <a:gd name="T63" fmla="*/ 2147483647 h 360"/>
                <a:gd name="T64" fmla="*/ 2147483647 w 522"/>
                <a:gd name="T65" fmla="*/ 2147483647 h 360"/>
                <a:gd name="T66" fmla="*/ 2147483647 w 522"/>
                <a:gd name="T67" fmla="*/ 2147483647 h 360"/>
                <a:gd name="T68" fmla="*/ 2147483647 w 522"/>
                <a:gd name="T69" fmla="*/ 2147483647 h 360"/>
                <a:gd name="T70" fmla="*/ 2147483647 w 522"/>
                <a:gd name="T71" fmla="*/ 2147483647 h 360"/>
                <a:gd name="T72" fmla="*/ 2147483647 w 522"/>
                <a:gd name="T73" fmla="*/ 2147483647 h 360"/>
                <a:gd name="T74" fmla="*/ 2147483647 w 522"/>
                <a:gd name="T75" fmla="*/ 2147483647 h 360"/>
                <a:gd name="T76" fmla="*/ 2147483647 w 522"/>
                <a:gd name="T77" fmla="*/ 2147483647 h 360"/>
                <a:gd name="T78" fmla="*/ 2147483647 w 522"/>
                <a:gd name="T79" fmla="*/ 2147483647 h 360"/>
                <a:gd name="T80" fmla="*/ 2147483647 w 522"/>
                <a:gd name="T81" fmla="*/ 2147483647 h 360"/>
                <a:gd name="T82" fmla="*/ 2147483647 w 522"/>
                <a:gd name="T83" fmla="*/ 2147483647 h 360"/>
                <a:gd name="T84" fmla="*/ 2147483647 w 522"/>
                <a:gd name="T85" fmla="*/ 2147483647 h 360"/>
                <a:gd name="T86" fmla="*/ 2147483647 w 522"/>
                <a:gd name="T87" fmla="*/ 2147483647 h 360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522"/>
                <a:gd name="T133" fmla="*/ 0 h 360"/>
                <a:gd name="T134" fmla="*/ 522 w 522"/>
                <a:gd name="T135" fmla="*/ 360 h 360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522" h="360">
                  <a:moveTo>
                    <a:pt x="487" y="112"/>
                  </a:moveTo>
                  <a:cubicBezTo>
                    <a:pt x="489" y="112"/>
                    <a:pt x="491" y="111"/>
                    <a:pt x="492" y="111"/>
                  </a:cubicBezTo>
                  <a:cubicBezTo>
                    <a:pt x="509" y="115"/>
                    <a:pt x="512" y="100"/>
                    <a:pt x="519" y="91"/>
                  </a:cubicBezTo>
                  <a:cubicBezTo>
                    <a:pt x="522" y="87"/>
                    <a:pt x="520" y="84"/>
                    <a:pt x="518" y="81"/>
                  </a:cubicBezTo>
                  <a:cubicBezTo>
                    <a:pt x="515" y="75"/>
                    <a:pt x="512" y="69"/>
                    <a:pt x="515" y="62"/>
                  </a:cubicBezTo>
                  <a:cubicBezTo>
                    <a:pt x="517" y="58"/>
                    <a:pt x="516" y="55"/>
                    <a:pt x="511" y="54"/>
                  </a:cubicBezTo>
                  <a:cubicBezTo>
                    <a:pt x="507" y="54"/>
                    <a:pt x="504" y="52"/>
                    <a:pt x="501" y="51"/>
                  </a:cubicBezTo>
                  <a:cubicBezTo>
                    <a:pt x="493" y="48"/>
                    <a:pt x="486" y="45"/>
                    <a:pt x="477" y="49"/>
                  </a:cubicBezTo>
                  <a:cubicBezTo>
                    <a:pt x="468" y="53"/>
                    <a:pt x="457" y="51"/>
                    <a:pt x="448" y="49"/>
                  </a:cubicBezTo>
                  <a:cubicBezTo>
                    <a:pt x="443" y="48"/>
                    <a:pt x="442" y="48"/>
                    <a:pt x="443" y="53"/>
                  </a:cubicBezTo>
                  <a:cubicBezTo>
                    <a:pt x="444" y="61"/>
                    <a:pt x="440" y="65"/>
                    <a:pt x="433" y="63"/>
                  </a:cubicBezTo>
                  <a:cubicBezTo>
                    <a:pt x="430" y="63"/>
                    <a:pt x="428" y="62"/>
                    <a:pt x="426" y="61"/>
                  </a:cubicBezTo>
                  <a:cubicBezTo>
                    <a:pt x="420" y="58"/>
                    <a:pt x="415" y="56"/>
                    <a:pt x="407" y="59"/>
                  </a:cubicBezTo>
                  <a:cubicBezTo>
                    <a:pt x="388" y="66"/>
                    <a:pt x="369" y="63"/>
                    <a:pt x="352" y="51"/>
                  </a:cubicBezTo>
                  <a:cubicBezTo>
                    <a:pt x="345" y="46"/>
                    <a:pt x="341" y="40"/>
                    <a:pt x="342" y="30"/>
                  </a:cubicBezTo>
                  <a:cubicBezTo>
                    <a:pt x="343" y="21"/>
                    <a:pt x="337" y="13"/>
                    <a:pt x="327" y="9"/>
                  </a:cubicBezTo>
                  <a:cubicBezTo>
                    <a:pt x="318" y="6"/>
                    <a:pt x="310" y="11"/>
                    <a:pt x="309" y="20"/>
                  </a:cubicBezTo>
                  <a:cubicBezTo>
                    <a:pt x="309" y="26"/>
                    <a:pt x="309" y="33"/>
                    <a:pt x="302" y="34"/>
                  </a:cubicBezTo>
                  <a:cubicBezTo>
                    <a:pt x="295" y="36"/>
                    <a:pt x="287" y="38"/>
                    <a:pt x="281" y="31"/>
                  </a:cubicBezTo>
                  <a:cubicBezTo>
                    <a:pt x="280" y="30"/>
                    <a:pt x="278" y="30"/>
                    <a:pt x="277" y="29"/>
                  </a:cubicBezTo>
                  <a:cubicBezTo>
                    <a:pt x="268" y="22"/>
                    <a:pt x="263" y="24"/>
                    <a:pt x="261" y="35"/>
                  </a:cubicBezTo>
                  <a:cubicBezTo>
                    <a:pt x="260" y="39"/>
                    <a:pt x="258" y="42"/>
                    <a:pt x="254" y="42"/>
                  </a:cubicBezTo>
                  <a:cubicBezTo>
                    <a:pt x="245" y="43"/>
                    <a:pt x="235" y="42"/>
                    <a:pt x="226" y="39"/>
                  </a:cubicBezTo>
                  <a:cubicBezTo>
                    <a:pt x="218" y="37"/>
                    <a:pt x="216" y="30"/>
                    <a:pt x="215" y="24"/>
                  </a:cubicBezTo>
                  <a:cubicBezTo>
                    <a:pt x="211" y="0"/>
                    <a:pt x="194" y="1"/>
                    <a:pt x="179" y="8"/>
                  </a:cubicBezTo>
                  <a:cubicBezTo>
                    <a:pt x="175" y="10"/>
                    <a:pt x="172" y="13"/>
                    <a:pt x="173" y="19"/>
                  </a:cubicBezTo>
                  <a:cubicBezTo>
                    <a:pt x="174" y="26"/>
                    <a:pt x="169" y="29"/>
                    <a:pt x="163" y="31"/>
                  </a:cubicBezTo>
                  <a:cubicBezTo>
                    <a:pt x="157" y="32"/>
                    <a:pt x="152" y="35"/>
                    <a:pt x="149" y="41"/>
                  </a:cubicBezTo>
                  <a:cubicBezTo>
                    <a:pt x="148" y="45"/>
                    <a:pt x="143" y="47"/>
                    <a:pt x="140" y="50"/>
                  </a:cubicBezTo>
                  <a:cubicBezTo>
                    <a:pt x="123" y="62"/>
                    <a:pt x="105" y="61"/>
                    <a:pt x="87" y="55"/>
                  </a:cubicBezTo>
                  <a:cubicBezTo>
                    <a:pt x="86" y="57"/>
                    <a:pt x="84" y="56"/>
                    <a:pt x="83" y="56"/>
                  </a:cubicBezTo>
                  <a:cubicBezTo>
                    <a:pt x="77" y="54"/>
                    <a:pt x="71" y="52"/>
                    <a:pt x="65" y="51"/>
                  </a:cubicBezTo>
                  <a:cubicBezTo>
                    <a:pt x="57" y="49"/>
                    <a:pt x="48" y="58"/>
                    <a:pt x="51" y="67"/>
                  </a:cubicBezTo>
                  <a:cubicBezTo>
                    <a:pt x="55" y="79"/>
                    <a:pt x="59" y="91"/>
                    <a:pt x="62" y="103"/>
                  </a:cubicBezTo>
                  <a:cubicBezTo>
                    <a:pt x="64" y="107"/>
                    <a:pt x="66" y="109"/>
                    <a:pt x="71" y="109"/>
                  </a:cubicBezTo>
                  <a:cubicBezTo>
                    <a:pt x="81" y="109"/>
                    <a:pt x="91" y="110"/>
                    <a:pt x="101" y="110"/>
                  </a:cubicBezTo>
                  <a:cubicBezTo>
                    <a:pt x="103" y="111"/>
                    <a:pt x="107" y="110"/>
                    <a:pt x="106" y="114"/>
                  </a:cubicBezTo>
                  <a:cubicBezTo>
                    <a:pt x="101" y="124"/>
                    <a:pt x="107" y="128"/>
                    <a:pt x="115" y="131"/>
                  </a:cubicBezTo>
                  <a:cubicBezTo>
                    <a:pt x="117" y="133"/>
                    <a:pt x="119" y="135"/>
                    <a:pt x="122" y="137"/>
                  </a:cubicBezTo>
                  <a:cubicBezTo>
                    <a:pt x="121" y="139"/>
                    <a:pt x="125" y="141"/>
                    <a:pt x="123" y="143"/>
                  </a:cubicBezTo>
                  <a:cubicBezTo>
                    <a:pt x="121" y="145"/>
                    <a:pt x="118" y="144"/>
                    <a:pt x="116" y="143"/>
                  </a:cubicBezTo>
                  <a:cubicBezTo>
                    <a:pt x="109" y="140"/>
                    <a:pt x="102" y="140"/>
                    <a:pt x="95" y="140"/>
                  </a:cubicBezTo>
                  <a:cubicBezTo>
                    <a:pt x="70" y="141"/>
                    <a:pt x="63" y="146"/>
                    <a:pt x="56" y="170"/>
                  </a:cubicBezTo>
                  <a:cubicBezTo>
                    <a:pt x="55" y="177"/>
                    <a:pt x="51" y="180"/>
                    <a:pt x="45" y="181"/>
                  </a:cubicBezTo>
                  <a:cubicBezTo>
                    <a:pt x="27" y="183"/>
                    <a:pt x="20" y="204"/>
                    <a:pt x="31" y="218"/>
                  </a:cubicBezTo>
                  <a:cubicBezTo>
                    <a:pt x="39" y="229"/>
                    <a:pt x="52" y="233"/>
                    <a:pt x="64" y="238"/>
                  </a:cubicBezTo>
                  <a:cubicBezTo>
                    <a:pt x="66" y="249"/>
                    <a:pt x="57" y="247"/>
                    <a:pt x="52" y="249"/>
                  </a:cubicBezTo>
                  <a:cubicBezTo>
                    <a:pt x="12" y="258"/>
                    <a:pt x="12" y="258"/>
                    <a:pt x="0" y="298"/>
                  </a:cubicBezTo>
                  <a:cubicBezTo>
                    <a:pt x="1" y="298"/>
                    <a:pt x="2" y="298"/>
                    <a:pt x="3" y="299"/>
                  </a:cubicBezTo>
                  <a:cubicBezTo>
                    <a:pt x="26" y="305"/>
                    <a:pt x="26" y="305"/>
                    <a:pt x="26" y="328"/>
                  </a:cubicBezTo>
                  <a:cubicBezTo>
                    <a:pt x="25" y="336"/>
                    <a:pt x="29" y="340"/>
                    <a:pt x="34" y="345"/>
                  </a:cubicBezTo>
                  <a:cubicBezTo>
                    <a:pt x="48" y="360"/>
                    <a:pt x="60" y="357"/>
                    <a:pt x="77" y="348"/>
                  </a:cubicBezTo>
                  <a:cubicBezTo>
                    <a:pt x="91" y="341"/>
                    <a:pt x="100" y="329"/>
                    <a:pt x="111" y="319"/>
                  </a:cubicBezTo>
                  <a:cubicBezTo>
                    <a:pt x="115" y="315"/>
                    <a:pt x="112" y="312"/>
                    <a:pt x="111" y="308"/>
                  </a:cubicBezTo>
                  <a:cubicBezTo>
                    <a:pt x="105" y="294"/>
                    <a:pt x="108" y="290"/>
                    <a:pt x="123" y="291"/>
                  </a:cubicBezTo>
                  <a:cubicBezTo>
                    <a:pt x="132" y="292"/>
                    <a:pt x="139" y="292"/>
                    <a:pt x="147" y="285"/>
                  </a:cubicBezTo>
                  <a:cubicBezTo>
                    <a:pt x="156" y="278"/>
                    <a:pt x="171" y="289"/>
                    <a:pt x="173" y="302"/>
                  </a:cubicBezTo>
                  <a:cubicBezTo>
                    <a:pt x="173" y="306"/>
                    <a:pt x="173" y="310"/>
                    <a:pt x="173" y="314"/>
                  </a:cubicBezTo>
                  <a:cubicBezTo>
                    <a:pt x="173" y="316"/>
                    <a:pt x="174" y="318"/>
                    <a:pt x="177" y="318"/>
                  </a:cubicBezTo>
                  <a:cubicBezTo>
                    <a:pt x="179" y="318"/>
                    <a:pt x="180" y="316"/>
                    <a:pt x="180" y="314"/>
                  </a:cubicBezTo>
                  <a:cubicBezTo>
                    <a:pt x="180" y="313"/>
                    <a:pt x="180" y="311"/>
                    <a:pt x="180" y="309"/>
                  </a:cubicBezTo>
                  <a:cubicBezTo>
                    <a:pt x="180" y="297"/>
                    <a:pt x="186" y="292"/>
                    <a:pt x="198" y="295"/>
                  </a:cubicBezTo>
                  <a:cubicBezTo>
                    <a:pt x="210" y="299"/>
                    <a:pt x="219" y="306"/>
                    <a:pt x="227" y="315"/>
                  </a:cubicBezTo>
                  <a:cubicBezTo>
                    <a:pt x="230" y="318"/>
                    <a:pt x="230" y="323"/>
                    <a:pt x="226" y="327"/>
                  </a:cubicBezTo>
                  <a:cubicBezTo>
                    <a:pt x="223" y="332"/>
                    <a:pt x="223" y="336"/>
                    <a:pt x="230" y="337"/>
                  </a:cubicBezTo>
                  <a:cubicBezTo>
                    <a:pt x="237" y="338"/>
                    <a:pt x="242" y="341"/>
                    <a:pt x="240" y="350"/>
                  </a:cubicBezTo>
                  <a:cubicBezTo>
                    <a:pt x="239" y="352"/>
                    <a:pt x="240" y="353"/>
                    <a:pt x="242" y="354"/>
                  </a:cubicBezTo>
                  <a:cubicBezTo>
                    <a:pt x="247" y="358"/>
                    <a:pt x="262" y="354"/>
                    <a:pt x="266" y="348"/>
                  </a:cubicBezTo>
                  <a:cubicBezTo>
                    <a:pt x="270" y="341"/>
                    <a:pt x="275" y="339"/>
                    <a:pt x="283" y="341"/>
                  </a:cubicBezTo>
                  <a:cubicBezTo>
                    <a:pt x="292" y="343"/>
                    <a:pt x="299" y="347"/>
                    <a:pt x="305" y="353"/>
                  </a:cubicBezTo>
                  <a:cubicBezTo>
                    <a:pt x="310" y="358"/>
                    <a:pt x="316" y="360"/>
                    <a:pt x="323" y="359"/>
                  </a:cubicBezTo>
                  <a:cubicBezTo>
                    <a:pt x="329" y="358"/>
                    <a:pt x="336" y="357"/>
                    <a:pt x="342" y="356"/>
                  </a:cubicBezTo>
                  <a:cubicBezTo>
                    <a:pt x="345" y="355"/>
                    <a:pt x="347" y="353"/>
                    <a:pt x="347" y="350"/>
                  </a:cubicBezTo>
                  <a:cubicBezTo>
                    <a:pt x="350" y="339"/>
                    <a:pt x="358" y="334"/>
                    <a:pt x="369" y="337"/>
                  </a:cubicBezTo>
                  <a:cubicBezTo>
                    <a:pt x="380" y="339"/>
                    <a:pt x="391" y="343"/>
                    <a:pt x="400" y="349"/>
                  </a:cubicBezTo>
                  <a:cubicBezTo>
                    <a:pt x="410" y="354"/>
                    <a:pt x="410" y="354"/>
                    <a:pt x="415" y="344"/>
                  </a:cubicBezTo>
                  <a:cubicBezTo>
                    <a:pt x="416" y="341"/>
                    <a:pt x="418" y="338"/>
                    <a:pt x="418" y="334"/>
                  </a:cubicBezTo>
                  <a:cubicBezTo>
                    <a:pt x="417" y="328"/>
                    <a:pt x="420" y="324"/>
                    <a:pt x="424" y="320"/>
                  </a:cubicBezTo>
                  <a:cubicBezTo>
                    <a:pt x="429" y="316"/>
                    <a:pt x="432" y="310"/>
                    <a:pt x="435" y="305"/>
                  </a:cubicBezTo>
                  <a:cubicBezTo>
                    <a:pt x="439" y="296"/>
                    <a:pt x="437" y="287"/>
                    <a:pt x="430" y="280"/>
                  </a:cubicBezTo>
                  <a:cubicBezTo>
                    <a:pt x="426" y="276"/>
                    <a:pt x="422" y="272"/>
                    <a:pt x="418" y="269"/>
                  </a:cubicBezTo>
                  <a:cubicBezTo>
                    <a:pt x="408" y="260"/>
                    <a:pt x="410" y="248"/>
                    <a:pt x="411" y="237"/>
                  </a:cubicBezTo>
                  <a:cubicBezTo>
                    <a:pt x="412" y="231"/>
                    <a:pt x="412" y="225"/>
                    <a:pt x="412" y="219"/>
                  </a:cubicBezTo>
                  <a:cubicBezTo>
                    <a:pt x="413" y="211"/>
                    <a:pt x="416" y="205"/>
                    <a:pt x="421" y="198"/>
                  </a:cubicBezTo>
                  <a:cubicBezTo>
                    <a:pt x="431" y="184"/>
                    <a:pt x="441" y="170"/>
                    <a:pt x="453" y="156"/>
                  </a:cubicBezTo>
                  <a:cubicBezTo>
                    <a:pt x="456" y="153"/>
                    <a:pt x="457" y="149"/>
                    <a:pt x="456" y="144"/>
                  </a:cubicBezTo>
                  <a:cubicBezTo>
                    <a:pt x="455" y="136"/>
                    <a:pt x="457" y="129"/>
                    <a:pt x="462" y="123"/>
                  </a:cubicBezTo>
                  <a:cubicBezTo>
                    <a:pt x="470" y="119"/>
                    <a:pt x="479" y="116"/>
                    <a:pt x="487" y="1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75" name="Freeform 62">
              <a:extLst>
                <a:ext uri="{FF2B5EF4-FFF2-40B4-BE49-F238E27FC236}">
                  <a16:creationId xmlns:a16="http://schemas.microsoft.com/office/drawing/2014/main" xmlns="" id="{0625ED40-D40F-46B5-818F-C82E5CF980DE}"/>
                </a:ext>
              </a:extLst>
            </p:cNvPr>
            <p:cNvSpPr>
              <a:spLocks/>
            </p:cNvSpPr>
            <p:nvPr/>
          </p:nvSpPr>
          <p:spPr bwMode="auto">
            <a:xfrm>
              <a:off x="491058" y="5293061"/>
              <a:ext cx="1360487" cy="895264"/>
            </a:xfrm>
            <a:custGeom>
              <a:avLst/>
              <a:gdLst>
                <a:gd name="T0" fmla="*/ 2147483647 w 604"/>
                <a:gd name="T1" fmla="*/ 2147483647 h 508"/>
                <a:gd name="T2" fmla="*/ 2147483647 w 604"/>
                <a:gd name="T3" fmla="*/ 2147483647 h 508"/>
                <a:gd name="T4" fmla="*/ 2147483647 w 604"/>
                <a:gd name="T5" fmla="*/ 2147483647 h 508"/>
                <a:gd name="T6" fmla="*/ 2147483647 w 604"/>
                <a:gd name="T7" fmla="*/ 2147483647 h 508"/>
                <a:gd name="T8" fmla="*/ 2147483647 w 604"/>
                <a:gd name="T9" fmla="*/ 2147483647 h 508"/>
                <a:gd name="T10" fmla="*/ 2147483647 w 604"/>
                <a:gd name="T11" fmla="*/ 2147483647 h 508"/>
                <a:gd name="T12" fmla="*/ 2147483647 w 604"/>
                <a:gd name="T13" fmla="*/ 2147483647 h 508"/>
                <a:gd name="T14" fmla="*/ 2147483647 w 604"/>
                <a:gd name="T15" fmla="*/ 2147483647 h 508"/>
                <a:gd name="T16" fmla="*/ 2147483647 w 604"/>
                <a:gd name="T17" fmla="*/ 2147483647 h 508"/>
                <a:gd name="T18" fmla="*/ 2147483647 w 604"/>
                <a:gd name="T19" fmla="*/ 2147483647 h 508"/>
                <a:gd name="T20" fmla="*/ 2147483647 w 604"/>
                <a:gd name="T21" fmla="*/ 2147483647 h 508"/>
                <a:gd name="T22" fmla="*/ 2147483647 w 604"/>
                <a:gd name="T23" fmla="*/ 2147483647 h 508"/>
                <a:gd name="T24" fmla="*/ 2147483647 w 604"/>
                <a:gd name="T25" fmla="*/ 2147483647 h 508"/>
                <a:gd name="T26" fmla="*/ 2147483647 w 604"/>
                <a:gd name="T27" fmla="*/ 2147483647 h 508"/>
                <a:gd name="T28" fmla="*/ 2147483647 w 604"/>
                <a:gd name="T29" fmla="*/ 2147483647 h 508"/>
                <a:gd name="T30" fmla="*/ 2147483647 w 604"/>
                <a:gd name="T31" fmla="*/ 2147483647 h 508"/>
                <a:gd name="T32" fmla="*/ 2147483647 w 604"/>
                <a:gd name="T33" fmla="*/ 2147483647 h 508"/>
                <a:gd name="T34" fmla="*/ 2147483647 w 604"/>
                <a:gd name="T35" fmla="*/ 2147483647 h 508"/>
                <a:gd name="T36" fmla="*/ 2147483647 w 604"/>
                <a:gd name="T37" fmla="*/ 2147483647 h 508"/>
                <a:gd name="T38" fmla="*/ 2147483647 w 604"/>
                <a:gd name="T39" fmla="*/ 2147483647 h 508"/>
                <a:gd name="T40" fmla="*/ 2147483647 w 604"/>
                <a:gd name="T41" fmla="*/ 2147483647 h 508"/>
                <a:gd name="T42" fmla="*/ 2147483647 w 604"/>
                <a:gd name="T43" fmla="*/ 2147483647 h 508"/>
                <a:gd name="T44" fmla="*/ 2147483647 w 604"/>
                <a:gd name="T45" fmla="*/ 2147483647 h 508"/>
                <a:gd name="T46" fmla="*/ 2147483647 w 604"/>
                <a:gd name="T47" fmla="*/ 2147483647 h 508"/>
                <a:gd name="T48" fmla="*/ 2147483647 w 604"/>
                <a:gd name="T49" fmla="*/ 2147483647 h 508"/>
                <a:gd name="T50" fmla="*/ 2147483647 w 604"/>
                <a:gd name="T51" fmla="*/ 2147483647 h 508"/>
                <a:gd name="T52" fmla="*/ 2147483647 w 604"/>
                <a:gd name="T53" fmla="*/ 2147483647 h 508"/>
                <a:gd name="T54" fmla="*/ 2147483647 w 604"/>
                <a:gd name="T55" fmla="*/ 2147483647 h 508"/>
                <a:gd name="T56" fmla="*/ 2147483647 w 604"/>
                <a:gd name="T57" fmla="*/ 2147483647 h 508"/>
                <a:gd name="T58" fmla="*/ 2147483647 w 604"/>
                <a:gd name="T59" fmla="*/ 2147483647 h 508"/>
                <a:gd name="T60" fmla="*/ 2147483647 w 604"/>
                <a:gd name="T61" fmla="*/ 2147483647 h 508"/>
                <a:gd name="T62" fmla="*/ 2147483647 w 604"/>
                <a:gd name="T63" fmla="*/ 2147483647 h 508"/>
                <a:gd name="T64" fmla="*/ 2147483647 w 604"/>
                <a:gd name="T65" fmla="*/ 2147483647 h 508"/>
                <a:gd name="T66" fmla="*/ 2147483647 w 604"/>
                <a:gd name="T67" fmla="*/ 2147483647 h 508"/>
                <a:gd name="T68" fmla="*/ 2147483647 w 604"/>
                <a:gd name="T69" fmla="*/ 2147483647 h 508"/>
                <a:gd name="T70" fmla="*/ 2147483647 w 604"/>
                <a:gd name="T71" fmla="*/ 2147483647 h 508"/>
                <a:gd name="T72" fmla="*/ 2147483647 w 604"/>
                <a:gd name="T73" fmla="*/ 2147483647 h 508"/>
                <a:gd name="T74" fmla="*/ 2147483647 w 604"/>
                <a:gd name="T75" fmla="*/ 2147483647 h 508"/>
                <a:gd name="T76" fmla="*/ 2147483647 w 604"/>
                <a:gd name="T77" fmla="*/ 2147483647 h 508"/>
                <a:gd name="T78" fmla="*/ 2147483647 w 604"/>
                <a:gd name="T79" fmla="*/ 2147483647 h 508"/>
                <a:gd name="T80" fmla="*/ 2147483647 w 604"/>
                <a:gd name="T81" fmla="*/ 2147483647 h 508"/>
                <a:gd name="T82" fmla="*/ 2147483647 w 604"/>
                <a:gd name="T83" fmla="*/ 2147483647 h 508"/>
                <a:gd name="T84" fmla="*/ 2147483647 w 604"/>
                <a:gd name="T85" fmla="*/ 2147483647 h 508"/>
                <a:gd name="T86" fmla="*/ 2147483647 w 604"/>
                <a:gd name="T87" fmla="*/ 2147483647 h 508"/>
                <a:gd name="T88" fmla="*/ 2147483647 w 604"/>
                <a:gd name="T89" fmla="*/ 2147483647 h 508"/>
                <a:gd name="T90" fmla="*/ 2147483647 w 604"/>
                <a:gd name="T91" fmla="*/ 2147483647 h 508"/>
                <a:gd name="T92" fmla="*/ 2147483647 w 604"/>
                <a:gd name="T93" fmla="*/ 2147483647 h 508"/>
                <a:gd name="T94" fmla="*/ 2147483647 w 604"/>
                <a:gd name="T95" fmla="*/ 2147483647 h 508"/>
                <a:gd name="T96" fmla="*/ 2147483647 w 604"/>
                <a:gd name="T97" fmla="*/ 2147483647 h 508"/>
                <a:gd name="T98" fmla="*/ 2147483647 w 604"/>
                <a:gd name="T99" fmla="*/ 2147483647 h 508"/>
                <a:gd name="T100" fmla="*/ 2147483647 w 604"/>
                <a:gd name="T101" fmla="*/ 2147483647 h 508"/>
                <a:gd name="T102" fmla="*/ 2147483647 w 604"/>
                <a:gd name="T103" fmla="*/ 2147483647 h 508"/>
                <a:gd name="T104" fmla="*/ 2147483647 w 604"/>
                <a:gd name="T105" fmla="*/ 2147483647 h 508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604"/>
                <a:gd name="T160" fmla="*/ 0 h 508"/>
                <a:gd name="T161" fmla="*/ 604 w 604"/>
                <a:gd name="T162" fmla="*/ 508 h 508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604" h="508">
                  <a:moveTo>
                    <a:pt x="600" y="307"/>
                  </a:moveTo>
                  <a:cubicBezTo>
                    <a:pt x="602" y="296"/>
                    <a:pt x="604" y="284"/>
                    <a:pt x="598" y="276"/>
                  </a:cubicBezTo>
                  <a:cubicBezTo>
                    <a:pt x="592" y="269"/>
                    <a:pt x="582" y="275"/>
                    <a:pt x="574" y="277"/>
                  </a:cubicBezTo>
                  <a:cubicBezTo>
                    <a:pt x="570" y="278"/>
                    <a:pt x="568" y="278"/>
                    <a:pt x="567" y="274"/>
                  </a:cubicBezTo>
                  <a:cubicBezTo>
                    <a:pt x="564" y="266"/>
                    <a:pt x="560" y="259"/>
                    <a:pt x="551" y="255"/>
                  </a:cubicBezTo>
                  <a:cubicBezTo>
                    <a:pt x="546" y="254"/>
                    <a:pt x="548" y="249"/>
                    <a:pt x="548" y="246"/>
                  </a:cubicBezTo>
                  <a:cubicBezTo>
                    <a:pt x="549" y="242"/>
                    <a:pt x="552" y="243"/>
                    <a:pt x="554" y="243"/>
                  </a:cubicBezTo>
                  <a:cubicBezTo>
                    <a:pt x="563" y="244"/>
                    <a:pt x="571" y="246"/>
                    <a:pt x="578" y="251"/>
                  </a:cubicBezTo>
                  <a:cubicBezTo>
                    <a:pt x="587" y="256"/>
                    <a:pt x="591" y="254"/>
                    <a:pt x="594" y="245"/>
                  </a:cubicBezTo>
                  <a:cubicBezTo>
                    <a:pt x="595" y="240"/>
                    <a:pt x="594" y="234"/>
                    <a:pt x="599" y="231"/>
                  </a:cubicBezTo>
                  <a:cubicBezTo>
                    <a:pt x="595" y="220"/>
                    <a:pt x="598" y="209"/>
                    <a:pt x="601" y="198"/>
                  </a:cubicBezTo>
                  <a:cubicBezTo>
                    <a:pt x="603" y="191"/>
                    <a:pt x="601" y="185"/>
                    <a:pt x="597" y="178"/>
                  </a:cubicBezTo>
                  <a:cubicBezTo>
                    <a:pt x="596" y="176"/>
                    <a:pt x="594" y="174"/>
                    <a:pt x="592" y="173"/>
                  </a:cubicBezTo>
                  <a:cubicBezTo>
                    <a:pt x="589" y="171"/>
                    <a:pt x="586" y="168"/>
                    <a:pt x="583" y="166"/>
                  </a:cubicBezTo>
                  <a:cubicBezTo>
                    <a:pt x="575" y="159"/>
                    <a:pt x="568" y="152"/>
                    <a:pt x="570" y="139"/>
                  </a:cubicBezTo>
                  <a:cubicBezTo>
                    <a:pt x="571" y="132"/>
                    <a:pt x="564" y="128"/>
                    <a:pt x="558" y="126"/>
                  </a:cubicBezTo>
                  <a:cubicBezTo>
                    <a:pt x="549" y="122"/>
                    <a:pt x="545" y="116"/>
                    <a:pt x="546" y="106"/>
                  </a:cubicBezTo>
                  <a:cubicBezTo>
                    <a:pt x="547" y="104"/>
                    <a:pt x="546" y="102"/>
                    <a:pt x="546" y="100"/>
                  </a:cubicBezTo>
                  <a:cubicBezTo>
                    <a:pt x="546" y="77"/>
                    <a:pt x="546" y="77"/>
                    <a:pt x="526" y="66"/>
                  </a:cubicBezTo>
                  <a:cubicBezTo>
                    <a:pt x="518" y="62"/>
                    <a:pt x="509" y="58"/>
                    <a:pt x="500" y="57"/>
                  </a:cubicBezTo>
                  <a:cubicBezTo>
                    <a:pt x="493" y="55"/>
                    <a:pt x="489" y="57"/>
                    <a:pt x="489" y="65"/>
                  </a:cubicBezTo>
                  <a:cubicBezTo>
                    <a:pt x="489" y="69"/>
                    <a:pt x="487" y="72"/>
                    <a:pt x="482" y="74"/>
                  </a:cubicBezTo>
                  <a:cubicBezTo>
                    <a:pt x="471" y="77"/>
                    <a:pt x="459" y="80"/>
                    <a:pt x="447" y="79"/>
                  </a:cubicBezTo>
                  <a:cubicBezTo>
                    <a:pt x="442" y="78"/>
                    <a:pt x="439" y="75"/>
                    <a:pt x="435" y="72"/>
                  </a:cubicBezTo>
                  <a:cubicBezTo>
                    <a:pt x="430" y="66"/>
                    <a:pt x="423" y="62"/>
                    <a:pt x="416" y="60"/>
                  </a:cubicBezTo>
                  <a:cubicBezTo>
                    <a:pt x="413" y="59"/>
                    <a:pt x="409" y="59"/>
                    <a:pt x="408" y="62"/>
                  </a:cubicBezTo>
                  <a:cubicBezTo>
                    <a:pt x="403" y="76"/>
                    <a:pt x="390" y="73"/>
                    <a:pt x="380" y="74"/>
                  </a:cubicBezTo>
                  <a:cubicBezTo>
                    <a:pt x="377" y="74"/>
                    <a:pt x="373" y="74"/>
                    <a:pt x="370" y="73"/>
                  </a:cubicBezTo>
                  <a:cubicBezTo>
                    <a:pt x="366" y="71"/>
                    <a:pt x="361" y="69"/>
                    <a:pt x="364" y="62"/>
                  </a:cubicBezTo>
                  <a:cubicBezTo>
                    <a:pt x="367" y="57"/>
                    <a:pt x="364" y="56"/>
                    <a:pt x="360" y="55"/>
                  </a:cubicBezTo>
                  <a:cubicBezTo>
                    <a:pt x="346" y="51"/>
                    <a:pt x="346" y="49"/>
                    <a:pt x="353" y="36"/>
                  </a:cubicBezTo>
                  <a:cubicBezTo>
                    <a:pt x="354" y="34"/>
                    <a:pt x="356" y="31"/>
                    <a:pt x="354" y="29"/>
                  </a:cubicBezTo>
                  <a:cubicBezTo>
                    <a:pt x="347" y="23"/>
                    <a:pt x="340" y="17"/>
                    <a:pt x="331" y="14"/>
                  </a:cubicBezTo>
                  <a:cubicBezTo>
                    <a:pt x="324" y="12"/>
                    <a:pt x="322" y="16"/>
                    <a:pt x="322" y="23"/>
                  </a:cubicBezTo>
                  <a:cubicBezTo>
                    <a:pt x="323" y="35"/>
                    <a:pt x="318" y="39"/>
                    <a:pt x="306" y="37"/>
                  </a:cubicBezTo>
                  <a:cubicBezTo>
                    <a:pt x="302" y="36"/>
                    <a:pt x="299" y="34"/>
                    <a:pt x="300" y="29"/>
                  </a:cubicBezTo>
                  <a:cubicBezTo>
                    <a:pt x="300" y="24"/>
                    <a:pt x="300" y="19"/>
                    <a:pt x="300" y="14"/>
                  </a:cubicBezTo>
                  <a:cubicBezTo>
                    <a:pt x="299" y="9"/>
                    <a:pt x="296" y="4"/>
                    <a:pt x="291" y="2"/>
                  </a:cubicBezTo>
                  <a:cubicBezTo>
                    <a:pt x="287" y="0"/>
                    <a:pt x="283" y="3"/>
                    <a:pt x="280" y="6"/>
                  </a:cubicBezTo>
                  <a:cubicBezTo>
                    <a:pt x="274" y="12"/>
                    <a:pt x="267" y="11"/>
                    <a:pt x="260" y="10"/>
                  </a:cubicBezTo>
                  <a:cubicBezTo>
                    <a:pt x="257" y="9"/>
                    <a:pt x="253" y="8"/>
                    <a:pt x="251" y="10"/>
                  </a:cubicBezTo>
                  <a:cubicBezTo>
                    <a:pt x="248" y="13"/>
                    <a:pt x="252" y="16"/>
                    <a:pt x="253" y="18"/>
                  </a:cubicBezTo>
                  <a:cubicBezTo>
                    <a:pt x="255" y="26"/>
                    <a:pt x="255" y="32"/>
                    <a:pt x="248" y="37"/>
                  </a:cubicBezTo>
                  <a:cubicBezTo>
                    <a:pt x="246" y="38"/>
                    <a:pt x="243" y="41"/>
                    <a:pt x="242" y="43"/>
                  </a:cubicBezTo>
                  <a:cubicBezTo>
                    <a:pt x="231" y="62"/>
                    <a:pt x="209" y="66"/>
                    <a:pt x="193" y="76"/>
                  </a:cubicBezTo>
                  <a:cubicBezTo>
                    <a:pt x="189" y="79"/>
                    <a:pt x="184" y="78"/>
                    <a:pt x="180" y="75"/>
                  </a:cubicBezTo>
                  <a:cubicBezTo>
                    <a:pt x="172" y="69"/>
                    <a:pt x="165" y="62"/>
                    <a:pt x="157" y="56"/>
                  </a:cubicBezTo>
                  <a:cubicBezTo>
                    <a:pt x="151" y="51"/>
                    <a:pt x="150" y="46"/>
                    <a:pt x="151" y="39"/>
                  </a:cubicBezTo>
                  <a:cubicBezTo>
                    <a:pt x="154" y="21"/>
                    <a:pt x="151" y="17"/>
                    <a:pt x="132" y="16"/>
                  </a:cubicBezTo>
                  <a:cubicBezTo>
                    <a:pt x="128" y="34"/>
                    <a:pt x="117" y="46"/>
                    <a:pt x="103" y="57"/>
                  </a:cubicBezTo>
                  <a:cubicBezTo>
                    <a:pt x="96" y="62"/>
                    <a:pt x="90" y="68"/>
                    <a:pt x="84" y="73"/>
                  </a:cubicBezTo>
                  <a:cubicBezTo>
                    <a:pt x="82" y="75"/>
                    <a:pt x="80" y="77"/>
                    <a:pt x="80" y="78"/>
                  </a:cubicBezTo>
                  <a:cubicBezTo>
                    <a:pt x="82" y="87"/>
                    <a:pt x="83" y="97"/>
                    <a:pt x="87" y="106"/>
                  </a:cubicBezTo>
                  <a:cubicBezTo>
                    <a:pt x="90" y="111"/>
                    <a:pt x="96" y="110"/>
                    <a:pt x="101" y="112"/>
                  </a:cubicBezTo>
                  <a:cubicBezTo>
                    <a:pt x="104" y="113"/>
                    <a:pt x="107" y="115"/>
                    <a:pt x="111" y="115"/>
                  </a:cubicBezTo>
                  <a:cubicBezTo>
                    <a:pt x="115" y="116"/>
                    <a:pt x="117" y="119"/>
                    <a:pt x="118" y="123"/>
                  </a:cubicBezTo>
                  <a:cubicBezTo>
                    <a:pt x="120" y="133"/>
                    <a:pt x="123" y="143"/>
                    <a:pt x="130" y="149"/>
                  </a:cubicBezTo>
                  <a:cubicBezTo>
                    <a:pt x="138" y="157"/>
                    <a:pt x="138" y="165"/>
                    <a:pt x="136" y="174"/>
                  </a:cubicBezTo>
                  <a:cubicBezTo>
                    <a:pt x="135" y="180"/>
                    <a:pt x="133" y="185"/>
                    <a:pt x="131" y="191"/>
                  </a:cubicBezTo>
                  <a:cubicBezTo>
                    <a:pt x="126" y="197"/>
                    <a:pt x="123" y="206"/>
                    <a:pt x="112" y="201"/>
                  </a:cubicBezTo>
                  <a:cubicBezTo>
                    <a:pt x="110" y="201"/>
                    <a:pt x="107" y="202"/>
                    <a:pt x="106" y="204"/>
                  </a:cubicBezTo>
                  <a:cubicBezTo>
                    <a:pt x="99" y="213"/>
                    <a:pt x="99" y="229"/>
                    <a:pt x="106" y="238"/>
                  </a:cubicBezTo>
                  <a:cubicBezTo>
                    <a:pt x="108" y="241"/>
                    <a:pt x="110" y="244"/>
                    <a:pt x="113" y="247"/>
                  </a:cubicBezTo>
                  <a:cubicBezTo>
                    <a:pt x="119" y="252"/>
                    <a:pt x="119" y="258"/>
                    <a:pt x="115" y="265"/>
                  </a:cubicBezTo>
                  <a:cubicBezTo>
                    <a:pt x="111" y="273"/>
                    <a:pt x="107" y="280"/>
                    <a:pt x="104" y="288"/>
                  </a:cubicBezTo>
                  <a:cubicBezTo>
                    <a:pt x="98" y="302"/>
                    <a:pt x="101" y="309"/>
                    <a:pt x="114" y="315"/>
                  </a:cubicBezTo>
                  <a:cubicBezTo>
                    <a:pt x="123" y="319"/>
                    <a:pt x="132" y="322"/>
                    <a:pt x="140" y="327"/>
                  </a:cubicBezTo>
                  <a:cubicBezTo>
                    <a:pt x="147" y="332"/>
                    <a:pt x="154" y="337"/>
                    <a:pt x="156" y="346"/>
                  </a:cubicBezTo>
                  <a:cubicBezTo>
                    <a:pt x="149" y="348"/>
                    <a:pt x="144" y="346"/>
                    <a:pt x="139" y="341"/>
                  </a:cubicBezTo>
                  <a:cubicBezTo>
                    <a:pt x="135" y="336"/>
                    <a:pt x="131" y="332"/>
                    <a:pt x="126" y="328"/>
                  </a:cubicBezTo>
                  <a:cubicBezTo>
                    <a:pt x="122" y="323"/>
                    <a:pt x="118" y="327"/>
                    <a:pt x="114" y="328"/>
                  </a:cubicBezTo>
                  <a:cubicBezTo>
                    <a:pt x="110" y="329"/>
                    <a:pt x="112" y="332"/>
                    <a:pt x="112" y="335"/>
                  </a:cubicBezTo>
                  <a:cubicBezTo>
                    <a:pt x="112" y="341"/>
                    <a:pt x="115" y="347"/>
                    <a:pt x="114" y="353"/>
                  </a:cubicBezTo>
                  <a:cubicBezTo>
                    <a:pt x="110" y="352"/>
                    <a:pt x="108" y="350"/>
                    <a:pt x="105" y="347"/>
                  </a:cubicBezTo>
                  <a:cubicBezTo>
                    <a:pt x="99" y="339"/>
                    <a:pt x="97" y="329"/>
                    <a:pt x="93" y="319"/>
                  </a:cubicBezTo>
                  <a:cubicBezTo>
                    <a:pt x="91" y="312"/>
                    <a:pt x="89" y="305"/>
                    <a:pt x="83" y="300"/>
                  </a:cubicBezTo>
                  <a:cubicBezTo>
                    <a:pt x="79" y="296"/>
                    <a:pt x="76" y="296"/>
                    <a:pt x="72" y="301"/>
                  </a:cubicBezTo>
                  <a:cubicBezTo>
                    <a:pt x="63" y="310"/>
                    <a:pt x="64" y="321"/>
                    <a:pt x="67" y="332"/>
                  </a:cubicBezTo>
                  <a:cubicBezTo>
                    <a:pt x="72" y="345"/>
                    <a:pt x="78" y="358"/>
                    <a:pt x="80" y="372"/>
                  </a:cubicBezTo>
                  <a:cubicBezTo>
                    <a:pt x="82" y="377"/>
                    <a:pt x="81" y="380"/>
                    <a:pt x="74" y="380"/>
                  </a:cubicBezTo>
                  <a:cubicBezTo>
                    <a:pt x="66" y="379"/>
                    <a:pt x="60" y="382"/>
                    <a:pt x="56" y="390"/>
                  </a:cubicBezTo>
                  <a:cubicBezTo>
                    <a:pt x="53" y="396"/>
                    <a:pt x="49" y="402"/>
                    <a:pt x="46" y="409"/>
                  </a:cubicBezTo>
                  <a:cubicBezTo>
                    <a:pt x="44" y="412"/>
                    <a:pt x="41" y="413"/>
                    <a:pt x="37" y="412"/>
                  </a:cubicBezTo>
                  <a:cubicBezTo>
                    <a:pt x="32" y="411"/>
                    <a:pt x="26" y="410"/>
                    <a:pt x="21" y="410"/>
                  </a:cubicBezTo>
                  <a:cubicBezTo>
                    <a:pt x="13" y="409"/>
                    <a:pt x="7" y="413"/>
                    <a:pt x="4" y="420"/>
                  </a:cubicBezTo>
                  <a:cubicBezTo>
                    <a:pt x="0" y="427"/>
                    <a:pt x="3" y="433"/>
                    <a:pt x="8" y="438"/>
                  </a:cubicBezTo>
                  <a:cubicBezTo>
                    <a:pt x="17" y="444"/>
                    <a:pt x="18" y="452"/>
                    <a:pt x="15" y="461"/>
                  </a:cubicBezTo>
                  <a:cubicBezTo>
                    <a:pt x="14" y="466"/>
                    <a:pt x="16" y="468"/>
                    <a:pt x="21" y="469"/>
                  </a:cubicBezTo>
                  <a:cubicBezTo>
                    <a:pt x="38" y="474"/>
                    <a:pt x="54" y="473"/>
                    <a:pt x="71" y="468"/>
                  </a:cubicBezTo>
                  <a:cubicBezTo>
                    <a:pt x="86" y="463"/>
                    <a:pt x="100" y="456"/>
                    <a:pt x="109" y="442"/>
                  </a:cubicBezTo>
                  <a:cubicBezTo>
                    <a:pt x="116" y="431"/>
                    <a:pt x="115" y="426"/>
                    <a:pt x="108" y="415"/>
                  </a:cubicBezTo>
                  <a:cubicBezTo>
                    <a:pt x="101" y="405"/>
                    <a:pt x="94" y="396"/>
                    <a:pt x="86" y="385"/>
                  </a:cubicBezTo>
                  <a:cubicBezTo>
                    <a:pt x="98" y="386"/>
                    <a:pt x="111" y="390"/>
                    <a:pt x="122" y="395"/>
                  </a:cubicBezTo>
                  <a:cubicBezTo>
                    <a:pt x="129" y="399"/>
                    <a:pt x="134" y="404"/>
                    <a:pt x="135" y="412"/>
                  </a:cubicBezTo>
                  <a:cubicBezTo>
                    <a:pt x="137" y="421"/>
                    <a:pt x="140" y="429"/>
                    <a:pt x="142" y="437"/>
                  </a:cubicBezTo>
                  <a:cubicBezTo>
                    <a:pt x="144" y="442"/>
                    <a:pt x="144" y="445"/>
                    <a:pt x="137" y="447"/>
                  </a:cubicBezTo>
                  <a:cubicBezTo>
                    <a:pt x="131" y="448"/>
                    <a:pt x="125" y="452"/>
                    <a:pt x="124" y="459"/>
                  </a:cubicBezTo>
                  <a:cubicBezTo>
                    <a:pt x="124" y="465"/>
                    <a:pt x="129" y="470"/>
                    <a:pt x="135" y="474"/>
                  </a:cubicBezTo>
                  <a:cubicBezTo>
                    <a:pt x="135" y="474"/>
                    <a:pt x="136" y="474"/>
                    <a:pt x="137" y="474"/>
                  </a:cubicBezTo>
                  <a:cubicBezTo>
                    <a:pt x="148" y="476"/>
                    <a:pt x="152" y="484"/>
                    <a:pt x="151" y="495"/>
                  </a:cubicBezTo>
                  <a:cubicBezTo>
                    <a:pt x="151" y="497"/>
                    <a:pt x="150" y="499"/>
                    <a:pt x="153" y="500"/>
                  </a:cubicBezTo>
                  <a:cubicBezTo>
                    <a:pt x="165" y="508"/>
                    <a:pt x="188" y="500"/>
                    <a:pt x="193" y="487"/>
                  </a:cubicBezTo>
                  <a:cubicBezTo>
                    <a:pt x="196" y="478"/>
                    <a:pt x="197" y="469"/>
                    <a:pt x="196" y="460"/>
                  </a:cubicBezTo>
                  <a:cubicBezTo>
                    <a:pt x="195" y="452"/>
                    <a:pt x="199" y="450"/>
                    <a:pt x="206" y="450"/>
                  </a:cubicBezTo>
                  <a:cubicBezTo>
                    <a:pt x="221" y="448"/>
                    <a:pt x="232" y="441"/>
                    <a:pt x="235" y="426"/>
                  </a:cubicBezTo>
                  <a:cubicBezTo>
                    <a:pt x="236" y="420"/>
                    <a:pt x="238" y="416"/>
                    <a:pt x="242" y="412"/>
                  </a:cubicBezTo>
                  <a:cubicBezTo>
                    <a:pt x="244" y="410"/>
                    <a:pt x="246" y="406"/>
                    <a:pt x="249" y="407"/>
                  </a:cubicBezTo>
                  <a:cubicBezTo>
                    <a:pt x="251" y="408"/>
                    <a:pt x="251" y="412"/>
                    <a:pt x="251" y="414"/>
                  </a:cubicBezTo>
                  <a:cubicBezTo>
                    <a:pt x="253" y="418"/>
                    <a:pt x="253" y="422"/>
                    <a:pt x="255" y="426"/>
                  </a:cubicBezTo>
                  <a:cubicBezTo>
                    <a:pt x="259" y="433"/>
                    <a:pt x="257" y="438"/>
                    <a:pt x="249" y="442"/>
                  </a:cubicBezTo>
                  <a:cubicBezTo>
                    <a:pt x="245" y="444"/>
                    <a:pt x="239" y="446"/>
                    <a:pt x="240" y="453"/>
                  </a:cubicBezTo>
                  <a:cubicBezTo>
                    <a:pt x="242" y="462"/>
                    <a:pt x="244" y="469"/>
                    <a:pt x="253" y="472"/>
                  </a:cubicBezTo>
                  <a:cubicBezTo>
                    <a:pt x="254" y="473"/>
                    <a:pt x="256" y="474"/>
                    <a:pt x="258" y="473"/>
                  </a:cubicBezTo>
                  <a:cubicBezTo>
                    <a:pt x="269" y="465"/>
                    <a:pt x="280" y="466"/>
                    <a:pt x="291" y="473"/>
                  </a:cubicBezTo>
                  <a:cubicBezTo>
                    <a:pt x="293" y="475"/>
                    <a:pt x="298" y="478"/>
                    <a:pt x="301" y="473"/>
                  </a:cubicBezTo>
                  <a:cubicBezTo>
                    <a:pt x="309" y="463"/>
                    <a:pt x="309" y="456"/>
                    <a:pt x="301" y="447"/>
                  </a:cubicBezTo>
                  <a:cubicBezTo>
                    <a:pt x="300" y="445"/>
                    <a:pt x="299" y="444"/>
                    <a:pt x="298" y="443"/>
                  </a:cubicBezTo>
                  <a:cubicBezTo>
                    <a:pt x="295" y="439"/>
                    <a:pt x="294" y="437"/>
                    <a:pt x="300" y="435"/>
                  </a:cubicBezTo>
                  <a:cubicBezTo>
                    <a:pt x="307" y="434"/>
                    <a:pt x="314" y="431"/>
                    <a:pt x="321" y="428"/>
                  </a:cubicBezTo>
                  <a:cubicBezTo>
                    <a:pt x="334" y="422"/>
                    <a:pt x="338" y="414"/>
                    <a:pt x="336" y="399"/>
                  </a:cubicBezTo>
                  <a:cubicBezTo>
                    <a:pt x="334" y="390"/>
                    <a:pt x="335" y="380"/>
                    <a:pt x="337" y="371"/>
                  </a:cubicBezTo>
                  <a:cubicBezTo>
                    <a:pt x="338" y="365"/>
                    <a:pt x="340" y="361"/>
                    <a:pt x="347" y="361"/>
                  </a:cubicBezTo>
                  <a:cubicBezTo>
                    <a:pt x="352" y="360"/>
                    <a:pt x="355" y="358"/>
                    <a:pt x="357" y="353"/>
                  </a:cubicBezTo>
                  <a:cubicBezTo>
                    <a:pt x="362" y="343"/>
                    <a:pt x="370" y="340"/>
                    <a:pt x="379" y="338"/>
                  </a:cubicBezTo>
                  <a:cubicBezTo>
                    <a:pt x="388" y="336"/>
                    <a:pt x="397" y="335"/>
                    <a:pt x="405" y="332"/>
                  </a:cubicBezTo>
                  <a:cubicBezTo>
                    <a:pt x="409" y="331"/>
                    <a:pt x="413" y="328"/>
                    <a:pt x="412" y="323"/>
                  </a:cubicBezTo>
                  <a:cubicBezTo>
                    <a:pt x="411" y="317"/>
                    <a:pt x="414" y="314"/>
                    <a:pt x="419" y="312"/>
                  </a:cubicBezTo>
                  <a:cubicBezTo>
                    <a:pt x="427" y="310"/>
                    <a:pt x="436" y="310"/>
                    <a:pt x="443" y="315"/>
                  </a:cubicBezTo>
                  <a:cubicBezTo>
                    <a:pt x="449" y="319"/>
                    <a:pt x="450" y="327"/>
                    <a:pt x="445" y="331"/>
                  </a:cubicBezTo>
                  <a:cubicBezTo>
                    <a:pt x="442" y="334"/>
                    <a:pt x="440" y="335"/>
                    <a:pt x="438" y="330"/>
                  </a:cubicBezTo>
                  <a:cubicBezTo>
                    <a:pt x="437" y="323"/>
                    <a:pt x="432" y="324"/>
                    <a:pt x="427" y="326"/>
                  </a:cubicBezTo>
                  <a:cubicBezTo>
                    <a:pt x="420" y="329"/>
                    <a:pt x="417" y="334"/>
                    <a:pt x="417" y="341"/>
                  </a:cubicBezTo>
                  <a:cubicBezTo>
                    <a:pt x="417" y="348"/>
                    <a:pt x="417" y="356"/>
                    <a:pt x="418" y="363"/>
                  </a:cubicBezTo>
                  <a:cubicBezTo>
                    <a:pt x="420" y="370"/>
                    <a:pt x="414" y="369"/>
                    <a:pt x="410" y="370"/>
                  </a:cubicBezTo>
                  <a:cubicBezTo>
                    <a:pt x="405" y="372"/>
                    <a:pt x="407" y="367"/>
                    <a:pt x="407" y="365"/>
                  </a:cubicBezTo>
                  <a:cubicBezTo>
                    <a:pt x="406" y="362"/>
                    <a:pt x="406" y="359"/>
                    <a:pt x="403" y="357"/>
                  </a:cubicBezTo>
                  <a:cubicBezTo>
                    <a:pt x="400" y="356"/>
                    <a:pt x="397" y="358"/>
                    <a:pt x="395" y="360"/>
                  </a:cubicBezTo>
                  <a:cubicBezTo>
                    <a:pt x="384" y="369"/>
                    <a:pt x="378" y="380"/>
                    <a:pt x="375" y="393"/>
                  </a:cubicBezTo>
                  <a:cubicBezTo>
                    <a:pt x="374" y="399"/>
                    <a:pt x="374" y="402"/>
                    <a:pt x="381" y="403"/>
                  </a:cubicBezTo>
                  <a:cubicBezTo>
                    <a:pt x="389" y="404"/>
                    <a:pt x="397" y="406"/>
                    <a:pt x="405" y="407"/>
                  </a:cubicBezTo>
                  <a:cubicBezTo>
                    <a:pt x="414" y="409"/>
                    <a:pt x="418" y="413"/>
                    <a:pt x="420" y="422"/>
                  </a:cubicBezTo>
                  <a:cubicBezTo>
                    <a:pt x="424" y="439"/>
                    <a:pt x="443" y="446"/>
                    <a:pt x="458" y="436"/>
                  </a:cubicBezTo>
                  <a:cubicBezTo>
                    <a:pt x="473" y="426"/>
                    <a:pt x="482" y="412"/>
                    <a:pt x="485" y="394"/>
                  </a:cubicBezTo>
                  <a:cubicBezTo>
                    <a:pt x="486" y="386"/>
                    <a:pt x="489" y="382"/>
                    <a:pt x="498" y="383"/>
                  </a:cubicBezTo>
                  <a:cubicBezTo>
                    <a:pt x="506" y="384"/>
                    <a:pt x="510" y="380"/>
                    <a:pt x="510" y="371"/>
                  </a:cubicBezTo>
                  <a:cubicBezTo>
                    <a:pt x="511" y="362"/>
                    <a:pt x="506" y="355"/>
                    <a:pt x="499" y="349"/>
                  </a:cubicBezTo>
                  <a:cubicBezTo>
                    <a:pt x="492" y="343"/>
                    <a:pt x="485" y="337"/>
                    <a:pt x="477" y="331"/>
                  </a:cubicBezTo>
                  <a:cubicBezTo>
                    <a:pt x="474" y="329"/>
                    <a:pt x="472" y="326"/>
                    <a:pt x="473" y="321"/>
                  </a:cubicBezTo>
                  <a:cubicBezTo>
                    <a:pt x="476" y="308"/>
                    <a:pt x="479" y="295"/>
                    <a:pt x="482" y="281"/>
                  </a:cubicBezTo>
                  <a:cubicBezTo>
                    <a:pt x="482" y="279"/>
                    <a:pt x="483" y="276"/>
                    <a:pt x="486" y="275"/>
                  </a:cubicBezTo>
                  <a:cubicBezTo>
                    <a:pt x="498" y="272"/>
                    <a:pt x="509" y="268"/>
                    <a:pt x="523" y="264"/>
                  </a:cubicBezTo>
                  <a:cubicBezTo>
                    <a:pt x="520" y="277"/>
                    <a:pt x="525" y="284"/>
                    <a:pt x="533" y="291"/>
                  </a:cubicBezTo>
                  <a:cubicBezTo>
                    <a:pt x="538" y="294"/>
                    <a:pt x="538" y="298"/>
                    <a:pt x="536" y="302"/>
                  </a:cubicBezTo>
                  <a:cubicBezTo>
                    <a:pt x="531" y="311"/>
                    <a:pt x="526" y="320"/>
                    <a:pt x="524" y="330"/>
                  </a:cubicBezTo>
                  <a:cubicBezTo>
                    <a:pt x="522" y="335"/>
                    <a:pt x="523" y="339"/>
                    <a:pt x="528" y="341"/>
                  </a:cubicBezTo>
                  <a:cubicBezTo>
                    <a:pt x="535" y="345"/>
                    <a:pt x="541" y="350"/>
                    <a:pt x="548" y="354"/>
                  </a:cubicBezTo>
                  <a:cubicBezTo>
                    <a:pt x="550" y="355"/>
                    <a:pt x="551" y="356"/>
                    <a:pt x="554" y="356"/>
                  </a:cubicBezTo>
                  <a:cubicBezTo>
                    <a:pt x="562" y="356"/>
                    <a:pt x="562" y="351"/>
                    <a:pt x="562" y="345"/>
                  </a:cubicBezTo>
                  <a:cubicBezTo>
                    <a:pt x="563" y="327"/>
                    <a:pt x="563" y="327"/>
                    <a:pt x="579" y="325"/>
                  </a:cubicBezTo>
                  <a:cubicBezTo>
                    <a:pt x="594" y="324"/>
                    <a:pt x="598" y="321"/>
                    <a:pt x="600" y="30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</p:grpSp>
      <p:pic>
        <p:nvPicPr>
          <p:cNvPr id="78" name="Picture 27" descr="D:\★ 2015 프로젝트\고용_추요추진과제 성과보고_이은경\f-red.png">
            <a:extLst>
              <a:ext uri="{FF2B5EF4-FFF2-40B4-BE49-F238E27FC236}">
                <a16:creationId xmlns:a16="http://schemas.microsoft.com/office/drawing/2014/main" xmlns="" id="{9128AC4C-4ACB-48D1-9BB4-7AF9E53DA70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31568"/>
          <a:stretch/>
        </p:blipFill>
        <p:spPr bwMode="auto">
          <a:xfrm>
            <a:off x="1340187" y="5721566"/>
            <a:ext cx="288965" cy="2695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0" name="Picture 27" descr="D:\★ 2015 프로젝트\고용_추요추진과제 성과보고_이은경\f-red.png">
            <a:extLst>
              <a:ext uri="{FF2B5EF4-FFF2-40B4-BE49-F238E27FC236}">
                <a16:creationId xmlns:a16="http://schemas.microsoft.com/office/drawing/2014/main" xmlns="" id="{D59949E6-D1F4-45E3-874A-813E4A941F1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31568"/>
          <a:stretch/>
        </p:blipFill>
        <p:spPr bwMode="auto">
          <a:xfrm>
            <a:off x="1370268" y="5921055"/>
            <a:ext cx="288965" cy="2695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" name="Picture 27" descr="D:\★ 2015 프로젝트\고용_추요추진과제 성과보고_이은경\f-red.png">
            <a:extLst>
              <a:ext uri="{FF2B5EF4-FFF2-40B4-BE49-F238E27FC236}">
                <a16:creationId xmlns:a16="http://schemas.microsoft.com/office/drawing/2014/main" xmlns="" id="{3612B31C-79B3-45E7-AD1F-73FF3CBE41D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31568"/>
          <a:stretch/>
        </p:blipFill>
        <p:spPr bwMode="auto">
          <a:xfrm>
            <a:off x="3682669" y="5056889"/>
            <a:ext cx="288965" cy="2695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" name="Picture 27" descr="D:\★ 2015 프로젝트\고용_추요추진과제 성과보고_이은경\f-red.png">
            <a:extLst>
              <a:ext uri="{FF2B5EF4-FFF2-40B4-BE49-F238E27FC236}">
                <a16:creationId xmlns:a16="http://schemas.microsoft.com/office/drawing/2014/main" xmlns="" id="{6B7CA35C-55CB-4F2A-8F28-E642B9070C9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31568"/>
          <a:stretch/>
        </p:blipFill>
        <p:spPr bwMode="auto">
          <a:xfrm>
            <a:off x="1636613" y="4731698"/>
            <a:ext cx="288965" cy="2695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" name="Picture 27" descr="D:\★ 2015 프로젝트\고용_추요추진과제 성과보고_이은경\f-red.png">
            <a:extLst>
              <a:ext uri="{FF2B5EF4-FFF2-40B4-BE49-F238E27FC236}">
                <a16:creationId xmlns:a16="http://schemas.microsoft.com/office/drawing/2014/main" xmlns="" id="{8E4F397B-5E52-43EF-8D76-E9D0C788970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31568"/>
          <a:stretch/>
        </p:blipFill>
        <p:spPr bwMode="auto">
          <a:xfrm>
            <a:off x="3328918" y="5463531"/>
            <a:ext cx="288965" cy="2695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4" name="Picture 27" descr="D:\★ 2015 프로젝트\고용_추요추진과제 성과보고_이은경\f-red.png">
            <a:extLst>
              <a:ext uri="{FF2B5EF4-FFF2-40B4-BE49-F238E27FC236}">
                <a16:creationId xmlns:a16="http://schemas.microsoft.com/office/drawing/2014/main" xmlns="" id="{949539F2-2C62-4DC4-8554-49E500EBD2E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31568"/>
          <a:stretch/>
        </p:blipFill>
        <p:spPr bwMode="auto">
          <a:xfrm>
            <a:off x="3306402" y="5274653"/>
            <a:ext cx="288965" cy="2695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6" name="Picture 27" descr="D:\★ 2015 프로젝트\고용_추요추진과제 성과보고_이은경\f-red.png">
            <a:extLst>
              <a:ext uri="{FF2B5EF4-FFF2-40B4-BE49-F238E27FC236}">
                <a16:creationId xmlns:a16="http://schemas.microsoft.com/office/drawing/2014/main" xmlns="" id="{3173CCE6-9F4F-4745-81C7-173E948BC36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31568"/>
          <a:stretch/>
        </p:blipFill>
        <p:spPr bwMode="auto">
          <a:xfrm>
            <a:off x="3168468" y="5619192"/>
            <a:ext cx="288965" cy="2695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7" name="Picture 27" descr="D:\★ 2015 프로젝트\고용_추요추진과제 성과보고_이은경\f-red.png">
            <a:extLst>
              <a:ext uri="{FF2B5EF4-FFF2-40B4-BE49-F238E27FC236}">
                <a16:creationId xmlns:a16="http://schemas.microsoft.com/office/drawing/2014/main" xmlns="" id="{F70C4ECE-E7D5-429E-B0B3-F7B815E727E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31568"/>
          <a:stretch/>
        </p:blipFill>
        <p:spPr bwMode="auto">
          <a:xfrm>
            <a:off x="2993506" y="5369145"/>
            <a:ext cx="288965" cy="2695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9" name="직사각형 88">
            <a:extLst>
              <a:ext uri="{FF2B5EF4-FFF2-40B4-BE49-F238E27FC236}">
                <a16:creationId xmlns:a16="http://schemas.microsoft.com/office/drawing/2014/main" xmlns="" id="{128C5E1E-C061-4FD1-BDFC-041E8609DB2E}"/>
              </a:ext>
            </a:extLst>
          </p:cNvPr>
          <p:cNvSpPr/>
          <p:nvPr/>
        </p:nvSpPr>
        <p:spPr>
          <a:xfrm>
            <a:off x="3922081" y="4983604"/>
            <a:ext cx="865943" cy="3287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4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울산 동구</a:t>
            </a:r>
          </a:p>
        </p:txBody>
      </p:sp>
      <p:sp>
        <p:nvSpPr>
          <p:cNvPr id="92" name="직사각형 91">
            <a:extLst>
              <a:ext uri="{FF2B5EF4-FFF2-40B4-BE49-F238E27FC236}">
                <a16:creationId xmlns:a16="http://schemas.microsoft.com/office/drawing/2014/main" xmlns="" id="{55F562CB-7389-43FB-AE27-19DA5C0D1B80}"/>
              </a:ext>
            </a:extLst>
          </p:cNvPr>
          <p:cNvSpPr/>
          <p:nvPr/>
        </p:nvSpPr>
        <p:spPr>
          <a:xfrm>
            <a:off x="744784" y="4746729"/>
            <a:ext cx="865943" cy="3287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4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전북 군산</a:t>
            </a:r>
          </a:p>
        </p:txBody>
      </p:sp>
      <p:sp>
        <p:nvSpPr>
          <p:cNvPr id="93" name="직사각형 92">
            <a:extLst>
              <a:ext uri="{FF2B5EF4-FFF2-40B4-BE49-F238E27FC236}">
                <a16:creationId xmlns:a16="http://schemas.microsoft.com/office/drawing/2014/main" xmlns="" id="{9A1D437C-91C1-42B4-838A-21C7DFE7B3DC}"/>
              </a:ext>
            </a:extLst>
          </p:cNvPr>
          <p:cNvSpPr/>
          <p:nvPr/>
        </p:nvSpPr>
        <p:spPr>
          <a:xfrm>
            <a:off x="566345" y="5676220"/>
            <a:ext cx="865943" cy="3287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4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전남 목포</a:t>
            </a:r>
          </a:p>
        </p:txBody>
      </p:sp>
      <p:sp>
        <p:nvSpPr>
          <p:cNvPr id="94" name="직사각형 93">
            <a:extLst>
              <a:ext uri="{FF2B5EF4-FFF2-40B4-BE49-F238E27FC236}">
                <a16:creationId xmlns:a16="http://schemas.microsoft.com/office/drawing/2014/main" xmlns="" id="{72A6D25B-4D0F-4054-8511-F9EE4185D511}"/>
              </a:ext>
            </a:extLst>
          </p:cNvPr>
          <p:cNvSpPr/>
          <p:nvPr/>
        </p:nvSpPr>
        <p:spPr>
          <a:xfrm>
            <a:off x="566345" y="5979711"/>
            <a:ext cx="865943" cy="3287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4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전남 영암</a:t>
            </a:r>
          </a:p>
        </p:txBody>
      </p:sp>
      <p:sp>
        <p:nvSpPr>
          <p:cNvPr id="95" name="직사각형 94">
            <a:extLst>
              <a:ext uri="{FF2B5EF4-FFF2-40B4-BE49-F238E27FC236}">
                <a16:creationId xmlns:a16="http://schemas.microsoft.com/office/drawing/2014/main" xmlns="" id="{5D910589-329B-457E-B078-38A5171674BA}"/>
              </a:ext>
            </a:extLst>
          </p:cNvPr>
          <p:cNvSpPr/>
          <p:nvPr/>
        </p:nvSpPr>
        <p:spPr>
          <a:xfrm>
            <a:off x="3709988" y="5373055"/>
            <a:ext cx="1026243" cy="3287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4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창원 </a:t>
            </a:r>
            <a:r>
              <a:rPr lang="ko-KR" altLang="en-US" sz="1400" kern="0" dirty="0" err="1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진해구</a:t>
            </a:r>
            <a:endParaRPr lang="ko-KR" altLang="en-US" sz="14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+mn-ea"/>
            </a:endParaRPr>
          </a:p>
        </p:txBody>
      </p:sp>
      <p:sp>
        <p:nvSpPr>
          <p:cNvPr id="96" name="직사각형 95">
            <a:extLst>
              <a:ext uri="{FF2B5EF4-FFF2-40B4-BE49-F238E27FC236}">
                <a16:creationId xmlns:a16="http://schemas.microsoft.com/office/drawing/2014/main" xmlns="" id="{7285099B-4D6D-45CA-BEC8-9A584E4D4A21}"/>
              </a:ext>
            </a:extLst>
          </p:cNvPr>
          <p:cNvSpPr/>
          <p:nvPr/>
        </p:nvSpPr>
        <p:spPr>
          <a:xfrm>
            <a:off x="3056138" y="5979710"/>
            <a:ext cx="865943" cy="3287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4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경남 거제</a:t>
            </a:r>
          </a:p>
        </p:txBody>
      </p:sp>
      <p:sp>
        <p:nvSpPr>
          <p:cNvPr id="97" name="직사각형 96">
            <a:extLst>
              <a:ext uri="{FF2B5EF4-FFF2-40B4-BE49-F238E27FC236}">
                <a16:creationId xmlns:a16="http://schemas.microsoft.com/office/drawing/2014/main" xmlns="" id="{DB725B32-2F75-4F22-9487-A8C4CD2F5593}"/>
              </a:ext>
            </a:extLst>
          </p:cNvPr>
          <p:cNvSpPr/>
          <p:nvPr/>
        </p:nvSpPr>
        <p:spPr>
          <a:xfrm>
            <a:off x="3480381" y="5692253"/>
            <a:ext cx="865943" cy="3287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400" ker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경남 통영</a:t>
            </a:r>
            <a:endParaRPr lang="ko-KR" altLang="en-US" sz="14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+mn-ea"/>
            </a:endParaRPr>
          </a:p>
        </p:txBody>
      </p:sp>
      <p:sp>
        <p:nvSpPr>
          <p:cNvPr id="98" name="직사각형 97">
            <a:extLst>
              <a:ext uri="{FF2B5EF4-FFF2-40B4-BE49-F238E27FC236}">
                <a16:creationId xmlns:a16="http://schemas.microsoft.com/office/drawing/2014/main" xmlns="" id="{B0F3865C-2EF8-430E-94AF-78B9692C8A4C}"/>
              </a:ext>
            </a:extLst>
          </p:cNvPr>
          <p:cNvSpPr/>
          <p:nvPr/>
        </p:nvSpPr>
        <p:spPr>
          <a:xfrm>
            <a:off x="2212718" y="5426171"/>
            <a:ext cx="865943" cy="3287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4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경남 고성</a:t>
            </a:r>
          </a:p>
        </p:txBody>
      </p:sp>
      <p:sp>
        <p:nvSpPr>
          <p:cNvPr id="103" name="TextBox 102">
            <a:extLst>
              <a:ext uri="{FF2B5EF4-FFF2-40B4-BE49-F238E27FC236}">
                <a16:creationId xmlns:a16="http://schemas.microsoft.com/office/drawing/2014/main" xmlns="" id="{4FCC0BB0-771C-45F3-A5CB-C461020BB065}"/>
              </a:ext>
            </a:extLst>
          </p:cNvPr>
          <p:cNvSpPr txBox="1"/>
          <p:nvPr/>
        </p:nvSpPr>
        <p:spPr>
          <a:xfrm>
            <a:off x="4932040" y="2564904"/>
            <a:ext cx="39553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/>
            <a:r>
              <a:rPr lang="ko-KR" altLang="en-US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월간 지원 금액</a:t>
            </a:r>
          </a:p>
        </p:txBody>
      </p:sp>
    </p:spTree>
    <p:extLst>
      <p:ext uri="{BB962C8B-B14F-4D97-AF65-F5344CB8AC3E}">
        <p14:creationId xmlns:p14="http://schemas.microsoft.com/office/powerpoint/2010/main" xmlns="" val="119606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모서리가 둥근 직사각형 45"/>
          <p:cNvSpPr/>
          <p:nvPr/>
        </p:nvSpPr>
        <p:spPr>
          <a:xfrm>
            <a:off x="361628" y="4427574"/>
            <a:ext cx="8496944" cy="2169778"/>
          </a:xfrm>
          <a:prstGeom prst="roundRect">
            <a:avLst>
              <a:gd name="adj" fmla="val 3439"/>
            </a:avLst>
          </a:prstGeom>
          <a:solidFill>
            <a:schemeClr val="bg1"/>
          </a:solidFill>
          <a:ln w="127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Autofit/>
          </a:bodyPr>
          <a:lstStyle/>
          <a:p>
            <a:pPr algn="ctr">
              <a:defRPr lang="ko-KR" altLang="en-US">
                <a:latin typeface="+mn-lt"/>
                <a:ea typeface="+mn-ea"/>
                <a:cs typeface="+mn-cs"/>
              </a:defRPr>
            </a:pPr>
            <a:endParaRPr lang="ko-KR" altLang="en-US">
              <a:solidFill>
                <a:prstClr val="white"/>
              </a:solidFill>
              <a:cs typeface="+mj-cs"/>
            </a:endParaRPr>
          </a:p>
        </p:txBody>
      </p:sp>
      <p:sp>
        <p:nvSpPr>
          <p:cNvPr id="70" name="양쪽 모서리가 둥근 사각형 69"/>
          <p:cNvSpPr/>
          <p:nvPr/>
        </p:nvSpPr>
        <p:spPr>
          <a:xfrm>
            <a:off x="406399" y="4452974"/>
            <a:ext cx="8416800" cy="216024"/>
          </a:xfrm>
          <a:prstGeom prst="round2SameRect">
            <a:avLst>
              <a:gd name="adj1" fmla="val 16667"/>
              <a:gd name="adj2" fmla="val 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 altLang="en-US">
                <a:latin typeface="+mn-lt"/>
                <a:ea typeface="+mn-ea"/>
                <a:cs typeface="+mn-cs"/>
              </a:defRPr>
            </a:pPr>
            <a:endParaRPr lang="ko-KR" altLang="en-US">
              <a:solidFill>
                <a:prstClr val="white"/>
              </a:solidFill>
              <a:cs typeface="+mj-cs"/>
            </a:endParaRPr>
          </a:p>
        </p:txBody>
      </p:sp>
      <p:sp>
        <p:nvSpPr>
          <p:cNvPr id="38" name="모서리가 둥근 직사각형 37"/>
          <p:cNvSpPr/>
          <p:nvPr/>
        </p:nvSpPr>
        <p:spPr>
          <a:xfrm>
            <a:off x="361628" y="2211241"/>
            <a:ext cx="8496944" cy="1880689"/>
          </a:xfrm>
          <a:prstGeom prst="roundRect">
            <a:avLst>
              <a:gd name="adj" fmla="val 3439"/>
            </a:avLst>
          </a:prstGeom>
          <a:solidFill>
            <a:schemeClr val="bg1"/>
          </a:solidFill>
          <a:ln w="127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Autofit/>
          </a:bodyPr>
          <a:lstStyle/>
          <a:p>
            <a:pPr algn="ctr">
              <a:defRPr lang="ko-KR" altLang="en-US">
                <a:latin typeface="+mn-lt"/>
                <a:ea typeface="+mn-ea"/>
                <a:cs typeface="+mn-cs"/>
              </a:defRPr>
            </a:pPr>
            <a:endParaRPr lang="ko-KR" altLang="en-US">
              <a:solidFill>
                <a:prstClr val="white"/>
              </a:solidFill>
              <a:cs typeface="+mj-cs"/>
            </a:endParaRPr>
          </a:p>
        </p:txBody>
      </p:sp>
      <p:graphicFrame>
        <p:nvGraphicFramePr>
          <p:cNvPr id="11" name="개체 10" hidden="1"/>
          <p:cNvGraphicFramePr>
            <a:graphicFrameLocks noChangeAspect="1"/>
          </p:cNvGraphicFramePr>
          <p:nvPr/>
        </p:nvGraphicFramePr>
        <p:xfrm>
          <a:off x="1" y="1"/>
          <a:ext cx="158751" cy="158750"/>
        </p:xfrm>
        <a:graphic>
          <a:graphicData uri="http://schemas.openxmlformats.org/presentationml/2006/ole">
            <p:oleObj spid="_x0000_s129026" name="think-cell Slide" r:id="rId4" imgW="360" imgH="360" progId="">
              <p:embed/>
            </p:oleObj>
          </a:graphicData>
        </a:graphic>
      </p:graphicFrame>
      <p:sp>
        <p:nvSpPr>
          <p:cNvPr id="572428" name="Rectangle 12"/>
          <p:cNvSpPr>
            <a:spLocks noChangeArrowheads="1"/>
          </p:cNvSpPr>
          <p:nvPr/>
        </p:nvSpPr>
        <p:spPr>
          <a:xfrm>
            <a:off x="1674746" y="2408229"/>
            <a:ext cx="7201495" cy="584775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square" lIns="91440" tIns="45720" rIns="91440" bIns="45720" anchor="ctr" anchorCtr="0">
            <a:spAutoFit/>
          </a:bodyPr>
          <a:lstStyle/>
          <a:p>
            <a:pPr algn="just">
              <a:spcBef>
                <a:spcPct val="0"/>
              </a:spcBef>
              <a:spcAft>
                <a:spcPct val="0"/>
              </a:spcAft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 sz="1600" dirty="0" smtClean="0">
                <a:solidFill>
                  <a:srgbClr val="002060"/>
                </a:solidFill>
                <a:cs typeface="+mj-cs"/>
              </a:rPr>
              <a:t>고용위기지역으로 사업을 이전하거나</a:t>
            </a:r>
            <a:r>
              <a:rPr lang="en-US" altLang="ko-KR" sz="1600" dirty="0" smtClean="0">
                <a:solidFill>
                  <a:srgbClr val="002060"/>
                </a:solidFill>
                <a:cs typeface="+mj-cs"/>
              </a:rPr>
              <a:t>, </a:t>
            </a:r>
            <a:r>
              <a:rPr lang="ko-KR" altLang="en-US" sz="1600" dirty="0" smtClean="0">
                <a:solidFill>
                  <a:srgbClr val="002060"/>
                </a:solidFill>
                <a:cs typeface="+mj-cs"/>
              </a:rPr>
              <a:t>고용위기지역에서 사업을 신설 또는 증설하는 사업주에게 인건비를 지원</a:t>
            </a:r>
            <a:endParaRPr lang="ko-KR" altLang="en-US" sz="1600" dirty="0">
              <a:solidFill>
                <a:srgbClr val="002060"/>
              </a:solidFill>
              <a:cs typeface="+mj-cs"/>
            </a:endParaRPr>
          </a:p>
        </p:txBody>
      </p:sp>
      <p:grpSp>
        <p:nvGrpSpPr>
          <p:cNvPr id="2" name="그룹 14"/>
          <p:cNvGrpSpPr/>
          <p:nvPr/>
        </p:nvGrpSpPr>
        <p:grpSpPr>
          <a:xfrm>
            <a:off x="3249886" y="4283571"/>
            <a:ext cx="2720429" cy="400110"/>
            <a:chOff x="2424460" y="1403251"/>
            <a:chExt cx="4144714" cy="609588"/>
          </a:xfrm>
        </p:grpSpPr>
        <p:sp>
          <p:nvSpPr>
            <p:cNvPr id="48" name="평행 사변형 47"/>
            <p:cNvSpPr/>
            <p:nvPr/>
          </p:nvSpPr>
          <p:spPr>
            <a:xfrm flipH="1">
              <a:off x="5789786" y="1422301"/>
              <a:ext cx="779388" cy="206499"/>
            </a:xfrm>
            <a:prstGeom prst="parallelogram">
              <a:avLst>
                <a:gd name="adj" fmla="val 25000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49" name="평행 사변형 48"/>
            <p:cNvSpPr/>
            <p:nvPr/>
          </p:nvSpPr>
          <p:spPr>
            <a:xfrm>
              <a:off x="2424460" y="1422301"/>
              <a:ext cx="779388" cy="206499"/>
            </a:xfrm>
            <a:prstGeom prst="parallelogram">
              <a:avLst>
                <a:gd name="adj" fmla="val 25000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50" name="사다리꼴 49"/>
            <p:cNvSpPr/>
            <p:nvPr/>
          </p:nvSpPr>
          <p:spPr>
            <a:xfrm rot="10800000">
              <a:off x="2483767" y="1418058"/>
              <a:ext cx="4032448" cy="548224"/>
            </a:xfrm>
            <a:prstGeom prst="trapezoid">
              <a:avLst>
                <a:gd name="adj" fmla="val 32349"/>
              </a:avLst>
            </a:prstGeom>
            <a:gradFill>
              <a:gsLst>
                <a:gs pos="49000">
                  <a:srgbClr val="007FC1"/>
                </a:gs>
                <a:gs pos="52000">
                  <a:srgbClr val="0564B3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Autofit/>
            </a:bodyPr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3056656" y="1403251"/>
              <a:ext cx="2952329" cy="60958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defRPr lang="ko-KR" altLang="en-US">
                  <a:cs typeface="+mj-cs"/>
                </a:defRPr>
              </a:pPr>
              <a:r>
                <a:rPr lang="ko-KR" altLang="en-US" sz="2000">
                  <a:solidFill>
                    <a:prstClr val="white"/>
                  </a:solidFill>
                  <a:effectLst>
                    <a:outerShdw blurRad="38100" dist="38100" dir="2700000" algn="tl" rotWithShape="0">
                      <a:srgbClr val="000000">
                        <a:alpha val="40000"/>
                      </a:srgbClr>
                    </a:outerShdw>
                  </a:effectLst>
                  <a:cs typeface="+mj-cs"/>
                </a:rPr>
                <a:t>지원내용</a:t>
              </a:r>
            </a:p>
          </p:txBody>
        </p:sp>
      </p:grpSp>
      <p:grpSp>
        <p:nvGrpSpPr>
          <p:cNvPr id="3" name="그룹 53"/>
          <p:cNvGrpSpPr/>
          <p:nvPr/>
        </p:nvGrpSpPr>
        <p:grpSpPr>
          <a:xfrm>
            <a:off x="385233" y="2520042"/>
            <a:ext cx="1234439" cy="360040"/>
            <a:chOff x="368299" y="2780928"/>
            <a:chExt cx="1325217" cy="360040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52" name="직사각형 51"/>
            <p:cNvSpPr/>
            <p:nvPr/>
          </p:nvSpPr>
          <p:spPr>
            <a:xfrm>
              <a:off x="368299" y="2780928"/>
              <a:ext cx="865932" cy="36004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53" name="오각형 52"/>
            <p:cNvSpPr/>
            <p:nvPr/>
          </p:nvSpPr>
          <p:spPr>
            <a:xfrm>
              <a:off x="827584" y="2780928"/>
              <a:ext cx="865932" cy="360040"/>
            </a:xfrm>
            <a:prstGeom prst="homePlate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</p:grpSp>
      <p:grpSp>
        <p:nvGrpSpPr>
          <p:cNvPr id="4" name="그룹 54"/>
          <p:cNvGrpSpPr/>
          <p:nvPr/>
        </p:nvGrpSpPr>
        <p:grpSpPr>
          <a:xfrm>
            <a:off x="385233" y="2974727"/>
            <a:ext cx="1234439" cy="360040"/>
            <a:chOff x="368299" y="2780928"/>
            <a:chExt cx="1325217" cy="360040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56" name="직사각형 55"/>
            <p:cNvSpPr/>
            <p:nvPr/>
          </p:nvSpPr>
          <p:spPr>
            <a:xfrm>
              <a:off x="368299" y="2780928"/>
              <a:ext cx="865932" cy="36004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57" name="오각형 56"/>
            <p:cNvSpPr/>
            <p:nvPr/>
          </p:nvSpPr>
          <p:spPr>
            <a:xfrm>
              <a:off x="827584" y="2780928"/>
              <a:ext cx="865932" cy="360040"/>
            </a:xfrm>
            <a:prstGeom prst="homePlate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</p:grpSp>
      <p:sp>
        <p:nvSpPr>
          <p:cNvPr id="61" name="직사각형 60"/>
          <p:cNvSpPr/>
          <p:nvPr/>
        </p:nvSpPr>
        <p:spPr>
          <a:xfrm>
            <a:off x="578035" y="2515396"/>
            <a:ext cx="684980" cy="35924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>
                <a:solidFill>
                  <a:srgbClr val="002060"/>
                </a:solidFill>
                <a:cs typeface="+mj-cs"/>
              </a:rPr>
              <a:t>개 요</a:t>
            </a:r>
          </a:p>
        </p:txBody>
      </p:sp>
      <p:sp>
        <p:nvSpPr>
          <p:cNvPr id="62" name="직사각형 61"/>
          <p:cNvSpPr/>
          <p:nvPr/>
        </p:nvSpPr>
        <p:spPr>
          <a:xfrm>
            <a:off x="501091" y="2965435"/>
            <a:ext cx="73334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 lang="ko-KR" altLang="en-US">
                <a:latin typeface="+mn-lt"/>
                <a:ea typeface="+mn-ea"/>
                <a:cs typeface="+mn-cs"/>
              </a:defRPr>
            </a:pPr>
            <a:r>
              <a:rPr lang="en-US" altLang="ko-KR">
                <a:solidFill>
                  <a:prstClr val="black"/>
                </a:solidFill>
                <a:cs typeface="+mj-cs"/>
              </a:rPr>
              <a:t> </a:t>
            </a:r>
            <a:r>
              <a:rPr lang="ko-KR" altLang="en-US">
                <a:solidFill>
                  <a:prstClr val="black"/>
                </a:solidFill>
                <a:cs typeface="+mj-cs"/>
              </a:rPr>
              <a:t>내 용</a:t>
            </a:r>
          </a:p>
        </p:txBody>
      </p:sp>
      <p:sp>
        <p:nvSpPr>
          <p:cNvPr id="64" name="Rectangle 12"/>
          <p:cNvSpPr>
            <a:spLocks noChangeArrowheads="1"/>
          </p:cNvSpPr>
          <p:nvPr/>
        </p:nvSpPr>
        <p:spPr>
          <a:xfrm>
            <a:off x="1619672" y="3017277"/>
            <a:ext cx="7272808" cy="1015663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square" lIns="91440" tIns="45720" rIns="91440" bIns="45720" anchor="ctr" anchorCtr="0">
            <a:spAutoFit/>
          </a:bodyPr>
          <a:lstStyle/>
          <a:p>
            <a:pPr algn="l">
              <a:spcBef>
                <a:spcPct val="0"/>
              </a:spcBef>
              <a:spcAft>
                <a:spcPct val="0"/>
              </a:spcAft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고용위기지역이 아닌 지역에서 고용위기지역으로 사업장 또는 법인의 주소지</a:t>
            </a: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본사</a:t>
            </a: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를 이전</a:t>
            </a: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고용위기지역에 사업장을 신규로 설립</a:t>
            </a: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고용위기지역 내 기존 사업장에서 생산설비 확충 등 생산활동 관련 </a:t>
            </a: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1,000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만원 이상의 물적 투자를 하는 경우에 해당</a:t>
            </a:r>
            <a:endParaRPr lang="en-US" altLang="ko-KR" sz="12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l">
              <a:spcBef>
                <a:spcPct val="0"/>
              </a:spcBef>
              <a:spcAft>
                <a:spcPct val="0"/>
              </a:spcAft>
              <a:defRPr lang="ko-KR" altLang="en-US">
                <a:latin typeface="+mn-lt"/>
                <a:ea typeface="+mn-ea"/>
                <a:cs typeface="+mn-cs"/>
              </a:defRPr>
            </a:pPr>
            <a:r>
              <a:rPr lang="en-US" altLang="ko-KR" sz="12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2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지역고용계획 신고서 제출</a:t>
            </a:r>
            <a:r>
              <a:rPr lang="en-US" altLang="ko-KR" sz="12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ko-KR" altLang="en-US" sz="12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– 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조업시작 이전에 제출하고 제출된 날로 </a:t>
            </a:r>
            <a:r>
              <a:rPr lang="ko-KR" altLang="en-US" sz="1200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부터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년 </a:t>
            </a: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6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개월 이내에 조업 시작</a:t>
            </a:r>
            <a:endParaRPr lang="en-US" altLang="ko-KR" sz="12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l">
              <a:spcBef>
                <a:spcPct val="0"/>
              </a:spcBef>
              <a:spcAft>
                <a:spcPct val="0"/>
              </a:spcAft>
              <a:defRPr lang="ko-KR" altLang="en-US">
                <a:latin typeface="+mn-lt"/>
                <a:ea typeface="+mn-ea"/>
                <a:cs typeface="+mn-cs"/>
              </a:defRPr>
            </a:pPr>
            <a:r>
              <a:rPr lang="en-US" altLang="ko-KR" sz="12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2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조업시작 신고서 제출</a:t>
            </a:r>
            <a:r>
              <a:rPr lang="en-US" altLang="ko-KR" sz="12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ko-KR" altLang="en-US" sz="12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- 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조업시작일로 </a:t>
            </a:r>
            <a:r>
              <a:rPr lang="ko-KR" altLang="en-US" sz="1200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부터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개월 이내 </a:t>
            </a:r>
            <a:endParaRPr lang="en-US" altLang="ko-KR" sz="12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67" name="직선 연결선 66"/>
          <p:cNvCxnSpPr/>
          <p:nvPr/>
        </p:nvCxnSpPr>
        <p:spPr>
          <a:xfrm>
            <a:off x="1547664" y="2939802"/>
            <a:ext cx="7201049" cy="0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양쪽 모서리가 둥근 사각형 68"/>
          <p:cNvSpPr/>
          <p:nvPr/>
        </p:nvSpPr>
        <p:spPr>
          <a:xfrm>
            <a:off x="406399" y="2238773"/>
            <a:ext cx="8416800" cy="216024"/>
          </a:xfrm>
          <a:prstGeom prst="round2SameRect">
            <a:avLst>
              <a:gd name="adj1" fmla="val 16667"/>
              <a:gd name="adj2" fmla="val 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 altLang="en-US">
                <a:latin typeface="+mn-lt"/>
                <a:ea typeface="+mn-ea"/>
                <a:cs typeface="+mn-cs"/>
              </a:defRPr>
            </a:pPr>
            <a:endParaRPr lang="ko-KR" altLang="en-US">
              <a:solidFill>
                <a:prstClr val="white"/>
              </a:solidFill>
              <a:cs typeface="+mj-cs"/>
            </a:endParaRPr>
          </a:p>
        </p:txBody>
      </p:sp>
      <p:grpSp>
        <p:nvGrpSpPr>
          <p:cNvPr id="5" name="그룹 14"/>
          <p:cNvGrpSpPr/>
          <p:nvPr/>
        </p:nvGrpSpPr>
        <p:grpSpPr>
          <a:xfrm>
            <a:off x="3249886" y="2060846"/>
            <a:ext cx="2720429" cy="400110"/>
            <a:chOff x="2424460" y="1403249"/>
            <a:chExt cx="4144714" cy="609588"/>
          </a:xfrm>
        </p:grpSpPr>
        <p:sp>
          <p:nvSpPr>
            <p:cNvPr id="42" name="평행 사변형 41"/>
            <p:cNvSpPr/>
            <p:nvPr/>
          </p:nvSpPr>
          <p:spPr>
            <a:xfrm flipH="1">
              <a:off x="5789786" y="1422301"/>
              <a:ext cx="779388" cy="206499"/>
            </a:xfrm>
            <a:prstGeom prst="parallelogram">
              <a:avLst>
                <a:gd name="adj" fmla="val 25000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43" name="평행 사변형 42"/>
            <p:cNvSpPr/>
            <p:nvPr/>
          </p:nvSpPr>
          <p:spPr>
            <a:xfrm>
              <a:off x="2424460" y="1422301"/>
              <a:ext cx="779388" cy="206499"/>
            </a:xfrm>
            <a:prstGeom prst="parallelogram">
              <a:avLst>
                <a:gd name="adj" fmla="val 25000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44" name="사다리꼴 43"/>
            <p:cNvSpPr/>
            <p:nvPr/>
          </p:nvSpPr>
          <p:spPr>
            <a:xfrm rot="10800000">
              <a:off x="2483767" y="1418058"/>
              <a:ext cx="4032448" cy="548224"/>
            </a:xfrm>
            <a:prstGeom prst="trapezoid">
              <a:avLst>
                <a:gd name="adj" fmla="val 32349"/>
              </a:avLst>
            </a:prstGeom>
            <a:gradFill>
              <a:gsLst>
                <a:gs pos="49000">
                  <a:srgbClr val="007FC1"/>
                </a:gs>
                <a:gs pos="52000">
                  <a:srgbClr val="0564B3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Autofit/>
            </a:bodyPr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3009205" y="1403249"/>
              <a:ext cx="2952329" cy="60958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defRPr lang="ko-KR" altLang="en-US">
                  <a:cs typeface="+mj-cs"/>
                </a:defRPr>
              </a:pPr>
              <a:r>
                <a:rPr lang="ko-KR" altLang="en-US" sz="2000">
                  <a:solidFill>
                    <a:prstClr val="white"/>
                  </a:solidFill>
                  <a:effectLst>
                    <a:outerShdw blurRad="38100" dist="38100" dir="2700000" algn="tl" rotWithShape="0">
                      <a:srgbClr val="000000">
                        <a:alpha val="40000"/>
                      </a:srgbClr>
                    </a:outerShdw>
                  </a:effectLst>
                  <a:cs typeface="+mj-cs"/>
                </a:rPr>
                <a:t>지원요건</a:t>
              </a:r>
            </a:p>
          </p:txBody>
        </p:sp>
      </p:grpSp>
      <p:sp>
        <p:nvSpPr>
          <p:cNvPr id="71" name="Rectangle 12"/>
          <p:cNvSpPr>
            <a:spLocks noChangeArrowheads="1"/>
          </p:cNvSpPr>
          <p:nvPr/>
        </p:nvSpPr>
        <p:spPr>
          <a:xfrm>
            <a:off x="1691680" y="4653136"/>
            <a:ext cx="7201495" cy="615553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square" lIns="91440" tIns="45720" rIns="91440" bIns="45720" anchor="ctr" anchorCtr="0">
            <a:spAutoFit/>
          </a:bodyPr>
          <a:lstStyle/>
          <a:p>
            <a:pPr algn="just">
              <a:spcBef>
                <a:spcPct val="0"/>
              </a:spcBef>
              <a:spcAft>
                <a:spcPct val="0"/>
              </a:spcAft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조업시작일로 </a:t>
            </a:r>
            <a:r>
              <a:rPr lang="ko-KR" altLang="en-US" sz="1600" dirty="0" err="1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부터</a:t>
            </a:r>
            <a:r>
              <a:rPr lang="ko-KR" altLang="en-US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 </a:t>
            </a:r>
            <a:r>
              <a:rPr lang="en-US" altLang="ko-KR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1</a:t>
            </a:r>
            <a:r>
              <a:rPr lang="ko-KR" altLang="en-US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년</a:t>
            </a:r>
            <a:endParaRPr lang="en-US" altLang="ko-KR" sz="1600" dirty="0" smtClean="0">
              <a:solidFill>
                <a:srgbClr val="002060"/>
              </a:solidFill>
              <a:latin typeface="맑은 고딕" pitchFamily="50" charset="-127"/>
              <a:ea typeface="맑은 고딕" pitchFamily="50" charset="-127"/>
              <a:cs typeface="맑은 고딕"/>
            </a:endParaRPr>
          </a:p>
          <a:p>
            <a:pPr algn="just">
              <a:spcBef>
                <a:spcPct val="0"/>
              </a:spcBef>
              <a:spcAft>
                <a:spcPct val="0"/>
              </a:spcAft>
              <a:defRPr lang="ko-KR" altLang="en-US">
                <a:latin typeface="+mn-lt"/>
                <a:ea typeface="+mn-ea"/>
                <a:cs typeface="+mn-cs"/>
              </a:defRPr>
            </a:pPr>
            <a:r>
              <a:rPr lang="en-US" altLang="ko-KR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 </a:t>
            </a:r>
            <a:r>
              <a:rPr lang="en-US" altLang="ko-KR" sz="12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* </a:t>
            </a:r>
            <a:r>
              <a:rPr lang="ko-KR" altLang="en-US" sz="12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지원금은 월 단위로 산정</a:t>
            </a:r>
            <a:r>
              <a:rPr lang="en-US" altLang="ko-KR" sz="12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, 1</a:t>
            </a:r>
            <a:r>
              <a:rPr lang="ko-KR" altLang="en-US" sz="12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개월 이내는 일할 계산</a:t>
            </a:r>
            <a:endParaRPr lang="en-US" altLang="ko-KR" dirty="0">
              <a:solidFill>
                <a:srgbClr val="002060"/>
              </a:solidFill>
              <a:latin typeface="맑은 고딕" pitchFamily="50" charset="-127"/>
              <a:ea typeface="맑은 고딕" pitchFamily="50" charset="-127"/>
              <a:cs typeface="맑은 고딕"/>
            </a:endParaRPr>
          </a:p>
        </p:txBody>
      </p:sp>
      <p:grpSp>
        <p:nvGrpSpPr>
          <p:cNvPr id="6" name="그룹 71"/>
          <p:cNvGrpSpPr/>
          <p:nvPr/>
        </p:nvGrpSpPr>
        <p:grpSpPr>
          <a:xfrm>
            <a:off x="385233" y="4726290"/>
            <a:ext cx="1234439" cy="360040"/>
            <a:chOff x="368299" y="2780928"/>
            <a:chExt cx="1325217" cy="360040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73" name="직사각형 72"/>
            <p:cNvSpPr/>
            <p:nvPr/>
          </p:nvSpPr>
          <p:spPr>
            <a:xfrm>
              <a:off x="368299" y="2780928"/>
              <a:ext cx="865932" cy="36004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74" name="오각형 73"/>
            <p:cNvSpPr/>
            <p:nvPr/>
          </p:nvSpPr>
          <p:spPr>
            <a:xfrm>
              <a:off x="827584" y="2780928"/>
              <a:ext cx="865932" cy="360040"/>
            </a:xfrm>
            <a:prstGeom prst="homePlate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</p:grpSp>
      <p:grpSp>
        <p:nvGrpSpPr>
          <p:cNvPr id="7" name="그룹 74"/>
          <p:cNvGrpSpPr/>
          <p:nvPr/>
        </p:nvGrpSpPr>
        <p:grpSpPr>
          <a:xfrm>
            <a:off x="385233" y="5243458"/>
            <a:ext cx="1234439" cy="360040"/>
            <a:chOff x="368299" y="2780928"/>
            <a:chExt cx="1325217" cy="360040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76" name="직사각형 75"/>
            <p:cNvSpPr/>
            <p:nvPr/>
          </p:nvSpPr>
          <p:spPr>
            <a:xfrm>
              <a:off x="368299" y="2780928"/>
              <a:ext cx="865932" cy="36004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77" name="오각형 76"/>
            <p:cNvSpPr/>
            <p:nvPr/>
          </p:nvSpPr>
          <p:spPr>
            <a:xfrm>
              <a:off x="827584" y="2780928"/>
              <a:ext cx="865932" cy="360040"/>
            </a:xfrm>
            <a:prstGeom prst="homePlate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</p:grpSp>
      <p:grpSp>
        <p:nvGrpSpPr>
          <p:cNvPr id="8" name="그룹 77"/>
          <p:cNvGrpSpPr/>
          <p:nvPr/>
        </p:nvGrpSpPr>
        <p:grpSpPr>
          <a:xfrm>
            <a:off x="385233" y="5918527"/>
            <a:ext cx="1234439" cy="360040"/>
            <a:chOff x="368299" y="2780928"/>
            <a:chExt cx="1325217" cy="360040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79" name="직사각형 78"/>
            <p:cNvSpPr/>
            <p:nvPr/>
          </p:nvSpPr>
          <p:spPr>
            <a:xfrm>
              <a:off x="368299" y="2780928"/>
              <a:ext cx="865932" cy="36004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80" name="오각형 79"/>
            <p:cNvSpPr/>
            <p:nvPr/>
          </p:nvSpPr>
          <p:spPr>
            <a:xfrm>
              <a:off x="827584" y="2780928"/>
              <a:ext cx="865932" cy="360040"/>
            </a:xfrm>
            <a:prstGeom prst="homePlate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</p:grpSp>
      <p:sp>
        <p:nvSpPr>
          <p:cNvPr id="81" name="직사각형 80"/>
          <p:cNvSpPr/>
          <p:nvPr/>
        </p:nvSpPr>
        <p:spPr>
          <a:xfrm>
            <a:off x="578035" y="4721644"/>
            <a:ext cx="6849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>
                <a:solidFill>
                  <a:srgbClr val="002060"/>
                </a:solidFill>
                <a:cs typeface="+mj-cs"/>
              </a:rPr>
              <a:t>기 간</a:t>
            </a:r>
            <a:endParaRPr lang="ko-KR" altLang="en-US">
              <a:solidFill>
                <a:prstClr val="black"/>
              </a:solidFill>
              <a:cs typeface="+mj-cs"/>
            </a:endParaRPr>
          </a:p>
        </p:txBody>
      </p:sp>
      <p:sp>
        <p:nvSpPr>
          <p:cNvPr id="82" name="직사각형 81"/>
          <p:cNvSpPr/>
          <p:nvPr/>
        </p:nvSpPr>
        <p:spPr>
          <a:xfrm>
            <a:off x="578035" y="5238812"/>
            <a:ext cx="6849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>
                <a:solidFill>
                  <a:prstClr val="black"/>
                </a:solidFill>
                <a:cs typeface="+mj-cs"/>
              </a:rPr>
              <a:t>금 액</a:t>
            </a:r>
          </a:p>
        </p:txBody>
      </p:sp>
      <p:sp>
        <p:nvSpPr>
          <p:cNvPr id="83" name="직사각형 82"/>
          <p:cNvSpPr/>
          <p:nvPr/>
        </p:nvSpPr>
        <p:spPr>
          <a:xfrm>
            <a:off x="578035" y="5913881"/>
            <a:ext cx="6849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>
                <a:solidFill>
                  <a:prstClr val="black"/>
                </a:solidFill>
                <a:cs typeface="+mj-cs"/>
              </a:rPr>
              <a:t>기 타</a:t>
            </a:r>
          </a:p>
        </p:txBody>
      </p:sp>
      <p:sp>
        <p:nvSpPr>
          <p:cNvPr id="84" name="Rectangle 12"/>
          <p:cNvSpPr>
            <a:spLocks noChangeArrowheads="1"/>
          </p:cNvSpPr>
          <p:nvPr/>
        </p:nvSpPr>
        <p:spPr>
          <a:xfrm>
            <a:off x="1674746" y="5225810"/>
            <a:ext cx="7201495" cy="584775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square" lIns="91440" tIns="45720" rIns="91440" bIns="45720" anchor="ctr" anchorCtr="0">
            <a:spAutoFit/>
          </a:bodyPr>
          <a:lstStyle/>
          <a:p>
            <a:pPr algn="l">
              <a:spcBef>
                <a:spcPct val="0"/>
              </a:spcBef>
              <a:spcAft>
                <a:spcPct val="0"/>
              </a:spcAft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통상임금의 </a:t>
            </a:r>
            <a:r>
              <a:rPr lang="en-US" altLang="ko-KR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½(</a:t>
            </a:r>
            <a:r>
              <a:rPr lang="ko-KR" altLang="en-US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대규모기업은 </a:t>
            </a:r>
            <a:r>
              <a:rPr lang="en-US" altLang="ko-KR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1/3)</a:t>
            </a:r>
          </a:p>
          <a:p>
            <a:pPr algn="l">
              <a:spcBef>
                <a:spcPct val="0"/>
              </a:spcBef>
              <a:spcAft>
                <a:spcPct val="0"/>
              </a:spcAft>
              <a:defRPr lang="ko-KR" altLang="en-US">
                <a:latin typeface="+mn-lt"/>
                <a:ea typeface="+mn-ea"/>
                <a:cs typeface="+mn-cs"/>
              </a:defRPr>
            </a:pPr>
            <a:r>
              <a:rPr lang="en-US" altLang="ko-KR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  </a:t>
            </a:r>
            <a:r>
              <a:rPr lang="en-US" altLang="ko-KR" sz="1400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* </a:t>
            </a:r>
            <a:r>
              <a:rPr lang="ko-KR" altLang="en-US" sz="14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고용된 피보험자수가 </a:t>
            </a:r>
            <a:r>
              <a:rPr lang="en-US" altLang="ko-KR" sz="14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200</a:t>
            </a:r>
            <a:r>
              <a:rPr lang="ko-KR" altLang="en-US" sz="14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명 이상인 경우 초과하는 인원에 대해서는 </a:t>
            </a:r>
            <a:r>
              <a:rPr lang="en-US" altLang="ko-KR" sz="14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30%</a:t>
            </a:r>
            <a:r>
              <a:rPr lang="ko-KR" altLang="en-US" sz="14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만 지원</a:t>
            </a:r>
            <a:endParaRPr lang="ko-KR" altLang="en-US" sz="1400" dirty="0">
              <a:solidFill>
                <a:srgbClr val="00206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5" name="Rectangle 12"/>
          <p:cNvSpPr>
            <a:spLocks noChangeArrowheads="1"/>
          </p:cNvSpPr>
          <p:nvPr/>
        </p:nvSpPr>
        <p:spPr>
          <a:xfrm>
            <a:off x="1710499" y="5959313"/>
            <a:ext cx="7073969" cy="523220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square" lIns="91440" tIns="45720" rIns="91440" bIns="45720" anchor="ctr" anchorCtr="0">
            <a:spAutoFit/>
          </a:bodyPr>
          <a:lstStyle/>
          <a:p>
            <a:pPr algn="l">
              <a:spcBef>
                <a:spcPct val="0"/>
              </a:spcBef>
              <a:spcAft>
                <a:spcPct val="0"/>
              </a:spcAft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 sz="14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조업시작일 현재 지정지역에서 </a:t>
            </a:r>
            <a:r>
              <a:rPr lang="en-US" altLang="ko-KR" sz="14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3</a:t>
            </a:r>
            <a:r>
              <a:rPr lang="ko-KR" altLang="en-US" sz="14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개월 이상 거주한 구직자를 </a:t>
            </a:r>
            <a:r>
              <a:rPr lang="en-US" altLang="ko-KR" sz="14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6</a:t>
            </a:r>
            <a:r>
              <a:rPr lang="ko-KR" altLang="en-US" sz="14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개월 이상 고용할 것</a:t>
            </a:r>
            <a:endParaRPr lang="en-US" altLang="ko-KR" sz="1400" dirty="0" smtClean="0">
              <a:solidFill>
                <a:srgbClr val="002060"/>
              </a:solidFill>
              <a:latin typeface="맑은 고딕" pitchFamily="50" charset="-127"/>
              <a:ea typeface="맑은 고딕" pitchFamily="50" charset="-127"/>
              <a:cs typeface="맑은 고딕"/>
            </a:endParaRPr>
          </a:p>
          <a:p>
            <a:pPr algn="l">
              <a:spcBef>
                <a:spcPct val="0"/>
              </a:spcBef>
              <a:spcAft>
                <a:spcPct val="0"/>
              </a:spcAft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 sz="14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조업시작일 전 </a:t>
            </a:r>
            <a:r>
              <a:rPr lang="en-US" altLang="ko-KR" sz="14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3</a:t>
            </a:r>
            <a:r>
              <a:rPr lang="ko-KR" altLang="en-US" sz="14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개월 </a:t>
            </a:r>
            <a:r>
              <a:rPr lang="ko-KR" altLang="en-US" sz="1400" dirty="0" err="1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부터</a:t>
            </a:r>
            <a:r>
              <a:rPr lang="ko-KR" altLang="en-US" sz="14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 조업시작일 후 </a:t>
            </a:r>
            <a:r>
              <a:rPr lang="en-US" altLang="ko-KR" sz="14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1</a:t>
            </a:r>
            <a:r>
              <a:rPr lang="ko-KR" altLang="en-US" sz="14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년까지 감원방지기간</a:t>
            </a:r>
            <a:endParaRPr lang="ko-KR" altLang="en-US" sz="1400" dirty="0">
              <a:solidFill>
                <a:srgbClr val="002060"/>
              </a:solidFill>
              <a:latin typeface="맑은 고딕" pitchFamily="50" charset="-127"/>
              <a:ea typeface="맑은 고딕" pitchFamily="50" charset="-127"/>
              <a:cs typeface="맑은 고딕"/>
            </a:endParaRPr>
          </a:p>
        </p:txBody>
      </p:sp>
      <p:cxnSp>
        <p:nvCxnSpPr>
          <p:cNvPr id="86" name="직선 연결선 85"/>
          <p:cNvCxnSpPr/>
          <p:nvPr/>
        </p:nvCxnSpPr>
        <p:spPr>
          <a:xfrm>
            <a:off x="1547664" y="5229200"/>
            <a:ext cx="7201049" cy="0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직선 연결선 86"/>
          <p:cNvCxnSpPr/>
          <p:nvPr/>
        </p:nvCxnSpPr>
        <p:spPr>
          <a:xfrm>
            <a:off x="1547664" y="5843364"/>
            <a:ext cx="7201049" cy="0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72429" name="그림 17" descr="1.png"/>
          <p:cNvPicPr>
            <a:picLocks noChangeAspect="1"/>
          </p:cNvPicPr>
          <p:nvPr/>
        </p:nvPicPr>
        <p:blipFill rotWithShape="1">
          <a:blip r:embed="rId5" cstate="print"/>
          <a:stretch>
            <a:fillRect/>
          </a:stretch>
        </p:blipFill>
        <p:spPr>
          <a:xfrm>
            <a:off x="179512" y="0"/>
            <a:ext cx="895447" cy="1124744"/>
          </a:xfrm>
          <a:prstGeom prst="rect">
            <a:avLst/>
          </a:prstGeom>
        </p:spPr>
      </p:pic>
      <p:graphicFrame>
        <p:nvGraphicFramePr>
          <p:cNvPr id="572430" name="개체 10" hidden="1"/>
          <p:cNvGraphicFramePr>
            <a:graphicFrameLocks noChangeAspect="1"/>
          </p:cNvGraphicFramePr>
          <p:nvPr/>
        </p:nvGraphicFramePr>
        <p:xfrm>
          <a:off x="1" y="1"/>
          <a:ext cx="158751" cy="158750"/>
        </p:xfrm>
        <a:graphic>
          <a:graphicData uri="http://schemas.openxmlformats.org/presentationml/2006/ole">
            <p:oleObj spid="_x0000_s129027" name="think-cell Slide" r:id="rId6" imgW="360" imgH="360" progId="">
              <p:embed/>
            </p:oleObj>
          </a:graphicData>
        </a:graphic>
      </p:graphicFrame>
      <p:grpSp>
        <p:nvGrpSpPr>
          <p:cNvPr id="9" name="그룹 87"/>
          <p:cNvGrpSpPr/>
          <p:nvPr/>
        </p:nvGrpSpPr>
        <p:grpSpPr>
          <a:xfrm>
            <a:off x="323528" y="1484784"/>
            <a:ext cx="8456726" cy="422590"/>
            <a:chOff x="291738" y="1441284"/>
            <a:chExt cx="8456726" cy="422590"/>
          </a:xfrm>
        </p:grpSpPr>
        <p:cxnSp>
          <p:nvCxnSpPr>
            <p:cNvPr id="78" name="직선 연결선 69"/>
            <p:cNvCxnSpPr/>
            <p:nvPr/>
          </p:nvCxnSpPr>
          <p:spPr>
            <a:xfrm>
              <a:off x="395536" y="1863874"/>
              <a:ext cx="8208912" cy="0"/>
            </a:xfrm>
            <a:prstGeom prst="line">
              <a:avLst/>
            </a:prstGeom>
            <a:ln w="12700">
              <a:gradFill>
                <a:gsLst>
                  <a:gs pos="0">
                    <a:schemeClr val="accent6">
                      <a:lumMod val="75000"/>
                    </a:schemeClr>
                  </a:gs>
                  <a:gs pos="50000">
                    <a:schemeClr val="accent6">
                      <a:lumMod val="75000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lin ang="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직사각형 26"/>
            <p:cNvSpPr/>
            <p:nvPr/>
          </p:nvSpPr>
          <p:spPr>
            <a:xfrm>
              <a:off x="1619672" y="1450876"/>
              <a:ext cx="7128792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l">
                <a:defRPr lang="ko-KR" altLang="en-US">
                  <a:cs typeface="+mj-cs"/>
                </a:defRPr>
              </a:pPr>
              <a:r>
                <a:rPr lang="ko-KR" altLang="en-US" dirty="0" smtClean="0">
                  <a:solidFill>
                    <a:srgbClr val="002060"/>
                  </a:solidFill>
                  <a:latin typeface="맑은 고딕" pitchFamily="50" charset="-127"/>
                  <a:ea typeface="맑은 고딕" pitchFamily="50" charset="-127"/>
                  <a:cs typeface="+mj-cs"/>
                </a:rPr>
                <a:t>고용위기지역 사업주</a:t>
              </a:r>
              <a:endParaRPr lang="ko-KR" altLang="en-US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+mj-cs"/>
              </a:endParaRPr>
            </a:p>
          </p:txBody>
        </p:sp>
        <p:cxnSp>
          <p:nvCxnSpPr>
            <p:cNvPr id="572434" name="직선 연결선 69"/>
            <p:cNvCxnSpPr/>
            <p:nvPr/>
          </p:nvCxnSpPr>
          <p:spPr>
            <a:xfrm>
              <a:off x="395536" y="1441284"/>
              <a:ext cx="8208912" cy="0"/>
            </a:xfrm>
            <a:prstGeom prst="line">
              <a:avLst/>
            </a:prstGeom>
            <a:ln w="12700">
              <a:gradFill>
                <a:gsLst>
                  <a:gs pos="0">
                    <a:schemeClr val="accent6">
                      <a:lumMod val="75000"/>
                    </a:schemeClr>
                  </a:gs>
                  <a:gs pos="50000">
                    <a:schemeClr val="accent6">
                      <a:lumMod val="75000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lin ang="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72435" name="직사각형 72"/>
            <p:cNvSpPr/>
            <p:nvPr/>
          </p:nvSpPr>
          <p:spPr>
            <a:xfrm flipH="1">
              <a:off x="363742" y="1441351"/>
              <a:ext cx="1236431" cy="359973"/>
            </a:xfrm>
            <a:prstGeom prst="rect">
              <a:avLst/>
            </a:prstGeom>
            <a:solidFill>
              <a:srgbClr val="FCAF1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572436" name="직사각형 9"/>
            <p:cNvSpPr/>
            <p:nvPr/>
          </p:nvSpPr>
          <p:spPr>
            <a:xfrm>
              <a:off x="291738" y="1483671"/>
              <a:ext cx="1378594" cy="347408"/>
            </a:xfrm>
            <a:custGeom>
              <a:avLst/>
              <a:gdLst>
                <a:gd name="connsiteX0" fmla="*/ 179163 w 1691133"/>
                <a:gd name="connsiteY0" fmla="*/ 277749 h 576262"/>
                <a:gd name="connsiteX1" fmla="*/ 0 w 1691133"/>
                <a:gd name="connsiteY1" fmla="*/ 173835 h 576262"/>
                <a:gd name="connsiteX2" fmla="*/ 0 w 1691133"/>
                <a:gd name="connsiteY2" fmla="*/ 0 h 576262"/>
                <a:gd name="connsiteX3" fmla="*/ 1691133 w 1691133"/>
                <a:gd name="connsiteY3" fmla="*/ 0 h 576262"/>
                <a:gd name="connsiteX4" fmla="*/ 1691133 w 1691133"/>
                <a:gd name="connsiteY4" fmla="*/ 576262 h 576262"/>
                <a:gd name="connsiteX5" fmla="*/ 0 w 1691133"/>
                <a:gd name="connsiteY5" fmla="*/ 576262 h 576262"/>
                <a:gd name="connsiteX6" fmla="*/ 0 w 1691133"/>
                <a:gd name="connsiteY6" fmla="*/ 381664 h 576262"/>
                <a:gd name="connsiteX7" fmla="*/ 270603 w 1691133"/>
                <a:gd name="connsiteY7" fmla="*/ 369189 h 576262"/>
                <a:gd name="connsiteX0" fmla="*/ 0 w 1691133"/>
                <a:gd name="connsiteY0" fmla="*/ 173835 h 576262"/>
                <a:gd name="connsiteX1" fmla="*/ 0 w 1691133"/>
                <a:gd name="connsiteY1" fmla="*/ 0 h 576262"/>
                <a:gd name="connsiteX2" fmla="*/ 1691133 w 1691133"/>
                <a:gd name="connsiteY2" fmla="*/ 0 h 576262"/>
                <a:gd name="connsiteX3" fmla="*/ 1691133 w 1691133"/>
                <a:gd name="connsiteY3" fmla="*/ 576262 h 576262"/>
                <a:gd name="connsiteX4" fmla="*/ 0 w 1691133"/>
                <a:gd name="connsiteY4" fmla="*/ 576262 h 576262"/>
                <a:gd name="connsiteX5" fmla="*/ 0 w 1691133"/>
                <a:gd name="connsiteY5" fmla="*/ 381664 h 576262"/>
                <a:gd name="connsiteX6" fmla="*/ 270603 w 1691133"/>
                <a:gd name="connsiteY6" fmla="*/ 369189 h 576262"/>
                <a:gd name="connsiteX0" fmla="*/ 0 w 1691133"/>
                <a:gd name="connsiteY0" fmla="*/ 173835 h 576262"/>
                <a:gd name="connsiteX1" fmla="*/ 0 w 1691133"/>
                <a:gd name="connsiteY1" fmla="*/ 0 h 576262"/>
                <a:gd name="connsiteX2" fmla="*/ 1691133 w 1691133"/>
                <a:gd name="connsiteY2" fmla="*/ 0 h 576262"/>
                <a:gd name="connsiteX3" fmla="*/ 1691133 w 1691133"/>
                <a:gd name="connsiteY3" fmla="*/ 576262 h 576262"/>
                <a:gd name="connsiteX4" fmla="*/ 0 w 1691133"/>
                <a:gd name="connsiteY4" fmla="*/ 576262 h 576262"/>
                <a:gd name="connsiteX5" fmla="*/ 0 w 1691133"/>
                <a:gd name="connsiteY5" fmla="*/ 381664 h 576262"/>
                <a:gd name="connsiteX0" fmla="*/ 0 w 1691133"/>
                <a:gd name="connsiteY0" fmla="*/ 0 h 576262"/>
                <a:gd name="connsiteX1" fmla="*/ 1691133 w 1691133"/>
                <a:gd name="connsiteY1" fmla="*/ 0 h 576262"/>
                <a:gd name="connsiteX2" fmla="*/ 1691133 w 1691133"/>
                <a:gd name="connsiteY2" fmla="*/ 576262 h 576262"/>
                <a:gd name="connsiteX3" fmla="*/ 0 w 1691133"/>
                <a:gd name="connsiteY3" fmla="*/ 576262 h 576262"/>
                <a:gd name="connsiteX4" fmla="*/ 0 w 1691133"/>
                <a:gd name="connsiteY4" fmla="*/ 381664 h 576262"/>
                <a:gd name="connsiteX0" fmla="*/ 0 w 1691133"/>
                <a:gd name="connsiteY0" fmla="*/ 0 h 576262"/>
                <a:gd name="connsiteX1" fmla="*/ 1691133 w 1691133"/>
                <a:gd name="connsiteY1" fmla="*/ 0 h 576262"/>
                <a:gd name="connsiteX2" fmla="*/ 1691133 w 1691133"/>
                <a:gd name="connsiteY2" fmla="*/ 576262 h 576262"/>
                <a:gd name="connsiteX3" fmla="*/ 0 w 1691133"/>
                <a:gd name="connsiteY3" fmla="*/ 576262 h 5762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91133" h="576262">
                  <a:moveTo>
                    <a:pt x="0" y="0"/>
                  </a:moveTo>
                  <a:lnTo>
                    <a:pt x="1691133" y="0"/>
                  </a:lnTo>
                  <a:lnTo>
                    <a:pt x="1691133" y="576262"/>
                  </a:lnTo>
                  <a:lnTo>
                    <a:pt x="0" y="576262"/>
                  </a:lnTo>
                </a:path>
              </a:pathLst>
            </a:custGeom>
            <a:noFill/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cs typeface="+mj-cs"/>
                </a:defRPr>
              </a:pPr>
              <a:r>
                <a:rPr lang="ko-KR" altLang="en-US" sz="2000" b="1" dirty="0">
                  <a:solidFill>
                    <a:srgbClr val="EEECE1">
                      <a:lumMod val="10000"/>
                    </a:srgbClr>
                  </a:solidFill>
                  <a:cs typeface="+mj-cs"/>
                </a:rPr>
                <a:t>지원대상</a:t>
              </a:r>
            </a:p>
          </p:txBody>
        </p:sp>
      </p:grpSp>
      <p:sp>
        <p:nvSpPr>
          <p:cNvPr id="75" name="제목 74"/>
          <p:cNvSpPr>
            <a:spLocks noGrp="1"/>
          </p:cNvSpPr>
          <p:nvPr>
            <p:ph type="title" idx="4294967295"/>
          </p:nvPr>
        </p:nvSpPr>
        <p:spPr>
          <a:xfrm>
            <a:off x="270753" y="116395"/>
            <a:ext cx="5417371" cy="972344"/>
          </a:xfrm>
        </p:spPr>
        <p:txBody>
          <a:bodyPr>
            <a:normAutofit/>
          </a:bodyPr>
          <a:lstStyle/>
          <a:p>
            <a:pPr lvl="0">
              <a:defRPr lang="ko-KR" altLang="en-US"/>
            </a:pPr>
            <a:r>
              <a:rPr lang="ko-KR" altLang="en-US" spc="5" dirty="0" smtClean="0">
                <a:solidFill>
                  <a:schemeClr val="bg1"/>
                </a:solidFill>
                <a:latin typeface="HY헤드라인M"/>
                <a:ea typeface="HY헤드라인M"/>
              </a:rPr>
              <a:t>1</a:t>
            </a:r>
            <a:r>
              <a:rPr lang="en-US" altLang="ko-KR" spc="5" dirty="0" smtClean="0">
                <a:solidFill>
                  <a:schemeClr val="bg1"/>
                </a:solidFill>
                <a:latin typeface="HY헤드라인M"/>
                <a:ea typeface="HY헤드라인M"/>
              </a:rPr>
              <a:t>3</a:t>
            </a:r>
            <a:r>
              <a:rPr lang="en-US" altLang="ko-KR" spc="5" dirty="0" smtClean="0">
                <a:solidFill>
                  <a:schemeClr val="tx1"/>
                </a:solidFill>
                <a:latin typeface="HY헤드라인M"/>
                <a:ea typeface="HY헤드라인M"/>
              </a:rPr>
              <a:t>   </a:t>
            </a:r>
            <a:r>
              <a:rPr lang="ko-KR" altLang="en-US" spc="5" dirty="0" smtClean="0">
                <a:solidFill>
                  <a:schemeClr val="accent2"/>
                </a:solidFill>
                <a:latin typeface="HY헤드라인M"/>
                <a:ea typeface="HY헤드라인M"/>
              </a:rPr>
              <a:t>지역고용촉진 지원금</a:t>
            </a:r>
            <a:endParaRPr lang="ko-KR" altLang="en-US" spc="5" dirty="0">
              <a:solidFill>
                <a:schemeClr val="accent2"/>
              </a:solidFill>
              <a:latin typeface="HY헤드라인M"/>
              <a:ea typeface="HY헤드라인M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모서리가 둥근 직사각형 45"/>
          <p:cNvSpPr/>
          <p:nvPr/>
        </p:nvSpPr>
        <p:spPr>
          <a:xfrm>
            <a:off x="361628" y="4427574"/>
            <a:ext cx="8496944" cy="2169778"/>
          </a:xfrm>
          <a:prstGeom prst="roundRect">
            <a:avLst>
              <a:gd name="adj" fmla="val 3439"/>
            </a:avLst>
          </a:prstGeom>
          <a:solidFill>
            <a:schemeClr val="bg1"/>
          </a:solidFill>
          <a:ln w="127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Autofit/>
          </a:bodyPr>
          <a:lstStyle/>
          <a:p>
            <a:pPr algn="ctr">
              <a:defRPr lang="ko-KR" altLang="en-US">
                <a:latin typeface="+mn-lt"/>
                <a:ea typeface="+mn-ea"/>
                <a:cs typeface="+mn-cs"/>
              </a:defRPr>
            </a:pPr>
            <a:endParaRPr lang="ko-KR" altLang="en-US">
              <a:solidFill>
                <a:prstClr val="white"/>
              </a:solidFill>
              <a:cs typeface="+mj-cs"/>
            </a:endParaRPr>
          </a:p>
        </p:txBody>
      </p:sp>
      <p:sp>
        <p:nvSpPr>
          <p:cNvPr id="70" name="양쪽 모서리가 둥근 사각형 69"/>
          <p:cNvSpPr/>
          <p:nvPr/>
        </p:nvSpPr>
        <p:spPr>
          <a:xfrm>
            <a:off x="406399" y="4452974"/>
            <a:ext cx="8416800" cy="216024"/>
          </a:xfrm>
          <a:prstGeom prst="round2SameRect">
            <a:avLst>
              <a:gd name="adj1" fmla="val 16667"/>
              <a:gd name="adj2" fmla="val 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 altLang="en-US">
                <a:latin typeface="+mn-lt"/>
                <a:ea typeface="+mn-ea"/>
                <a:cs typeface="+mn-cs"/>
              </a:defRPr>
            </a:pPr>
            <a:endParaRPr lang="ko-KR" altLang="en-US">
              <a:solidFill>
                <a:prstClr val="white"/>
              </a:solidFill>
              <a:cs typeface="+mj-cs"/>
            </a:endParaRPr>
          </a:p>
        </p:txBody>
      </p:sp>
      <p:sp>
        <p:nvSpPr>
          <p:cNvPr id="38" name="모서리가 둥근 직사각형 37"/>
          <p:cNvSpPr/>
          <p:nvPr/>
        </p:nvSpPr>
        <p:spPr>
          <a:xfrm>
            <a:off x="361628" y="2211241"/>
            <a:ext cx="8496944" cy="1880689"/>
          </a:xfrm>
          <a:prstGeom prst="roundRect">
            <a:avLst>
              <a:gd name="adj" fmla="val 3439"/>
            </a:avLst>
          </a:prstGeom>
          <a:solidFill>
            <a:schemeClr val="bg1"/>
          </a:solidFill>
          <a:ln w="127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Autofit/>
          </a:bodyPr>
          <a:lstStyle/>
          <a:p>
            <a:pPr algn="ctr">
              <a:defRPr lang="ko-KR" altLang="en-US">
                <a:latin typeface="+mn-lt"/>
                <a:ea typeface="+mn-ea"/>
                <a:cs typeface="+mn-cs"/>
              </a:defRPr>
            </a:pPr>
            <a:endParaRPr lang="ko-KR" altLang="en-US">
              <a:solidFill>
                <a:prstClr val="white"/>
              </a:solidFill>
              <a:cs typeface="+mj-cs"/>
            </a:endParaRPr>
          </a:p>
        </p:txBody>
      </p:sp>
      <p:graphicFrame>
        <p:nvGraphicFramePr>
          <p:cNvPr id="11" name="개체 10" hidden="1"/>
          <p:cNvGraphicFramePr>
            <a:graphicFrameLocks noChangeAspect="1"/>
          </p:cNvGraphicFramePr>
          <p:nvPr/>
        </p:nvGraphicFramePr>
        <p:xfrm>
          <a:off x="1" y="1"/>
          <a:ext cx="158751" cy="158750"/>
        </p:xfrm>
        <a:graphic>
          <a:graphicData uri="http://schemas.openxmlformats.org/presentationml/2006/ole">
            <p:oleObj spid="_x0000_s128002" name="think-cell Slide" r:id="rId4" imgW="360" imgH="360" progId="">
              <p:embed/>
            </p:oleObj>
          </a:graphicData>
        </a:graphic>
      </p:graphicFrame>
      <p:sp>
        <p:nvSpPr>
          <p:cNvPr id="572428" name="Rectangle 12"/>
          <p:cNvSpPr>
            <a:spLocks noChangeArrowheads="1"/>
          </p:cNvSpPr>
          <p:nvPr/>
        </p:nvSpPr>
        <p:spPr>
          <a:xfrm>
            <a:off x="1674746" y="2467303"/>
            <a:ext cx="7361750" cy="523220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square" lIns="91440" tIns="45720" rIns="91440" bIns="45720" anchor="ctr" anchorCtr="0">
            <a:spAutoFit/>
          </a:bodyPr>
          <a:lstStyle/>
          <a:p>
            <a:pPr algn="l">
              <a:spcBef>
                <a:spcPct val="0"/>
              </a:spcBef>
              <a:spcAft>
                <a:spcPct val="0"/>
              </a:spcAft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 sz="1400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1년 이상 재직한 60세 이상 </a:t>
            </a:r>
            <a:r>
              <a:rPr lang="ko-KR" altLang="en-US" sz="14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고령자를 업종별 기준 </a:t>
            </a:r>
            <a:r>
              <a:rPr lang="ko-KR" altLang="en-US" sz="1400" dirty="0" err="1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고용율</a:t>
            </a:r>
            <a:r>
              <a:rPr lang="en-US" altLang="ko-KR" sz="14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(1~23%)</a:t>
            </a:r>
            <a:r>
              <a:rPr lang="ko-KR" altLang="en-US" sz="14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 초과 분에 </a:t>
            </a:r>
            <a:r>
              <a:rPr lang="ko-KR" altLang="en-US" sz="1400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대하여 </a:t>
            </a:r>
            <a:r>
              <a:rPr lang="ko-KR" altLang="en-US" sz="14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지원</a:t>
            </a:r>
            <a:endParaRPr lang="en-US" altLang="ko-KR" sz="1400" dirty="0" smtClean="0">
              <a:solidFill>
                <a:srgbClr val="002060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l">
              <a:spcBef>
                <a:spcPct val="0"/>
              </a:spcBef>
              <a:spcAft>
                <a:spcPct val="0"/>
              </a:spcAft>
              <a:defRPr lang="ko-KR" altLang="en-US">
                <a:latin typeface="+mn-lt"/>
                <a:ea typeface="+mn-ea"/>
                <a:cs typeface="+mn-cs"/>
              </a:defRPr>
            </a:pPr>
            <a:r>
              <a:rPr lang="en-US" altLang="ko-KR" sz="14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en-US" altLang="ko-KR" sz="12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※ </a:t>
            </a:r>
            <a:r>
              <a:rPr lang="ko-KR" altLang="en-US" sz="12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사업시설유지관리서비스업 </a:t>
            </a:r>
            <a:r>
              <a:rPr lang="en-US" altLang="ko-KR" sz="12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12%, </a:t>
            </a:r>
            <a:r>
              <a:rPr lang="ko-KR" altLang="en-US" sz="1200" dirty="0" err="1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건축물일반청소업</a:t>
            </a:r>
            <a:r>
              <a:rPr lang="en-US" altLang="ko-KR" sz="12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sz="12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 부동산업 및 임대업 </a:t>
            </a:r>
            <a:r>
              <a:rPr lang="en-US" altLang="ko-KR" sz="12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23%, </a:t>
            </a:r>
            <a:r>
              <a:rPr lang="ko-KR" altLang="en-US" sz="12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제조업 </a:t>
            </a:r>
            <a:r>
              <a:rPr lang="en-US" altLang="ko-KR" sz="12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2%</a:t>
            </a:r>
            <a:endParaRPr lang="en-US" altLang="ko-KR" sz="1400" dirty="0" smtClean="0">
              <a:solidFill>
                <a:srgbClr val="00206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2" name="그룹 14"/>
          <p:cNvGrpSpPr/>
          <p:nvPr/>
        </p:nvGrpSpPr>
        <p:grpSpPr>
          <a:xfrm>
            <a:off x="3249886" y="4283571"/>
            <a:ext cx="2720429" cy="400110"/>
            <a:chOff x="2424460" y="1403251"/>
            <a:chExt cx="4144714" cy="609588"/>
          </a:xfrm>
        </p:grpSpPr>
        <p:sp>
          <p:nvSpPr>
            <p:cNvPr id="48" name="평행 사변형 47"/>
            <p:cNvSpPr/>
            <p:nvPr/>
          </p:nvSpPr>
          <p:spPr>
            <a:xfrm flipH="1">
              <a:off x="5789786" y="1422301"/>
              <a:ext cx="779388" cy="206499"/>
            </a:xfrm>
            <a:prstGeom prst="parallelogram">
              <a:avLst>
                <a:gd name="adj" fmla="val 25000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49" name="평행 사변형 48"/>
            <p:cNvSpPr/>
            <p:nvPr/>
          </p:nvSpPr>
          <p:spPr>
            <a:xfrm>
              <a:off x="2424460" y="1422301"/>
              <a:ext cx="779388" cy="206499"/>
            </a:xfrm>
            <a:prstGeom prst="parallelogram">
              <a:avLst>
                <a:gd name="adj" fmla="val 25000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50" name="사다리꼴 49"/>
            <p:cNvSpPr/>
            <p:nvPr/>
          </p:nvSpPr>
          <p:spPr>
            <a:xfrm rot="10800000">
              <a:off x="2483767" y="1418058"/>
              <a:ext cx="4032448" cy="548224"/>
            </a:xfrm>
            <a:prstGeom prst="trapezoid">
              <a:avLst>
                <a:gd name="adj" fmla="val 32349"/>
              </a:avLst>
            </a:prstGeom>
            <a:gradFill>
              <a:gsLst>
                <a:gs pos="49000">
                  <a:srgbClr val="007FC1"/>
                </a:gs>
                <a:gs pos="52000">
                  <a:srgbClr val="0564B3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Autofit/>
            </a:bodyPr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3056656" y="1403251"/>
              <a:ext cx="2952329" cy="60958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defRPr lang="ko-KR" altLang="en-US">
                  <a:cs typeface="+mj-cs"/>
                </a:defRPr>
              </a:pPr>
              <a:r>
                <a:rPr lang="ko-KR" altLang="en-US" sz="2000">
                  <a:solidFill>
                    <a:prstClr val="white"/>
                  </a:solidFill>
                  <a:effectLst>
                    <a:outerShdw blurRad="38100" dist="38100" dir="2700000" algn="tl" rotWithShape="0">
                      <a:srgbClr val="000000">
                        <a:alpha val="40000"/>
                      </a:srgbClr>
                    </a:outerShdw>
                  </a:effectLst>
                  <a:cs typeface="+mj-cs"/>
                </a:rPr>
                <a:t>지원내용</a:t>
              </a:r>
            </a:p>
          </p:txBody>
        </p:sp>
      </p:grpSp>
      <p:grpSp>
        <p:nvGrpSpPr>
          <p:cNvPr id="3" name="그룹 53"/>
          <p:cNvGrpSpPr/>
          <p:nvPr/>
        </p:nvGrpSpPr>
        <p:grpSpPr>
          <a:xfrm>
            <a:off x="385233" y="2520042"/>
            <a:ext cx="1234439" cy="360040"/>
            <a:chOff x="368299" y="2780928"/>
            <a:chExt cx="1325217" cy="360040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52" name="직사각형 51"/>
            <p:cNvSpPr/>
            <p:nvPr/>
          </p:nvSpPr>
          <p:spPr>
            <a:xfrm>
              <a:off x="368299" y="2780928"/>
              <a:ext cx="865932" cy="36004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53" name="오각형 52"/>
            <p:cNvSpPr/>
            <p:nvPr/>
          </p:nvSpPr>
          <p:spPr>
            <a:xfrm>
              <a:off x="827584" y="2780928"/>
              <a:ext cx="865932" cy="360040"/>
            </a:xfrm>
            <a:prstGeom prst="homePlate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</p:grpSp>
      <p:grpSp>
        <p:nvGrpSpPr>
          <p:cNvPr id="4" name="그룹 54"/>
          <p:cNvGrpSpPr/>
          <p:nvPr/>
        </p:nvGrpSpPr>
        <p:grpSpPr>
          <a:xfrm>
            <a:off x="385233" y="2974727"/>
            <a:ext cx="1234439" cy="360040"/>
            <a:chOff x="368299" y="2780928"/>
            <a:chExt cx="1325217" cy="360040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56" name="직사각형 55"/>
            <p:cNvSpPr/>
            <p:nvPr/>
          </p:nvSpPr>
          <p:spPr>
            <a:xfrm>
              <a:off x="368299" y="2780928"/>
              <a:ext cx="865932" cy="36004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57" name="오각형 56"/>
            <p:cNvSpPr/>
            <p:nvPr/>
          </p:nvSpPr>
          <p:spPr>
            <a:xfrm>
              <a:off x="827584" y="2780928"/>
              <a:ext cx="865932" cy="360040"/>
            </a:xfrm>
            <a:prstGeom prst="homePlate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</p:grpSp>
      <p:sp>
        <p:nvSpPr>
          <p:cNvPr id="61" name="직사각형 60"/>
          <p:cNvSpPr/>
          <p:nvPr/>
        </p:nvSpPr>
        <p:spPr>
          <a:xfrm>
            <a:off x="578035" y="2515396"/>
            <a:ext cx="684980" cy="35924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>
                <a:solidFill>
                  <a:srgbClr val="002060"/>
                </a:solidFill>
                <a:cs typeface="+mj-cs"/>
              </a:rPr>
              <a:t>개 요</a:t>
            </a:r>
          </a:p>
        </p:txBody>
      </p:sp>
      <p:sp>
        <p:nvSpPr>
          <p:cNvPr id="62" name="직사각형 61"/>
          <p:cNvSpPr/>
          <p:nvPr/>
        </p:nvSpPr>
        <p:spPr>
          <a:xfrm>
            <a:off x="501091" y="2965435"/>
            <a:ext cx="73334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 lang="ko-KR" altLang="en-US">
                <a:latin typeface="+mn-lt"/>
                <a:ea typeface="+mn-ea"/>
                <a:cs typeface="+mn-cs"/>
              </a:defRPr>
            </a:pPr>
            <a:r>
              <a:rPr lang="en-US" altLang="ko-KR">
                <a:solidFill>
                  <a:prstClr val="black"/>
                </a:solidFill>
                <a:cs typeface="+mj-cs"/>
              </a:rPr>
              <a:t> </a:t>
            </a:r>
            <a:r>
              <a:rPr lang="ko-KR" altLang="en-US">
                <a:solidFill>
                  <a:prstClr val="black"/>
                </a:solidFill>
                <a:cs typeface="+mj-cs"/>
              </a:rPr>
              <a:t>내 용</a:t>
            </a:r>
          </a:p>
        </p:txBody>
      </p:sp>
      <p:sp>
        <p:nvSpPr>
          <p:cNvPr id="64" name="Rectangle 12"/>
          <p:cNvSpPr>
            <a:spLocks noChangeArrowheads="1"/>
          </p:cNvSpPr>
          <p:nvPr/>
        </p:nvSpPr>
        <p:spPr>
          <a:xfrm>
            <a:off x="1691680" y="2924944"/>
            <a:ext cx="7201495" cy="1169551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square" lIns="91440" tIns="45720" rIns="91440" bIns="45720" anchor="ctr" anchorCtr="0">
            <a:spAutoFit/>
          </a:bodyPr>
          <a:lstStyle/>
          <a:p>
            <a:pPr algn="l">
              <a:spcBef>
                <a:spcPct val="0"/>
              </a:spcBef>
              <a:spcAft>
                <a:spcPct val="0"/>
              </a:spcAft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 sz="1400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정년 </a:t>
            </a:r>
            <a:r>
              <a:rPr lang="ko-KR" altLang="en-US" sz="1400" dirty="0" err="1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미설정</a:t>
            </a:r>
            <a:r>
              <a:rPr lang="ko-KR" altLang="en-US" sz="1400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 사업장(정년 </a:t>
            </a:r>
            <a:r>
              <a:rPr lang="ko-KR" altLang="en-US" sz="1400" dirty="0" err="1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미설정</a:t>
            </a:r>
            <a:r>
              <a:rPr lang="ko-KR" altLang="en-US" sz="1400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 근거 자료가 없는 경우 과반수 이상 근로자의 "정년 </a:t>
            </a:r>
            <a:r>
              <a:rPr lang="ko-KR" altLang="en-US" sz="1400" dirty="0" err="1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미설정</a:t>
            </a:r>
            <a:r>
              <a:rPr lang="ko-KR" altLang="en-US" sz="1400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 확인서" </a:t>
            </a:r>
            <a:r>
              <a:rPr lang="ko-KR" altLang="en-US" sz="1400" dirty="0" err="1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징구</a:t>
            </a:r>
            <a:r>
              <a:rPr lang="ko-KR" altLang="en-US" sz="1400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algn="l">
              <a:spcBef>
                <a:spcPct val="0"/>
              </a:spcBef>
              <a:spcAft>
                <a:spcPct val="0"/>
              </a:spcAft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 sz="1400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만 60세 이상 근로자는 </a:t>
            </a:r>
            <a:r>
              <a:rPr lang="ko-KR" altLang="en-US" sz="14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계약</a:t>
            </a:r>
            <a:r>
              <a:rPr lang="en-US" altLang="ko-KR" sz="14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sz="14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상용</a:t>
            </a:r>
            <a:r>
              <a:rPr lang="ko-KR" altLang="en-US" sz="1400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, 60세 이전부터 고용 여부 무관(일용 제외</a:t>
            </a:r>
            <a:r>
              <a:rPr lang="ko-KR" altLang="en-US" sz="14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lang="en-US" altLang="ko-KR" sz="1400" dirty="0" smtClean="0">
              <a:solidFill>
                <a:srgbClr val="002060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l">
              <a:spcBef>
                <a:spcPct val="0"/>
              </a:spcBef>
              <a:spcAft>
                <a:spcPct val="0"/>
              </a:spcAft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 sz="14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지원금 신청일 기준 </a:t>
            </a:r>
            <a:r>
              <a:rPr lang="en-US" altLang="ko-KR" sz="14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r>
              <a:rPr lang="ko-KR" altLang="en-US" sz="14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개월 </a:t>
            </a:r>
            <a:r>
              <a:rPr lang="ko-KR" altLang="en-US" sz="1400" dirty="0" err="1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부터</a:t>
            </a:r>
            <a:r>
              <a:rPr lang="ko-KR" altLang="en-US" sz="14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 신청 후 </a:t>
            </a:r>
            <a:r>
              <a:rPr lang="en-US" altLang="ko-KR" sz="14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r>
              <a:rPr lang="ko-KR" altLang="en-US" sz="14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개월까지 만 </a:t>
            </a:r>
            <a:r>
              <a:rPr lang="en-US" altLang="ko-KR" sz="14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55</a:t>
            </a:r>
            <a:r>
              <a:rPr lang="ko-KR" altLang="en-US" sz="14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세 이상 근로자 고용조정 금지</a:t>
            </a:r>
            <a:r>
              <a:rPr lang="en-US" altLang="ko-KR" sz="14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4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감원방지기간</a:t>
            </a:r>
            <a:r>
              <a:rPr lang="en-US" altLang="ko-KR" sz="14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1400" dirty="0">
              <a:solidFill>
                <a:srgbClr val="00206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67" name="직선 연결선 66"/>
          <p:cNvCxnSpPr/>
          <p:nvPr/>
        </p:nvCxnSpPr>
        <p:spPr>
          <a:xfrm>
            <a:off x="1547664" y="2939802"/>
            <a:ext cx="7201049" cy="0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양쪽 모서리가 둥근 사각형 68"/>
          <p:cNvSpPr/>
          <p:nvPr/>
        </p:nvSpPr>
        <p:spPr>
          <a:xfrm>
            <a:off x="406399" y="2238773"/>
            <a:ext cx="8416800" cy="216024"/>
          </a:xfrm>
          <a:prstGeom prst="round2SameRect">
            <a:avLst>
              <a:gd name="adj1" fmla="val 16667"/>
              <a:gd name="adj2" fmla="val 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 altLang="en-US">
                <a:latin typeface="+mn-lt"/>
                <a:ea typeface="+mn-ea"/>
                <a:cs typeface="+mn-cs"/>
              </a:defRPr>
            </a:pPr>
            <a:endParaRPr lang="ko-KR" altLang="en-US">
              <a:solidFill>
                <a:prstClr val="white"/>
              </a:solidFill>
              <a:cs typeface="+mj-cs"/>
            </a:endParaRPr>
          </a:p>
        </p:txBody>
      </p:sp>
      <p:grpSp>
        <p:nvGrpSpPr>
          <p:cNvPr id="5" name="그룹 14"/>
          <p:cNvGrpSpPr/>
          <p:nvPr/>
        </p:nvGrpSpPr>
        <p:grpSpPr>
          <a:xfrm>
            <a:off x="3249886" y="2060846"/>
            <a:ext cx="2720429" cy="400110"/>
            <a:chOff x="2424460" y="1403249"/>
            <a:chExt cx="4144714" cy="609588"/>
          </a:xfrm>
        </p:grpSpPr>
        <p:sp>
          <p:nvSpPr>
            <p:cNvPr id="42" name="평행 사변형 41"/>
            <p:cNvSpPr/>
            <p:nvPr/>
          </p:nvSpPr>
          <p:spPr>
            <a:xfrm flipH="1">
              <a:off x="5789786" y="1422301"/>
              <a:ext cx="779388" cy="206499"/>
            </a:xfrm>
            <a:prstGeom prst="parallelogram">
              <a:avLst>
                <a:gd name="adj" fmla="val 25000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43" name="평행 사변형 42"/>
            <p:cNvSpPr/>
            <p:nvPr/>
          </p:nvSpPr>
          <p:spPr>
            <a:xfrm>
              <a:off x="2424460" y="1422301"/>
              <a:ext cx="779388" cy="206499"/>
            </a:xfrm>
            <a:prstGeom prst="parallelogram">
              <a:avLst>
                <a:gd name="adj" fmla="val 25000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44" name="사다리꼴 43"/>
            <p:cNvSpPr/>
            <p:nvPr/>
          </p:nvSpPr>
          <p:spPr>
            <a:xfrm rot="10800000">
              <a:off x="2483767" y="1418058"/>
              <a:ext cx="4032448" cy="548224"/>
            </a:xfrm>
            <a:prstGeom prst="trapezoid">
              <a:avLst>
                <a:gd name="adj" fmla="val 32349"/>
              </a:avLst>
            </a:prstGeom>
            <a:gradFill>
              <a:gsLst>
                <a:gs pos="49000">
                  <a:srgbClr val="007FC1"/>
                </a:gs>
                <a:gs pos="52000">
                  <a:srgbClr val="0564B3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Autofit/>
            </a:bodyPr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3009205" y="1403249"/>
              <a:ext cx="2952329" cy="60958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defRPr lang="ko-KR" altLang="en-US">
                  <a:cs typeface="+mj-cs"/>
                </a:defRPr>
              </a:pPr>
              <a:r>
                <a:rPr lang="ko-KR" altLang="en-US" sz="2000">
                  <a:solidFill>
                    <a:prstClr val="white"/>
                  </a:solidFill>
                  <a:effectLst>
                    <a:outerShdw blurRad="38100" dist="38100" dir="2700000" algn="tl" rotWithShape="0">
                      <a:srgbClr val="000000">
                        <a:alpha val="40000"/>
                      </a:srgbClr>
                    </a:outerShdw>
                  </a:effectLst>
                  <a:cs typeface="+mj-cs"/>
                </a:rPr>
                <a:t>지원요건</a:t>
              </a:r>
            </a:p>
          </p:txBody>
        </p:sp>
      </p:grpSp>
      <p:sp>
        <p:nvSpPr>
          <p:cNvPr id="71" name="Rectangle 12"/>
          <p:cNvSpPr>
            <a:spLocks noChangeArrowheads="1"/>
          </p:cNvSpPr>
          <p:nvPr/>
        </p:nvSpPr>
        <p:spPr>
          <a:xfrm>
            <a:off x="1674746" y="4737033"/>
            <a:ext cx="7201495" cy="338554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square" lIns="91440" tIns="45720" rIns="91440" bIns="45720" anchor="ctr" anchorCtr="0">
            <a:spAutoFit/>
          </a:bodyPr>
          <a:lstStyle/>
          <a:p>
            <a:pPr algn="l">
              <a:spcBef>
                <a:spcPct val="0"/>
              </a:spcBef>
              <a:spcAft>
                <a:spcPct val="0"/>
              </a:spcAft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별도 지원기간 없음</a:t>
            </a:r>
            <a:r>
              <a:rPr lang="en-US" altLang="ko-KR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(</a:t>
            </a:r>
            <a:r>
              <a:rPr lang="ko-KR" altLang="en-US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사업은 </a:t>
            </a:r>
            <a:r>
              <a:rPr lang="en-US" altLang="ko-KR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2020</a:t>
            </a:r>
            <a:r>
              <a:rPr lang="ko-KR" altLang="en-US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년 </a:t>
            </a:r>
            <a:r>
              <a:rPr lang="en-US" altLang="ko-KR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12</a:t>
            </a:r>
            <a:r>
              <a:rPr lang="ko-KR" altLang="en-US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월 </a:t>
            </a:r>
            <a:r>
              <a:rPr lang="en-US" altLang="ko-KR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31</a:t>
            </a:r>
            <a:r>
              <a:rPr lang="ko-KR" altLang="en-US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일까지 유효</a:t>
            </a:r>
            <a:r>
              <a:rPr lang="en-US" altLang="ko-KR" sz="16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)</a:t>
            </a:r>
            <a:endParaRPr lang="ko-KR" altLang="en-US" sz="1600" dirty="0">
              <a:solidFill>
                <a:srgbClr val="002060"/>
              </a:solidFill>
              <a:latin typeface="맑은 고딕" pitchFamily="50" charset="-127"/>
              <a:ea typeface="맑은 고딕" pitchFamily="50" charset="-127"/>
              <a:cs typeface="맑은 고딕"/>
            </a:endParaRPr>
          </a:p>
        </p:txBody>
      </p:sp>
      <p:grpSp>
        <p:nvGrpSpPr>
          <p:cNvPr id="6" name="그룹 71"/>
          <p:cNvGrpSpPr/>
          <p:nvPr/>
        </p:nvGrpSpPr>
        <p:grpSpPr>
          <a:xfrm>
            <a:off x="385233" y="4726290"/>
            <a:ext cx="1234439" cy="360040"/>
            <a:chOff x="368299" y="2780928"/>
            <a:chExt cx="1325217" cy="360040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73" name="직사각형 72"/>
            <p:cNvSpPr/>
            <p:nvPr/>
          </p:nvSpPr>
          <p:spPr>
            <a:xfrm>
              <a:off x="368299" y="2780928"/>
              <a:ext cx="865932" cy="36004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74" name="오각형 73"/>
            <p:cNvSpPr/>
            <p:nvPr/>
          </p:nvSpPr>
          <p:spPr>
            <a:xfrm>
              <a:off x="827584" y="2780928"/>
              <a:ext cx="865932" cy="360040"/>
            </a:xfrm>
            <a:prstGeom prst="homePlate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</p:grpSp>
      <p:grpSp>
        <p:nvGrpSpPr>
          <p:cNvPr id="7" name="그룹 74"/>
          <p:cNvGrpSpPr/>
          <p:nvPr/>
        </p:nvGrpSpPr>
        <p:grpSpPr>
          <a:xfrm>
            <a:off x="385233" y="5243458"/>
            <a:ext cx="1234439" cy="360040"/>
            <a:chOff x="368299" y="2780928"/>
            <a:chExt cx="1325217" cy="360040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76" name="직사각형 75"/>
            <p:cNvSpPr/>
            <p:nvPr/>
          </p:nvSpPr>
          <p:spPr>
            <a:xfrm>
              <a:off x="368299" y="2780928"/>
              <a:ext cx="865932" cy="36004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77" name="오각형 76"/>
            <p:cNvSpPr/>
            <p:nvPr/>
          </p:nvSpPr>
          <p:spPr>
            <a:xfrm>
              <a:off x="827584" y="2780928"/>
              <a:ext cx="865932" cy="360040"/>
            </a:xfrm>
            <a:prstGeom prst="homePlate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</p:grpSp>
      <p:grpSp>
        <p:nvGrpSpPr>
          <p:cNvPr id="8" name="그룹 77"/>
          <p:cNvGrpSpPr/>
          <p:nvPr/>
        </p:nvGrpSpPr>
        <p:grpSpPr>
          <a:xfrm>
            <a:off x="385233" y="5918527"/>
            <a:ext cx="1234439" cy="360040"/>
            <a:chOff x="368299" y="2780928"/>
            <a:chExt cx="1325217" cy="360040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79" name="직사각형 78"/>
            <p:cNvSpPr/>
            <p:nvPr/>
          </p:nvSpPr>
          <p:spPr>
            <a:xfrm>
              <a:off x="368299" y="2780928"/>
              <a:ext cx="865932" cy="36004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80" name="오각형 79"/>
            <p:cNvSpPr/>
            <p:nvPr/>
          </p:nvSpPr>
          <p:spPr>
            <a:xfrm>
              <a:off x="827584" y="2780928"/>
              <a:ext cx="865932" cy="360040"/>
            </a:xfrm>
            <a:prstGeom prst="homePlate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</p:grpSp>
      <p:sp>
        <p:nvSpPr>
          <p:cNvPr id="81" name="직사각형 80"/>
          <p:cNvSpPr/>
          <p:nvPr/>
        </p:nvSpPr>
        <p:spPr>
          <a:xfrm>
            <a:off x="578035" y="4721644"/>
            <a:ext cx="6849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>
                <a:solidFill>
                  <a:srgbClr val="002060"/>
                </a:solidFill>
                <a:cs typeface="+mj-cs"/>
              </a:rPr>
              <a:t>기 간</a:t>
            </a:r>
            <a:endParaRPr lang="ko-KR" altLang="en-US">
              <a:solidFill>
                <a:prstClr val="black"/>
              </a:solidFill>
              <a:cs typeface="+mj-cs"/>
            </a:endParaRPr>
          </a:p>
        </p:txBody>
      </p:sp>
      <p:sp>
        <p:nvSpPr>
          <p:cNvPr id="82" name="직사각형 81"/>
          <p:cNvSpPr/>
          <p:nvPr/>
        </p:nvSpPr>
        <p:spPr>
          <a:xfrm>
            <a:off x="578035" y="5238812"/>
            <a:ext cx="6849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>
                <a:solidFill>
                  <a:prstClr val="black"/>
                </a:solidFill>
                <a:cs typeface="+mj-cs"/>
              </a:rPr>
              <a:t>금 액</a:t>
            </a:r>
          </a:p>
        </p:txBody>
      </p:sp>
      <p:sp>
        <p:nvSpPr>
          <p:cNvPr id="83" name="직사각형 82"/>
          <p:cNvSpPr/>
          <p:nvPr/>
        </p:nvSpPr>
        <p:spPr>
          <a:xfrm>
            <a:off x="578035" y="5913881"/>
            <a:ext cx="6849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>
                <a:solidFill>
                  <a:prstClr val="black"/>
                </a:solidFill>
                <a:cs typeface="+mj-cs"/>
              </a:rPr>
              <a:t>기 타</a:t>
            </a:r>
          </a:p>
        </p:txBody>
      </p:sp>
      <p:sp>
        <p:nvSpPr>
          <p:cNvPr id="84" name="Rectangle 12"/>
          <p:cNvSpPr>
            <a:spLocks noChangeArrowheads="1"/>
          </p:cNvSpPr>
          <p:nvPr/>
        </p:nvSpPr>
        <p:spPr>
          <a:xfrm>
            <a:off x="1674746" y="5212080"/>
            <a:ext cx="7201495" cy="612234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square" lIns="91440" tIns="45720" rIns="91440" bIns="45720" anchor="ctr" anchorCtr="0">
            <a:spAutoFit/>
          </a:bodyPr>
          <a:lstStyle/>
          <a:p>
            <a:pPr algn="l">
              <a:spcBef>
                <a:spcPct val="0"/>
              </a:spcBef>
              <a:spcAft>
                <a:spcPct val="0"/>
              </a:spcAft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 dirty="0" err="1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기준고용율</a:t>
            </a:r>
            <a:r>
              <a:rPr lang="ko-KR" altLang="en-US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 </a:t>
            </a:r>
            <a:r>
              <a:rPr lang="ko-KR" altLang="en-US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초과 인원 1인당 분기별 </a:t>
            </a:r>
            <a:r>
              <a:rPr lang="en-US" altLang="ko-KR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27</a:t>
            </a:r>
            <a:r>
              <a:rPr lang="ko-KR" altLang="en-US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만원 </a:t>
            </a:r>
            <a:r>
              <a:rPr lang="ko-KR" altLang="en-US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지원</a:t>
            </a:r>
            <a:r>
              <a:rPr lang="en-US" altLang="ko-KR" sz="1600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/>
            </a:r>
            <a:br>
              <a:rPr lang="en-US" altLang="ko-KR" sz="1600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</a:br>
            <a:r>
              <a:rPr lang="en-US" altLang="ko-KR" sz="1600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   </a:t>
            </a:r>
            <a:r>
              <a:rPr lang="en-US" altLang="ko-KR" sz="1400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* </a:t>
            </a:r>
            <a:r>
              <a:rPr lang="ko-KR" altLang="en-US" sz="1400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근로자수의 20%(대규모기업 10%) 한도</a:t>
            </a:r>
          </a:p>
        </p:txBody>
      </p:sp>
      <p:sp>
        <p:nvSpPr>
          <p:cNvPr id="85" name="Rectangle 12"/>
          <p:cNvSpPr>
            <a:spLocks noChangeArrowheads="1"/>
          </p:cNvSpPr>
          <p:nvPr/>
        </p:nvSpPr>
        <p:spPr>
          <a:xfrm>
            <a:off x="1674744" y="5916930"/>
            <a:ext cx="7073969" cy="643890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square" lIns="91440" tIns="45720" rIns="91440" bIns="45720" anchor="ctr" anchorCtr="0">
            <a:spAutoFit/>
          </a:bodyPr>
          <a:lstStyle/>
          <a:p>
            <a:pPr algn="l">
              <a:spcBef>
                <a:spcPct val="0"/>
              </a:spcBef>
              <a:spcAft>
                <a:spcPct val="0"/>
              </a:spcAft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일자리안정자금 지원대상 근로자는 지원기준율 산정 시 제외</a:t>
            </a:r>
            <a:endParaRPr lang="ko-KR" altLang="en-US" dirty="0">
              <a:solidFill>
                <a:srgbClr val="002060"/>
              </a:solidFill>
              <a:latin typeface="맑은 고딕" pitchFamily="50" charset="-127"/>
              <a:ea typeface="맑은 고딕" pitchFamily="50" charset="-127"/>
              <a:cs typeface="맑은 고딕"/>
            </a:endParaRPr>
          </a:p>
          <a:p>
            <a:pPr algn="l">
              <a:spcBef>
                <a:spcPct val="0"/>
              </a:spcBef>
              <a:spcAft>
                <a:spcPct val="0"/>
              </a:spcAft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감원방지기간 초일은 지원금을 "신청할 수 있었던 날"을 기준</a:t>
            </a:r>
          </a:p>
        </p:txBody>
      </p:sp>
      <p:cxnSp>
        <p:nvCxnSpPr>
          <p:cNvPr id="86" name="직선 연결선 85"/>
          <p:cNvCxnSpPr/>
          <p:nvPr/>
        </p:nvCxnSpPr>
        <p:spPr>
          <a:xfrm>
            <a:off x="1547664" y="5146050"/>
            <a:ext cx="7201049" cy="0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직선 연결선 86"/>
          <p:cNvCxnSpPr/>
          <p:nvPr/>
        </p:nvCxnSpPr>
        <p:spPr>
          <a:xfrm>
            <a:off x="1547664" y="5843364"/>
            <a:ext cx="7201049" cy="0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72429" name="그림 17" descr="1.png"/>
          <p:cNvPicPr>
            <a:picLocks noChangeAspect="1"/>
          </p:cNvPicPr>
          <p:nvPr/>
        </p:nvPicPr>
        <p:blipFill rotWithShape="1">
          <a:blip r:embed="rId5" cstate="print"/>
          <a:stretch>
            <a:fillRect/>
          </a:stretch>
        </p:blipFill>
        <p:spPr>
          <a:xfrm>
            <a:off x="179512" y="0"/>
            <a:ext cx="895447" cy="1124744"/>
          </a:xfrm>
          <a:prstGeom prst="rect">
            <a:avLst/>
          </a:prstGeom>
        </p:spPr>
      </p:pic>
      <p:graphicFrame>
        <p:nvGraphicFramePr>
          <p:cNvPr id="572430" name="개체 10" hidden="1"/>
          <p:cNvGraphicFramePr>
            <a:graphicFrameLocks noChangeAspect="1"/>
          </p:cNvGraphicFramePr>
          <p:nvPr/>
        </p:nvGraphicFramePr>
        <p:xfrm>
          <a:off x="1" y="1"/>
          <a:ext cx="158751" cy="158750"/>
        </p:xfrm>
        <a:graphic>
          <a:graphicData uri="http://schemas.openxmlformats.org/presentationml/2006/ole">
            <p:oleObj spid="_x0000_s128003" name="think-cell Slide" r:id="rId6" imgW="360" imgH="360" progId="">
              <p:embed/>
            </p:oleObj>
          </a:graphicData>
        </a:graphic>
      </p:graphicFrame>
      <p:grpSp>
        <p:nvGrpSpPr>
          <p:cNvPr id="9" name="그룹 87"/>
          <p:cNvGrpSpPr/>
          <p:nvPr/>
        </p:nvGrpSpPr>
        <p:grpSpPr>
          <a:xfrm>
            <a:off x="291738" y="1412709"/>
            <a:ext cx="8312710" cy="422590"/>
            <a:chOff x="291738" y="1441284"/>
            <a:chExt cx="8312710" cy="422590"/>
          </a:xfrm>
        </p:grpSpPr>
        <p:cxnSp>
          <p:nvCxnSpPr>
            <p:cNvPr id="78" name="직선 연결선 69"/>
            <p:cNvCxnSpPr/>
            <p:nvPr/>
          </p:nvCxnSpPr>
          <p:spPr>
            <a:xfrm>
              <a:off x="395536" y="1863874"/>
              <a:ext cx="8208912" cy="0"/>
            </a:xfrm>
            <a:prstGeom prst="line">
              <a:avLst/>
            </a:prstGeom>
            <a:ln w="12700">
              <a:gradFill>
                <a:gsLst>
                  <a:gs pos="0">
                    <a:schemeClr val="accent6">
                      <a:lumMod val="75000"/>
                    </a:schemeClr>
                  </a:gs>
                  <a:gs pos="50000">
                    <a:schemeClr val="accent6">
                      <a:lumMod val="75000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lin ang="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직사각형 26"/>
            <p:cNvSpPr/>
            <p:nvPr/>
          </p:nvSpPr>
          <p:spPr>
            <a:xfrm>
              <a:off x="1619672" y="1450876"/>
              <a:ext cx="6408712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l">
                <a:defRPr lang="ko-KR" altLang="en-US">
                  <a:cs typeface="+mj-cs"/>
                </a:defRPr>
              </a:pPr>
              <a:r>
                <a:rPr lang="ko-KR" altLang="en-US" sz="2000" dirty="0">
                  <a:solidFill>
                    <a:srgbClr val="002060"/>
                  </a:solidFill>
                  <a:cs typeface="+mj-cs"/>
                </a:rPr>
                <a:t>모든 사업주 </a:t>
              </a:r>
            </a:p>
          </p:txBody>
        </p:sp>
        <p:cxnSp>
          <p:nvCxnSpPr>
            <p:cNvPr id="572434" name="직선 연결선 69"/>
            <p:cNvCxnSpPr/>
            <p:nvPr/>
          </p:nvCxnSpPr>
          <p:spPr>
            <a:xfrm>
              <a:off x="395536" y="1441284"/>
              <a:ext cx="8208912" cy="0"/>
            </a:xfrm>
            <a:prstGeom prst="line">
              <a:avLst/>
            </a:prstGeom>
            <a:ln w="12700">
              <a:gradFill>
                <a:gsLst>
                  <a:gs pos="0">
                    <a:schemeClr val="accent6">
                      <a:lumMod val="75000"/>
                    </a:schemeClr>
                  </a:gs>
                  <a:gs pos="50000">
                    <a:schemeClr val="accent6">
                      <a:lumMod val="75000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lin ang="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72435" name="직사각형 72"/>
            <p:cNvSpPr/>
            <p:nvPr/>
          </p:nvSpPr>
          <p:spPr>
            <a:xfrm flipH="1">
              <a:off x="363742" y="1441351"/>
              <a:ext cx="1236431" cy="360040"/>
            </a:xfrm>
            <a:prstGeom prst="rect">
              <a:avLst/>
            </a:prstGeom>
            <a:solidFill>
              <a:srgbClr val="FCAF1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572436" name="직사각형 9"/>
            <p:cNvSpPr/>
            <p:nvPr/>
          </p:nvSpPr>
          <p:spPr>
            <a:xfrm>
              <a:off x="291738" y="1483671"/>
              <a:ext cx="1378594" cy="347408"/>
            </a:xfrm>
            <a:custGeom>
              <a:avLst/>
              <a:gdLst>
                <a:gd name="connsiteX0" fmla="*/ 179163 w 1691133"/>
                <a:gd name="connsiteY0" fmla="*/ 277749 h 576262"/>
                <a:gd name="connsiteX1" fmla="*/ 0 w 1691133"/>
                <a:gd name="connsiteY1" fmla="*/ 173835 h 576262"/>
                <a:gd name="connsiteX2" fmla="*/ 0 w 1691133"/>
                <a:gd name="connsiteY2" fmla="*/ 0 h 576262"/>
                <a:gd name="connsiteX3" fmla="*/ 1691133 w 1691133"/>
                <a:gd name="connsiteY3" fmla="*/ 0 h 576262"/>
                <a:gd name="connsiteX4" fmla="*/ 1691133 w 1691133"/>
                <a:gd name="connsiteY4" fmla="*/ 576262 h 576262"/>
                <a:gd name="connsiteX5" fmla="*/ 0 w 1691133"/>
                <a:gd name="connsiteY5" fmla="*/ 576262 h 576262"/>
                <a:gd name="connsiteX6" fmla="*/ 0 w 1691133"/>
                <a:gd name="connsiteY6" fmla="*/ 381664 h 576262"/>
                <a:gd name="connsiteX7" fmla="*/ 270603 w 1691133"/>
                <a:gd name="connsiteY7" fmla="*/ 369189 h 576262"/>
                <a:gd name="connsiteX0" fmla="*/ 0 w 1691133"/>
                <a:gd name="connsiteY0" fmla="*/ 173835 h 576262"/>
                <a:gd name="connsiteX1" fmla="*/ 0 w 1691133"/>
                <a:gd name="connsiteY1" fmla="*/ 0 h 576262"/>
                <a:gd name="connsiteX2" fmla="*/ 1691133 w 1691133"/>
                <a:gd name="connsiteY2" fmla="*/ 0 h 576262"/>
                <a:gd name="connsiteX3" fmla="*/ 1691133 w 1691133"/>
                <a:gd name="connsiteY3" fmla="*/ 576262 h 576262"/>
                <a:gd name="connsiteX4" fmla="*/ 0 w 1691133"/>
                <a:gd name="connsiteY4" fmla="*/ 576262 h 576262"/>
                <a:gd name="connsiteX5" fmla="*/ 0 w 1691133"/>
                <a:gd name="connsiteY5" fmla="*/ 381664 h 576262"/>
                <a:gd name="connsiteX6" fmla="*/ 270603 w 1691133"/>
                <a:gd name="connsiteY6" fmla="*/ 369189 h 576262"/>
                <a:gd name="connsiteX0" fmla="*/ 0 w 1691133"/>
                <a:gd name="connsiteY0" fmla="*/ 173835 h 576262"/>
                <a:gd name="connsiteX1" fmla="*/ 0 w 1691133"/>
                <a:gd name="connsiteY1" fmla="*/ 0 h 576262"/>
                <a:gd name="connsiteX2" fmla="*/ 1691133 w 1691133"/>
                <a:gd name="connsiteY2" fmla="*/ 0 h 576262"/>
                <a:gd name="connsiteX3" fmla="*/ 1691133 w 1691133"/>
                <a:gd name="connsiteY3" fmla="*/ 576262 h 576262"/>
                <a:gd name="connsiteX4" fmla="*/ 0 w 1691133"/>
                <a:gd name="connsiteY4" fmla="*/ 576262 h 576262"/>
                <a:gd name="connsiteX5" fmla="*/ 0 w 1691133"/>
                <a:gd name="connsiteY5" fmla="*/ 381664 h 576262"/>
                <a:gd name="connsiteX0" fmla="*/ 0 w 1691133"/>
                <a:gd name="connsiteY0" fmla="*/ 0 h 576262"/>
                <a:gd name="connsiteX1" fmla="*/ 1691133 w 1691133"/>
                <a:gd name="connsiteY1" fmla="*/ 0 h 576262"/>
                <a:gd name="connsiteX2" fmla="*/ 1691133 w 1691133"/>
                <a:gd name="connsiteY2" fmla="*/ 576262 h 576262"/>
                <a:gd name="connsiteX3" fmla="*/ 0 w 1691133"/>
                <a:gd name="connsiteY3" fmla="*/ 576262 h 576262"/>
                <a:gd name="connsiteX4" fmla="*/ 0 w 1691133"/>
                <a:gd name="connsiteY4" fmla="*/ 381664 h 576262"/>
                <a:gd name="connsiteX0" fmla="*/ 0 w 1691133"/>
                <a:gd name="connsiteY0" fmla="*/ 0 h 576262"/>
                <a:gd name="connsiteX1" fmla="*/ 1691133 w 1691133"/>
                <a:gd name="connsiteY1" fmla="*/ 0 h 576262"/>
                <a:gd name="connsiteX2" fmla="*/ 1691133 w 1691133"/>
                <a:gd name="connsiteY2" fmla="*/ 576262 h 576262"/>
                <a:gd name="connsiteX3" fmla="*/ 0 w 1691133"/>
                <a:gd name="connsiteY3" fmla="*/ 576262 h 5762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91133" h="576262">
                  <a:moveTo>
                    <a:pt x="0" y="0"/>
                  </a:moveTo>
                  <a:lnTo>
                    <a:pt x="1691133" y="0"/>
                  </a:lnTo>
                  <a:lnTo>
                    <a:pt x="1691133" y="576262"/>
                  </a:lnTo>
                  <a:lnTo>
                    <a:pt x="0" y="576262"/>
                  </a:lnTo>
                </a:path>
              </a:pathLst>
            </a:custGeom>
            <a:noFill/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cs typeface="+mj-cs"/>
                </a:defRPr>
              </a:pPr>
              <a:r>
                <a:rPr lang="ko-KR" altLang="en-US" sz="2000" b="1">
                  <a:solidFill>
                    <a:srgbClr val="EEECE1">
                      <a:lumMod val="10000"/>
                    </a:srgbClr>
                  </a:solidFill>
                  <a:cs typeface="+mj-cs"/>
                </a:rPr>
                <a:t>지원대상</a:t>
              </a:r>
            </a:p>
          </p:txBody>
        </p:sp>
      </p:grpSp>
      <p:sp>
        <p:nvSpPr>
          <p:cNvPr id="75" name="제목 74"/>
          <p:cNvSpPr>
            <a:spLocks noGrp="1"/>
          </p:cNvSpPr>
          <p:nvPr>
            <p:ph type="title" idx="4294967295"/>
          </p:nvPr>
        </p:nvSpPr>
        <p:spPr>
          <a:xfrm>
            <a:off x="270752" y="116395"/>
            <a:ext cx="6533495" cy="972344"/>
          </a:xfrm>
        </p:spPr>
        <p:txBody>
          <a:bodyPr>
            <a:normAutofit/>
          </a:bodyPr>
          <a:lstStyle/>
          <a:p>
            <a:pPr lvl="0">
              <a:defRPr lang="ko-KR" altLang="en-US"/>
            </a:pPr>
            <a:r>
              <a:rPr lang="ko-KR" altLang="en-US" spc="5" dirty="0" smtClean="0">
                <a:solidFill>
                  <a:schemeClr val="bg1"/>
                </a:solidFill>
                <a:latin typeface="HY헤드라인M"/>
                <a:ea typeface="HY헤드라인M"/>
              </a:rPr>
              <a:t>1</a:t>
            </a:r>
            <a:r>
              <a:rPr lang="en-US" altLang="ko-KR" spc="5" dirty="0" smtClean="0">
                <a:solidFill>
                  <a:schemeClr val="bg1"/>
                </a:solidFill>
                <a:latin typeface="HY헤드라인M"/>
                <a:ea typeface="HY헤드라인M"/>
              </a:rPr>
              <a:t>4</a:t>
            </a:r>
            <a:r>
              <a:rPr lang="en-US" altLang="ko-KR" spc="5" dirty="0" smtClean="0">
                <a:solidFill>
                  <a:schemeClr val="tx1"/>
                </a:solidFill>
                <a:latin typeface="HY헤드라인M"/>
                <a:ea typeface="HY헤드라인M"/>
              </a:rPr>
              <a:t>   </a:t>
            </a:r>
            <a:r>
              <a:rPr lang="ko-KR" altLang="en-US" spc="5" dirty="0" smtClean="0">
                <a:solidFill>
                  <a:schemeClr val="accent2"/>
                </a:solidFill>
                <a:latin typeface="HY헤드라인M"/>
                <a:ea typeface="HY헤드라인M"/>
              </a:rPr>
              <a:t>60</a:t>
            </a:r>
            <a:r>
              <a:rPr lang="ko-KR" altLang="en-US" spc="5" dirty="0">
                <a:solidFill>
                  <a:schemeClr val="accent2"/>
                </a:solidFill>
                <a:latin typeface="HY헤드라인M"/>
                <a:ea typeface="HY헤드라인M"/>
              </a:rPr>
              <a:t>세 이상 고령자고용 지원</a:t>
            </a:r>
            <a:r>
              <a:rPr lang="ko-KR" altLang="en-US" spc="5" dirty="0">
                <a:solidFill>
                  <a:schemeClr val="accent2"/>
                </a:solidFill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모서리가 둥근 직사각형 45"/>
          <p:cNvSpPr/>
          <p:nvPr/>
        </p:nvSpPr>
        <p:spPr>
          <a:xfrm>
            <a:off x="361628" y="4427574"/>
            <a:ext cx="8496944" cy="2169778"/>
          </a:xfrm>
          <a:prstGeom prst="roundRect">
            <a:avLst>
              <a:gd name="adj" fmla="val 3439"/>
            </a:avLst>
          </a:prstGeom>
          <a:solidFill>
            <a:schemeClr val="bg1"/>
          </a:solidFill>
          <a:ln w="127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Autofit/>
          </a:bodyPr>
          <a:lstStyle/>
          <a:p>
            <a:pPr algn="ctr">
              <a:defRPr lang="ko-KR" altLang="en-US">
                <a:latin typeface="+mn-lt"/>
                <a:ea typeface="+mn-ea"/>
                <a:cs typeface="+mn-cs"/>
              </a:defRPr>
            </a:pPr>
            <a:endParaRPr lang="ko-KR" altLang="en-US">
              <a:solidFill>
                <a:prstClr val="white"/>
              </a:solidFill>
              <a:cs typeface="+mj-cs"/>
            </a:endParaRPr>
          </a:p>
        </p:txBody>
      </p:sp>
      <p:sp>
        <p:nvSpPr>
          <p:cNvPr id="70" name="양쪽 모서리가 둥근 사각형 69"/>
          <p:cNvSpPr/>
          <p:nvPr/>
        </p:nvSpPr>
        <p:spPr>
          <a:xfrm>
            <a:off x="406399" y="4452974"/>
            <a:ext cx="8416800" cy="216024"/>
          </a:xfrm>
          <a:prstGeom prst="round2SameRect">
            <a:avLst>
              <a:gd name="adj1" fmla="val 16667"/>
              <a:gd name="adj2" fmla="val 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 altLang="en-US">
                <a:latin typeface="+mn-lt"/>
                <a:ea typeface="+mn-ea"/>
                <a:cs typeface="+mn-cs"/>
              </a:defRPr>
            </a:pPr>
            <a:endParaRPr lang="ko-KR" altLang="en-US">
              <a:solidFill>
                <a:prstClr val="white"/>
              </a:solidFill>
              <a:cs typeface="+mj-cs"/>
            </a:endParaRPr>
          </a:p>
        </p:txBody>
      </p:sp>
      <p:sp>
        <p:nvSpPr>
          <p:cNvPr id="38" name="모서리가 둥근 직사각형 37"/>
          <p:cNvSpPr/>
          <p:nvPr/>
        </p:nvSpPr>
        <p:spPr>
          <a:xfrm>
            <a:off x="361628" y="2211241"/>
            <a:ext cx="8496944" cy="1880689"/>
          </a:xfrm>
          <a:prstGeom prst="roundRect">
            <a:avLst>
              <a:gd name="adj" fmla="val 3439"/>
            </a:avLst>
          </a:prstGeom>
          <a:solidFill>
            <a:schemeClr val="bg1"/>
          </a:solidFill>
          <a:ln w="127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Autofit/>
          </a:bodyPr>
          <a:lstStyle/>
          <a:p>
            <a:pPr algn="ctr">
              <a:defRPr lang="ko-KR" altLang="en-US">
                <a:latin typeface="+mn-lt"/>
                <a:ea typeface="+mn-ea"/>
                <a:cs typeface="+mn-cs"/>
              </a:defRPr>
            </a:pPr>
            <a:endParaRPr lang="ko-KR" altLang="en-US">
              <a:solidFill>
                <a:prstClr val="white"/>
              </a:solidFill>
              <a:cs typeface="+mj-cs"/>
            </a:endParaRPr>
          </a:p>
        </p:txBody>
      </p:sp>
      <p:graphicFrame>
        <p:nvGraphicFramePr>
          <p:cNvPr id="11" name="개체 10" hidden="1"/>
          <p:cNvGraphicFramePr>
            <a:graphicFrameLocks noChangeAspect="1"/>
          </p:cNvGraphicFramePr>
          <p:nvPr/>
        </p:nvGraphicFramePr>
        <p:xfrm>
          <a:off x="1" y="1"/>
          <a:ext cx="158751" cy="158750"/>
        </p:xfrm>
        <a:graphic>
          <a:graphicData uri="http://schemas.openxmlformats.org/presentationml/2006/ole">
            <p:oleObj spid="_x0000_s126978" name="think-cell Slide" r:id="rId4" imgW="360" imgH="360" progId="">
              <p:embed/>
            </p:oleObj>
          </a:graphicData>
        </a:graphic>
      </p:graphicFrame>
      <p:sp>
        <p:nvSpPr>
          <p:cNvPr id="572428" name="Rectangle 12"/>
          <p:cNvSpPr>
            <a:spLocks noChangeArrowheads="1"/>
          </p:cNvSpPr>
          <p:nvPr/>
        </p:nvSpPr>
        <p:spPr>
          <a:xfrm>
            <a:off x="1674746" y="2439006"/>
            <a:ext cx="7073717" cy="523220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square" lIns="91440" tIns="45720" rIns="91440" bIns="45720" anchor="ctr" anchorCtr="0">
            <a:spAutoFit/>
          </a:bodyPr>
          <a:lstStyle/>
          <a:p>
            <a:pPr algn="l">
              <a:spcBef>
                <a:spcPct val="0"/>
              </a:spcBef>
              <a:spcAft>
                <a:spcPct val="0"/>
              </a:spcAft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 sz="14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근로시간 단축으로 감액된 임금의 일부를 지원하여 근로자의 고용안정 및 기업의 임금부담 완화</a:t>
            </a:r>
            <a:endParaRPr lang="ko-KR" altLang="en-US" sz="1400" dirty="0">
              <a:solidFill>
                <a:srgbClr val="00206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2" name="그룹 14"/>
          <p:cNvGrpSpPr/>
          <p:nvPr/>
        </p:nvGrpSpPr>
        <p:grpSpPr>
          <a:xfrm>
            <a:off x="3249886" y="4283571"/>
            <a:ext cx="2720429" cy="400110"/>
            <a:chOff x="2424460" y="1403251"/>
            <a:chExt cx="4144714" cy="609588"/>
          </a:xfrm>
        </p:grpSpPr>
        <p:sp>
          <p:nvSpPr>
            <p:cNvPr id="48" name="평행 사변형 47"/>
            <p:cNvSpPr/>
            <p:nvPr/>
          </p:nvSpPr>
          <p:spPr>
            <a:xfrm flipH="1">
              <a:off x="5789786" y="1422301"/>
              <a:ext cx="779388" cy="206499"/>
            </a:xfrm>
            <a:prstGeom prst="parallelogram">
              <a:avLst>
                <a:gd name="adj" fmla="val 25000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49" name="평행 사변형 48"/>
            <p:cNvSpPr/>
            <p:nvPr/>
          </p:nvSpPr>
          <p:spPr>
            <a:xfrm>
              <a:off x="2424460" y="1422301"/>
              <a:ext cx="779388" cy="206499"/>
            </a:xfrm>
            <a:prstGeom prst="parallelogram">
              <a:avLst>
                <a:gd name="adj" fmla="val 25000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50" name="사다리꼴 49"/>
            <p:cNvSpPr/>
            <p:nvPr/>
          </p:nvSpPr>
          <p:spPr>
            <a:xfrm rot="10800000">
              <a:off x="2483767" y="1418058"/>
              <a:ext cx="4032448" cy="548224"/>
            </a:xfrm>
            <a:prstGeom prst="trapezoid">
              <a:avLst>
                <a:gd name="adj" fmla="val 32349"/>
              </a:avLst>
            </a:prstGeom>
            <a:gradFill>
              <a:gsLst>
                <a:gs pos="49000">
                  <a:srgbClr val="007FC1"/>
                </a:gs>
                <a:gs pos="52000">
                  <a:srgbClr val="0564B3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Autofit/>
            </a:bodyPr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3056656" y="1403251"/>
              <a:ext cx="2952329" cy="60958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defRPr lang="ko-KR" altLang="en-US">
                  <a:cs typeface="+mj-cs"/>
                </a:defRPr>
              </a:pPr>
              <a:r>
                <a:rPr lang="ko-KR" altLang="en-US" sz="2000">
                  <a:solidFill>
                    <a:prstClr val="white"/>
                  </a:solidFill>
                  <a:effectLst>
                    <a:outerShdw blurRad="38100" dist="38100" dir="2700000" algn="tl" rotWithShape="0">
                      <a:srgbClr val="000000">
                        <a:alpha val="40000"/>
                      </a:srgbClr>
                    </a:outerShdw>
                  </a:effectLst>
                  <a:cs typeface="+mj-cs"/>
                </a:rPr>
                <a:t>지원내용</a:t>
              </a:r>
            </a:p>
          </p:txBody>
        </p:sp>
      </p:grpSp>
      <p:grpSp>
        <p:nvGrpSpPr>
          <p:cNvPr id="3" name="그룹 53"/>
          <p:cNvGrpSpPr/>
          <p:nvPr/>
        </p:nvGrpSpPr>
        <p:grpSpPr>
          <a:xfrm>
            <a:off x="385233" y="2520042"/>
            <a:ext cx="1234439" cy="360040"/>
            <a:chOff x="368299" y="2780928"/>
            <a:chExt cx="1325217" cy="360040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52" name="직사각형 51"/>
            <p:cNvSpPr/>
            <p:nvPr/>
          </p:nvSpPr>
          <p:spPr>
            <a:xfrm>
              <a:off x="368299" y="2780928"/>
              <a:ext cx="865932" cy="36004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53" name="오각형 52"/>
            <p:cNvSpPr/>
            <p:nvPr/>
          </p:nvSpPr>
          <p:spPr>
            <a:xfrm>
              <a:off x="827584" y="2780928"/>
              <a:ext cx="865932" cy="360040"/>
            </a:xfrm>
            <a:prstGeom prst="homePlate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</p:grpSp>
      <p:grpSp>
        <p:nvGrpSpPr>
          <p:cNvPr id="4" name="그룹 54"/>
          <p:cNvGrpSpPr/>
          <p:nvPr/>
        </p:nvGrpSpPr>
        <p:grpSpPr>
          <a:xfrm>
            <a:off x="385233" y="2974727"/>
            <a:ext cx="1234439" cy="360040"/>
            <a:chOff x="368299" y="2780928"/>
            <a:chExt cx="1325217" cy="360040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56" name="직사각형 55"/>
            <p:cNvSpPr/>
            <p:nvPr/>
          </p:nvSpPr>
          <p:spPr>
            <a:xfrm>
              <a:off x="368299" y="2780928"/>
              <a:ext cx="865932" cy="36004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57" name="오각형 56"/>
            <p:cNvSpPr/>
            <p:nvPr/>
          </p:nvSpPr>
          <p:spPr>
            <a:xfrm>
              <a:off x="827584" y="2780928"/>
              <a:ext cx="865932" cy="360040"/>
            </a:xfrm>
            <a:prstGeom prst="homePlate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</p:grpSp>
      <p:sp>
        <p:nvSpPr>
          <p:cNvPr id="61" name="직사각형 60"/>
          <p:cNvSpPr/>
          <p:nvPr/>
        </p:nvSpPr>
        <p:spPr>
          <a:xfrm>
            <a:off x="578035" y="2515396"/>
            <a:ext cx="684980" cy="35924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>
                <a:solidFill>
                  <a:srgbClr val="002060"/>
                </a:solidFill>
                <a:cs typeface="+mj-cs"/>
              </a:rPr>
              <a:t>개 요</a:t>
            </a:r>
          </a:p>
        </p:txBody>
      </p:sp>
      <p:sp>
        <p:nvSpPr>
          <p:cNvPr id="62" name="직사각형 61"/>
          <p:cNvSpPr/>
          <p:nvPr/>
        </p:nvSpPr>
        <p:spPr>
          <a:xfrm>
            <a:off x="501091" y="2965435"/>
            <a:ext cx="73334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 lang="ko-KR" altLang="en-US">
                <a:latin typeface="+mn-lt"/>
                <a:ea typeface="+mn-ea"/>
                <a:cs typeface="+mn-cs"/>
              </a:defRPr>
            </a:pPr>
            <a:r>
              <a:rPr lang="en-US" altLang="ko-KR">
                <a:solidFill>
                  <a:prstClr val="black"/>
                </a:solidFill>
                <a:cs typeface="+mj-cs"/>
              </a:rPr>
              <a:t> </a:t>
            </a:r>
            <a:r>
              <a:rPr lang="ko-KR" altLang="en-US">
                <a:solidFill>
                  <a:prstClr val="black"/>
                </a:solidFill>
                <a:cs typeface="+mj-cs"/>
              </a:rPr>
              <a:t>내 용</a:t>
            </a:r>
          </a:p>
        </p:txBody>
      </p:sp>
      <p:sp>
        <p:nvSpPr>
          <p:cNvPr id="64" name="Rectangle 12"/>
          <p:cNvSpPr>
            <a:spLocks noChangeArrowheads="1"/>
          </p:cNvSpPr>
          <p:nvPr/>
        </p:nvSpPr>
        <p:spPr>
          <a:xfrm>
            <a:off x="1691680" y="2924944"/>
            <a:ext cx="7201495" cy="1169551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square" lIns="91440" tIns="45720" rIns="91440" bIns="45720" anchor="ctr" anchorCtr="0">
            <a:spAutoFit/>
          </a:bodyPr>
          <a:lstStyle/>
          <a:p>
            <a:pPr algn="l">
              <a:spcBef>
                <a:spcPct val="0"/>
              </a:spcBef>
              <a:spcAft>
                <a:spcPct val="0"/>
              </a:spcAft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 sz="1400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해당 사업주에게 고용되어 18개월 이상 계속 근무한 50세 이상 근로자의 주 소정근로시간을 32시간 이하로 단축</a:t>
            </a:r>
          </a:p>
          <a:p>
            <a:pPr algn="l">
              <a:spcBef>
                <a:spcPct val="0"/>
              </a:spcBef>
              <a:spcAft>
                <a:spcPct val="0"/>
              </a:spcAft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 sz="1400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소정근로시간 단축 후 연장근로시간은 1주 12시간 이내로 </a:t>
            </a:r>
            <a:r>
              <a:rPr lang="ko-KR" altLang="en-US" sz="14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제한</a:t>
            </a:r>
            <a:endParaRPr lang="en-US" altLang="ko-KR" sz="1400" dirty="0" smtClean="0">
              <a:solidFill>
                <a:srgbClr val="002060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l">
              <a:spcBef>
                <a:spcPct val="0"/>
              </a:spcBef>
              <a:spcAft>
                <a:spcPct val="0"/>
              </a:spcAft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 sz="14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근로시간 단축과 관련 단체협약</a:t>
            </a:r>
            <a:r>
              <a:rPr lang="en-US" altLang="ko-KR" sz="14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취업규칙</a:t>
            </a:r>
            <a:r>
              <a:rPr lang="en-US" altLang="ko-KR" sz="14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근로계약서 등에 서면으로 명시</a:t>
            </a:r>
            <a:endParaRPr lang="en-US" altLang="ko-KR" sz="1400" dirty="0" smtClean="0">
              <a:solidFill>
                <a:srgbClr val="002060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l">
              <a:spcBef>
                <a:spcPct val="0"/>
              </a:spcBef>
              <a:spcAft>
                <a:spcPct val="0"/>
              </a:spcAft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 sz="14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전자</a:t>
            </a:r>
            <a:r>
              <a:rPr lang="en-US" altLang="ko-KR" sz="14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.</a:t>
            </a:r>
            <a:r>
              <a:rPr lang="ko-KR" altLang="en-US" sz="1400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기계적 방법으로 근태관리</a:t>
            </a:r>
            <a:endParaRPr lang="ko-KR" altLang="en-US" sz="1400" dirty="0">
              <a:solidFill>
                <a:srgbClr val="00206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67" name="직선 연결선 66"/>
          <p:cNvCxnSpPr/>
          <p:nvPr/>
        </p:nvCxnSpPr>
        <p:spPr>
          <a:xfrm>
            <a:off x="1547664" y="2939802"/>
            <a:ext cx="7201049" cy="0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양쪽 모서리가 둥근 사각형 68"/>
          <p:cNvSpPr/>
          <p:nvPr/>
        </p:nvSpPr>
        <p:spPr>
          <a:xfrm>
            <a:off x="406399" y="2238773"/>
            <a:ext cx="8416800" cy="216024"/>
          </a:xfrm>
          <a:prstGeom prst="round2SameRect">
            <a:avLst>
              <a:gd name="adj1" fmla="val 16667"/>
              <a:gd name="adj2" fmla="val 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 altLang="en-US">
                <a:latin typeface="+mn-lt"/>
                <a:ea typeface="+mn-ea"/>
                <a:cs typeface="+mn-cs"/>
              </a:defRPr>
            </a:pPr>
            <a:endParaRPr lang="ko-KR" altLang="en-US">
              <a:solidFill>
                <a:prstClr val="white"/>
              </a:solidFill>
              <a:cs typeface="+mj-cs"/>
            </a:endParaRPr>
          </a:p>
        </p:txBody>
      </p:sp>
      <p:grpSp>
        <p:nvGrpSpPr>
          <p:cNvPr id="5" name="그룹 14"/>
          <p:cNvGrpSpPr/>
          <p:nvPr/>
        </p:nvGrpSpPr>
        <p:grpSpPr>
          <a:xfrm>
            <a:off x="3249886" y="2060846"/>
            <a:ext cx="2720429" cy="400110"/>
            <a:chOff x="2424460" y="1403249"/>
            <a:chExt cx="4144714" cy="609588"/>
          </a:xfrm>
        </p:grpSpPr>
        <p:sp>
          <p:nvSpPr>
            <p:cNvPr id="42" name="평행 사변형 41"/>
            <p:cNvSpPr/>
            <p:nvPr/>
          </p:nvSpPr>
          <p:spPr>
            <a:xfrm flipH="1">
              <a:off x="5789786" y="1422301"/>
              <a:ext cx="779388" cy="206499"/>
            </a:xfrm>
            <a:prstGeom prst="parallelogram">
              <a:avLst>
                <a:gd name="adj" fmla="val 25000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43" name="평행 사변형 42"/>
            <p:cNvSpPr/>
            <p:nvPr/>
          </p:nvSpPr>
          <p:spPr>
            <a:xfrm>
              <a:off x="2424460" y="1422301"/>
              <a:ext cx="779388" cy="206499"/>
            </a:xfrm>
            <a:prstGeom prst="parallelogram">
              <a:avLst>
                <a:gd name="adj" fmla="val 25000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44" name="사다리꼴 43"/>
            <p:cNvSpPr/>
            <p:nvPr/>
          </p:nvSpPr>
          <p:spPr>
            <a:xfrm rot="10800000">
              <a:off x="2483767" y="1418058"/>
              <a:ext cx="4032448" cy="548224"/>
            </a:xfrm>
            <a:prstGeom prst="trapezoid">
              <a:avLst>
                <a:gd name="adj" fmla="val 32349"/>
              </a:avLst>
            </a:prstGeom>
            <a:gradFill>
              <a:gsLst>
                <a:gs pos="49000">
                  <a:srgbClr val="007FC1"/>
                </a:gs>
                <a:gs pos="52000">
                  <a:srgbClr val="0564B3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Autofit/>
            </a:bodyPr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3009205" y="1403249"/>
              <a:ext cx="2952329" cy="60958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defRPr lang="ko-KR" altLang="en-US">
                  <a:cs typeface="+mj-cs"/>
                </a:defRPr>
              </a:pPr>
              <a:r>
                <a:rPr lang="ko-KR" altLang="en-US" sz="2000">
                  <a:solidFill>
                    <a:prstClr val="white"/>
                  </a:solidFill>
                  <a:effectLst>
                    <a:outerShdw blurRad="38100" dist="38100" dir="2700000" algn="tl" rotWithShape="0">
                      <a:srgbClr val="000000">
                        <a:alpha val="40000"/>
                      </a:srgbClr>
                    </a:outerShdw>
                  </a:effectLst>
                  <a:cs typeface="+mj-cs"/>
                </a:rPr>
                <a:t>지원요건</a:t>
              </a:r>
            </a:p>
          </p:txBody>
        </p:sp>
      </p:grpSp>
      <p:sp>
        <p:nvSpPr>
          <p:cNvPr id="71" name="Rectangle 12"/>
          <p:cNvSpPr>
            <a:spLocks noChangeArrowheads="1"/>
          </p:cNvSpPr>
          <p:nvPr/>
        </p:nvSpPr>
        <p:spPr>
          <a:xfrm>
            <a:off x="1674746" y="4721644"/>
            <a:ext cx="7201495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square" lIns="91440" tIns="45720" rIns="91440" bIns="45720" anchor="ctr" anchorCtr="0">
            <a:spAutoFit/>
          </a:bodyPr>
          <a:lstStyle/>
          <a:p>
            <a:pPr algn="l">
              <a:spcBef>
                <a:spcPct val="0"/>
              </a:spcBef>
              <a:spcAft>
                <a:spcPct val="0"/>
              </a:spcAft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2</a:t>
            </a:r>
            <a:r>
              <a:rPr lang="ko-KR" altLang="en-US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년</a:t>
            </a:r>
            <a:endParaRPr lang="en-US" altLang="ko-KR" dirty="0">
              <a:solidFill>
                <a:srgbClr val="002060"/>
              </a:solidFill>
              <a:latin typeface="맑은 고딕" pitchFamily="50" charset="-127"/>
              <a:ea typeface="맑은 고딕" pitchFamily="50" charset="-127"/>
              <a:cs typeface="맑은 고딕"/>
            </a:endParaRPr>
          </a:p>
        </p:txBody>
      </p:sp>
      <p:grpSp>
        <p:nvGrpSpPr>
          <p:cNvPr id="6" name="그룹 71"/>
          <p:cNvGrpSpPr/>
          <p:nvPr/>
        </p:nvGrpSpPr>
        <p:grpSpPr>
          <a:xfrm>
            <a:off x="385233" y="4726290"/>
            <a:ext cx="1234439" cy="360040"/>
            <a:chOff x="368299" y="2780928"/>
            <a:chExt cx="1325217" cy="360040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73" name="직사각형 72"/>
            <p:cNvSpPr/>
            <p:nvPr/>
          </p:nvSpPr>
          <p:spPr>
            <a:xfrm>
              <a:off x="368299" y="2780928"/>
              <a:ext cx="865932" cy="36004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74" name="오각형 73"/>
            <p:cNvSpPr/>
            <p:nvPr/>
          </p:nvSpPr>
          <p:spPr>
            <a:xfrm>
              <a:off x="827584" y="2780928"/>
              <a:ext cx="865932" cy="360040"/>
            </a:xfrm>
            <a:prstGeom prst="homePlate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</p:grpSp>
      <p:grpSp>
        <p:nvGrpSpPr>
          <p:cNvPr id="7" name="그룹 74"/>
          <p:cNvGrpSpPr/>
          <p:nvPr/>
        </p:nvGrpSpPr>
        <p:grpSpPr>
          <a:xfrm>
            <a:off x="385233" y="5243458"/>
            <a:ext cx="1234439" cy="360040"/>
            <a:chOff x="368299" y="2780928"/>
            <a:chExt cx="1325217" cy="360040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76" name="직사각형 75"/>
            <p:cNvSpPr/>
            <p:nvPr/>
          </p:nvSpPr>
          <p:spPr>
            <a:xfrm>
              <a:off x="368299" y="2780928"/>
              <a:ext cx="865932" cy="36004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77" name="오각형 76"/>
            <p:cNvSpPr/>
            <p:nvPr/>
          </p:nvSpPr>
          <p:spPr>
            <a:xfrm>
              <a:off x="827584" y="2780928"/>
              <a:ext cx="865932" cy="360040"/>
            </a:xfrm>
            <a:prstGeom prst="homePlate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</p:grpSp>
      <p:grpSp>
        <p:nvGrpSpPr>
          <p:cNvPr id="8" name="그룹 77"/>
          <p:cNvGrpSpPr/>
          <p:nvPr/>
        </p:nvGrpSpPr>
        <p:grpSpPr>
          <a:xfrm>
            <a:off x="385233" y="5918527"/>
            <a:ext cx="1234439" cy="360040"/>
            <a:chOff x="368299" y="2780928"/>
            <a:chExt cx="1325217" cy="360040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79" name="직사각형 78"/>
            <p:cNvSpPr/>
            <p:nvPr/>
          </p:nvSpPr>
          <p:spPr>
            <a:xfrm>
              <a:off x="368299" y="2780928"/>
              <a:ext cx="865932" cy="36004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80" name="오각형 79"/>
            <p:cNvSpPr/>
            <p:nvPr/>
          </p:nvSpPr>
          <p:spPr>
            <a:xfrm>
              <a:off x="827584" y="2780928"/>
              <a:ext cx="865932" cy="360040"/>
            </a:xfrm>
            <a:prstGeom prst="homePlate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</p:grpSp>
      <p:sp>
        <p:nvSpPr>
          <p:cNvPr id="81" name="직사각형 80"/>
          <p:cNvSpPr/>
          <p:nvPr/>
        </p:nvSpPr>
        <p:spPr>
          <a:xfrm>
            <a:off x="578035" y="4721644"/>
            <a:ext cx="6849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>
                <a:solidFill>
                  <a:srgbClr val="002060"/>
                </a:solidFill>
                <a:cs typeface="+mj-cs"/>
              </a:rPr>
              <a:t>기 간</a:t>
            </a:r>
            <a:endParaRPr lang="ko-KR" altLang="en-US">
              <a:solidFill>
                <a:prstClr val="black"/>
              </a:solidFill>
              <a:cs typeface="+mj-cs"/>
            </a:endParaRPr>
          </a:p>
        </p:txBody>
      </p:sp>
      <p:sp>
        <p:nvSpPr>
          <p:cNvPr id="82" name="직사각형 81"/>
          <p:cNvSpPr/>
          <p:nvPr/>
        </p:nvSpPr>
        <p:spPr>
          <a:xfrm>
            <a:off x="578035" y="5238812"/>
            <a:ext cx="6849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>
                <a:solidFill>
                  <a:prstClr val="black"/>
                </a:solidFill>
                <a:cs typeface="+mj-cs"/>
              </a:rPr>
              <a:t>금 액</a:t>
            </a:r>
          </a:p>
        </p:txBody>
      </p:sp>
      <p:sp>
        <p:nvSpPr>
          <p:cNvPr id="83" name="직사각형 82"/>
          <p:cNvSpPr/>
          <p:nvPr/>
        </p:nvSpPr>
        <p:spPr>
          <a:xfrm>
            <a:off x="578035" y="5913881"/>
            <a:ext cx="6849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>
                <a:solidFill>
                  <a:prstClr val="black"/>
                </a:solidFill>
                <a:cs typeface="+mj-cs"/>
              </a:rPr>
              <a:t>기 타</a:t>
            </a:r>
          </a:p>
        </p:txBody>
      </p:sp>
      <p:sp>
        <p:nvSpPr>
          <p:cNvPr id="84" name="Rectangle 12"/>
          <p:cNvSpPr>
            <a:spLocks noChangeArrowheads="1"/>
          </p:cNvSpPr>
          <p:nvPr/>
        </p:nvSpPr>
        <p:spPr>
          <a:xfrm>
            <a:off x="1690984" y="5193196"/>
            <a:ext cx="7201496" cy="643890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square" lIns="91440" tIns="45720" rIns="91440" bIns="45720" anchor="ctr" anchorCtr="0">
            <a:spAutoFit/>
          </a:bodyPr>
          <a:lstStyle/>
          <a:p>
            <a:pPr algn="l">
              <a:spcBef>
                <a:spcPct val="0"/>
              </a:spcBef>
              <a:spcAft>
                <a:spcPct val="0"/>
              </a:spcAft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근로자: 근로시간 단축으로 감소된 임금의 1/2(연간 1,080만원 한도)</a:t>
            </a:r>
          </a:p>
          <a:p>
            <a:pPr algn="l">
              <a:spcBef>
                <a:spcPct val="0"/>
              </a:spcBef>
              <a:spcAft>
                <a:spcPct val="0"/>
              </a:spcAft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사업주: 근로시간 단축 근로자 1인 당 월 30</a:t>
            </a:r>
            <a:r>
              <a:rPr lang="ko-KR" altLang="en-US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만원</a:t>
            </a:r>
            <a:r>
              <a:rPr lang="en-US" altLang="ko-KR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dirty="0" err="1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간접노무비</a:t>
            </a:r>
            <a:r>
              <a:rPr lang="en-US" altLang="ko-KR" dirty="0" smtClean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dirty="0">
              <a:solidFill>
                <a:srgbClr val="00206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5" name="Rectangle 12"/>
          <p:cNvSpPr>
            <a:spLocks noChangeArrowheads="1"/>
          </p:cNvSpPr>
          <p:nvPr/>
        </p:nvSpPr>
        <p:spPr>
          <a:xfrm>
            <a:off x="1674744" y="5950149"/>
            <a:ext cx="7073969" cy="615553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square" lIns="91440" tIns="45720" rIns="91440" bIns="45720" anchor="ctr" anchorCtr="0">
            <a:spAutoFit/>
          </a:bodyPr>
          <a:lstStyle/>
          <a:p>
            <a:pPr algn="l">
              <a:spcBef>
                <a:spcPct val="0"/>
              </a:spcBef>
              <a:spcAft>
                <a:spcPct val="0"/>
              </a:spcAft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 sz="1700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세대간 상생 고용지원금과 </a:t>
            </a:r>
            <a:r>
              <a:rPr lang="ko-KR" altLang="en-US" sz="1700" dirty="0" err="1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중복시</a:t>
            </a:r>
            <a:r>
              <a:rPr lang="ko-KR" altLang="en-US" sz="1700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 사업주가 선택한 지원금 지급</a:t>
            </a:r>
          </a:p>
          <a:p>
            <a:pPr algn="l">
              <a:spcBef>
                <a:spcPct val="0"/>
              </a:spcBef>
              <a:spcAft>
                <a:spcPct val="0"/>
              </a:spcAft>
              <a:defRPr lang="ko-KR" altLang="en-US">
                <a:latin typeface="+mn-lt"/>
                <a:ea typeface="+mn-ea"/>
                <a:cs typeface="+mn-cs"/>
              </a:defRPr>
            </a:pPr>
            <a:r>
              <a:rPr lang="ko-KR" altLang="en-US" sz="1700" dirty="0" err="1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시간선택제</a:t>
            </a:r>
            <a:r>
              <a:rPr lang="ko-KR" altLang="en-US" sz="1700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 전환지원금의 </a:t>
            </a:r>
            <a:r>
              <a:rPr lang="ko-KR" altLang="en-US" sz="1700" dirty="0" err="1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간접노무비를</a:t>
            </a:r>
            <a:r>
              <a:rPr lang="ko-KR" altLang="en-US" sz="1700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  <a:cs typeface="맑은 고딕"/>
              </a:rPr>
              <a:t> 지급받은 경우 차액만 지급</a:t>
            </a:r>
          </a:p>
        </p:txBody>
      </p:sp>
      <p:cxnSp>
        <p:nvCxnSpPr>
          <p:cNvPr id="86" name="직선 연결선 85"/>
          <p:cNvCxnSpPr/>
          <p:nvPr/>
        </p:nvCxnSpPr>
        <p:spPr>
          <a:xfrm>
            <a:off x="1547664" y="5146050"/>
            <a:ext cx="7201049" cy="0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직선 연결선 86"/>
          <p:cNvCxnSpPr/>
          <p:nvPr/>
        </p:nvCxnSpPr>
        <p:spPr>
          <a:xfrm>
            <a:off x="1547664" y="5843364"/>
            <a:ext cx="7201049" cy="0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72429" name="그림 17" descr="1.png"/>
          <p:cNvPicPr>
            <a:picLocks noChangeAspect="1"/>
          </p:cNvPicPr>
          <p:nvPr/>
        </p:nvPicPr>
        <p:blipFill rotWithShape="1">
          <a:blip r:embed="rId5" cstate="print"/>
          <a:stretch>
            <a:fillRect/>
          </a:stretch>
        </p:blipFill>
        <p:spPr>
          <a:xfrm>
            <a:off x="179512" y="0"/>
            <a:ext cx="895447" cy="1124744"/>
          </a:xfrm>
          <a:prstGeom prst="rect">
            <a:avLst/>
          </a:prstGeom>
        </p:spPr>
      </p:pic>
      <p:graphicFrame>
        <p:nvGraphicFramePr>
          <p:cNvPr id="572430" name="개체 10" hidden="1"/>
          <p:cNvGraphicFramePr>
            <a:graphicFrameLocks noChangeAspect="1"/>
          </p:cNvGraphicFramePr>
          <p:nvPr/>
        </p:nvGraphicFramePr>
        <p:xfrm>
          <a:off x="1" y="1"/>
          <a:ext cx="158751" cy="158750"/>
        </p:xfrm>
        <a:graphic>
          <a:graphicData uri="http://schemas.openxmlformats.org/presentationml/2006/ole">
            <p:oleObj spid="_x0000_s126979" name="think-cell Slide" r:id="rId6" imgW="360" imgH="360" progId="">
              <p:embed/>
            </p:oleObj>
          </a:graphicData>
        </a:graphic>
      </p:graphicFrame>
      <p:grpSp>
        <p:nvGrpSpPr>
          <p:cNvPr id="9" name="그룹 87"/>
          <p:cNvGrpSpPr/>
          <p:nvPr/>
        </p:nvGrpSpPr>
        <p:grpSpPr>
          <a:xfrm>
            <a:off x="291738" y="1412709"/>
            <a:ext cx="8312710" cy="422590"/>
            <a:chOff x="291738" y="1441284"/>
            <a:chExt cx="8312710" cy="422590"/>
          </a:xfrm>
        </p:grpSpPr>
        <p:cxnSp>
          <p:nvCxnSpPr>
            <p:cNvPr id="78" name="직선 연결선 69"/>
            <p:cNvCxnSpPr/>
            <p:nvPr/>
          </p:nvCxnSpPr>
          <p:spPr>
            <a:xfrm>
              <a:off x="395536" y="1863874"/>
              <a:ext cx="8208912" cy="0"/>
            </a:xfrm>
            <a:prstGeom prst="line">
              <a:avLst/>
            </a:prstGeom>
            <a:ln w="12700">
              <a:gradFill>
                <a:gsLst>
                  <a:gs pos="0">
                    <a:schemeClr val="accent6">
                      <a:lumMod val="75000"/>
                    </a:schemeClr>
                  </a:gs>
                  <a:gs pos="50000">
                    <a:schemeClr val="accent6">
                      <a:lumMod val="75000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lin ang="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직사각형 26"/>
            <p:cNvSpPr/>
            <p:nvPr/>
          </p:nvSpPr>
          <p:spPr>
            <a:xfrm>
              <a:off x="1619672" y="1450876"/>
              <a:ext cx="6408712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l">
                <a:defRPr lang="ko-KR" altLang="en-US">
                  <a:cs typeface="+mj-cs"/>
                </a:defRPr>
              </a:pPr>
              <a:r>
                <a:rPr lang="ko-KR" altLang="en-US" sz="2000" dirty="0">
                  <a:solidFill>
                    <a:srgbClr val="002060"/>
                  </a:solidFill>
                  <a:latin typeface="맑은 고딕" pitchFamily="50" charset="-127"/>
                  <a:ea typeface="맑은 고딕" pitchFamily="50" charset="-127"/>
                  <a:cs typeface="+mj-cs"/>
                </a:rPr>
                <a:t>사업주 </a:t>
              </a:r>
              <a:r>
                <a:rPr lang="ko-KR" altLang="en-US" sz="2000" dirty="0" smtClean="0">
                  <a:solidFill>
                    <a:srgbClr val="002060"/>
                  </a:solidFill>
                  <a:latin typeface="맑은 고딕" pitchFamily="50" charset="-127"/>
                  <a:ea typeface="맑은 고딕" pitchFamily="50" charset="-127"/>
                  <a:cs typeface="+mj-cs"/>
                </a:rPr>
                <a:t>및 </a:t>
              </a:r>
              <a:r>
                <a:rPr lang="ko-KR" altLang="en-US" sz="2000" dirty="0">
                  <a:solidFill>
                    <a:srgbClr val="002060"/>
                  </a:solidFill>
                  <a:latin typeface="맑은 고딕" pitchFamily="50" charset="-127"/>
                  <a:ea typeface="맑은 고딕" pitchFamily="50" charset="-127"/>
                  <a:cs typeface="+mj-cs"/>
                </a:rPr>
                <a:t>근로자</a:t>
              </a:r>
            </a:p>
          </p:txBody>
        </p:sp>
        <p:cxnSp>
          <p:nvCxnSpPr>
            <p:cNvPr id="572434" name="직선 연결선 69"/>
            <p:cNvCxnSpPr/>
            <p:nvPr/>
          </p:nvCxnSpPr>
          <p:spPr>
            <a:xfrm>
              <a:off x="395536" y="1441284"/>
              <a:ext cx="8208912" cy="0"/>
            </a:xfrm>
            <a:prstGeom prst="line">
              <a:avLst/>
            </a:prstGeom>
            <a:ln w="12700">
              <a:gradFill>
                <a:gsLst>
                  <a:gs pos="0">
                    <a:schemeClr val="accent6">
                      <a:lumMod val="75000"/>
                    </a:schemeClr>
                  </a:gs>
                  <a:gs pos="50000">
                    <a:schemeClr val="accent6">
                      <a:lumMod val="75000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lin ang="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72435" name="직사각형 72"/>
            <p:cNvSpPr/>
            <p:nvPr/>
          </p:nvSpPr>
          <p:spPr>
            <a:xfrm flipH="1">
              <a:off x="363742" y="1441351"/>
              <a:ext cx="1236431" cy="360040"/>
            </a:xfrm>
            <a:prstGeom prst="rect">
              <a:avLst/>
            </a:prstGeom>
            <a:solidFill>
              <a:srgbClr val="FCAF1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latin typeface="+mn-lt"/>
                  <a:ea typeface="+mn-ea"/>
                  <a:cs typeface="+mn-cs"/>
                </a:defRPr>
              </a:pPr>
              <a:endParaRPr lang="ko-KR" altLang="en-US">
                <a:solidFill>
                  <a:prstClr val="white"/>
                </a:solidFill>
                <a:cs typeface="+mj-cs"/>
              </a:endParaRPr>
            </a:p>
          </p:txBody>
        </p:sp>
        <p:sp>
          <p:nvSpPr>
            <p:cNvPr id="572436" name="직사각형 9"/>
            <p:cNvSpPr/>
            <p:nvPr/>
          </p:nvSpPr>
          <p:spPr>
            <a:xfrm>
              <a:off x="291738" y="1483671"/>
              <a:ext cx="1378594" cy="347408"/>
            </a:xfrm>
            <a:custGeom>
              <a:avLst/>
              <a:gdLst>
                <a:gd name="connsiteX0" fmla="*/ 179163 w 1691133"/>
                <a:gd name="connsiteY0" fmla="*/ 277749 h 576262"/>
                <a:gd name="connsiteX1" fmla="*/ 0 w 1691133"/>
                <a:gd name="connsiteY1" fmla="*/ 173835 h 576262"/>
                <a:gd name="connsiteX2" fmla="*/ 0 w 1691133"/>
                <a:gd name="connsiteY2" fmla="*/ 0 h 576262"/>
                <a:gd name="connsiteX3" fmla="*/ 1691133 w 1691133"/>
                <a:gd name="connsiteY3" fmla="*/ 0 h 576262"/>
                <a:gd name="connsiteX4" fmla="*/ 1691133 w 1691133"/>
                <a:gd name="connsiteY4" fmla="*/ 576262 h 576262"/>
                <a:gd name="connsiteX5" fmla="*/ 0 w 1691133"/>
                <a:gd name="connsiteY5" fmla="*/ 576262 h 576262"/>
                <a:gd name="connsiteX6" fmla="*/ 0 w 1691133"/>
                <a:gd name="connsiteY6" fmla="*/ 381664 h 576262"/>
                <a:gd name="connsiteX7" fmla="*/ 270603 w 1691133"/>
                <a:gd name="connsiteY7" fmla="*/ 369189 h 576262"/>
                <a:gd name="connsiteX0" fmla="*/ 0 w 1691133"/>
                <a:gd name="connsiteY0" fmla="*/ 173835 h 576262"/>
                <a:gd name="connsiteX1" fmla="*/ 0 w 1691133"/>
                <a:gd name="connsiteY1" fmla="*/ 0 h 576262"/>
                <a:gd name="connsiteX2" fmla="*/ 1691133 w 1691133"/>
                <a:gd name="connsiteY2" fmla="*/ 0 h 576262"/>
                <a:gd name="connsiteX3" fmla="*/ 1691133 w 1691133"/>
                <a:gd name="connsiteY3" fmla="*/ 576262 h 576262"/>
                <a:gd name="connsiteX4" fmla="*/ 0 w 1691133"/>
                <a:gd name="connsiteY4" fmla="*/ 576262 h 576262"/>
                <a:gd name="connsiteX5" fmla="*/ 0 w 1691133"/>
                <a:gd name="connsiteY5" fmla="*/ 381664 h 576262"/>
                <a:gd name="connsiteX6" fmla="*/ 270603 w 1691133"/>
                <a:gd name="connsiteY6" fmla="*/ 369189 h 576262"/>
                <a:gd name="connsiteX0" fmla="*/ 0 w 1691133"/>
                <a:gd name="connsiteY0" fmla="*/ 173835 h 576262"/>
                <a:gd name="connsiteX1" fmla="*/ 0 w 1691133"/>
                <a:gd name="connsiteY1" fmla="*/ 0 h 576262"/>
                <a:gd name="connsiteX2" fmla="*/ 1691133 w 1691133"/>
                <a:gd name="connsiteY2" fmla="*/ 0 h 576262"/>
                <a:gd name="connsiteX3" fmla="*/ 1691133 w 1691133"/>
                <a:gd name="connsiteY3" fmla="*/ 576262 h 576262"/>
                <a:gd name="connsiteX4" fmla="*/ 0 w 1691133"/>
                <a:gd name="connsiteY4" fmla="*/ 576262 h 576262"/>
                <a:gd name="connsiteX5" fmla="*/ 0 w 1691133"/>
                <a:gd name="connsiteY5" fmla="*/ 381664 h 576262"/>
                <a:gd name="connsiteX0" fmla="*/ 0 w 1691133"/>
                <a:gd name="connsiteY0" fmla="*/ 0 h 576262"/>
                <a:gd name="connsiteX1" fmla="*/ 1691133 w 1691133"/>
                <a:gd name="connsiteY1" fmla="*/ 0 h 576262"/>
                <a:gd name="connsiteX2" fmla="*/ 1691133 w 1691133"/>
                <a:gd name="connsiteY2" fmla="*/ 576262 h 576262"/>
                <a:gd name="connsiteX3" fmla="*/ 0 w 1691133"/>
                <a:gd name="connsiteY3" fmla="*/ 576262 h 576262"/>
                <a:gd name="connsiteX4" fmla="*/ 0 w 1691133"/>
                <a:gd name="connsiteY4" fmla="*/ 381664 h 576262"/>
                <a:gd name="connsiteX0" fmla="*/ 0 w 1691133"/>
                <a:gd name="connsiteY0" fmla="*/ 0 h 576262"/>
                <a:gd name="connsiteX1" fmla="*/ 1691133 w 1691133"/>
                <a:gd name="connsiteY1" fmla="*/ 0 h 576262"/>
                <a:gd name="connsiteX2" fmla="*/ 1691133 w 1691133"/>
                <a:gd name="connsiteY2" fmla="*/ 576262 h 576262"/>
                <a:gd name="connsiteX3" fmla="*/ 0 w 1691133"/>
                <a:gd name="connsiteY3" fmla="*/ 576262 h 5762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91133" h="576262">
                  <a:moveTo>
                    <a:pt x="0" y="0"/>
                  </a:moveTo>
                  <a:lnTo>
                    <a:pt x="1691133" y="0"/>
                  </a:lnTo>
                  <a:lnTo>
                    <a:pt x="1691133" y="576262"/>
                  </a:lnTo>
                  <a:lnTo>
                    <a:pt x="0" y="576262"/>
                  </a:lnTo>
                </a:path>
              </a:pathLst>
            </a:custGeom>
            <a:noFill/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>
                  <a:cs typeface="+mj-cs"/>
                </a:defRPr>
              </a:pPr>
              <a:r>
                <a:rPr lang="ko-KR" altLang="en-US" sz="2000" b="1">
                  <a:solidFill>
                    <a:srgbClr val="EEECE1">
                      <a:lumMod val="10000"/>
                    </a:srgbClr>
                  </a:solidFill>
                  <a:cs typeface="+mj-cs"/>
                </a:rPr>
                <a:t>지원대상</a:t>
              </a:r>
            </a:p>
          </p:txBody>
        </p:sp>
      </p:grpSp>
      <p:sp>
        <p:nvSpPr>
          <p:cNvPr id="75" name="제목 74"/>
          <p:cNvSpPr>
            <a:spLocks noGrp="1"/>
          </p:cNvSpPr>
          <p:nvPr>
            <p:ph type="title" idx="4294967295"/>
          </p:nvPr>
        </p:nvSpPr>
        <p:spPr>
          <a:xfrm>
            <a:off x="270753" y="116395"/>
            <a:ext cx="4877311" cy="972344"/>
          </a:xfrm>
        </p:spPr>
        <p:txBody>
          <a:bodyPr>
            <a:normAutofit fontScale="90000"/>
          </a:bodyPr>
          <a:lstStyle/>
          <a:p>
            <a:pPr lvl="0">
              <a:defRPr lang="ko-KR" altLang="en-US"/>
            </a:pPr>
            <a:r>
              <a:rPr lang="ko-KR" altLang="en-US" spc="5" dirty="0" smtClean="0">
                <a:solidFill>
                  <a:schemeClr val="bg1"/>
                </a:solidFill>
                <a:latin typeface="HY헤드라인M"/>
                <a:ea typeface="HY헤드라인M"/>
              </a:rPr>
              <a:t>1</a:t>
            </a:r>
            <a:r>
              <a:rPr lang="en-US" altLang="ko-KR" spc="5" dirty="0" smtClean="0">
                <a:solidFill>
                  <a:schemeClr val="bg1"/>
                </a:solidFill>
                <a:latin typeface="HY헤드라인M"/>
                <a:ea typeface="HY헤드라인M"/>
              </a:rPr>
              <a:t>5</a:t>
            </a:r>
            <a:r>
              <a:rPr lang="en-US" altLang="ko-KR" spc="5" dirty="0" smtClean="0">
                <a:solidFill>
                  <a:schemeClr val="tx1"/>
                </a:solidFill>
                <a:latin typeface="HY헤드라인M"/>
                <a:ea typeface="HY헤드라인M"/>
              </a:rPr>
              <a:t>   </a:t>
            </a:r>
            <a:r>
              <a:rPr lang="ko-KR" altLang="en-US" spc="5" dirty="0" smtClean="0">
                <a:solidFill>
                  <a:schemeClr val="accent2"/>
                </a:solidFill>
                <a:latin typeface="HY헤드라인M"/>
                <a:ea typeface="HY헤드라인M"/>
              </a:rPr>
              <a:t>장년 근로시간단축 </a:t>
            </a:r>
            <a:r>
              <a:rPr lang="ko-KR" altLang="en-US" spc="5" dirty="0">
                <a:solidFill>
                  <a:schemeClr val="accent2"/>
                </a:solidFill>
                <a:latin typeface="HY헤드라인M"/>
                <a:ea typeface="HY헤드라인M"/>
              </a:rPr>
              <a:t>지원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DFD11300-C608-4174-BB4C-1F3A846DD2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88640"/>
            <a:ext cx="8786292" cy="646331"/>
          </a:xfrm>
        </p:spPr>
        <p:txBody>
          <a:bodyPr/>
          <a:lstStyle/>
          <a:p>
            <a:pPr algn="ctr"/>
            <a:r>
              <a:rPr lang="ko-KR" altLang="en-US" i="0" smtClean="0">
                <a:latin typeface="맑은 고딕" pitchFamily="50" charset="-127"/>
                <a:ea typeface="맑은 고딕" pitchFamily="50" charset="-127"/>
              </a:rPr>
              <a:t>서식 안내</a:t>
            </a:r>
            <a:endParaRPr lang="ko-KR" altLang="en-US" i="0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30" name="그림 29" descr="홈페이지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31640" y="1025352"/>
            <a:ext cx="6480719" cy="571601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489276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나눔선">
            <a:extLst>
              <a:ext uri="{FF2B5EF4-FFF2-40B4-BE49-F238E27FC236}">
                <a16:creationId xmlns:a16="http://schemas.microsoft.com/office/drawing/2014/main" xmlns="" id="{1400CD55-22DB-47D0-AF36-DBBDEA4E7EA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rightnessContrast bright="-100000" contras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 flipH="1">
            <a:off x="2172876" y="6383948"/>
            <a:ext cx="6010699" cy="134665"/>
          </a:xfrm>
          <a:prstGeom prst="rect">
            <a:avLst/>
          </a:prstGeom>
        </p:spPr>
      </p:pic>
      <p:sp>
        <p:nvSpPr>
          <p:cNvPr id="27" name="직사각형 26">
            <a:extLst>
              <a:ext uri="{FF2B5EF4-FFF2-40B4-BE49-F238E27FC236}">
                <a16:creationId xmlns:a16="http://schemas.microsoft.com/office/drawing/2014/main" xmlns="" id="{4D17072E-AA97-4A09-8C25-49F65171732E}"/>
              </a:ext>
            </a:extLst>
          </p:cNvPr>
          <p:cNvSpPr/>
          <p:nvPr/>
        </p:nvSpPr>
        <p:spPr>
          <a:xfrm>
            <a:off x="1053122" y="4399608"/>
            <a:ext cx="7801258" cy="199954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5" name="타원 24">
            <a:extLst>
              <a:ext uri="{FF2B5EF4-FFF2-40B4-BE49-F238E27FC236}">
                <a16:creationId xmlns:a16="http://schemas.microsoft.com/office/drawing/2014/main" xmlns="" id="{3A2DD6C5-DC23-4C45-B350-7A4A79986992}"/>
              </a:ext>
            </a:extLst>
          </p:cNvPr>
          <p:cNvSpPr/>
          <p:nvPr/>
        </p:nvSpPr>
        <p:spPr>
          <a:xfrm>
            <a:off x="357708" y="4621223"/>
            <a:ext cx="1568583" cy="1568583"/>
          </a:xfrm>
          <a:prstGeom prst="ellipse">
            <a:avLst/>
          </a:prstGeom>
          <a:solidFill>
            <a:srgbClr val="92D050"/>
          </a:solidFill>
          <a:ln w="38100">
            <a:solidFill>
              <a:srgbClr val="008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6" name="자유형: 도형 15">
            <a:extLst>
              <a:ext uri="{FF2B5EF4-FFF2-40B4-BE49-F238E27FC236}">
                <a16:creationId xmlns:a16="http://schemas.microsoft.com/office/drawing/2014/main" xmlns="" id="{24E7F8C9-78CC-47E1-9CFB-43E772C951B5}"/>
              </a:ext>
            </a:extLst>
          </p:cNvPr>
          <p:cNvSpPr/>
          <p:nvPr/>
        </p:nvSpPr>
        <p:spPr>
          <a:xfrm>
            <a:off x="771525" y="5029200"/>
            <a:ext cx="1042988" cy="742950"/>
          </a:xfrm>
          <a:custGeom>
            <a:avLst/>
            <a:gdLst>
              <a:gd name="connsiteX0" fmla="*/ 0 w 1042988"/>
              <a:gd name="connsiteY0" fmla="*/ 4763 h 742950"/>
              <a:gd name="connsiteX1" fmla="*/ 771525 w 1042988"/>
              <a:gd name="connsiteY1" fmla="*/ 0 h 742950"/>
              <a:gd name="connsiteX2" fmla="*/ 1042988 w 1042988"/>
              <a:gd name="connsiteY2" fmla="*/ 547688 h 742950"/>
              <a:gd name="connsiteX3" fmla="*/ 357188 w 1042988"/>
              <a:gd name="connsiteY3" fmla="*/ 742950 h 742950"/>
              <a:gd name="connsiteX4" fmla="*/ 242888 w 1042988"/>
              <a:gd name="connsiteY4" fmla="*/ 509588 h 742950"/>
              <a:gd name="connsiteX5" fmla="*/ 0 w 1042988"/>
              <a:gd name="connsiteY5" fmla="*/ 4763 h 742950"/>
              <a:gd name="connsiteX0" fmla="*/ 0 w 1042988"/>
              <a:gd name="connsiteY0" fmla="*/ 4763 h 742950"/>
              <a:gd name="connsiteX1" fmla="*/ 771525 w 1042988"/>
              <a:gd name="connsiteY1" fmla="*/ 0 h 742950"/>
              <a:gd name="connsiteX2" fmla="*/ 1042988 w 1042988"/>
              <a:gd name="connsiteY2" fmla="*/ 547688 h 742950"/>
              <a:gd name="connsiteX3" fmla="*/ 357188 w 1042988"/>
              <a:gd name="connsiteY3" fmla="*/ 742950 h 742950"/>
              <a:gd name="connsiteX4" fmla="*/ 219076 w 1042988"/>
              <a:gd name="connsiteY4" fmla="*/ 576263 h 742950"/>
              <a:gd name="connsiteX5" fmla="*/ 0 w 1042988"/>
              <a:gd name="connsiteY5" fmla="*/ 4763 h 742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42988" h="742950">
                <a:moveTo>
                  <a:pt x="0" y="4763"/>
                </a:moveTo>
                <a:lnTo>
                  <a:pt x="771525" y="0"/>
                </a:lnTo>
                <a:lnTo>
                  <a:pt x="1042988" y="547688"/>
                </a:lnTo>
                <a:lnTo>
                  <a:pt x="357188" y="742950"/>
                </a:lnTo>
                <a:lnTo>
                  <a:pt x="219076" y="576263"/>
                </a:lnTo>
                <a:lnTo>
                  <a:pt x="0" y="4763"/>
                </a:lnTo>
                <a:close/>
              </a:path>
            </a:pathLst>
          </a:custGeom>
          <a:solidFill>
            <a:srgbClr val="008A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5" name="나눔선">
            <a:extLst>
              <a:ext uri="{FF2B5EF4-FFF2-40B4-BE49-F238E27FC236}">
                <a16:creationId xmlns:a16="http://schemas.microsoft.com/office/drawing/2014/main" xmlns="" id="{A80AB8FE-F1E3-42DF-BB28-3E8171BA9F3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rightnessContrast bright="-100000" contras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 flipH="1">
            <a:off x="2051720" y="4012016"/>
            <a:ext cx="6010699" cy="134665"/>
          </a:xfrm>
          <a:prstGeom prst="rect">
            <a:avLst/>
          </a:prstGeom>
        </p:spPr>
      </p:pic>
      <p:sp>
        <p:nvSpPr>
          <p:cNvPr id="10" name="직사각형 9">
            <a:extLst>
              <a:ext uri="{FF2B5EF4-FFF2-40B4-BE49-F238E27FC236}">
                <a16:creationId xmlns:a16="http://schemas.microsoft.com/office/drawing/2014/main" xmlns="" id="{71F2EFE9-1F0B-459F-8D6A-0BC174F8E515}"/>
              </a:ext>
            </a:extLst>
          </p:cNvPr>
          <p:cNvSpPr/>
          <p:nvPr/>
        </p:nvSpPr>
        <p:spPr>
          <a:xfrm>
            <a:off x="1053122" y="2034970"/>
            <a:ext cx="7801258" cy="199954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xmlns="" id="{DFD11300-C608-4174-BB4C-1F3A846DD2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7708" y="182606"/>
            <a:ext cx="8786292" cy="646331"/>
          </a:xfrm>
        </p:spPr>
        <p:txBody>
          <a:bodyPr/>
          <a:lstStyle/>
          <a:p>
            <a:pPr algn="ctr"/>
            <a:r>
              <a:rPr lang="ko-KR" altLang="en-US" i="0" dirty="0">
                <a:latin typeface="HY헤드라인M" pitchFamily="18" charset="-127"/>
                <a:ea typeface="HY헤드라인M" pitchFamily="18" charset="-127"/>
              </a:rPr>
              <a:t>부정행위에 대한 조치사항</a:t>
            </a:r>
          </a:p>
        </p:txBody>
      </p:sp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xmlns="" id="{90ACF988-BFF1-4667-86D6-BC6CE51C51C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altLang="ko-KR"/>
              <a:t>·</a:t>
            </a:r>
            <a:fld id="{91D52D13-DDEF-4D6D-B916-D4FE9CE050A4}" type="slidenum">
              <a:rPr lang="ko-KR" altLang="en-US" smtClean="0"/>
              <a:pPr/>
              <a:t>44</a:t>
            </a:fld>
            <a:r>
              <a:t>·</a:t>
            </a:r>
            <a:endParaRPr lang="ko-KR" alt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776850BB-A6E9-480F-8559-03309C43A05D}"/>
              </a:ext>
            </a:extLst>
          </p:cNvPr>
          <p:cNvSpPr txBox="1"/>
          <p:nvPr/>
        </p:nvSpPr>
        <p:spPr>
          <a:xfrm>
            <a:off x="178854" y="1195524"/>
            <a:ext cx="87862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/>
            <a:r>
              <a:rPr lang="ko-KR" altLang="en-US" sz="2000" b="1" kern="0" dirty="0">
                <a:gradFill>
                  <a:gsLst>
                    <a:gs pos="100000">
                      <a:srgbClr val="C00000"/>
                    </a:gs>
                    <a:gs pos="0">
                      <a:srgbClr val="E85402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지도</a:t>
            </a:r>
            <a:r>
              <a:rPr lang="en-US" altLang="ko-KR" sz="2000" b="1" kern="0" dirty="0">
                <a:gradFill>
                  <a:gsLst>
                    <a:gs pos="100000">
                      <a:srgbClr val="C00000"/>
                    </a:gs>
                    <a:gs pos="0">
                      <a:srgbClr val="E85402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·</a:t>
            </a:r>
            <a:r>
              <a:rPr lang="ko-KR" altLang="en-US" sz="2000" b="1" kern="0" dirty="0">
                <a:gradFill>
                  <a:gsLst>
                    <a:gs pos="100000">
                      <a:srgbClr val="C00000"/>
                    </a:gs>
                    <a:gs pos="0">
                      <a:srgbClr val="E85402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감독</a:t>
            </a:r>
            <a:r>
              <a:rPr lang="ko-KR" altLang="en-US" sz="20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 등을 통해 부정수급 등을 예방</a:t>
            </a:r>
            <a:r>
              <a:rPr lang="en-US" altLang="ko-KR" sz="20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·</a:t>
            </a:r>
            <a:r>
              <a:rPr lang="ko-KR" altLang="en-US" sz="20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적발하고 </a:t>
            </a:r>
            <a:r>
              <a:rPr lang="ko-KR" altLang="en-US" sz="2000" b="1" kern="0" dirty="0">
                <a:gradFill>
                  <a:gsLst>
                    <a:gs pos="100000">
                      <a:srgbClr val="C00000"/>
                    </a:gs>
                    <a:gs pos="0">
                      <a:srgbClr val="E85402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부정수급액 반환 등 조치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8D2D9335-8092-4ABB-B9BC-B23610426A8E}"/>
              </a:ext>
            </a:extLst>
          </p:cNvPr>
          <p:cNvSpPr txBox="1"/>
          <p:nvPr/>
        </p:nvSpPr>
        <p:spPr>
          <a:xfrm>
            <a:off x="2444123" y="2249834"/>
            <a:ext cx="6380465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ko-KR" altLang="en-US" sz="15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거짓</a:t>
            </a:r>
            <a:r>
              <a:rPr lang="en-US" altLang="ko-KR" sz="15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·</a:t>
            </a:r>
            <a:r>
              <a:rPr lang="ko-KR" altLang="en-US" sz="15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부정한 방법으로 장려금을 받거나 받으려 한 경우 </a:t>
            </a:r>
            <a:r>
              <a:rPr lang="ko-KR" altLang="en-US" sz="15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장려금 지급 제한</a:t>
            </a:r>
          </a:p>
        </p:txBody>
      </p:sp>
      <p:graphicFrame>
        <p:nvGraphicFramePr>
          <p:cNvPr id="6" name="표 5">
            <a:extLst>
              <a:ext uri="{FF2B5EF4-FFF2-40B4-BE49-F238E27FC236}">
                <a16:creationId xmlns:a16="http://schemas.microsoft.com/office/drawing/2014/main" xmlns="" id="{9A5E51AD-A1F3-4503-870F-2A8E7767B7A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917914436"/>
              </p:ext>
            </p:extLst>
          </p:nvPr>
        </p:nvGraphicFramePr>
        <p:xfrm>
          <a:off x="2261538" y="2963358"/>
          <a:ext cx="6302388" cy="875538"/>
        </p:xfrm>
        <a:graphic>
          <a:graphicData uri="http://schemas.openxmlformats.org/drawingml/2006/table">
            <a:tbl>
              <a:tblPr/>
              <a:tblGrid>
                <a:gridCol w="1575597">
                  <a:extLst>
                    <a:ext uri="{9D8B030D-6E8A-4147-A177-3AD203B41FA5}">
                      <a16:colId xmlns:a16="http://schemas.microsoft.com/office/drawing/2014/main" xmlns="" val="292177185"/>
                    </a:ext>
                  </a:extLst>
                </a:gridCol>
                <a:gridCol w="1575597">
                  <a:extLst>
                    <a:ext uri="{9D8B030D-6E8A-4147-A177-3AD203B41FA5}">
                      <a16:colId xmlns:a16="http://schemas.microsoft.com/office/drawing/2014/main" xmlns="" val="2359527723"/>
                    </a:ext>
                  </a:extLst>
                </a:gridCol>
                <a:gridCol w="1575597">
                  <a:extLst>
                    <a:ext uri="{9D8B030D-6E8A-4147-A177-3AD203B41FA5}">
                      <a16:colId xmlns:a16="http://schemas.microsoft.com/office/drawing/2014/main" xmlns="" val="624174899"/>
                    </a:ext>
                  </a:extLst>
                </a:gridCol>
                <a:gridCol w="1575597">
                  <a:extLst>
                    <a:ext uri="{9D8B030D-6E8A-4147-A177-3AD203B41FA5}">
                      <a16:colId xmlns:a16="http://schemas.microsoft.com/office/drawing/2014/main" xmlns="" val="2371359005"/>
                    </a:ext>
                  </a:extLst>
                </a:gridCol>
              </a:tblGrid>
              <a:tr h="0">
                <a:tc gridSpan="4"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0" kern="0" dirty="0">
                          <a:gradFill>
                            <a:gsLst>
                              <a:gs pos="100000">
                                <a:prstClr val="black">
                                  <a:lumMod val="75000"/>
                                  <a:lumOff val="25000"/>
                                </a:prstClr>
                              </a:gs>
                              <a:gs pos="100000">
                                <a:srgbClr val="0070C0"/>
                              </a:gs>
                            </a:gsLst>
                            <a:lin ang="5400000" scaled="0"/>
                          </a:gradFill>
                          <a:latin typeface="+mn-ea"/>
                          <a:ea typeface="+mn-ea"/>
                          <a:cs typeface="+mn-cs"/>
                        </a:rPr>
                        <a:t>부정행위에 따른 지급제한 기간</a:t>
                      </a: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0" kern="0" dirty="0">
                        <a:gradFill>
                          <a:gsLst>
                            <a:gs pos="100000">
                              <a:prstClr val="black">
                                <a:lumMod val="75000"/>
                                <a:lumOff val="25000"/>
                              </a:prstClr>
                            </a:gs>
                            <a:gs pos="100000">
                              <a:srgbClr val="0070C0"/>
                            </a:gs>
                          </a:gsLst>
                          <a:lin ang="5400000" scaled="0"/>
                        </a:gra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0" kern="0" dirty="0">
                        <a:gradFill>
                          <a:gsLst>
                            <a:gs pos="100000">
                              <a:prstClr val="black">
                                <a:lumMod val="75000"/>
                                <a:lumOff val="25000"/>
                              </a:prstClr>
                            </a:gs>
                            <a:gs pos="100000">
                              <a:srgbClr val="0070C0"/>
                            </a:gs>
                          </a:gsLst>
                          <a:lin ang="5400000" scaled="0"/>
                        </a:gra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0" kern="0" dirty="0">
                        <a:gradFill>
                          <a:gsLst>
                            <a:gs pos="100000">
                              <a:prstClr val="black">
                                <a:lumMod val="75000"/>
                                <a:lumOff val="25000"/>
                              </a:prstClr>
                            </a:gs>
                            <a:gs pos="100000">
                              <a:srgbClr val="0070C0"/>
                            </a:gs>
                          </a:gsLst>
                          <a:lin ang="5400000" scaled="0"/>
                        </a:gra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57711138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0" kern="0" dirty="0">
                          <a:gradFill>
                            <a:gsLst>
                              <a:gs pos="100000">
                                <a:prstClr val="black">
                                  <a:lumMod val="75000"/>
                                  <a:lumOff val="25000"/>
                                </a:prstClr>
                              </a:gs>
                              <a:gs pos="100000">
                                <a:srgbClr val="0070C0"/>
                              </a:gs>
                            </a:gsLst>
                            <a:lin ang="5400000" scaled="0"/>
                          </a:gradFill>
                          <a:latin typeface="+mn-ea"/>
                          <a:ea typeface="+mn-ea"/>
                          <a:cs typeface="+mn-cs"/>
                        </a:rPr>
                        <a:t>~300</a:t>
                      </a:r>
                      <a:r>
                        <a:rPr lang="ko-KR" altLang="en-US" sz="1400" b="0" kern="0" dirty="0">
                          <a:gradFill>
                            <a:gsLst>
                              <a:gs pos="100000">
                                <a:prstClr val="black">
                                  <a:lumMod val="75000"/>
                                  <a:lumOff val="25000"/>
                                </a:prstClr>
                              </a:gs>
                              <a:gs pos="100000">
                                <a:srgbClr val="0070C0"/>
                              </a:gs>
                            </a:gsLst>
                            <a:lin ang="5400000" scaled="0"/>
                          </a:gradFill>
                          <a:latin typeface="+mn-ea"/>
                          <a:ea typeface="+mn-ea"/>
                          <a:cs typeface="+mn-cs"/>
                        </a:rPr>
                        <a:t>만원</a:t>
                      </a: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BE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0" kern="0" dirty="0">
                          <a:gradFill>
                            <a:gsLst>
                              <a:gs pos="100000">
                                <a:prstClr val="black">
                                  <a:lumMod val="75000"/>
                                  <a:lumOff val="25000"/>
                                </a:prstClr>
                              </a:gs>
                              <a:gs pos="100000">
                                <a:srgbClr val="0070C0"/>
                              </a:gs>
                            </a:gsLst>
                            <a:lin ang="5400000" scaled="0"/>
                          </a:gradFill>
                          <a:latin typeface="+mn-ea"/>
                          <a:ea typeface="+mn-ea"/>
                          <a:cs typeface="+mn-cs"/>
                        </a:rPr>
                        <a:t>300~500</a:t>
                      </a:r>
                      <a:r>
                        <a:rPr lang="ko-KR" altLang="en-US" sz="1400" b="0" kern="0" dirty="0">
                          <a:gradFill>
                            <a:gsLst>
                              <a:gs pos="100000">
                                <a:prstClr val="black">
                                  <a:lumMod val="75000"/>
                                  <a:lumOff val="25000"/>
                                </a:prstClr>
                              </a:gs>
                              <a:gs pos="100000">
                                <a:srgbClr val="0070C0"/>
                              </a:gs>
                            </a:gsLst>
                            <a:lin ang="5400000" scaled="0"/>
                          </a:gradFill>
                          <a:latin typeface="+mn-ea"/>
                          <a:ea typeface="+mn-ea"/>
                          <a:cs typeface="+mn-cs"/>
                        </a:rPr>
                        <a:t>만원</a:t>
                      </a: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BE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0" kern="0" dirty="0">
                          <a:gradFill>
                            <a:gsLst>
                              <a:gs pos="100000">
                                <a:prstClr val="black">
                                  <a:lumMod val="75000"/>
                                  <a:lumOff val="25000"/>
                                </a:prstClr>
                              </a:gs>
                              <a:gs pos="100000">
                                <a:srgbClr val="0070C0"/>
                              </a:gs>
                            </a:gsLst>
                            <a:lin ang="5400000" scaled="0"/>
                          </a:gradFill>
                          <a:latin typeface="+mn-ea"/>
                          <a:ea typeface="+mn-ea"/>
                          <a:cs typeface="+mn-cs"/>
                        </a:rPr>
                        <a:t>500~1,000</a:t>
                      </a:r>
                      <a:r>
                        <a:rPr lang="ko-KR" altLang="en-US" sz="1400" b="0" kern="0" dirty="0">
                          <a:gradFill>
                            <a:gsLst>
                              <a:gs pos="100000">
                                <a:prstClr val="black">
                                  <a:lumMod val="75000"/>
                                  <a:lumOff val="25000"/>
                                </a:prstClr>
                              </a:gs>
                              <a:gs pos="100000">
                                <a:srgbClr val="0070C0"/>
                              </a:gs>
                            </a:gsLst>
                            <a:lin ang="5400000" scaled="0"/>
                          </a:gradFill>
                          <a:latin typeface="+mn-ea"/>
                          <a:ea typeface="+mn-ea"/>
                          <a:cs typeface="+mn-cs"/>
                        </a:rPr>
                        <a:t>만원</a:t>
                      </a: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BE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0" kern="0" dirty="0">
                          <a:gradFill>
                            <a:gsLst>
                              <a:gs pos="100000">
                                <a:prstClr val="black">
                                  <a:lumMod val="75000"/>
                                  <a:lumOff val="25000"/>
                                </a:prstClr>
                              </a:gs>
                              <a:gs pos="100000">
                                <a:srgbClr val="0070C0"/>
                              </a:gs>
                            </a:gsLst>
                            <a:lin ang="5400000" scaled="0"/>
                          </a:gradFill>
                          <a:latin typeface="+mn-ea"/>
                          <a:ea typeface="+mn-ea"/>
                          <a:cs typeface="+mn-cs"/>
                        </a:rPr>
                        <a:t>1,000</a:t>
                      </a:r>
                      <a:r>
                        <a:rPr lang="ko-KR" altLang="en-US" sz="1400" b="0" kern="0" dirty="0">
                          <a:gradFill>
                            <a:gsLst>
                              <a:gs pos="100000">
                                <a:prstClr val="black">
                                  <a:lumMod val="75000"/>
                                  <a:lumOff val="25000"/>
                                </a:prstClr>
                              </a:gs>
                              <a:gs pos="100000">
                                <a:srgbClr val="0070C0"/>
                              </a:gs>
                            </a:gsLst>
                            <a:lin ang="5400000" scaled="0"/>
                          </a:gradFill>
                          <a:latin typeface="+mn-ea"/>
                          <a:ea typeface="+mn-ea"/>
                          <a:cs typeface="+mn-cs"/>
                        </a:rPr>
                        <a:t>만원</a:t>
                      </a:r>
                      <a:r>
                        <a:rPr lang="en-US" altLang="ko-KR" sz="1400" b="0" kern="0" dirty="0">
                          <a:gradFill>
                            <a:gsLst>
                              <a:gs pos="100000">
                                <a:prstClr val="black">
                                  <a:lumMod val="75000"/>
                                  <a:lumOff val="25000"/>
                                </a:prstClr>
                              </a:gs>
                              <a:gs pos="100000">
                                <a:srgbClr val="0070C0"/>
                              </a:gs>
                            </a:gsLst>
                            <a:lin ang="5400000" scaled="0"/>
                          </a:gradFill>
                          <a:latin typeface="+mn-ea"/>
                          <a:ea typeface="+mn-ea"/>
                          <a:cs typeface="+mn-cs"/>
                        </a:rPr>
                        <a:t>~</a:t>
                      </a:r>
                      <a:endParaRPr lang="ko-KR" altLang="en-US" sz="1400" b="0" kern="0" dirty="0">
                        <a:gradFill>
                          <a:gsLst>
                            <a:gs pos="100000">
                              <a:prstClr val="black">
                                <a:lumMod val="75000"/>
                                <a:lumOff val="25000"/>
                              </a:prstClr>
                            </a:gs>
                            <a:gs pos="100000">
                              <a:srgbClr val="0070C0"/>
                            </a:gs>
                          </a:gsLst>
                          <a:lin ang="5400000" scaled="0"/>
                        </a:gra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BE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84507529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0" kern="0" dirty="0">
                          <a:gradFill>
                            <a:gsLst>
                              <a:gs pos="100000">
                                <a:prstClr val="black">
                                  <a:lumMod val="75000"/>
                                  <a:lumOff val="25000"/>
                                </a:prstClr>
                              </a:gs>
                              <a:gs pos="100000">
                                <a:srgbClr val="0070C0"/>
                              </a:gs>
                            </a:gsLst>
                            <a:lin ang="5400000" scaled="0"/>
                          </a:gradFill>
                          <a:latin typeface="+mn-ea"/>
                          <a:ea typeface="+mn-ea"/>
                          <a:cs typeface="+mn-cs"/>
                        </a:rPr>
                        <a:t>3</a:t>
                      </a:r>
                      <a:r>
                        <a:rPr lang="ko-KR" altLang="en-US" sz="1400" b="0" kern="0" dirty="0">
                          <a:gradFill>
                            <a:gsLst>
                              <a:gs pos="100000">
                                <a:prstClr val="black">
                                  <a:lumMod val="75000"/>
                                  <a:lumOff val="25000"/>
                                </a:prstClr>
                              </a:gs>
                              <a:gs pos="100000">
                                <a:srgbClr val="0070C0"/>
                              </a:gs>
                            </a:gsLst>
                            <a:lin ang="5400000" scaled="0"/>
                          </a:gradFill>
                          <a:latin typeface="+mn-ea"/>
                          <a:ea typeface="+mn-ea"/>
                          <a:cs typeface="+mn-cs"/>
                        </a:rPr>
                        <a:t>개월</a:t>
                      </a: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0" kern="0">
                          <a:gradFill>
                            <a:gsLst>
                              <a:gs pos="100000">
                                <a:prstClr val="black">
                                  <a:lumMod val="75000"/>
                                  <a:lumOff val="25000"/>
                                </a:prstClr>
                              </a:gs>
                              <a:gs pos="100000">
                                <a:srgbClr val="0070C0"/>
                              </a:gs>
                            </a:gsLst>
                            <a:lin ang="5400000" scaled="0"/>
                          </a:gradFill>
                          <a:latin typeface="+mn-ea"/>
                          <a:ea typeface="+mn-ea"/>
                          <a:cs typeface="+mn-cs"/>
                        </a:rPr>
                        <a:t>6</a:t>
                      </a:r>
                      <a:r>
                        <a:rPr lang="ko-KR" altLang="en-US" sz="1400" b="0" kern="0">
                          <a:gradFill>
                            <a:gsLst>
                              <a:gs pos="100000">
                                <a:prstClr val="black">
                                  <a:lumMod val="75000"/>
                                  <a:lumOff val="25000"/>
                                </a:prstClr>
                              </a:gs>
                              <a:gs pos="100000">
                                <a:srgbClr val="0070C0"/>
                              </a:gs>
                            </a:gsLst>
                            <a:lin ang="5400000" scaled="0"/>
                          </a:gradFill>
                          <a:latin typeface="+mn-ea"/>
                          <a:ea typeface="+mn-ea"/>
                          <a:cs typeface="+mn-cs"/>
                        </a:rPr>
                        <a:t>개월</a:t>
                      </a: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0" kern="0" dirty="0">
                          <a:gradFill>
                            <a:gsLst>
                              <a:gs pos="100000">
                                <a:prstClr val="black">
                                  <a:lumMod val="75000"/>
                                  <a:lumOff val="25000"/>
                                </a:prstClr>
                              </a:gs>
                              <a:gs pos="100000">
                                <a:srgbClr val="0070C0"/>
                              </a:gs>
                            </a:gsLst>
                            <a:lin ang="5400000" scaled="0"/>
                          </a:gradFill>
                          <a:latin typeface="+mn-ea"/>
                          <a:ea typeface="+mn-ea"/>
                          <a:cs typeface="+mn-cs"/>
                        </a:rPr>
                        <a:t>9</a:t>
                      </a:r>
                      <a:r>
                        <a:rPr lang="ko-KR" altLang="en-US" sz="1400" b="0" kern="0" dirty="0">
                          <a:gradFill>
                            <a:gsLst>
                              <a:gs pos="100000">
                                <a:prstClr val="black">
                                  <a:lumMod val="75000"/>
                                  <a:lumOff val="25000"/>
                                </a:prstClr>
                              </a:gs>
                              <a:gs pos="100000">
                                <a:srgbClr val="0070C0"/>
                              </a:gs>
                            </a:gsLst>
                            <a:lin ang="5400000" scaled="0"/>
                          </a:gradFill>
                          <a:latin typeface="+mn-ea"/>
                          <a:ea typeface="+mn-ea"/>
                          <a:cs typeface="+mn-cs"/>
                        </a:rPr>
                        <a:t>개월</a:t>
                      </a: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0" kern="0" dirty="0">
                          <a:gradFill>
                            <a:gsLst>
                              <a:gs pos="100000">
                                <a:prstClr val="black">
                                  <a:lumMod val="75000"/>
                                  <a:lumOff val="25000"/>
                                </a:prstClr>
                              </a:gs>
                              <a:gs pos="100000">
                                <a:srgbClr val="0070C0"/>
                              </a:gs>
                            </a:gsLst>
                            <a:lin ang="5400000" scaled="0"/>
                          </a:gradFill>
                          <a:latin typeface="+mn-ea"/>
                          <a:ea typeface="+mn-ea"/>
                          <a:cs typeface="+mn-cs"/>
                        </a:rPr>
                        <a:t>12</a:t>
                      </a:r>
                      <a:r>
                        <a:rPr lang="ko-KR" altLang="en-US" sz="1400" b="0" kern="0" dirty="0">
                          <a:gradFill>
                            <a:gsLst>
                              <a:gs pos="100000">
                                <a:prstClr val="black">
                                  <a:lumMod val="75000"/>
                                  <a:lumOff val="25000"/>
                                </a:prstClr>
                              </a:gs>
                              <a:gs pos="100000">
                                <a:srgbClr val="0070C0"/>
                              </a:gs>
                            </a:gsLst>
                            <a:lin ang="5400000" scaled="0"/>
                          </a:gradFill>
                          <a:latin typeface="+mn-ea"/>
                          <a:ea typeface="+mn-ea"/>
                          <a:cs typeface="+mn-cs"/>
                        </a:rPr>
                        <a:t>개월</a:t>
                      </a: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0930974"/>
                  </a:ext>
                </a:extLst>
              </a:tr>
            </a:tbl>
          </a:graphicData>
        </a:graphic>
      </p:graphicFrame>
      <p:sp>
        <p:nvSpPr>
          <p:cNvPr id="21" name="TextBox 20">
            <a:extLst>
              <a:ext uri="{FF2B5EF4-FFF2-40B4-BE49-F238E27FC236}">
                <a16:creationId xmlns:a16="http://schemas.microsoft.com/office/drawing/2014/main" xmlns="" id="{C3D3363E-7EE4-448B-9F8D-2F3B7A1B33BE}"/>
              </a:ext>
            </a:extLst>
          </p:cNvPr>
          <p:cNvSpPr txBox="1"/>
          <p:nvPr/>
        </p:nvSpPr>
        <p:spPr>
          <a:xfrm>
            <a:off x="2444123" y="2561651"/>
            <a:ext cx="63804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altLang="ko-KR" sz="14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  </a:t>
            </a:r>
            <a:r>
              <a:rPr lang="en-US" altLang="ko-KR" sz="14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- </a:t>
            </a:r>
            <a:r>
              <a:rPr lang="ko-KR" altLang="en-US" sz="14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부정의 정도</a:t>
            </a:r>
            <a:r>
              <a:rPr lang="en-US" altLang="ko-KR" sz="14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동기 및 결과 등을 고려 </a:t>
            </a:r>
            <a:r>
              <a:rPr lang="en-US" altLang="ko-KR" sz="14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3</a:t>
            </a:r>
            <a:r>
              <a:rPr lang="ko-KR" altLang="en-US" sz="14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분의 </a:t>
            </a:r>
            <a:r>
              <a:rPr lang="en-US" altLang="ko-KR" sz="14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ko-KR" altLang="en-US" sz="14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까지 기간 </a:t>
            </a:r>
            <a:r>
              <a:rPr lang="ko-KR" altLang="en-US" sz="1400" kern="0" dirty="0" err="1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감경</a:t>
            </a:r>
            <a:endParaRPr lang="ko-KR" altLang="en-US" sz="14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EFFC0B46-6010-45B5-B9FC-92C7C0EB719A}"/>
              </a:ext>
            </a:extLst>
          </p:cNvPr>
          <p:cNvSpPr txBox="1"/>
          <p:nvPr/>
        </p:nvSpPr>
        <p:spPr>
          <a:xfrm>
            <a:off x="2444123" y="4679014"/>
            <a:ext cx="63804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ko-KR" altLang="en-US" sz="16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사업주는 거짓</a:t>
            </a:r>
            <a:r>
              <a:rPr lang="en-US" altLang="ko-KR" sz="16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․</a:t>
            </a:r>
            <a:r>
              <a:rPr lang="ko-KR" altLang="en-US" sz="16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부정한 방법으로 장려금을 받거나 받으려 한 경우</a:t>
            </a:r>
            <a:r>
              <a:rPr lang="en-US" altLang="ko-KR" sz="16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16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16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사전에 제재처분을 받은 횟수에 따라 </a:t>
            </a:r>
            <a:r>
              <a:rPr lang="ko-KR" altLang="en-US" sz="1600" b="1" kern="0" dirty="0" err="1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추가금</a:t>
            </a:r>
            <a:r>
              <a:rPr lang="ko-KR" altLang="en-US" sz="16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t> 납부</a:t>
            </a:r>
          </a:p>
        </p:txBody>
      </p:sp>
      <p:graphicFrame>
        <p:nvGraphicFramePr>
          <p:cNvPr id="8" name="표 7">
            <a:extLst>
              <a:ext uri="{FF2B5EF4-FFF2-40B4-BE49-F238E27FC236}">
                <a16:creationId xmlns:a16="http://schemas.microsoft.com/office/drawing/2014/main" xmlns="" id="{8CB52788-90A3-4657-80E8-48D8D8648CC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91428661"/>
              </p:ext>
            </p:extLst>
          </p:nvPr>
        </p:nvGraphicFramePr>
        <p:xfrm>
          <a:off x="2261538" y="5368627"/>
          <a:ext cx="6227212" cy="605028"/>
        </p:xfrm>
        <a:graphic>
          <a:graphicData uri="http://schemas.openxmlformats.org/drawingml/2006/table">
            <a:tbl>
              <a:tblPr/>
              <a:tblGrid>
                <a:gridCol w="2088852">
                  <a:extLst>
                    <a:ext uri="{9D8B030D-6E8A-4147-A177-3AD203B41FA5}">
                      <a16:colId xmlns:a16="http://schemas.microsoft.com/office/drawing/2014/main" xmlns="" val="2024455215"/>
                    </a:ext>
                  </a:extLst>
                </a:gridCol>
                <a:gridCol w="2049508">
                  <a:extLst>
                    <a:ext uri="{9D8B030D-6E8A-4147-A177-3AD203B41FA5}">
                      <a16:colId xmlns:a16="http://schemas.microsoft.com/office/drawing/2014/main" xmlns="" val="1085255349"/>
                    </a:ext>
                  </a:extLst>
                </a:gridCol>
                <a:gridCol w="2088852">
                  <a:extLst>
                    <a:ext uri="{9D8B030D-6E8A-4147-A177-3AD203B41FA5}">
                      <a16:colId xmlns:a16="http://schemas.microsoft.com/office/drawing/2014/main" xmlns="" val="4118814413"/>
                    </a:ext>
                  </a:extLst>
                </a:gridCol>
              </a:tblGrid>
              <a:tr h="23502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0" kern="0" dirty="0">
                          <a:gradFill>
                            <a:gsLst>
                              <a:gs pos="100000">
                                <a:prstClr val="black">
                                  <a:lumMod val="75000"/>
                                  <a:lumOff val="25000"/>
                                </a:prstClr>
                              </a:gs>
                              <a:gs pos="100000">
                                <a:srgbClr val="0070C0"/>
                              </a:gs>
                            </a:gsLst>
                            <a:lin ang="5400000" scaled="0"/>
                          </a:gradFill>
                          <a:latin typeface="+mn-ea"/>
                          <a:ea typeface="+mn-ea"/>
                          <a:cs typeface="+mn-cs"/>
                        </a:rPr>
                        <a:t>제재처분 없는 경우</a:t>
                      </a: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9E7A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0" kern="0" dirty="0">
                          <a:gradFill>
                            <a:gsLst>
                              <a:gs pos="100000">
                                <a:prstClr val="black">
                                  <a:lumMod val="75000"/>
                                  <a:lumOff val="25000"/>
                                </a:prstClr>
                              </a:gs>
                              <a:gs pos="100000">
                                <a:srgbClr val="0070C0"/>
                              </a:gs>
                            </a:gsLst>
                            <a:lin ang="5400000" scaled="0"/>
                          </a:gradFill>
                          <a:latin typeface="+mn-ea"/>
                          <a:ea typeface="+mn-ea"/>
                          <a:cs typeface="+mn-cs"/>
                        </a:rPr>
                        <a:t>제재처분이 </a:t>
                      </a:r>
                      <a:r>
                        <a:rPr lang="en-US" altLang="ko-KR" sz="1400" b="0" kern="0" dirty="0">
                          <a:gradFill>
                            <a:gsLst>
                              <a:gs pos="100000">
                                <a:prstClr val="black">
                                  <a:lumMod val="75000"/>
                                  <a:lumOff val="25000"/>
                                </a:prstClr>
                              </a:gs>
                              <a:gs pos="100000">
                                <a:srgbClr val="0070C0"/>
                              </a:gs>
                            </a:gsLst>
                            <a:lin ang="5400000" scaled="0"/>
                          </a:gradFill>
                          <a:latin typeface="+mn-ea"/>
                          <a:ea typeface="+mn-ea"/>
                          <a:cs typeface="+mn-cs"/>
                        </a:rPr>
                        <a:t>1</a:t>
                      </a:r>
                      <a:r>
                        <a:rPr lang="ko-KR" altLang="en-US" sz="1400" b="0" kern="0" dirty="0">
                          <a:gradFill>
                            <a:gsLst>
                              <a:gs pos="100000">
                                <a:prstClr val="black">
                                  <a:lumMod val="75000"/>
                                  <a:lumOff val="25000"/>
                                </a:prstClr>
                              </a:gs>
                              <a:gs pos="100000">
                                <a:srgbClr val="0070C0"/>
                              </a:gs>
                            </a:gsLst>
                            <a:lin ang="5400000" scaled="0"/>
                          </a:gradFill>
                          <a:latin typeface="+mn-ea"/>
                          <a:ea typeface="+mn-ea"/>
                          <a:cs typeface="+mn-cs"/>
                        </a:rPr>
                        <a:t>회</a:t>
                      </a: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9E7A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0" kern="0" dirty="0">
                          <a:gradFill>
                            <a:gsLst>
                              <a:gs pos="100000">
                                <a:prstClr val="black">
                                  <a:lumMod val="75000"/>
                                  <a:lumOff val="25000"/>
                                </a:prstClr>
                              </a:gs>
                              <a:gs pos="100000">
                                <a:srgbClr val="0070C0"/>
                              </a:gs>
                            </a:gsLst>
                            <a:lin ang="5400000" scaled="0"/>
                          </a:gradFill>
                          <a:latin typeface="+mn-ea"/>
                          <a:ea typeface="+mn-ea"/>
                          <a:cs typeface="+mn-cs"/>
                        </a:rPr>
                        <a:t>제재처분 </a:t>
                      </a:r>
                      <a:r>
                        <a:rPr lang="en-US" altLang="ko-KR" sz="1400" b="0" kern="0" dirty="0">
                          <a:gradFill>
                            <a:gsLst>
                              <a:gs pos="100000">
                                <a:prstClr val="black">
                                  <a:lumMod val="75000"/>
                                  <a:lumOff val="25000"/>
                                </a:prstClr>
                              </a:gs>
                              <a:gs pos="100000">
                                <a:srgbClr val="0070C0"/>
                              </a:gs>
                            </a:gsLst>
                            <a:lin ang="5400000" scaled="0"/>
                          </a:gradFill>
                          <a:latin typeface="+mn-ea"/>
                          <a:ea typeface="+mn-ea"/>
                          <a:cs typeface="+mn-cs"/>
                        </a:rPr>
                        <a:t>2</a:t>
                      </a:r>
                      <a:r>
                        <a:rPr lang="ko-KR" altLang="en-US" sz="1400" b="0" kern="0" dirty="0">
                          <a:gradFill>
                            <a:gsLst>
                              <a:gs pos="100000">
                                <a:prstClr val="black">
                                  <a:lumMod val="75000"/>
                                  <a:lumOff val="25000"/>
                                </a:prstClr>
                              </a:gs>
                              <a:gs pos="100000">
                                <a:srgbClr val="0070C0"/>
                              </a:gs>
                            </a:gsLst>
                            <a:lin ang="5400000" scaled="0"/>
                          </a:gradFill>
                          <a:latin typeface="+mn-ea"/>
                          <a:ea typeface="+mn-ea"/>
                          <a:cs typeface="+mn-cs"/>
                        </a:rPr>
                        <a:t>회 이상</a:t>
                      </a: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9E7A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090164893"/>
                  </a:ext>
                </a:extLst>
              </a:tr>
              <a:tr h="22753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0" kern="0" dirty="0">
                          <a:gradFill>
                            <a:gsLst>
                              <a:gs pos="100000">
                                <a:prstClr val="black">
                                  <a:lumMod val="75000"/>
                                  <a:lumOff val="25000"/>
                                </a:prstClr>
                              </a:gs>
                              <a:gs pos="100000">
                                <a:srgbClr val="0070C0"/>
                              </a:gs>
                            </a:gsLst>
                            <a:lin ang="5400000" scaled="0"/>
                          </a:gradFill>
                          <a:latin typeface="+mn-ea"/>
                          <a:ea typeface="+mn-ea"/>
                          <a:cs typeface="+mn-cs"/>
                        </a:rPr>
                        <a:t>부정수급 금액의 </a:t>
                      </a:r>
                      <a:r>
                        <a:rPr lang="en-US" altLang="ko-KR" sz="1400" b="0" kern="0" dirty="0">
                          <a:gradFill>
                            <a:gsLst>
                              <a:gs pos="100000">
                                <a:prstClr val="black">
                                  <a:lumMod val="75000"/>
                                  <a:lumOff val="25000"/>
                                </a:prstClr>
                              </a:gs>
                              <a:gs pos="100000">
                                <a:srgbClr val="0070C0"/>
                              </a:gs>
                            </a:gsLst>
                            <a:lin ang="5400000" scaled="0"/>
                          </a:gradFill>
                          <a:latin typeface="+mn-ea"/>
                          <a:ea typeface="+mn-ea"/>
                          <a:cs typeface="+mn-cs"/>
                        </a:rPr>
                        <a:t>2</a:t>
                      </a:r>
                      <a:r>
                        <a:rPr lang="ko-KR" altLang="en-US" sz="1400" b="0" kern="0" dirty="0">
                          <a:gradFill>
                            <a:gsLst>
                              <a:gs pos="100000">
                                <a:prstClr val="black">
                                  <a:lumMod val="75000"/>
                                  <a:lumOff val="25000"/>
                                </a:prstClr>
                              </a:gs>
                              <a:gs pos="100000">
                                <a:srgbClr val="0070C0"/>
                              </a:gs>
                            </a:gsLst>
                            <a:lin ang="5400000" scaled="0"/>
                          </a:gradFill>
                          <a:latin typeface="+mn-ea"/>
                          <a:ea typeface="+mn-ea"/>
                          <a:cs typeface="+mn-cs"/>
                        </a:rPr>
                        <a:t>배</a:t>
                      </a: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0" kern="0" dirty="0">
                          <a:gradFill>
                            <a:gsLst>
                              <a:gs pos="100000">
                                <a:prstClr val="black">
                                  <a:lumMod val="75000"/>
                                  <a:lumOff val="25000"/>
                                </a:prstClr>
                              </a:gs>
                              <a:gs pos="100000">
                                <a:srgbClr val="0070C0"/>
                              </a:gs>
                            </a:gsLst>
                            <a:lin ang="5400000" scaled="0"/>
                          </a:gradFill>
                          <a:latin typeface="+mn-ea"/>
                          <a:ea typeface="+mn-ea"/>
                          <a:cs typeface="+mn-cs"/>
                        </a:rPr>
                        <a:t>부정수급 금액의 </a:t>
                      </a:r>
                      <a:r>
                        <a:rPr lang="en-US" altLang="ko-KR" sz="1400" b="0" kern="0" dirty="0">
                          <a:gradFill>
                            <a:gsLst>
                              <a:gs pos="100000">
                                <a:prstClr val="black">
                                  <a:lumMod val="75000"/>
                                  <a:lumOff val="25000"/>
                                </a:prstClr>
                              </a:gs>
                              <a:gs pos="100000">
                                <a:srgbClr val="0070C0"/>
                              </a:gs>
                            </a:gsLst>
                            <a:lin ang="5400000" scaled="0"/>
                          </a:gradFill>
                          <a:latin typeface="+mn-ea"/>
                          <a:ea typeface="+mn-ea"/>
                          <a:cs typeface="+mn-cs"/>
                        </a:rPr>
                        <a:t>3</a:t>
                      </a:r>
                      <a:r>
                        <a:rPr lang="ko-KR" altLang="en-US" sz="1400" b="0" kern="0" dirty="0">
                          <a:gradFill>
                            <a:gsLst>
                              <a:gs pos="100000">
                                <a:prstClr val="black">
                                  <a:lumMod val="75000"/>
                                  <a:lumOff val="25000"/>
                                </a:prstClr>
                              </a:gs>
                              <a:gs pos="100000">
                                <a:srgbClr val="0070C0"/>
                              </a:gs>
                            </a:gsLst>
                            <a:lin ang="5400000" scaled="0"/>
                          </a:gradFill>
                          <a:latin typeface="+mn-ea"/>
                          <a:ea typeface="+mn-ea"/>
                          <a:cs typeface="+mn-cs"/>
                        </a:rPr>
                        <a:t>배</a:t>
                      </a: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0" kern="0" dirty="0">
                          <a:gradFill>
                            <a:gsLst>
                              <a:gs pos="100000">
                                <a:prstClr val="black">
                                  <a:lumMod val="75000"/>
                                  <a:lumOff val="25000"/>
                                </a:prstClr>
                              </a:gs>
                              <a:gs pos="100000">
                                <a:srgbClr val="0070C0"/>
                              </a:gs>
                            </a:gsLst>
                            <a:lin ang="5400000" scaled="0"/>
                          </a:gradFill>
                          <a:latin typeface="+mn-ea"/>
                          <a:ea typeface="+mn-ea"/>
                          <a:cs typeface="+mn-cs"/>
                        </a:rPr>
                        <a:t>부정수급 금액의 </a:t>
                      </a:r>
                      <a:r>
                        <a:rPr lang="en-US" altLang="ko-KR" sz="1400" b="0" kern="0" dirty="0">
                          <a:gradFill>
                            <a:gsLst>
                              <a:gs pos="100000">
                                <a:prstClr val="black">
                                  <a:lumMod val="75000"/>
                                  <a:lumOff val="25000"/>
                                </a:prstClr>
                              </a:gs>
                              <a:gs pos="100000">
                                <a:srgbClr val="0070C0"/>
                              </a:gs>
                            </a:gsLst>
                            <a:lin ang="5400000" scaled="0"/>
                          </a:gradFill>
                          <a:latin typeface="+mn-ea"/>
                          <a:ea typeface="+mn-ea"/>
                          <a:cs typeface="+mn-cs"/>
                        </a:rPr>
                        <a:t>5</a:t>
                      </a:r>
                      <a:r>
                        <a:rPr lang="ko-KR" altLang="en-US" sz="1400" b="0" kern="0" dirty="0">
                          <a:gradFill>
                            <a:gsLst>
                              <a:gs pos="100000">
                                <a:prstClr val="black">
                                  <a:lumMod val="75000"/>
                                  <a:lumOff val="25000"/>
                                </a:prstClr>
                              </a:gs>
                              <a:gs pos="100000">
                                <a:srgbClr val="0070C0"/>
                              </a:gs>
                            </a:gsLst>
                            <a:lin ang="5400000" scaled="0"/>
                          </a:gradFill>
                          <a:latin typeface="+mn-ea"/>
                          <a:ea typeface="+mn-ea"/>
                          <a:cs typeface="+mn-cs"/>
                        </a:rPr>
                        <a:t>배</a:t>
                      </a: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857963518"/>
                  </a:ext>
                </a:extLst>
              </a:tr>
            </a:tbl>
          </a:graphicData>
        </a:graphic>
      </p:graphicFrame>
      <p:sp>
        <p:nvSpPr>
          <p:cNvPr id="34" name="자유형: 도형 33">
            <a:extLst>
              <a:ext uri="{FF2B5EF4-FFF2-40B4-BE49-F238E27FC236}">
                <a16:creationId xmlns:a16="http://schemas.microsoft.com/office/drawing/2014/main" xmlns="" id="{50235895-0574-43BB-83B8-8C19B6341C6F}"/>
              </a:ext>
            </a:extLst>
          </p:cNvPr>
          <p:cNvSpPr/>
          <p:nvPr/>
        </p:nvSpPr>
        <p:spPr>
          <a:xfrm>
            <a:off x="426562" y="5580462"/>
            <a:ext cx="1430875" cy="548457"/>
          </a:xfrm>
          <a:custGeom>
            <a:avLst/>
            <a:gdLst>
              <a:gd name="connsiteX0" fmla="*/ 0 w 1513912"/>
              <a:gd name="connsiteY0" fmla="*/ 0 h 580286"/>
              <a:gd name="connsiteX1" fmla="*/ 1513912 w 1513912"/>
              <a:gd name="connsiteY1" fmla="*/ 0 h 580286"/>
              <a:gd name="connsiteX2" fmla="*/ 1483214 w 1513912"/>
              <a:gd name="connsiteY2" fmla="*/ 98889 h 580286"/>
              <a:gd name="connsiteX3" fmla="*/ 756956 w 1513912"/>
              <a:gd name="connsiteY3" fmla="*/ 580286 h 580286"/>
              <a:gd name="connsiteX4" fmla="*/ 30698 w 1513912"/>
              <a:gd name="connsiteY4" fmla="*/ 98889 h 580286"/>
              <a:gd name="connsiteX5" fmla="*/ 0 w 1513912"/>
              <a:gd name="connsiteY5" fmla="*/ 0 h 5802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13912" h="580286">
                <a:moveTo>
                  <a:pt x="0" y="0"/>
                </a:moveTo>
                <a:lnTo>
                  <a:pt x="1513912" y="0"/>
                </a:lnTo>
                <a:lnTo>
                  <a:pt x="1483214" y="98889"/>
                </a:lnTo>
                <a:cubicBezTo>
                  <a:pt x="1363559" y="381786"/>
                  <a:pt x="1083439" y="580286"/>
                  <a:pt x="756956" y="580286"/>
                </a:cubicBezTo>
                <a:cubicBezTo>
                  <a:pt x="430474" y="580286"/>
                  <a:pt x="150353" y="381786"/>
                  <a:pt x="30698" y="98889"/>
                </a:cubicBezTo>
                <a:lnTo>
                  <a:pt x="0" y="0"/>
                </a:lnTo>
                <a:close/>
              </a:path>
            </a:pathLst>
          </a:custGeom>
          <a:solidFill>
            <a:srgbClr val="C9E7A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타원 23">
            <a:extLst>
              <a:ext uri="{FF2B5EF4-FFF2-40B4-BE49-F238E27FC236}">
                <a16:creationId xmlns:a16="http://schemas.microsoft.com/office/drawing/2014/main" xmlns="" id="{64BBC5CE-E6EE-4741-A87B-ACB96DEC2075}"/>
              </a:ext>
            </a:extLst>
          </p:cNvPr>
          <p:cNvSpPr/>
          <p:nvPr/>
        </p:nvSpPr>
        <p:spPr>
          <a:xfrm>
            <a:off x="357708" y="2285931"/>
            <a:ext cx="1568583" cy="1568583"/>
          </a:xfrm>
          <a:prstGeom prst="ellipse">
            <a:avLst/>
          </a:prstGeom>
          <a:solidFill>
            <a:srgbClr val="25C6FF"/>
          </a:solidFill>
          <a:ln w="38100">
            <a:solidFill>
              <a:srgbClr val="0070C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0" name="Rectangle 1">
            <a:extLst>
              <a:ext uri="{FF2B5EF4-FFF2-40B4-BE49-F238E27FC236}">
                <a16:creationId xmlns:a16="http://schemas.microsoft.com/office/drawing/2014/main" xmlns="" id="{9B33A8A3-5617-4C38-BD29-8011D7D51A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2687" y="5649474"/>
            <a:ext cx="1218626" cy="3781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20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추가징수</a:t>
            </a:r>
          </a:p>
        </p:txBody>
      </p:sp>
      <p:grpSp>
        <p:nvGrpSpPr>
          <p:cNvPr id="5" name="그룹 36">
            <a:extLst>
              <a:ext uri="{FF2B5EF4-FFF2-40B4-BE49-F238E27FC236}">
                <a16:creationId xmlns:a16="http://schemas.microsoft.com/office/drawing/2014/main" xmlns="" id="{DFFD70F9-D192-4F58-88C4-852CFD670B6E}"/>
              </a:ext>
            </a:extLst>
          </p:cNvPr>
          <p:cNvGrpSpPr/>
          <p:nvPr/>
        </p:nvGrpSpPr>
        <p:grpSpPr>
          <a:xfrm>
            <a:off x="2258195" y="2308724"/>
            <a:ext cx="203348" cy="214206"/>
            <a:chOff x="8274366" y="1128713"/>
            <a:chExt cx="456629" cy="481012"/>
          </a:xfrm>
        </p:grpSpPr>
        <p:sp>
          <p:nvSpPr>
            <p:cNvPr id="38" name="Freeform 70">
              <a:extLst>
                <a:ext uri="{FF2B5EF4-FFF2-40B4-BE49-F238E27FC236}">
                  <a16:creationId xmlns:a16="http://schemas.microsoft.com/office/drawing/2014/main" xmlns="" id="{A0EC40D5-93DB-4AFA-8827-DCA07AA8B601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8274366" y="1212627"/>
              <a:ext cx="397098" cy="397098"/>
            </a:xfrm>
            <a:custGeom>
              <a:avLst/>
              <a:gdLst>
                <a:gd name="T0" fmla="*/ 640 w 676"/>
                <a:gd name="T1" fmla="*/ 0 h 676"/>
                <a:gd name="T2" fmla="*/ 184 w 676"/>
                <a:gd name="T3" fmla="*/ 0 h 676"/>
                <a:gd name="T4" fmla="*/ 223 w 676"/>
                <a:gd name="T5" fmla="*/ 72 h 676"/>
                <a:gd name="T6" fmla="*/ 603 w 676"/>
                <a:gd name="T7" fmla="*/ 72 h 676"/>
                <a:gd name="T8" fmla="*/ 603 w 676"/>
                <a:gd name="T9" fmla="*/ 601 h 676"/>
                <a:gd name="T10" fmla="*/ 72 w 676"/>
                <a:gd name="T11" fmla="*/ 601 h 676"/>
                <a:gd name="T12" fmla="*/ 72 w 676"/>
                <a:gd name="T13" fmla="*/ 378 h 676"/>
                <a:gd name="T14" fmla="*/ 0 w 676"/>
                <a:gd name="T15" fmla="*/ 302 h 676"/>
                <a:gd name="T16" fmla="*/ 0 w 676"/>
                <a:gd name="T17" fmla="*/ 639 h 676"/>
                <a:gd name="T18" fmla="*/ 0 w 676"/>
                <a:gd name="T19" fmla="*/ 639 h 676"/>
                <a:gd name="T20" fmla="*/ 2 w 676"/>
                <a:gd name="T21" fmla="*/ 646 h 676"/>
                <a:gd name="T22" fmla="*/ 3 w 676"/>
                <a:gd name="T23" fmla="*/ 653 h 676"/>
                <a:gd name="T24" fmla="*/ 7 w 676"/>
                <a:gd name="T25" fmla="*/ 659 h 676"/>
                <a:gd name="T26" fmla="*/ 11 w 676"/>
                <a:gd name="T27" fmla="*/ 665 h 676"/>
                <a:gd name="T28" fmla="*/ 16 w 676"/>
                <a:gd name="T29" fmla="*/ 668 h 676"/>
                <a:gd name="T30" fmla="*/ 22 w 676"/>
                <a:gd name="T31" fmla="*/ 672 h 676"/>
                <a:gd name="T32" fmla="*/ 29 w 676"/>
                <a:gd name="T33" fmla="*/ 674 h 676"/>
                <a:gd name="T34" fmla="*/ 37 w 676"/>
                <a:gd name="T35" fmla="*/ 676 h 676"/>
                <a:gd name="T36" fmla="*/ 640 w 676"/>
                <a:gd name="T37" fmla="*/ 676 h 676"/>
                <a:gd name="T38" fmla="*/ 640 w 676"/>
                <a:gd name="T39" fmla="*/ 676 h 676"/>
                <a:gd name="T40" fmla="*/ 648 w 676"/>
                <a:gd name="T41" fmla="*/ 674 h 676"/>
                <a:gd name="T42" fmla="*/ 653 w 676"/>
                <a:gd name="T43" fmla="*/ 672 h 676"/>
                <a:gd name="T44" fmla="*/ 661 w 676"/>
                <a:gd name="T45" fmla="*/ 668 h 676"/>
                <a:gd name="T46" fmla="*/ 666 w 676"/>
                <a:gd name="T47" fmla="*/ 665 h 676"/>
                <a:gd name="T48" fmla="*/ 670 w 676"/>
                <a:gd name="T49" fmla="*/ 659 h 676"/>
                <a:gd name="T50" fmla="*/ 674 w 676"/>
                <a:gd name="T51" fmla="*/ 653 h 676"/>
                <a:gd name="T52" fmla="*/ 676 w 676"/>
                <a:gd name="T53" fmla="*/ 646 h 676"/>
                <a:gd name="T54" fmla="*/ 676 w 676"/>
                <a:gd name="T55" fmla="*/ 639 h 676"/>
                <a:gd name="T56" fmla="*/ 676 w 676"/>
                <a:gd name="T57" fmla="*/ 35 h 676"/>
                <a:gd name="T58" fmla="*/ 676 w 676"/>
                <a:gd name="T59" fmla="*/ 35 h 676"/>
                <a:gd name="T60" fmla="*/ 676 w 676"/>
                <a:gd name="T61" fmla="*/ 28 h 676"/>
                <a:gd name="T62" fmla="*/ 674 w 676"/>
                <a:gd name="T63" fmla="*/ 22 h 676"/>
                <a:gd name="T64" fmla="*/ 670 w 676"/>
                <a:gd name="T65" fmla="*/ 15 h 676"/>
                <a:gd name="T66" fmla="*/ 666 w 676"/>
                <a:gd name="T67" fmla="*/ 9 h 676"/>
                <a:gd name="T68" fmla="*/ 661 w 676"/>
                <a:gd name="T69" fmla="*/ 5 h 676"/>
                <a:gd name="T70" fmla="*/ 653 w 676"/>
                <a:gd name="T71" fmla="*/ 2 h 676"/>
                <a:gd name="T72" fmla="*/ 648 w 676"/>
                <a:gd name="T73" fmla="*/ 0 h 676"/>
                <a:gd name="T74" fmla="*/ 640 w 676"/>
                <a:gd name="T75" fmla="*/ 0 h 676"/>
                <a:gd name="T76" fmla="*/ 640 w 676"/>
                <a:gd name="T77" fmla="*/ 0 h 6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676" h="676">
                  <a:moveTo>
                    <a:pt x="640" y="0"/>
                  </a:moveTo>
                  <a:lnTo>
                    <a:pt x="184" y="0"/>
                  </a:lnTo>
                  <a:lnTo>
                    <a:pt x="223" y="72"/>
                  </a:lnTo>
                  <a:lnTo>
                    <a:pt x="603" y="72"/>
                  </a:lnTo>
                  <a:lnTo>
                    <a:pt x="603" y="601"/>
                  </a:lnTo>
                  <a:lnTo>
                    <a:pt x="72" y="601"/>
                  </a:lnTo>
                  <a:lnTo>
                    <a:pt x="72" y="378"/>
                  </a:lnTo>
                  <a:lnTo>
                    <a:pt x="0" y="302"/>
                  </a:lnTo>
                  <a:lnTo>
                    <a:pt x="0" y="639"/>
                  </a:lnTo>
                  <a:lnTo>
                    <a:pt x="0" y="639"/>
                  </a:lnTo>
                  <a:lnTo>
                    <a:pt x="2" y="646"/>
                  </a:lnTo>
                  <a:lnTo>
                    <a:pt x="3" y="653"/>
                  </a:lnTo>
                  <a:lnTo>
                    <a:pt x="7" y="659"/>
                  </a:lnTo>
                  <a:lnTo>
                    <a:pt x="11" y="665"/>
                  </a:lnTo>
                  <a:lnTo>
                    <a:pt x="16" y="668"/>
                  </a:lnTo>
                  <a:lnTo>
                    <a:pt x="22" y="672"/>
                  </a:lnTo>
                  <a:lnTo>
                    <a:pt x="29" y="674"/>
                  </a:lnTo>
                  <a:lnTo>
                    <a:pt x="37" y="676"/>
                  </a:lnTo>
                  <a:lnTo>
                    <a:pt x="640" y="676"/>
                  </a:lnTo>
                  <a:lnTo>
                    <a:pt x="640" y="676"/>
                  </a:lnTo>
                  <a:lnTo>
                    <a:pt x="648" y="674"/>
                  </a:lnTo>
                  <a:lnTo>
                    <a:pt x="653" y="672"/>
                  </a:lnTo>
                  <a:lnTo>
                    <a:pt x="661" y="668"/>
                  </a:lnTo>
                  <a:lnTo>
                    <a:pt x="666" y="665"/>
                  </a:lnTo>
                  <a:lnTo>
                    <a:pt x="670" y="659"/>
                  </a:lnTo>
                  <a:lnTo>
                    <a:pt x="674" y="653"/>
                  </a:lnTo>
                  <a:lnTo>
                    <a:pt x="676" y="646"/>
                  </a:lnTo>
                  <a:lnTo>
                    <a:pt x="676" y="639"/>
                  </a:lnTo>
                  <a:lnTo>
                    <a:pt x="676" y="35"/>
                  </a:lnTo>
                  <a:lnTo>
                    <a:pt x="676" y="35"/>
                  </a:lnTo>
                  <a:lnTo>
                    <a:pt x="676" y="28"/>
                  </a:lnTo>
                  <a:lnTo>
                    <a:pt x="674" y="22"/>
                  </a:lnTo>
                  <a:lnTo>
                    <a:pt x="670" y="15"/>
                  </a:lnTo>
                  <a:lnTo>
                    <a:pt x="666" y="9"/>
                  </a:lnTo>
                  <a:lnTo>
                    <a:pt x="661" y="5"/>
                  </a:lnTo>
                  <a:lnTo>
                    <a:pt x="653" y="2"/>
                  </a:lnTo>
                  <a:lnTo>
                    <a:pt x="648" y="0"/>
                  </a:lnTo>
                  <a:lnTo>
                    <a:pt x="640" y="0"/>
                  </a:lnTo>
                  <a:lnTo>
                    <a:pt x="640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50000"/>
                  </a:schemeClr>
                </a:gs>
                <a:gs pos="100000">
                  <a:schemeClr val="tx1">
                    <a:lumMod val="65000"/>
                    <a:lumOff val="35000"/>
                  </a:schemeClr>
                </a:gs>
              </a:gsLst>
              <a:lin ang="27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9" name="Freeform 52">
              <a:extLst>
                <a:ext uri="{FF2B5EF4-FFF2-40B4-BE49-F238E27FC236}">
                  <a16:creationId xmlns:a16="http://schemas.microsoft.com/office/drawing/2014/main" xmlns="" id="{3E18ACBF-EA20-48B6-A384-9A2FC4BA5B7D}"/>
                </a:ext>
              </a:extLst>
            </p:cNvPr>
            <p:cNvSpPr>
              <a:spLocks/>
            </p:cNvSpPr>
            <p:nvPr/>
          </p:nvSpPr>
          <p:spPr bwMode="auto">
            <a:xfrm>
              <a:off x="8396355" y="1128713"/>
              <a:ext cx="334640" cy="382588"/>
            </a:xfrm>
            <a:custGeom>
              <a:avLst/>
              <a:gdLst>
                <a:gd name="T0" fmla="*/ 687 w 691"/>
                <a:gd name="T1" fmla="*/ 7 h 555"/>
                <a:gd name="T2" fmla="*/ 687 w 691"/>
                <a:gd name="T3" fmla="*/ 7 h 555"/>
                <a:gd name="T4" fmla="*/ 682 w 691"/>
                <a:gd name="T5" fmla="*/ 2 h 555"/>
                <a:gd name="T6" fmla="*/ 672 w 691"/>
                <a:gd name="T7" fmla="*/ 0 h 555"/>
                <a:gd name="T8" fmla="*/ 672 w 691"/>
                <a:gd name="T9" fmla="*/ 0 h 555"/>
                <a:gd name="T10" fmla="*/ 667 w 691"/>
                <a:gd name="T11" fmla="*/ 2 h 555"/>
                <a:gd name="T12" fmla="*/ 661 w 691"/>
                <a:gd name="T13" fmla="*/ 3 h 555"/>
                <a:gd name="T14" fmla="*/ 233 w 691"/>
                <a:gd name="T15" fmla="*/ 346 h 555"/>
                <a:gd name="T16" fmla="*/ 112 w 691"/>
                <a:gd name="T17" fmla="*/ 245 h 555"/>
                <a:gd name="T18" fmla="*/ 112 w 691"/>
                <a:gd name="T19" fmla="*/ 245 h 555"/>
                <a:gd name="T20" fmla="*/ 103 w 691"/>
                <a:gd name="T21" fmla="*/ 238 h 555"/>
                <a:gd name="T22" fmla="*/ 91 w 691"/>
                <a:gd name="T23" fmla="*/ 232 h 555"/>
                <a:gd name="T24" fmla="*/ 80 w 691"/>
                <a:gd name="T25" fmla="*/ 231 h 555"/>
                <a:gd name="T26" fmla="*/ 67 w 691"/>
                <a:gd name="T27" fmla="*/ 229 h 555"/>
                <a:gd name="T28" fmla="*/ 67 w 691"/>
                <a:gd name="T29" fmla="*/ 229 h 555"/>
                <a:gd name="T30" fmla="*/ 56 w 691"/>
                <a:gd name="T31" fmla="*/ 231 h 555"/>
                <a:gd name="T32" fmla="*/ 45 w 691"/>
                <a:gd name="T33" fmla="*/ 232 h 555"/>
                <a:gd name="T34" fmla="*/ 34 w 691"/>
                <a:gd name="T35" fmla="*/ 238 h 555"/>
                <a:gd name="T36" fmla="*/ 24 w 691"/>
                <a:gd name="T37" fmla="*/ 245 h 555"/>
                <a:gd name="T38" fmla="*/ 24 w 691"/>
                <a:gd name="T39" fmla="*/ 245 h 555"/>
                <a:gd name="T40" fmla="*/ 13 w 691"/>
                <a:gd name="T41" fmla="*/ 255 h 555"/>
                <a:gd name="T42" fmla="*/ 6 w 691"/>
                <a:gd name="T43" fmla="*/ 266 h 555"/>
                <a:gd name="T44" fmla="*/ 2 w 691"/>
                <a:gd name="T45" fmla="*/ 279 h 555"/>
                <a:gd name="T46" fmla="*/ 0 w 691"/>
                <a:gd name="T47" fmla="*/ 292 h 555"/>
                <a:gd name="T48" fmla="*/ 0 w 691"/>
                <a:gd name="T49" fmla="*/ 305 h 555"/>
                <a:gd name="T50" fmla="*/ 2 w 691"/>
                <a:gd name="T51" fmla="*/ 318 h 555"/>
                <a:gd name="T52" fmla="*/ 8 w 691"/>
                <a:gd name="T53" fmla="*/ 329 h 555"/>
                <a:gd name="T54" fmla="*/ 15 w 691"/>
                <a:gd name="T55" fmla="*/ 342 h 555"/>
                <a:gd name="T56" fmla="*/ 168 w 691"/>
                <a:gd name="T57" fmla="*/ 523 h 555"/>
                <a:gd name="T58" fmla="*/ 170 w 691"/>
                <a:gd name="T59" fmla="*/ 525 h 555"/>
                <a:gd name="T60" fmla="*/ 170 w 691"/>
                <a:gd name="T61" fmla="*/ 525 h 555"/>
                <a:gd name="T62" fmla="*/ 181 w 691"/>
                <a:gd name="T63" fmla="*/ 536 h 555"/>
                <a:gd name="T64" fmla="*/ 181 w 691"/>
                <a:gd name="T65" fmla="*/ 536 h 555"/>
                <a:gd name="T66" fmla="*/ 192 w 691"/>
                <a:gd name="T67" fmla="*/ 543 h 555"/>
                <a:gd name="T68" fmla="*/ 205 w 691"/>
                <a:gd name="T69" fmla="*/ 549 h 555"/>
                <a:gd name="T70" fmla="*/ 218 w 691"/>
                <a:gd name="T71" fmla="*/ 553 h 555"/>
                <a:gd name="T72" fmla="*/ 231 w 691"/>
                <a:gd name="T73" fmla="*/ 555 h 555"/>
                <a:gd name="T74" fmla="*/ 231 w 691"/>
                <a:gd name="T75" fmla="*/ 555 h 555"/>
                <a:gd name="T76" fmla="*/ 248 w 691"/>
                <a:gd name="T77" fmla="*/ 553 h 555"/>
                <a:gd name="T78" fmla="*/ 265 w 691"/>
                <a:gd name="T79" fmla="*/ 545 h 555"/>
                <a:gd name="T80" fmla="*/ 281 w 691"/>
                <a:gd name="T81" fmla="*/ 536 h 555"/>
                <a:gd name="T82" fmla="*/ 294 w 691"/>
                <a:gd name="T83" fmla="*/ 523 h 555"/>
                <a:gd name="T84" fmla="*/ 687 w 691"/>
                <a:gd name="T85" fmla="*/ 29 h 555"/>
                <a:gd name="T86" fmla="*/ 687 w 691"/>
                <a:gd name="T87" fmla="*/ 29 h 555"/>
                <a:gd name="T88" fmla="*/ 691 w 691"/>
                <a:gd name="T89" fmla="*/ 24 h 555"/>
                <a:gd name="T90" fmla="*/ 691 w 691"/>
                <a:gd name="T91" fmla="*/ 18 h 555"/>
                <a:gd name="T92" fmla="*/ 691 w 691"/>
                <a:gd name="T93" fmla="*/ 13 h 555"/>
                <a:gd name="T94" fmla="*/ 687 w 691"/>
                <a:gd name="T95" fmla="*/ 7 h 555"/>
                <a:gd name="T96" fmla="*/ 687 w 691"/>
                <a:gd name="T97" fmla="*/ 7 h 5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691" h="555">
                  <a:moveTo>
                    <a:pt x="687" y="7"/>
                  </a:moveTo>
                  <a:lnTo>
                    <a:pt x="687" y="7"/>
                  </a:lnTo>
                  <a:lnTo>
                    <a:pt x="682" y="2"/>
                  </a:lnTo>
                  <a:lnTo>
                    <a:pt x="672" y="0"/>
                  </a:lnTo>
                  <a:lnTo>
                    <a:pt x="672" y="0"/>
                  </a:lnTo>
                  <a:lnTo>
                    <a:pt x="667" y="2"/>
                  </a:lnTo>
                  <a:lnTo>
                    <a:pt x="661" y="3"/>
                  </a:lnTo>
                  <a:lnTo>
                    <a:pt x="233" y="346"/>
                  </a:lnTo>
                  <a:lnTo>
                    <a:pt x="112" y="245"/>
                  </a:lnTo>
                  <a:lnTo>
                    <a:pt x="112" y="245"/>
                  </a:lnTo>
                  <a:lnTo>
                    <a:pt x="103" y="238"/>
                  </a:lnTo>
                  <a:lnTo>
                    <a:pt x="91" y="232"/>
                  </a:lnTo>
                  <a:lnTo>
                    <a:pt x="80" y="231"/>
                  </a:lnTo>
                  <a:lnTo>
                    <a:pt x="67" y="229"/>
                  </a:lnTo>
                  <a:lnTo>
                    <a:pt x="67" y="229"/>
                  </a:lnTo>
                  <a:lnTo>
                    <a:pt x="56" y="231"/>
                  </a:lnTo>
                  <a:lnTo>
                    <a:pt x="45" y="232"/>
                  </a:lnTo>
                  <a:lnTo>
                    <a:pt x="34" y="238"/>
                  </a:lnTo>
                  <a:lnTo>
                    <a:pt x="24" y="245"/>
                  </a:lnTo>
                  <a:lnTo>
                    <a:pt x="24" y="245"/>
                  </a:lnTo>
                  <a:lnTo>
                    <a:pt x="13" y="255"/>
                  </a:lnTo>
                  <a:lnTo>
                    <a:pt x="6" y="266"/>
                  </a:lnTo>
                  <a:lnTo>
                    <a:pt x="2" y="279"/>
                  </a:lnTo>
                  <a:lnTo>
                    <a:pt x="0" y="292"/>
                  </a:lnTo>
                  <a:lnTo>
                    <a:pt x="0" y="305"/>
                  </a:lnTo>
                  <a:lnTo>
                    <a:pt x="2" y="318"/>
                  </a:lnTo>
                  <a:lnTo>
                    <a:pt x="8" y="329"/>
                  </a:lnTo>
                  <a:lnTo>
                    <a:pt x="15" y="342"/>
                  </a:lnTo>
                  <a:lnTo>
                    <a:pt x="168" y="523"/>
                  </a:lnTo>
                  <a:lnTo>
                    <a:pt x="170" y="525"/>
                  </a:lnTo>
                  <a:lnTo>
                    <a:pt x="170" y="525"/>
                  </a:lnTo>
                  <a:lnTo>
                    <a:pt x="181" y="536"/>
                  </a:lnTo>
                  <a:lnTo>
                    <a:pt x="181" y="536"/>
                  </a:lnTo>
                  <a:lnTo>
                    <a:pt x="192" y="543"/>
                  </a:lnTo>
                  <a:lnTo>
                    <a:pt x="205" y="549"/>
                  </a:lnTo>
                  <a:lnTo>
                    <a:pt x="218" y="553"/>
                  </a:lnTo>
                  <a:lnTo>
                    <a:pt x="231" y="555"/>
                  </a:lnTo>
                  <a:lnTo>
                    <a:pt x="231" y="555"/>
                  </a:lnTo>
                  <a:lnTo>
                    <a:pt x="248" y="553"/>
                  </a:lnTo>
                  <a:lnTo>
                    <a:pt x="265" y="545"/>
                  </a:lnTo>
                  <a:lnTo>
                    <a:pt x="281" y="536"/>
                  </a:lnTo>
                  <a:lnTo>
                    <a:pt x="294" y="523"/>
                  </a:lnTo>
                  <a:lnTo>
                    <a:pt x="687" y="29"/>
                  </a:lnTo>
                  <a:lnTo>
                    <a:pt x="687" y="29"/>
                  </a:lnTo>
                  <a:lnTo>
                    <a:pt x="691" y="24"/>
                  </a:lnTo>
                  <a:lnTo>
                    <a:pt x="691" y="18"/>
                  </a:lnTo>
                  <a:lnTo>
                    <a:pt x="691" y="13"/>
                  </a:lnTo>
                  <a:lnTo>
                    <a:pt x="687" y="7"/>
                  </a:lnTo>
                  <a:lnTo>
                    <a:pt x="687" y="7"/>
                  </a:lnTo>
                  <a:close/>
                </a:path>
              </a:pathLst>
            </a:custGeom>
            <a:gradFill>
              <a:gsLst>
                <a:gs pos="0">
                  <a:srgbClr val="FF3300"/>
                </a:gs>
                <a:gs pos="100000">
                  <a:srgbClr val="FFC000"/>
                </a:gs>
              </a:gsLst>
              <a:path path="circle">
                <a:fillToRect t="100000" r="10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7" name="그룹 49">
            <a:extLst>
              <a:ext uri="{FF2B5EF4-FFF2-40B4-BE49-F238E27FC236}">
                <a16:creationId xmlns:a16="http://schemas.microsoft.com/office/drawing/2014/main" xmlns="" id="{C275D332-2A75-49C4-8CF9-CA64F9056DD5}"/>
              </a:ext>
            </a:extLst>
          </p:cNvPr>
          <p:cNvGrpSpPr/>
          <p:nvPr/>
        </p:nvGrpSpPr>
        <p:grpSpPr>
          <a:xfrm>
            <a:off x="2258195" y="4742106"/>
            <a:ext cx="203348" cy="214206"/>
            <a:chOff x="8274366" y="1128713"/>
            <a:chExt cx="456629" cy="481012"/>
          </a:xfrm>
        </p:grpSpPr>
        <p:sp>
          <p:nvSpPr>
            <p:cNvPr id="51" name="Freeform 70">
              <a:extLst>
                <a:ext uri="{FF2B5EF4-FFF2-40B4-BE49-F238E27FC236}">
                  <a16:creationId xmlns:a16="http://schemas.microsoft.com/office/drawing/2014/main" xmlns="" id="{BA34F6E1-9A5A-43D3-B112-514D405C6DBE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8274366" y="1212627"/>
              <a:ext cx="397098" cy="397098"/>
            </a:xfrm>
            <a:custGeom>
              <a:avLst/>
              <a:gdLst>
                <a:gd name="T0" fmla="*/ 640 w 676"/>
                <a:gd name="T1" fmla="*/ 0 h 676"/>
                <a:gd name="T2" fmla="*/ 184 w 676"/>
                <a:gd name="T3" fmla="*/ 0 h 676"/>
                <a:gd name="T4" fmla="*/ 223 w 676"/>
                <a:gd name="T5" fmla="*/ 72 h 676"/>
                <a:gd name="T6" fmla="*/ 603 w 676"/>
                <a:gd name="T7" fmla="*/ 72 h 676"/>
                <a:gd name="T8" fmla="*/ 603 w 676"/>
                <a:gd name="T9" fmla="*/ 601 h 676"/>
                <a:gd name="T10" fmla="*/ 72 w 676"/>
                <a:gd name="T11" fmla="*/ 601 h 676"/>
                <a:gd name="T12" fmla="*/ 72 w 676"/>
                <a:gd name="T13" fmla="*/ 378 h 676"/>
                <a:gd name="T14" fmla="*/ 0 w 676"/>
                <a:gd name="T15" fmla="*/ 302 h 676"/>
                <a:gd name="T16" fmla="*/ 0 w 676"/>
                <a:gd name="T17" fmla="*/ 639 h 676"/>
                <a:gd name="T18" fmla="*/ 0 w 676"/>
                <a:gd name="T19" fmla="*/ 639 h 676"/>
                <a:gd name="T20" fmla="*/ 2 w 676"/>
                <a:gd name="T21" fmla="*/ 646 h 676"/>
                <a:gd name="T22" fmla="*/ 3 w 676"/>
                <a:gd name="T23" fmla="*/ 653 h 676"/>
                <a:gd name="T24" fmla="*/ 7 w 676"/>
                <a:gd name="T25" fmla="*/ 659 h 676"/>
                <a:gd name="T26" fmla="*/ 11 w 676"/>
                <a:gd name="T27" fmla="*/ 665 h 676"/>
                <a:gd name="T28" fmla="*/ 16 w 676"/>
                <a:gd name="T29" fmla="*/ 668 h 676"/>
                <a:gd name="T30" fmla="*/ 22 w 676"/>
                <a:gd name="T31" fmla="*/ 672 h 676"/>
                <a:gd name="T32" fmla="*/ 29 w 676"/>
                <a:gd name="T33" fmla="*/ 674 h 676"/>
                <a:gd name="T34" fmla="*/ 37 w 676"/>
                <a:gd name="T35" fmla="*/ 676 h 676"/>
                <a:gd name="T36" fmla="*/ 640 w 676"/>
                <a:gd name="T37" fmla="*/ 676 h 676"/>
                <a:gd name="T38" fmla="*/ 640 w 676"/>
                <a:gd name="T39" fmla="*/ 676 h 676"/>
                <a:gd name="T40" fmla="*/ 648 w 676"/>
                <a:gd name="T41" fmla="*/ 674 h 676"/>
                <a:gd name="T42" fmla="*/ 653 w 676"/>
                <a:gd name="T43" fmla="*/ 672 h 676"/>
                <a:gd name="T44" fmla="*/ 661 w 676"/>
                <a:gd name="T45" fmla="*/ 668 h 676"/>
                <a:gd name="T46" fmla="*/ 666 w 676"/>
                <a:gd name="T47" fmla="*/ 665 h 676"/>
                <a:gd name="T48" fmla="*/ 670 w 676"/>
                <a:gd name="T49" fmla="*/ 659 h 676"/>
                <a:gd name="T50" fmla="*/ 674 w 676"/>
                <a:gd name="T51" fmla="*/ 653 h 676"/>
                <a:gd name="T52" fmla="*/ 676 w 676"/>
                <a:gd name="T53" fmla="*/ 646 h 676"/>
                <a:gd name="T54" fmla="*/ 676 w 676"/>
                <a:gd name="T55" fmla="*/ 639 h 676"/>
                <a:gd name="T56" fmla="*/ 676 w 676"/>
                <a:gd name="T57" fmla="*/ 35 h 676"/>
                <a:gd name="T58" fmla="*/ 676 w 676"/>
                <a:gd name="T59" fmla="*/ 35 h 676"/>
                <a:gd name="T60" fmla="*/ 676 w 676"/>
                <a:gd name="T61" fmla="*/ 28 h 676"/>
                <a:gd name="T62" fmla="*/ 674 w 676"/>
                <a:gd name="T63" fmla="*/ 22 h 676"/>
                <a:gd name="T64" fmla="*/ 670 w 676"/>
                <a:gd name="T65" fmla="*/ 15 h 676"/>
                <a:gd name="T66" fmla="*/ 666 w 676"/>
                <a:gd name="T67" fmla="*/ 9 h 676"/>
                <a:gd name="T68" fmla="*/ 661 w 676"/>
                <a:gd name="T69" fmla="*/ 5 h 676"/>
                <a:gd name="T70" fmla="*/ 653 w 676"/>
                <a:gd name="T71" fmla="*/ 2 h 676"/>
                <a:gd name="T72" fmla="*/ 648 w 676"/>
                <a:gd name="T73" fmla="*/ 0 h 676"/>
                <a:gd name="T74" fmla="*/ 640 w 676"/>
                <a:gd name="T75" fmla="*/ 0 h 676"/>
                <a:gd name="T76" fmla="*/ 640 w 676"/>
                <a:gd name="T77" fmla="*/ 0 h 6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676" h="676">
                  <a:moveTo>
                    <a:pt x="640" y="0"/>
                  </a:moveTo>
                  <a:lnTo>
                    <a:pt x="184" y="0"/>
                  </a:lnTo>
                  <a:lnTo>
                    <a:pt x="223" y="72"/>
                  </a:lnTo>
                  <a:lnTo>
                    <a:pt x="603" y="72"/>
                  </a:lnTo>
                  <a:lnTo>
                    <a:pt x="603" y="601"/>
                  </a:lnTo>
                  <a:lnTo>
                    <a:pt x="72" y="601"/>
                  </a:lnTo>
                  <a:lnTo>
                    <a:pt x="72" y="378"/>
                  </a:lnTo>
                  <a:lnTo>
                    <a:pt x="0" y="302"/>
                  </a:lnTo>
                  <a:lnTo>
                    <a:pt x="0" y="639"/>
                  </a:lnTo>
                  <a:lnTo>
                    <a:pt x="0" y="639"/>
                  </a:lnTo>
                  <a:lnTo>
                    <a:pt x="2" y="646"/>
                  </a:lnTo>
                  <a:lnTo>
                    <a:pt x="3" y="653"/>
                  </a:lnTo>
                  <a:lnTo>
                    <a:pt x="7" y="659"/>
                  </a:lnTo>
                  <a:lnTo>
                    <a:pt x="11" y="665"/>
                  </a:lnTo>
                  <a:lnTo>
                    <a:pt x="16" y="668"/>
                  </a:lnTo>
                  <a:lnTo>
                    <a:pt x="22" y="672"/>
                  </a:lnTo>
                  <a:lnTo>
                    <a:pt x="29" y="674"/>
                  </a:lnTo>
                  <a:lnTo>
                    <a:pt x="37" y="676"/>
                  </a:lnTo>
                  <a:lnTo>
                    <a:pt x="640" y="676"/>
                  </a:lnTo>
                  <a:lnTo>
                    <a:pt x="640" y="676"/>
                  </a:lnTo>
                  <a:lnTo>
                    <a:pt x="648" y="674"/>
                  </a:lnTo>
                  <a:lnTo>
                    <a:pt x="653" y="672"/>
                  </a:lnTo>
                  <a:lnTo>
                    <a:pt x="661" y="668"/>
                  </a:lnTo>
                  <a:lnTo>
                    <a:pt x="666" y="665"/>
                  </a:lnTo>
                  <a:lnTo>
                    <a:pt x="670" y="659"/>
                  </a:lnTo>
                  <a:lnTo>
                    <a:pt x="674" y="653"/>
                  </a:lnTo>
                  <a:lnTo>
                    <a:pt x="676" y="646"/>
                  </a:lnTo>
                  <a:lnTo>
                    <a:pt x="676" y="639"/>
                  </a:lnTo>
                  <a:lnTo>
                    <a:pt x="676" y="35"/>
                  </a:lnTo>
                  <a:lnTo>
                    <a:pt x="676" y="35"/>
                  </a:lnTo>
                  <a:lnTo>
                    <a:pt x="676" y="28"/>
                  </a:lnTo>
                  <a:lnTo>
                    <a:pt x="674" y="22"/>
                  </a:lnTo>
                  <a:lnTo>
                    <a:pt x="670" y="15"/>
                  </a:lnTo>
                  <a:lnTo>
                    <a:pt x="666" y="9"/>
                  </a:lnTo>
                  <a:lnTo>
                    <a:pt x="661" y="5"/>
                  </a:lnTo>
                  <a:lnTo>
                    <a:pt x="653" y="2"/>
                  </a:lnTo>
                  <a:lnTo>
                    <a:pt x="648" y="0"/>
                  </a:lnTo>
                  <a:lnTo>
                    <a:pt x="640" y="0"/>
                  </a:lnTo>
                  <a:lnTo>
                    <a:pt x="640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50000"/>
                  </a:schemeClr>
                </a:gs>
                <a:gs pos="100000">
                  <a:schemeClr val="tx1">
                    <a:lumMod val="65000"/>
                    <a:lumOff val="35000"/>
                  </a:schemeClr>
                </a:gs>
              </a:gsLst>
              <a:lin ang="27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2" name="Freeform 52">
              <a:extLst>
                <a:ext uri="{FF2B5EF4-FFF2-40B4-BE49-F238E27FC236}">
                  <a16:creationId xmlns:a16="http://schemas.microsoft.com/office/drawing/2014/main" xmlns="" id="{149FCFC4-736E-4746-BAB1-44A954F21466}"/>
                </a:ext>
              </a:extLst>
            </p:cNvPr>
            <p:cNvSpPr>
              <a:spLocks/>
            </p:cNvSpPr>
            <p:nvPr/>
          </p:nvSpPr>
          <p:spPr bwMode="auto">
            <a:xfrm>
              <a:off x="8396355" y="1128713"/>
              <a:ext cx="334640" cy="382588"/>
            </a:xfrm>
            <a:custGeom>
              <a:avLst/>
              <a:gdLst>
                <a:gd name="T0" fmla="*/ 687 w 691"/>
                <a:gd name="T1" fmla="*/ 7 h 555"/>
                <a:gd name="T2" fmla="*/ 687 w 691"/>
                <a:gd name="T3" fmla="*/ 7 h 555"/>
                <a:gd name="T4" fmla="*/ 682 w 691"/>
                <a:gd name="T5" fmla="*/ 2 h 555"/>
                <a:gd name="T6" fmla="*/ 672 w 691"/>
                <a:gd name="T7" fmla="*/ 0 h 555"/>
                <a:gd name="T8" fmla="*/ 672 w 691"/>
                <a:gd name="T9" fmla="*/ 0 h 555"/>
                <a:gd name="T10" fmla="*/ 667 w 691"/>
                <a:gd name="T11" fmla="*/ 2 h 555"/>
                <a:gd name="T12" fmla="*/ 661 w 691"/>
                <a:gd name="T13" fmla="*/ 3 h 555"/>
                <a:gd name="T14" fmla="*/ 233 w 691"/>
                <a:gd name="T15" fmla="*/ 346 h 555"/>
                <a:gd name="T16" fmla="*/ 112 w 691"/>
                <a:gd name="T17" fmla="*/ 245 h 555"/>
                <a:gd name="T18" fmla="*/ 112 w 691"/>
                <a:gd name="T19" fmla="*/ 245 h 555"/>
                <a:gd name="T20" fmla="*/ 103 w 691"/>
                <a:gd name="T21" fmla="*/ 238 h 555"/>
                <a:gd name="T22" fmla="*/ 91 w 691"/>
                <a:gd name="T23" fmla="*/ 232 h 555"/>
                <a:gd name="T24" fmla="*/ 80 w 691"/>
                <a:gd name="T25" fmla="*/ 231 h 555"/>
                <a:gd name="T26" fmla="*/ 67 w 691"/>
                <a:gd name="T27" fmla="*/ 229 h 555"/>
                <a:gd name="T28" fmla="*/ 67 w 691"/>
                <a:gd name="T29" fmla="*/ 229 h 555"/>
                <a:gd name="T30" fmla="*/ 56 w 691"/>
                <a:gd name="T31" fmla="*/ 231 h 555"/>
                <a:gd name="T32" fmla="*/ 45 w 691"/>
                <a:gd name="T33" fmla="*/ 232 h 555"/>
                <a:gd name="T34" fmla="*/ 34 w 691"/>
                <a:gd name="T35" fmla="*/ 238 h 555"/>
                <a:gd name="T36" fmla="*/ 24 w 691"/>
                <a:gd name="T37" fmla="*/ 245 h 555"/>
                <a:gd name="T38" fmla="*/ 24 w 691"/>
                <a:gd name="T39" fmla="*/ 245 h 555"/>
                <a:gd name="T40" fmla="*/ 13 w 691"/>
                <a:gd name="T41" fmla="*/ 255 h 555"/>
                <a:gd name="T42" fmla="*/ 6 w 691"/>
                <a:gd name="T43" fmla="*/ 266 h 555"/>
                <a:gd name="T44" fmla="*/ 2 w 691"/>
                <a:gd name="T45" fmla="*/ 279 h 555"/>
                <a:gd name="T46" fmla="*/ 0 w 691"/>
                <a:gd name="T47" fmla="*/ 292 h 555"/>
                <a:gd name="T48" fmla="*/ 0 w 691"/>
                <a:gd name="T49" fmla="*/ 305 h 555"/>
                <a:gd name="T50" fmla="*/ 2 w 691"/>
                <a:gd name="T51" fmla="*/ 318 h 555"/>
                <a:gd name="T52" fmla="*/ 8 w 691"/>
                <a:gd name="T53" fmla="*/ 329 h 555"/>
                <a:gd name="T54" fmla="*/ 15 w 691"/>
                <a:gd name="T55" fmla="*/ 342 h 555"/>
                <a:gd name="T56" fmla="*/ 168 w 691"/>
                <a:gd name="T57" fmla="*/ 523 h 555"/>
                <a:gd name="T58" fmla="*/ 170 w 691"/>
                <a:gd name="T59" fmla="*/ 525 h 555"/>
                <a:gd name="T60" fmla="*/ 170 w 691"/>
                <a:gd name="T61" fmla="*/ 525 h 555"/>
                <a:gd name="T62" fmla="*/ 181 w 691"/>
                <a:gd name="T63" fmla="*/ 536 h 555"/>
                <a:gd name="T64" fmla="*/ 181 w 691"/>
                <a:gd name="T65" fmla="*/ 536 h 555"/>
                <a:gd name="T66" fmla="*/ 192 w 691"/>
                <a:gd name="T67" fmla="*/ 543 h 555"/>
                <a:gd name="T68" fmla="*/ 205 w 691"/>
                <a:gd name="T69" fmla="*/ 549 h 555"/>
                <a:gd name="T70" fmla="*/ 218 w 691"/>
                <a:gd name="T71" fmla="*/ 553 h 555"/>
                <a:gd name="T72" fmla="*/ 231 w 691"/>
                <a:gd name="T73" fmla="*/ 555 h 555"/>
                <a:gd name="T74" fmla="*/ 231 w 691"/>
                <a:gd name="T75" fmla="*/ 555 h 555"/>
                <a:gd name="T76" fmla="*/ 248 w 691"/>
                <a:gd name="T77" fmla="*/ 553 h 555"/>
                <a:gd name="T78" fmla="*/ 265 w 691"/>
                <a:gd name="T79" fmla="*/ 545 h 555"/>
                <a:gd name="T80" fmla="*/ 281 w 691"/>
                <a:gd name="T81" fmla="*/ 536 h 555"/>
                <a:gd name="T82" fmla="*/ 294 w 691"/>
                <a:gd name="T83" fmla="*/ 523 h 555"/>
                <a:gd name="T84" fmla="*/ 687 w 691"/>
                <a:gd name="T85" fmla="*/ 29 h 555"/>
                <a:gd name="T86" fmla="*/ 687 w 691"/>
                <a:gd name="T87" fmla="*/ 29 h 555"/>
                <a:gd name="T88" fmla="*/ 691 w 691"/>
                <a:gd name="T89" fmla="*/ 24 h 555"/>
                <a:gd name="T90" fmla="*/ 691 w 691"/>
                <a:gd name="T91" fmla="*/ 18 h 555"/>
                <a:gd name="T92" fmla="*/ 691 w 691"/>
                <a:gd name="T93" fmla="*/ 13 h 555"/>
                <a:gd name="T94" fmla="*/ 687 w 691"/>
                <a:gd name="T95" fmla="*/ 7 h 555"/>
                <a:gd name="T96" fmla="*/ 687 w 691"/>
                <a:gd name="T97" fmla="*/ 7 h 5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691" h="555">
                  <a:moveTo>
                    <a:pt x="687" y="7"/>
                  </a:moveTo>
                  <a:lnTo>
                    <a:pt x="687" y="7"/>
                  </a:lnTo>
                  <a:lnTo>
                    <a:pt x="682" y="2"/>
                  </a:lnTo>
                  <a:lnTo>
                    <a:pt x="672" y="0"/>
                  </a:lnTo>
                  <a:lnTo>
                    <a:pt x="672" y="0"/>
                  </a:lnTo>
                  <a:lnTo>
                    <a:pt x="667" y="2"/>
                  </a:lnTo>
                  <a:lnTo>
                    <a:pt x="661" y="3"/>
                  </a:lnTo>
                  <a:lnTo>
                    <a:pt x="233" y="346"/>
                  </a:lnTo>
                  <a:lnTo>
                    <a:pt x="112" y="245"/>
                  </a:lnTo>
                  <a:lnTo>
                    <a:pt x="112" y="245"/>
                  </a:lnTo>
                  <a:lnTo>
                    <a:pt x="103" y="238"/>
                  </a:lnTo>
                  <a:lnTo>
                    <a:pt x="91" y="232"/>
                  </a:lnTo>
                  <a:lnTo>
                    <a:pt x="80" y="231"/>
                  </a:lnTo>
                  <a:lnTo>
                    <a:pt x="67" y="229"/>
                  </a:lnTo>
                  <a:lnTo>
                    <a:pt x="67" y="229"/>
                  </a:lnTo>
                  <a:lnTo>
                    <a:pt x="56" y="231"/>
                  </a:lnTo>
                  <a:lnTo>
                    <a:pt x="45" y="232"/>
                  </a:lnTo>
                  <a:lnTo>
                    <a:pt x="34" y="238"/>
                  </a:lnTo>
                  <a:lnTo>
                    <a:pt x="24" y="245"/>
                  </a:lnTo>
                  <a:lnTo>
                    <a:pt x="24" y="245"/>
                  </a:lnTo>
                  <a:lnTo>
                    <a:pt x="13" y="255"/>
                  </a:lnTo>
                  <a:lnTo>
                    <a:pt x="6" y="266"/>
                  </a:lnTo>
                  <a:lnTo>
                    <a:pt x="2" y="279"/>
                  </a:lnTo>
                  <a:lnTo>
                    <a:pt x="0" y="292"/>
                  </a:lnTo>
                  <a:lnTo>
                    <a:pt x="0" y="305"/>
                  </a:lnTo>
                  <a:lnTo>
                    <a:pt x="2" y="318"/>
                  </a:lnTo>
                  <a:lnTo>
                    <a:pt x="8" y="329"/>
                  </a:lnTo>
                  <a:lnTo>
                    <a:pt x="15" y="342"/>
                  </a:lnTo>
                  <a:lnTo>
                    <a:pt x="168" y="523"/>
                  </a:lnTo>
                  <a:lnTo>
                    <a:pt x="170" y="525"/>
                  </a:lnTo>
                  <a:lnTo>
                    <a:pt x="170" y="525"/>
                  </a:lnTo>
                  <a:lnTo>
                    <a:pt x="181" y="536"/>
                  </a:lnTo>
                  <a:lnTo>
                    <a:pt x="181" y="536"/>
                  </a:lnTo>
                  <a:lnTo>
                    <a:pt x="192" y="543"/>
                  </a:lnTo>
                  <a:lnTo>
                    <a:pt x="205" y="549"/>
                  </a:lnTo>
                  <a:lnTo>
                    <a:pt x="218" y="553"/>
                  </a:lnTo>
                  <a:lnTo>
                    <a:pt x="231" y="555"/>
                  </a:lnTo>
                  <a:lnTo>
                    <a:pt x="231" y="555"/>
                  </a:lnTo>
                  <a:lnTo>
                    <a:pt x="248" y="553"/>
                  </a:lnTo>
                  <a:lnTo>
                    <a:pt x="265" y="545"/>
                  </a:lnTo>
                  <a:lnTo>
                    <a:pt x="281" y="536"/>
                  </a:lnTo>
                  <a:lnTo>
                    <a:pt x="294" y="523"/>
                  </a:lnTo>
                  <a:lnTo>
                    <a:pt x="687" y="29"/>
                  </a:lnTo>
                  <a:lnTo>
                    <a:pt x="687" y="29"/>
                  </a:lnTo>
                  <a:lnTo>
                    <a:pt x="691" y="24"/>
                  </a:lnTo>
                  <a:lnTo>
                    <a:pt x="691" y="18"/>
                  </a:lnTo>
                  <a:lnTo>
                    <a:pt x="691" y="13"/>
                  </a:lnTo>
                  <a:lnTo>
                    <a:pt x="687" y="7"/>
                  </a:lnTo>
                  <a:lnTo>
                    <a:pt x="687" y="7"/>
                  </a:lnTo>
                  <a:close/>
                </a:path>
              </a:pathLst>
            </a:custGeom>
            <a:gradFill>
              <a:gsLst>
                <a:gs pos="0">
                  <a:srgbClr val="FF3300"/>
                </a:gs>
                <a:gs pos="100000">
                  <a:srgbClr val="FFC000"/>
                </a:gs>
              </a:gsLst>
              <a:path path="circle">
                <a:fillToRect t="100000" r="10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pic>
        <p:nvPicPr>
          <p:cNvPr id="15" name="그림 14">
            <a:extLst>
              <a:ext uri="{FF2B5EF4-FFF2-40B4-BE49-F238E27FC236}">
                <a16:creationId xmlns:a16="http://schemas.microsoft.com/office/drawing/2014/main" xmlns="" id="{A9A6397B-DFAD-4830-9164-6F2B7BF83292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45724" y="4931318"/>
            <a:ext cx="1020928" cy="640091"/>
          </a:xfrm>
          <a:prstGeom prst="rect">
            <a:avLst/>
          </a:prstGeom>
        </p:spPr>
      </p:pic>
      <p:sp>
        <p:nvSpPr>
          <p:cNvPr id="65" name="직사각형 64">
            <a:extLst>
              <a:ext uri="{FF2B5EF4-FFF2-40B4-BE49-F238E27FC236}">
                <a16:creationId xmlns:a16="http://schemas.microsoft.com/office/drawing/2014/main" xmlns="" id="{0C25113D-4983-47D6-88AB-E73EF310971B}"/>
              </a:ext>
            </a:extLst>
          </p:cNvPr>
          <p:cNvSpPr/>
          <p:nvPr/>
        </p:nvSpPr>
        <p:spPr>
          <a:xfrm>
            <a:off x="800150" y="2565155"/>
            <a:ext cx="1063352" cy="890833"/>
          </a:xfrm>
          <a:custGeom>
            <a:avLst/>
            <a:gdLst>
              <a:gd name="connsiteX0" fmla="*/ 0 w 695052"/>
              <a:gd name="connsiteY0" fmla="*/ 0 h 662233"/>
              <a:gd name="connsiteX1" fmla="*/ 695052 w 695052"/>
              <a:gd name="connsiteY1" fmla="*/ 0 h 662233"/>
              <a:gd name="connsiteX2" fmla="*/ 695052 w 695052"/>
              <a:gd name="connsiteY2" fmla="*/ 662233 h 662233"/>
              <a:gd name="connsiteX3" fmla="*/ 0 w 695052"/>
              <a:gd name="connsiteY3" fmla="*/ 662233 h 662233"/>
              <a:gd name="connsiteX4" fmla="*/ 0 w 695052"/>
              <a:gd name="connsiteY4" fmla="*/ 0 h 662233"/>
              <a:gd name="connsiteX0" fmla="*/ 0 w 695052"/>
              <a:gd name="connsiteY0" fmla="*/ 0 h 833683"/>
              <a:gd name="connsiteX1" fmla="*/ 695052 w 695052"/>
              <a:gd name="connsiteY1" fmla="*/ 0 h 833683"/>
              <a:gd name="connsiteX2" fmla="*/ 695052 w 695052"/>
              <a:gd name="connsiteY2" fmla="*/ 662233 h 833683"/>
              <a:gd name="connsiteX3" fmla="*/ 6350 w 695052"/>
              <a:gd name="connsiteY3" fmla="*/ 833683 h 833683"/>
              <a:gd name="connsiteX4" fmla="*/ 0 w 695052"/>
              <a:gd name="connsiteY4" fmla="*/ 0 h 833683"/>
              <a:gd name="connsiteX0" fmla="*/ 0 w 866502"/>
              <a:gd name="connsiteY0" fmla="*/ 501650 h 833683"/>
              <a:gd name="connsiteX1" fmla="*/ 866502 w 866502"/>
              <a:gd name="connsiteY1" fmla="*/ 0 h 833683"/>
              <a:gd name="connsiteX2" fmla="*/ 866502 w 866502"/>
              <a:gd name="connsiteY2" fmla="*/ 662233 h 833683"/>
              <a:gd name="connsiteX3" fmla="*/ 177800 w 866502"/>
              <a:gd name="connsiteY3" fmla="*/ 833683 h 833683"/>
              <a:gd name="connsiteX4" fmla="*/ 0 w 866502"/>
              <a:gd name="connsiteY4" fmla="*/ 501650 h 833683"/>
              <a:gd name="connsiteX0" fmla="*/ 0 w 866502"/>
              <a:gd name="connsiteY0" fmla="*/ 558800 h 890833"/>
              <a:gd name="connsiteX1" fmla="*/ 688702 w 866502"/>
              <a:gd name="connsiteY1" fmla="*/ 0 h 890833"/>
              <a:gd name="connsiteX2" fmla="*/ 866502 w 866502"/>
              <a:gd name="connsiteY2" fmla="*/ 719383 h 890833"/>
              <a:gd name="connsiteX3" fmla="*/ 177800 w 866502"/>
              <a:gd name="connsiteY3" fmla="*/ 890833 h 890833"/>
              <a:gd name="connsiteX4" fmla="*/ 0 w 866502"/>
              <a:gd name="connsiteY4" fmla="*/ 558800 h 890833"/>
              <a:gd name="connsiteX0" fmla="*/ 0 w 999852"/>
              <a:gd name="connsiteY0" fmla="*/ 558800 h 890833"/>
              <a:gd name="connsiteX1" fmla="*/ 688702 w 999852"/>
              <a:gd name="connsiteY1" fmla="*/ 0 h 890833"/>
              <a:gd name="connsiteX2" fmla="*/ 999852 w 999852"/>
              <a:gd name="connsiteY2" fmla="*/ 744783 h 890833"/>
              <a:gd name="connsiteX3" fmla="*/ 177800 w 999852"/>
              <a:gd name="connsiteY3" fmla="*/ 890833 h 890833"/>
              <a:gd name="connsiteX4" fmla="*/ 0 w 999852"/>
              <a:gd name="connsiteY4" fmla="*/ 558800 h 890833"/>
              <a:gd name="connsiteX0" fmla="*/ 0 w 1063352"/>
              <a:gd name="connsiteY0" fmla="*/ 558800 h 890833"/>
              <a:gd name="connsiteX1" fmla="*/ 688702 w 1063352"/>
              <a:gd name="connsiteY1" fmla="*/ 0 h 890833"/>
              <a:gd name="connsiteX2" fmla="*/ 1063352 w 1063352"/>
              <a:gd name="connsiteY2" fmla="*/ 700333 h 890833"/>
              <a:gd name="connsiteX3" fmla="*/ 177800 w 1063352"/>
              <a:gd name="connsiteY3" fmla="*/ 890833 h 890833"/>
              <a:gd name="connsiteX4" fmla="*/ 0 w 1063352"/>
              <a:gd name="connsiteY4" fmla="*/ 558800 h 890833"/>
              <a:gd name="connsiteX0" fmla="*/ 0 w 1063352"/>
              <a:gd name="connsiteY0" fmla="*/ 558800 h 890833"/>
              <a:gd name="connsiteX1" fmla="*/ 688702 w 1063352"/>
              <a:gd name="connsiteY1" fmla="*/ 0 h 890833"/>
              <a:gd name="connsiteX2" fmla="*/ 1063352 w 1063352"/>
              <a:gd name="connsiteY2" fmla="*/ 700333 h 890833"/>
              <a:gd name="connsiteX3" fmla="*/ 177800 w 1063352"/>
              <a:gd name="connsiteY3" fmla="*/ 890833 h 890833"/>
              <a:gd name="connsiteX4" fmla="*/ 0 w 1063352"/>
              <a:gd name="connsiteY4" fmla="*/ 558800 h 890833"/>
              <a:gd name="connsiteX0" fmla="*/ 0 w 1063352"/>
              <a:gd name="connsiteY0" fmla="*/ 558800 h 890833"/>
              <a:gd name="connsiteX1" fmla="*/ 688702 w 1063352"/>
              <a:gd name="connsiteY1" fmla="*/ 0 h 890833"/>
              <a:gd name="connsiteX2" fmla="*/ 1063352 w 1063352"/>
              <a:gd name="connsiteY2" fmla="*/ 700333 h 890833"/>
              <a:gd name="connsiteX3" fmla="*/ 177800 w 1063352"/>
              <a:gd name="connsiteY3" fmla="*/ 890833 h 890833"/>
              <a:gd name="connsiteX4" fmla="*/ 0 w 1063352"/>
              <a:gd name="connsiteY4" fmla="*/ 558800 h 8908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63352" h="890833">
                <a:moveTo>
                  <a:pt x="0" y="558800"/>
                </a:moveTo>
                <a:lnTo>
                  <a:pt x="688702" y="0"/>
                </a:lnTo>
                <a:lnTo>
                  <a:pt x="1063352" y="700333"/>
                </a:lnTo>
                <a:lnTo>
                  <a:pt x="177800" y="890833"/>
                </a:lnTo>
                <a:cubicBezTo>
                  <a:pt x="118533" y="746289"/>
                  <a:pt x="167217" y="836694"/>
                  <a:pt x="0" y="55880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xmlns="" id="{E801F4D0-F4E5-409C-BBC9-EA621E8D40F6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76978" y="2549518"/>
            <a:ext cx="730042" cy="621244"/>
          </a:xfrm>
          <a:prstGeom prst="rect">
            <a:avLst/>
          </a:prstGeom>
        </p:spPr>
      </p:pic>
      <p:sp>
        <p:nvSpPr>
          <p:cNvPr id="29" name="자유형: 도형 28">
            <a:extLst>
              <a:ext uri="{FF2B5EF4-FFF2-40B4-BE49-F238E27FC236}">
                <a16:creationId xmlns:a16="http://schemas.microsoft.com/office/drawing/2014/main" xmlns="" id="{C620C16E-12BA-4CF1-AF79-15B9AE6000AB}"/>
              </a:ext>
            </a:extLst>
          </p:cNvPr>
          <p:cNvSpPr/>
          <p:nvPr/>
        </p:nvSpPr>
        <p:spPr>
          <a:xfrm>
            <a:off x="426562" y="3249959"/>
            <a:ext cx="1430875" cy="548457"/>
          </a:xfrm>
          <a:custGeom>
            <a:avLst/>
            <a:gdLst>
              <a:gd name="connsiteX0" fmla="*/ 0 w 1513912"/>
              <a:gd name="connsiteY0" fmla="*/ 0 h 580286"/>
              <a:gd name="connsiteX1" fmla="*/ 1513912 w 1513912"/>
              <a:gd name="connsiteY1" fmla="*/ 0 h 580286"/>
              <a:gd name="connsiteX2" fmla="*/ 1483214 w 1513912"/>
              <a:gd name="connsiteY2" fmla="*/ 98889 h 580286"/>
              <a:gd name="connsiteX3" fmla="*/ 756956 w 1513912"/>
              <a:gd name="connsiteY3" fmla="*/ 580286 h 580286"/>
              <a:gd name="connsiteX4" fmla="*/ 30698 w 1513912"/>
              <a:gd name="connsiteY4" fmla="*/ 98889 h 580286"/>
              <a:gd name="connsiteX5" fmla="*/ 0 w 1513912"/>
              <a:gd name="connsiteY5" fmla="*/ 0 h 5802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13912" h="580286">
                <a:moveTo>
                  <a:pt x="0" y="0"/>
                </a:moveTo>
                <a:lnTo>
                  <a:pt x="1513912" y="0"/>
                </a:lnTo>
                <a:lnTo>
                  <a:pt x="1483214" y="98889"/>
                </a:lnTo>
                <a:cubicBezTo>
                  <a:pt x="1363559" y="381786"/>
                  <a:pt x="1083439" y="580286"/>
                  <a:pt x="756956" y="580286"/>
                </a:cubicBezTo>
                <a:cubicBezTo>
                  <a:pt x="430474" y="580286"/>
                  <a:pt x="150353" y="381786"/>
                  <a:pt x="30698" y="98889"/>
                </a:cubicBezTo>
                <a:lnTo>
                  <a:pt x="0" y="0"/>
                </a:lnTo>
                <a:close/>
              </a:path>
            </a:pathLst>
          </a:custGeom>
          <a:solidFill>
            <a:srgbClr val="ABE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Rectangle 1">
            <a:extLst>
              <a:ext uri="{FF2B5EF4-FFF2-40B4-BE49-F238E27FC236}">
                <a16:creationId xmlns:a16="http://schemas.microsoft.com/office/drawing/2014/main" xmlns="" id="{B3D74878-4924-43C9-A1B7-39BFB63AE0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2687" y="3331607"/>
            <a:ext cx="1218626" cy="3246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ko-KR" altLang="en-US" sz="20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지급제한</a:t>
            </a:r>
          </a:p>
        </p:txBody>
      </p:sp>
    </p:spTree>
    <p:extLst>
      <p:ext uri="{BB962C8B-B14F-4D97-AF65-F5344CB8AC3E}">
        <p14:creationId xmlns:p14="http://schemas.microsoft.com/office/powerpoint/2010/main" xmlns="" val="489276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 descr="012.png"/>
          <p:cNvPicPr>
            <a:picLocks noChangeAspect="1"/>
          </p:cNvPicPr>
          <p:nvPr/>
        </p:nvPicPr>
        <p:blipFill rotWithShape="1">
          <a:blip r:embed="rId2" cstate="print"/>
          <a:stretch>
            <a:fillRect/>
          </a:stretch>
        </p:blipFill>
        <p:spPr>
          <a:xfrm>
            <a:off x="1453864" y="3068960"/>
            <a:ext cx="6120408" cy="3081805"/>
          </a:xfrm>
          <a:prstGeom prst="rect">
            <a:avLst/>
          </a:prstGeom>
        </p:spPr>
      </p:pic>
      <p:sp>
        <p:nvSpPr>
          <p:cNvPr id="5" name="직사각형 4"/>
          <p:cNvSpPr txBox="1"/>
          <p:nvPr/>
        </p:nvSpPr>
        <p:spPr>
          <a:xfrm>
            <a:off x="1043608" y="836712"/>
            <a:ext cx="2268252" cy="11856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 lang="ko-KR" altLang="en-US"/>
            </a:pPr>
            <a:r>
              <a:rPr lang="en-US" altLang="ko-KR" sz="7200" b="1" dirty="0">
                <a:solidFill>
                  <a:schemeClr val="accent2"/>
                </a:solidFill>
                <a:latin typeface="휴먼둥근헤드라인"/>
                <a:ea typeface="휴먼둥근헤드라인"/>
              </a:rPr>
              <a:t>Q</a:t>
            </a:r>
            <a:r>
              <a:rPr lang="en-US" altLang="ko-KR" sz="3600" b="1" dirty="0">
                <a:solidFill>
                  <a:schemeClr val="accent2"/>
                </a:solidFill>
                <a:latin typeface="휴먼둥근헤드라인"/>
                <a:ea typeface="휴먼둥근헤드라인"/>
              </a:rPr>
              <a:t>&amp;</a:t>
            </a:r>
            <a:r>
              <a:rPr lang="en-US" altLang="ko-KR" sz="7200" b="1" dirty="0">
                <a:solidFill>
                  <a:schemeClr val="accent2"/>
                </a:solidFill>
                <a:latin typeface="휴먼둥근헤드라인"/>
                <a:ea typeface="휴먼둥근헤드라인"/>
              </a:rPr>
              <a:t>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글로벌(원본)">
  <a:themeElements>
    <a:clrScheme name="글로벌(원본)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글로벌(원본)">
      <a:majorFont>
        <a:latin typeface="Times New Roman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38100" cap="flat" cmpd="sng" algn="ctr">
          <a:solidFill>
            <a:schemeClr val="bg1"/>
          </a:solidFill>
          <a:prstDash val="sysDot"/>
          <a:round/>
          <a:headEnd type="none" w="med" len="med"/>
          <a:tailEnd type="triangl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굴림" pitchFamily="50" charset="-127"/>
            <a:ea typeface="굴림" pitchFamily="50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38100" cap="flat" cmpd="sng" algn="ctr">
          <a:solidFill>
            <a:schemeClr val="bg1"/>
          </a:solidFill>
          <a:prstDash val="sysDot"/>
          <a:round/>
          <a:headEnd type="none" w="med" len="med"/>
          <a:tailEnd type="triangl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굴림" pitchFamily="50" charset="-127"/>
            <a:ea typeface="굴림" pitchFamily="50" charset="-127"/>
          </a:defRPr>
        </a:defPPr>
      </a:lstStyle>
    </a:lnDef>
  </a:objectDefaults>
  <a:extraClrSchemeLst>
    <a:extraClrScheme>
      <a:clrScheme name="글로벌(원본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글로벌(원본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글로벌(원본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글로벌(원본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글로벌(원본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글로벌(원본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글로벌(원본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글로벌(원본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글로벌(원본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글로벌(원본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글로벌(원본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글로벌(원본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sub2">
  <a:themeElements>
    <a:clrScheme name="sub2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ub2">
      <a:majorFont>
        <a:latin typeface="Times New Roman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38100" cap="flat" cmpd="sng" algn="ctr">
          <a:solidFill>
            <a:schemeClr val="bg1"/>
          </a:solidFill>
          <a:prstDash val="sysDot"/>
          <a:round/>
          <a:headEnd type="none" w="med" len="med"/>
          <a:tailEnd type="triangl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굴림" pitchFamily="50" charset="-127"/>
            <a:ea typeface="굴림" pitchFamily="50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38100" cap="flat" cmpd="sng" algn="ctr">
          <a:solidFill>
            <a:schemeClr val="bg1"/>
          </a:solidFill>
          <a:prstDash val="sysDot"/>
          <a:round/>
          <a:headEnd type="none" w="med" len="med"/>
          <a:tailEnd type="triangl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굴림" pitchFamily="50" charset="-127"/>
            <a:ea typeface="굴림" pitchFamily="50" charset="-127"/>
          </a:defRPr>
        </a:defPPr>
      </a:lstStyle>
    </a:lnDef>
  </a:objectDefaults>
  <a:extraClrSchemeLst>
    <a:extraClrScheme>
      <a:clrScheme name="sub2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ub2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ub2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ub2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ub2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ub2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ub2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ub2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ub2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ub2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ub2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ub2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디자인 사용자 지정">
  <a:themeElements>
    <a:clrScheme name="1_디자인 사용자 지정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디자인 사용자 지정">
      <a:majorFont>
        <a:latin typeface="Times New Roman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>
            <a:alpha val="100000"/>
          </a:srgbClr>
        </a:solidFill>
        <a:ln w="12700">
          <a:solidFill>
            <a:srgbClr val="000000">
              <a:alpha val="0"/>
            </a:srgbClr>
          </a:solidFill>
          <a:prstDash val="solid"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38100" cap="flat" cmpd="sng" algn="ctr">
          <a:solidFill>
            <a:schemeClr val="bg1"/>
          </a:solidFill>
          <a:prstDash val="sysDot"/>
          <a:round/>
          <a:headEnd type="none" w="med" len="med"/>
          <a:tailEnd type="triangl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굴림" pitchFamily="50" charset="-127"/>
            <a:ea typeface="굴림" pitchFamily="50" charset="-127"/>
          </a:defRPr>
        </a:defPPr>
      </a:lstStyle>
    </a:lnDef>
  </a:objectDefaults>
  <a:extraClrSchemeLst>
    <a:extraClrScheme>
      <a:clrScheme name="1_디자인 사용자 지정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디자인 사용자 지정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디자인 사용자 지정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디자인 사용자 지정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디자인 사용자 지정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디자인 사용자 지정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디자인 사용자 지정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디자인 사용자 지정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디자인 사용자 지정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디자인 사용자 지정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디자인 사용자 지정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디자인 사용자 지정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Office\Templates\디자인\단청.pot</Template>
  <TotalTime>3056</TotalTime>
  <Words>3976</Words>
  <Application>Microsoft Office PowerPoint</Application>
  <PresentationFormat>화면 슬라이드 쇼(4:3)</PresentationFormat>
  <Paragraphs>755</Paragraphs>
  <Slides>45</Slides>
  <Notes>22</Notes>
  <HiddenSlides>0</HiddenSlides>
  <MMClips>0</MMClips>
  <ScaleCrop>false</ScaleCrop>
  <HeadingPairs>
    <vt:vector size="6" baseType="variant">
      <vt:variant>
        <vt:lpstr>테마</vt:lpstr>
      </vt:variant>
      <vt:variant>
        <vt:i4>3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45</vt:i4>
      </vt:variant>
    </vt:vector>
  </HeadingPairs>
  <TitlesOfParts>
    <vt:vector size="49" baseType="lpstr">
      <vt:lpstr>글로벌(원본)</vt:lpstr>
      <vt:lpstr>sub2</vt:lpstr>
      <vt:lpstr>1_디자인 사용자 지정</vt:lpstr>
      <vt:lpstr>think-cell Slide</vt:lpstr>
      <vt:lpstr>2019년 고용장려금  변경내용 및 주요 지원제도</vt:lpstr>
      <vt:lpstr>슬라이드 2</vt:lpstr>
      <vt:lpstr>지원요건 변경  (‘19. 1. 1. 이후부터 적용)</vt:lpstr>
      <vt:lpstr>슬라이드 4</vt:lpstr>
      <vt:lpstr>슬라이드 5</vt:lpstr>
      <vt:lpstr>사업개요 및 지원절차</vt:lpstr>
      <vt:lpstr>지원제외 근로자</vt:lpstr>
      <vt:lpstr> 1   일자리함께하기 지원</vt:lpstr>
      <vt:lpstr>슬라이드 9</vt:lpstr>
      <vt:lpstr>슬라이드 10</vt:lpstr>
      <vt:lpstr>슬라이드 11</vt:lpstr>
      <vt:lpstr> 2   시간선택제 고용 지원 </vt:lpstr>
      <vt:lpstr> 3   국내복귀기업 고용 지원</vt:lpstr>
      <vt:lpstr>  4   신중년 적합직무 고용지원 </vt:lpstr>
      <vt:lpstr>  5    고용촉진장려금 지원 </vt:lpstr>
      <vt:lpstr>슬라이드 16</vt:lpstr>
      <vt:lpstr>사업개요 및 지원절차</vt:lpstr>
      <vt:lpstr>지원제외 근로자</vt:lpstr>
      <vt:lpstr> 6   정규직 전환 지원 </vt:lpstr>
      <vt:lpstr> 7    일·가정양립 환경개선 지원</vt:lpstr>
      <vt:lpstr> 8    시간선택제 전환 지원</vt:lpstr>
      <vt:lpstr> 9    출산육아기 고용안정 장려금 지원 </vt:lpstr>
      <vt:lpstr>슬라이드 23</vt:lpstr>
      <vt:lpstr>10   고용유지지원 </vt:lpstr>
      <vt:lpstr>고용조정이 불가피하게 된 사업주</vt:lpstr>
      <vt:lpstr>총근로시간 산정방법</vt:lpstr>
      <vt:lpstr>11   무급휴업·휴직 지원 </vt:lpstr>
      <vt:lpstr>무급휴업.휴직 지원요건</vt:lpstr>
      <vt:lpstr>슬라이드 29</vt:lpstr>
      <vt:lpstr>12   청년추가고용장려금</vt:lpstr>
      <vt:lpstr>청년 추가고용 장려금 지원 내용</vt:lpstr>
      <vt:lpstr>지원 요건</vt:lpstr>
      <vt:lpstr>  지원요건1    5인 이상 중소기업</vt:lpstr>
      <vt:lpstr>  지원요건1    5인 이상 중소기업</vt:lpstr>
      <vt:lpstr>  지원요건2    청년 신규 채용</vt:lpstr>
      <vt:lpstr>  지원요건2    청년 신규 채용</vt:lpstr>
      <vt:lpstr>  지원요건3    기업 전체 근로자수 증가</vt:lpstr>
      <vt:lpstr>지원 수준 및 한도</vt:lpstr>
      <vt:lpstr>지원 수준 및 한도 (고용위기지역)</vt:lpstr>
      <vt:lpstr>13   지역고용촉진 지원금</vt:lpstr>
      <vt:lpstr>14   60세 이상 고령자고용 지원 </vt:lpstr>
      <vt:lpstr>15   장년 근로시간단축 지원</vt:lpstr>
      <vt:lpstr>서식 안내</vt:lpstr>
      <vt:lpstr>부정행위에 대한 조치사항</vt:lpstr>
      <vt:lpstr>슬라이드 45</vt:lpstr>
    </vt:vector>
  </TitlesOfParts>
  <Company>울산노동부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P.P.Template Korea</dc:title>
  <dc:creator>지청장</dc:creator>
  <cp:lastModifiedBy>Moel</cp:lastModifiedBy>
  <cp:revision>222</cp:revision>
  <dcterms:created xsi:type="dcterms:W3CDTF">2008-04-18T00:24:48Z</dcterms:created>
  <dcterms:modified xsi:type="dcterms:W3CDTF">2019-08-08T07:04:34Z</dcterms:modified>
</cp:coreProperties>
</file>