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5"/>
  </p:notesMasterIdLst>
  <p:sldIdLst>
    <p:sldId id="394" r:id="rId2"/>
    <p:sldId id="395" r:id="rId3"/>
    <p:sldId id="396" r:id="rId4"/>
    <p:sldId id="397" r:id="rId5"/>
    <p:sldId id="398" r:id="rId6"/>
    <p:sldId id="399" r:id="rId7"/>
    <p:sldId id="445" r:id="rId8"/>
    <p:sldId id="401" r:id="rId9"/>
    <p:sldId id="402" r:id="rId10"/>
    <p:sldId id="406" r:id="rId11"/>
    <p:sldId id="446" r:id="rId12"/>
    <p:sldId id="447" r:id="rId13"/>
    <p:sldId id="448" r:id="rId14"/>
    <p:sldId id="449" r:id="rId15"/>
    <p:sldId id="407" r:id="rId16"/>
    <p:sldId id="408" r:id="rId17"/>
    <p:sldId id="411" r:id="rId18"/>
    <p:sldId id="412" r:id="rId19"/>
    <p:sldId id="413" r:id="rId20"/>
    <p:sldId id="414" r:id="rId21"/>
    <p:sldId id="415" r:id="rId22"/>
    <p:sldId id="416" r:id="rId23"/>
    <p:sldId id="417" r:id="rId24"/>
    <p:sldId id="418" r:id="rId25"/>
    <p:sldId id="426" r:id="rId26"/>
    <p:sldId id="427" r:id="rId27"/>
    <p:sldId id="428" r:id="rId28"/>
    <p:sldId id="429" r:id="rId29"/>
    <p:sldId id="430" r:id="rId30"/>
    <p:sldId id="431" r:id="rId31"/>
    <p:sldId id="432" r:id="rId32"/>
    <p:sldId id="452" r:id="rId33"/>
    <p:sldId id="434" r:id="rId34"/>
    <p:sldId id="435" r:id="rId35"/>
    <p:sldId id="436" r:id="rId36"/>
    <p:sldId id="437" r:id="rId37"/>
    <p:sldId id="438" r:id="rId38"/>
    <p:sldId id="439" r:id="rId39"/>
    <p:sldId id="440" r:id="rId40"/>
    <p:sldId id="450" r:id="rId41"/>
    <p:sldId id="451" r:id="rId42"/>
    <p:sldId id="443" r:id="rId43"/>
    <p:sldId id="444" r:id="rId44"/>
  </p:sldIdLst>
  <p:sldSz cx="9906000" cy="6858000" type="A4"/>
  <p:notesSz cx="6807200" cy="9939338"/>
  <p:embeddedFontLst>
    <p:embeddedFont>
      <p:font typeface="KoPub돋움체 Bold" charset="-127"/>
      <p:bold r:id="rId46"/>
    </p:embeddedFont>
    <p:embeddedFont>
      <p:font typeface="KoPub돋움체 Medium" charset="-127"/>
      <p:regular r:id="rId47"/>
    </p:embeddedFont>
    <p:embeddedFont>
      <p:font typeface="KoPub돋움체 Light" charset="-127"/>
      <p:regular r:id="rId48"/>
    </p:embeddedFont>
    <p:embeddedFont>
      <p:font typeface="함초롬돋움" pitchFamily="18" charset="-127"/>
      <p:regular r:id="rId49"/>
      <p:bold r:id="rId50"/>
    </p:embeddedFont>
    <p:embeddedFont>
      <p:font typeface="KoPub바탕체 Light" charset="-127"/>
      <p:regular r:id="rId51"/>
    </p:embeddedFont>
    <p:embeddedFont>
      <p:font typeface="맑은 고딕" pitchFamily="50" charset="-127"/>
      <p:regular r:id="rId52"/>
      <p:bold r:id="rId53"/>
    </p:embeddedFont>
    <p:embeddedFont>
      <p:font typeface="KoPub바탕체 Bold" charset="-127"/>
      <p:bold r:id="rId54"/>
    </p:embeddedFont>
    <p:embeddedFont>
      <p:font typeface="제주명조" charset="-127"/>
      <p:regular r:id="rId5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065">
          <p15:clr>
            <a:srgbClr val="A4A3A4"/>
          </p15:clr>
        </p15:guide>
        <p15:guide id="2" orient="horz" pos="754">
          <p15:clr>
            <a:srgbClr val="A4A3A4"/>
          </p15:clr>
        </p15:guide>
        <p15:guide id="3" pos="476">
          <p15:clr>
            <a:srgbClr val="A4A3A4"/>
          </p15:clr>
        </p15:guide>
        <p15:guide id="4" pos="5329">
          <p15:clr>
            <a:srgbClr val="A4A3A4"/>
          </p15:clr>
        </p15:guide>
        <p15:guide id="5" pos="521">
          <p15:clr>
            <a:srgbClr val="A4A3A4"/>
          </p15:clr>
        </p15:guide>
        <p15:guide id="6" pos="113">
          <p15:clr>
            <a:srgbClr val="A4A3A4"/>
          </p15:clr>
        </p15:guide>
        <p15:guide id="7" pos="975">
          <p15:clr>
            <a:srgbClr val="A4A3A4"/>
          </p15:clr>
        </p15:guide>
        <p15:guide id="8" pos="2880">
          <p15:clr>
            <a:srgbClr val="A4A3A4"/>
          </p15:clr>
        </p15:guide>
        <p15:guide id="9" pos="516">
          <p15:clr>
            <a:srgbClr val="A4A3A4"/>
          </p15:clr>
        </p15:guide>
        <p15:guide id="10" pos="5773">
          <p15:clr>
            <a:srgbClr val="A4A3A4"/>
          </p15:clr>
        </p15:guide>
        <p15:guide id="11" pos="564">
          <p15:clr>
            <a:srgbClr val="A4A3A4"/>
          </p15:clr>
        </p15:guide>
        <p15:guide id="12" pos="122">
          <p15:clr>
            <a:srgbClr val="A4A3A4"/>
          </p15:clr>
        </p15:guide>
        <p15:guide id="13" pos="1056">
          <p15:clr>
            <a:srgbClr val="A4A3A4"/>
          </p15:clr>
        </p15:guide>
        <p15:guide id="14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AACA9"/>
    <a:srgbClr val="1B8CA2"/>
    <a:srgbClr val="0000FF"/>
    <a:srgbClr val="87B972"/>
    <a:srgbClr val="E8F3F6"/>
    <a:srgbClr val="C4E3BF"/>
    <a:srgbClr val="66BFCE"/>
    <a:srgbClr val="AAFF21"/>
    <a:srgbClr val="35B2C6"/>
    <a:srgbClr val="3FC1B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975" autoAdjust="0"/>
    <p:restoredTop sz="90843" autoAdjust="0"/>
  </p:normalViewPr>
  <p:slideViewPr>
    <p:cSldViewPr>
      <p:cViewPr varScale="1">
        <p:scale>
          <a:sx n="116" d="100"/>
          <a:sy n="116" d="100"/>
        </p:scale>
        <p:origin x="-1626" y="-96"/>
      </p:cViewPr>
      <p:guideLst>
        <p:guide orient="horz" pos="4065"/>
        <p:guide orient="horz" pos="754"/>
        <p:guide pos="476"/>
        <p:guide pos="5329"/>
        <p:guide pos="521"/>
        <p:guide pos="113"/>
        <p:guide pos="975"/>
        <p:guide pos="2880"/>
        <p:guide pos="516"/>
        <p:guide pos="5773"/>
      </p:guideLst>
    </p:cSldViewPr>
  </p:slideViewPr>
  <p:outlineViewPr>
    <p:cViewPr>
      <p:scale>
        <a:sx n="33" d="100"/>
        <a:sy n="33" d="100"/>
      </p:scale>
      <p:origin x="0" y="1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7662"/>
    </p:cViewPr>
  </p:sorterViewPr>
  <p:notesViewPr>
    <p:cSldViewPr>
      <p:cViewPr varScale="1">
        <p:scale>
          <a:sx n="72" d="100"/>
          <a:sy n="72" d="100"/>
        </p:scale>
        <p:origin x="-3258" y="-108"/>
      </p:cViewPr>
      <p:guideLst>
        <p:guide orient="horz" pos="3130"/>
        <p:guide pos="214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8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rgbClr val="1B8CA2"/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1">
                    <a:ln>
                      <a:solidFill>
                        <a:srgbClr val="1B8CA2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defRPr>
                </a:pPr>
                <a:endParaRPr lang="ko-K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2015년</c:v>
                </c:pt>
                <c:pt idx="1">
                  <c:v>2020년</c:v>
                </c:pt>
                <c:pt idx="2">
                  <c:v>2030년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26.1</c:v>
                </c:pt>
                <c:pt idx="1">
                  <c:v>31.3</c:v>
                </c:pt>
                <c:pt idx="2">
                  <c:v>40.4</c:v>
                </c:pt>
              </c:numCache>
            </c:numRef>
          </c:val>
        </c:ser>
        <c:dLbls>
          <c:showVal val="1"/>
        </c:dLbls>
        <c:overlap val="-25"/>
        <c:axId val="69708800"/>
        <c:axId val="71918336"/>
      </c:barChart>
      <c:catAx>
        <c:axId val="6970880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30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pPr>
            <a:endParaRPr lang="ko-KR"/>
          </a:p>
        </c:txPr>
        <c:crossAx val="71918336"/>
        <c:crosses val="autoZero"/>
        <c:auto val="1"/>
        <c:lblAlgn val="ctr"/>
        <c:lblOffset val="100"/>
      </c:catAx>
      <c:valAx>
        <c:axId val="71918336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697088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rgbClr val="1B8CA2"/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1">
                    <a:ln>
                      <a:solidFill>
                        <a:srgbClr val="1B8CA2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defRPr>
                </a:pPr>
                <a:endParaRPr lang="ko-K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2005년</c:v>
                </c:pt>
                <c:pt idx="1">
                  <c:v>2010년</c:v>
                </c:pt>
                <c:pt idx="2">
                  <c:v>2015년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16.8</c:v>
                </c:pt>
                <c:pt idx="1">
                  <c:v>19.399999999999999</c:v>
                </c:pt>
                <c:pt idx="2">
                  <c:v>24.5</c:v>
                </c:pt>
              </c:numCache>
            </c:numRef>
          </c:val>
        </c:ser>
        <c:dLbls>
          <c:showVal val="1"/>
        </c:dLbls>
        <c:overlap val="-25"/>
        <c:axId val="73414144"/>
        <c:axId val="73415680"/>
      </c:barChart>
      <c:catAx>
        <c:axId val="7341414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30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pPr>
            <a:endParaRPr lang="ko-KR"/>
          </a:p>
        </c:txPr>
        <c:crossAx val="73415680"/>
        <c:crosses val="autoZero"/>
        <c:auto val="1"/>
        <c:lblAlgn val="ctr"/>
        <c:lblOffset val="100"/>
      </c:catAx>
      <c:valAx>
        <c:axId val="73415680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7341414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349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E885CA35-9501-4B2B-85CD-34C948DCD8B0}" type="datetimeFigureOut">
              <a:rPr lang="ko-KR" altLang="en-US" smtClean="0"/>
              <a:pPr/>
              <a:t>2018-09-07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83212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198" y="4721225"/>
            <a:ext cx="5444806" cy="4471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4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349" y="9440864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5E2D8BD0-664E-4407-9384-8B327F4146D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33099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KoPub돋움체 Medium" panose="02020603020101020101" pitchFamily="18" charset="-127"/>
        <a:ea typeface="KoPub돋움체 Medium" panose="02020603020101020101" pitchFamily="18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54025" y="811213"/>
            <a:ext cx="5849938" cy="404971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64382-E540-486A-8FBB-830B4994BF0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51318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54025" y="811213"/>
            <a:ext cx="5849938" cy="404971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64382-E540-486A-8FBB-830B4994BF0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88413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A3D3F-4A22-457C-A2CF-64B2E1C103BC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05722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483877"/>
            <a:ext cx="23114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defRPr>
            </a:lvl1pPr>
          </a:lstStyle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495752"/>
            <a:ext cx="2311400" cy="365125"/>
          </a:xfrm>
        </p:spPr>
        <p:txBody>
          <a:bodyPr/>
          <a:lstStyle>
            <a:lvl1pPr>
              <a:defRPr sz="900"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defRPr>
            </a:lvl1pPr>
          </a:lstStyle>
          <a:p>
            <a:r>
              <a:rPr lang="en-US" altLang="ko-KR" dirty="0" smtClean="0"/>
              <a:t>1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2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4"/>
            <a:ext cx="437687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4"/>
            <a:ext cx="437859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3" y="273050"/>
            <a:ext cx="3259006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3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프로그램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ko-KR" altLang="en-US" dirty="0"/>
          </a:p>
        </p:txBody>
      </p:sp>
      <p:sp>
        <p:nvSpPr>
          <p:cNvPr id="7" name="텍스트 개체 틀 8"/>
          <p:cNvSpPr>
            <a:spLocks noGrp="1"/>
          </p:cNvSpPr>
          <p:nvPr>
            <p:ph idx="1"/>
          </p:nvPr>
        </p:nvSpPr>
        <p:spPr>
          <a:xfrm>
            <a:off x="681039" y="1190720"/>
            <a:ext cx="8543925" cy="49862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3776" indent="-263776">
              <a:buFont typeface="Wingdings" panose="05000000000000000000" pitchFamily="2" charset="2"/>
              <a:buChar char="ü"/>
              <a:defRPr>
                <a:latin typeface="제주명조" pitchFamily="2" charset="-127"/>
                <a:ea typeface="제주명조" pitchFamily="2" charset="-127"/>
              </a:defRPr>
            </a:lvl1pPr>
            <a:lvl2pPr marL="499709" indent="-253518">
              <a:buFont typeface="Wingdings" panose="05000000000000000000" pitchFamily="2" charset="2"/>
              <a:buChar char="Ø"/>
              <a:defRPr>
                <a:latin typeface="제주명조" pitchFamily="2" charset="-127"/>
                <a:ea typeface="제주명조" pitchFamily="2" charset="-127"/>
              </a:defRPr>
            </a:lvl2pPr>
            <a:lvl3pPr marL="663836" indent="-164127">
              <a:buFont typeface="Arial" panose="020B0604020202020204" pitchFamily="34" charset="0"/>
              <a:buChar char="•"/>
              <a:defRPr>
                <a:latin typeface="제주명조" pitchFamily="2" charset="-127"/>
                <a:ea typeface="제주명조" pitchFamily="2" charset="-127"/>
              </a:defRPr>
            </a:lvl3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넷째 수준</a:t>
            </a:r>
          </a:p>
        </p:txBody>
      </p:sp>
      <p:sp>
        <p:nvSpPr>
          <p:cNvPr id="8" name="제목 개체 틀 9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5435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latin typeface="제주명조" pitchFamily="2" charset="-127"/>
                <a:ea typeface="제주명조" pitchFamily="2" charset="-127"/>
              </a:defRPr>
            </a:lvl1pPr>
          </a:lstStyle>
          <a:p>
            <a:r>
              <a:rPr lang="en-US" altLang="ko-KR" dirty="0" smtClean="0"/>
              <a:t>(1) </a:t>
            </a:r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0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520952" y="6552917"/>
            <a:ext cx="867668" cy="365125"/>
          </a:xfrm>
          <a:prstGeom prst="rect">
            <a:avLst/>
          </a:prstGeom>
        </p:spPr>
        <p:txBody>
          <a:bodyPr/>
          <a:lstStyle>
            <a:lvl1pPr algn="ctr">
              <a:defRPr sz="83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smtClean="0"/>
              <a:t>&lt;</a:t>
            </a:r>
            <a:fld id="{7496FAA6-FC7C-47F5-90D5-2C40DC700C44}" type="slidenum">
              <a:rPr lang="ko-KR" altLang="en-US" smtClean="0"/>
              <a:pPr/>
              <a:t>‹#›</a:t>
            </a:fld>
            <a:r>
              <a:rPr lang="en-US" altLang="ko-KR" smtClean="0"/>
              <a:t>&gt;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560626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7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2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B2A64BC9-DDD2-45EC-B04C-DE0C62696D4B}" type="datetimeFigureOut">
              <a:rPr lang="ko-KR" altLang="en-US" smtClean="0"/>
              <a:pPr/>
              <a:t>2018-09-07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fld id="{873AA8B5-0F75-4649-B462-3CA78FBE301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KoPub돋움체 Medium" panose="02020603020101020101" pitchFamily="18" charset="-127"/>
          <a:ea typeface="KoPub돋움체 Medium" panose="02020603020101020101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k.go.kr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work.go.kr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6066" y="1143794"/>
            <a:ext cx="39538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6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alpha val="99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2 0 1 8</a:t>
            </a:r>
            <a:endParaRPr lang="en-US" altLang="ko-KR" sz="36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alpha val="99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dist"/>
            <a:r>
              <a:rPr lang="ko-KR" altLang="en-US" sz="4000" b="1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alpha val="99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장년을</a:t>
            </a:r>
            <a:r>
              <a:rPr lang="ko-KR" altLang="en-US" sz="40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alpha val="99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위한</a:t>
            </a:r>
            <a:endParaRPr lang="en-US" altLang="ko-KR" sz="40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alpha val="99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dist"/>
            <a:endParaRPr lang="en-US" altLang="ko-KR" sz="24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alpha val="99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dist"/>
            <a:r>
              <a:rPr lang="ko-KR" altLang="en-US" sz="32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alpha val="99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정부지원사업</a:t>
            </a:r>
            <a:endParaRPr lang="en-US" altLang="ko-KR" sz="32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alpha val="99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dist">
              <a:lnSpc>
                <a:spcPct val="150000"/>
              </a:lnSpc>
            </a:pPr>
            <a:r>
              <a:rPr lang="ko-KR" altLang="en-US" sz="32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alpha val="99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종합안내</a:t>
            </a:r>
            <a:endParaRPr lang="en-US" altLang="ko-KR" sz="3200" b="1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alpha val="99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78930" y="5359568"/>
            <a:ext cx="1348141" cy="409091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654" y="5420252"/>
            <a:ext cx="9906000" cy="1437747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3009000" y="2801436"/>
            <a:ext cx="3888000" cy="1502187"/>
            <a:chOff x="3009000" y="3430458"/>
            <a:chExt cx="3888000" cy="1502187"/>
          </a:xfrm>
        </p:grpSpPr>
        <p:cxnSp>
          <p:nvCxnSpPr>
            <p:cNvPr id="38" name="직선 연결선 37"/>
            <p:cNvCxnSpPr/>
            <p:nvPr/>
          </p:nvCxnSpPr>
          <p:spPr>
            <a:xfrm>
              <a:off x="3009000" y="3430458"/>
              <a:ext cx="3888000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>
              <a:off x="3009000" y="4932645"/>
              <a:ext cx="3888000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323815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AC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7"/>
          <p:cNvSpPr/>
          <p:nvPr/>
        </p:nvSpPr>
        <p:spPr>
          <a:xfrm rot="1205920">
            <a:off x="-411679" y="76272"/>
            <a:ext cx="2448272" cy="1250181"/>
          </a:xfrm>
          <a:prstGeom prst="roundRect">
            <a:avLst>
              <a:gd name="adj" fmla="val 9315"/>
            </a:avLst>
          </a:prstGeom>
          <a:solidFill>
            <a:srgbClr val="E9E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 rot="900000">
            <a:off x="-314044" y="-88569"/>
            <a:ext cx="2448272" cy="1250181"/>
          </a:xfrm>
          <a:prstGeom prst="roundRect">
            <a:avLst>
              <a:gd name="adj" fmla="val 93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62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9841" y="805356"/>
            <a:ext cx="1620179" cy="26587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Bef>
                <a:spcPts val="277"/>
              </a:spcBef>
            </a:pPr>
            <a:r>
              <a:rPr lang="en-US" altLang="ko-KR" sz="1108" b="1" dirty="0"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</a:rPr>
              <a:t>Contents</a:t>
            </a:r>
            <a:endParaRPr lang="ko-KR" altLang="en-US" sz="969" b="1" dirty="0">
              <a:solidFill>
                <a:srgbClr val="1B8CA2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0345" y="371429"/>
            <a:ext cx="1620179" cy="51811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>
              <a:spcBef>
                <a:spcPts val="277"/>
              </a:spcBef>
            </a:pPr>
            <a:r>
              <a:rPr lang="ko-KR" altLang="en-US" sz="2954" spc="-277" dirty="0"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</a:rPr>
              <a:t>목차</a:t>
            </a:r>
            <a:endParaRPr lang="ko-KR" altLang="en-US" sz="2215" spc="-277" dirty="0">
              <a:solidFill>
                <a:srgbClr val="1B8CA2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30391" y="1457143"/>
            <a:ext cx="3559994" cy="43107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Bef>
                <a:spcPts val="277"/>
              </a:spcBef>
            </a:pPr>
            <a:r>
              <a:rPr lang="en-US" altLang="ko-KR" sz="2400" b="1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I. </a:t>
            </a:r>
            <a:r>
              <a:rPr lang="ko-KR" altLang="en-US" sz="2400" b="1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장년고용현황</a:t>
            </a:r>
            <a:endParaRPr lang="ko-KR" altLang="en-US" sz="2400" b="1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277"/>
              </a:spcBef>
            </a:pPr>
            <a:endParaRPr lang="en-US" altLang="ko-KR" sz="1400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Bold" pitchFamily="18" charset="-127"/>
              <a:ea typeface="KoPub돋움체 Bold" pitchFamily="18" charset="-127"/>
            </a:endParaRPr>
          </a:p>
          <a:p>
            <a:pPr>
              <a:spcBef>
                <a:spcPts val="277"/>
              </a:spcBef>
            </a:pPr>
            <a:r>
              <a:rPr lang="en-US" altLang="ko-KR" sz="2400" b="1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II. </a:t>
            </a:r>
            <a:r>
              <a:rPr lang="ko-KR" altLang="en-US" sz="2400" b="1" spc="-138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생애주기별</a:t>
            </a:r>
            <a:r>
              <a:rPr lang="ko-KR" altLang="en-US" sz="2400" b="1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지원제도</a:t>
            </a: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1. </a:t>
            </a:r>
            <a:r>
              <a:rPr lang="ko-KR" altLang="en-US" sz="1400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평생 직업생활 준비하기</a:t>
            </a:r>
            <a:endParaRPr lang="ko-KR" altLang="en-US" sz="1400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2. </a:t>
            </a:r>
            <a:r>
              <a:rPr lang="ko-KR" altLang="en-US" sz="1400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장년친화적 노동시장 조성하기</a:t>
            </a:r>
            <a:endParaRPr lang="ko-KR" altLang="en-US" sz="1400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3. </a:t>
            </a:r>
            <a:r>
              <a:rPr lang="ko-KR" altLang="en-US" sz="1400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취업지원서비스 강화하기</a:t>
            </a:r>
            <a:endParaRPr lang="ko-KR" altLang="en-US" sz="1400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4. </a:t>
            </a:r>
            <a:r>
              <a:rPr lang="ko-KR" altLang="en-US" sz="1400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숙련유지 및 향상하기</a:t>
            </a:r>
            <a:endParaRPr lang="ko-KR" altLang="en-US" sz="1400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5. </a:t>
            </a:r>
            <a:r>
              <a:rPr lang="ko-KR" altLang="en-US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새로운 일하기</a:t>
            </a:r>
          </a:p>
          <a:p>
            <a:pPr>
              <a:spcBef>
                <a:spcPts val="277"/>
              </a:spcBef>
            </a:pPr>
            <a:endParaRPr lang="en-US" altLang="ko-KR" sz="1400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Bold" pitchFamily="18" charset="-127"/>
              <a:ea typeface="KoPub돋움체 Bold" pitchFamily="18" charset="-127"/>
            </a:endParaRPr>
          </a:p>
          <a:p>
            <a:pPr>
              <a:spcBef>
                <a:spcPts val="277"/>
              </a:spcBef>
            </a:pPr>
            <a:r>
              <a:rPr lang="en-US" altLang="ko-KR" sz="2400" b="1" spc="-138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III. </a:t>
            </a:r>
            <a:r>
              <a:rPr lang="ko-KR" altLang="en-US" sz="2400" b="1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서비스 창구</a:t>
            </a: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1.</a:t>
            </a:r>
            <a:r>
              <a:rPr lang="ko-KR" altLang="en-US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고용센터</a:t>
            </a: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&amp;</a:t>
            </a:r>
            <a:r>
              <a:rPr lang="ko-KR" altLang="en-US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고용복지</a:t>
            </a: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센터</a:t>
            </a: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2.</a:t>
            </a:r>
            <a:r>
              <a:rPr lang="ko-KR" altLang="en-US" sz="1400" spc="-138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중장년일자리희망센터</a:t>
            </a: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고령자인재은행</a:t>
            </a: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3.</a:t>
            </a:r>
            <a:r>
              <a:rPr lang="ko-KR" altLang="en-US" sz="1400" spc="-138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여성새로일하기센터</a:t>
            </a:r>
            <a:endParaRPr lang="ko-KR" altLang="en-US" sz="1400" spc="-138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277"/>
              </a:spcBef>
            </a:pPr>
            <a:r>
              <a:rPr lang="en-US" altLang="ko-KR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4.</a:t>
            </a:r>
            <a:r>
              <a:rPr lang="ko-KR" altLang="en-US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기타 </a:t>
            </a:r>
            <a:r>
              <a:rPr lang="ko-KR" altLang="en-US" sz="1400" spc="-138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지자체</a:t>
            </a:r>
            <a:r>
              <a:rPr lang="ko-KR" altLang="en-US" sz="1400" spc="-138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장년 지원센터</a:t>
            </a:r>
          </a:p>
        </p:txBody>
      </p:sp>
      <p:cxnSp>
        <p:nvCxnSpPr>
          <p:cNvPr id="13" name="직선 연결선 12"/>
          <p:cNvCxnSpPr/>
          <p:nvPr/>
        </p:nvCxnSpPr>
        <p:spPr>
          <a:xfrm rot="5400000">
            <a:off x="2983362" y="3492266"/>
            <a:ext cx="3786214" cy="1720"/>
          </a:xfrm>
          <a:prstGeom prst="line">
            <a:avLst/>
          </a:prstGeom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50530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496616" y="5613839"/>
            <a:ext cx="3600400" cy="584254"/>
          </a:xfrm>
          <a:prstGeom prst="rect">
            <a:avLst/>
          </a:prstGeom>
          <a:solidFill>
            <a:srgbClr val="66BFCE">
              <a:alpha val="1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524776" y="1082074"/>
            <a:ext cx="8964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고령사회로의 </a:t>
            </a:r>
            <a:r>
              <a:rPr lang="ko-KR" altLang="en-US" sz="2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진입과 </a:t>
            </a: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함께 </a:t>
            </a:r>
            <a:r>
              <a:rPr lang="ko-KR" altLang="en-US" sz="2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생산가능인구 감소로 인한 성장동력 약화 현실화</a:t>
            </a:r>
            <a:endParaRPr lang="ko-KR" altLang="en-US" sz="24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156636" y="2372000"/>
            <a:ext cx="2765017" cy="1967172"/>
            <a:chOff x="574710" y="9740146"/>
            <a:chExt cx="2513652" cy="1788341"/>
          </a:xfrm>
        </p:grpSpPr>
        <p:cxnSp>
          <p:nvCxnSpPr>
            <p:cNvPr id="11" name="직선 연결선 10"/>
            <p:cNvCxnSpPr>
              <a:endCxn id="21" idx="3"/>
            </p:cNvCxnSpPr>
            <p:nvPr/>
          </p:nvCxnSpPr>
          <p:spPr>
            <a:xfrm flipV="1">
              <a:off x="1059445" y="10594400"/>
              <a:ext cx="599707" cy="405354"/>
            </a:xfrm>
            <a:prstGeom prst="line">
              <a:avLst/>
            </a:prstGeom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>
              <a:endCxn id="20" idx="3"/>
            </p:cNvCxnSpPr>
            <p:nvPr/>
          </p:nvCxnSpPr>
          <p:spPr>
            <a:xfrm flipV="1">
              <a:off x="1855142" y="10172618"/>
              <a:ext cx="620972" cy="309104"/>
            </a:xfrm>
            <a:prstGeom prst="line">
              <a:avLst/>
            </a:prstGeom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664435" y="10709629"/>
              <a:ext cx="570715" cy="1719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2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7%</a:t>
              </a:r>
              <a:endParaRPr lang="ko-KR" altLang="en-US" sz="120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359655" y="9920747"/>
              <a:ext cx="800622" cy="53161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32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14</a:t>
              </a:r>
              <a:r>
                <a:rPr lang="en-US" altLang="ko-KR" sz="20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%</a:t>
              </a:r>
              <a:endParaRPr lang="ko-KR" altLang="en-US" sz="320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26814" y="9740146"/>
              <a:ext cx="458948" cy="1719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2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20%</a:t>
              </a:r>
              <a:endParaRPr lang="ko-KR" altLang="en-US" sz="120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024214" y="10247057"/>
              <a:ext cx="1064148" cy="34974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altLang="ko-KR" sz="9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2026</a:t>
              </a:r>
              <a:r>
                <a:rPr lang="ko-KR" altLang="en-US" sz="9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endParaRPr lang="en-US" altLang="ko-KR" sz="9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/>
              <a:r>
                <a:rPr lang="ko-KR" altLang="en-US" sz="1000" dirty="0" err="1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초고령사회</a:t>
              </a:r>
              <a:endParaRPr lang="ko-KR" altLang="en-US" sz="100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574710" y="11192731"/>
              <a:ext cx="750164" cy="33575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altLang="ko-KR" sz="9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2000</a:t>
              </a:r>
              <a:r>
                <a:rPr lang="ko-KR" altLang="en-US" sz="9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endParaRPr lang="en-US" altLang="ko-KR" sz="9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/>
              <a:r>
                <a:rPr lang="ko-KR" altLang="en-US" sz="9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고령화 사회</a:t>
              </a:r>
              <a:endParaRPr lang="ko-KR" altLang="en-US" sz="90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306599" y="10711630"/>
              <a:ext cx="906733" cy="47565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altLang="ko-KR" sz="14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2017</a:t>
              </a:r>
              <a:r>
                <a:rPr lang="ko-KR" altLang="en-US" sz="14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년</a:t>
              </a:r>
              <a:endParaRPr lang="en-US" altLang="ko-KR" sz="14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algn="ctr"/>
              <a:r>
                <a:rPr lang="ko-KR" altLang="en-US" sz="14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고령사</a:t>
              </a:r>
              <a:r>
                <a:rPr lang="ko-KR" altLang="en-US" sz="14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회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829828" y="10933437"/>
              <a:ext cx="229617" cy="221515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94D7B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0" name="타원 19"/>
            <p:cNvSpPr/>
            <p:nvPr/>
          </p:nvSpPr>
          <p:spPr>
            <a:xfrm>
              <a:off x="2442487" y="9983543"/>
              <a:ext cx="229617" cy="221515"/>
            </a:xfrm>
            <a:prstGeom prst="ellipse">
              <a:avLst/>
            </a:prstGeom>
            <a:noFill/>
            <a:ln w="571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94D7B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1" name="타원 20"/>
            <p:cNvSpPr/>
            <p:nvPr/>
          </p:nvSpPr>
          <p:spPr>
            <a:xfrm>
              <a:off x="1625525" y="10405325"/>
              <a:ext cx="229617" cy="221515"/>
            </a:xfrm>
            <a:prstGeom prst="ellipse">
              <a:avLst/>
            </a:prstGeom>
            <a:noFill/>
            <a:ln w="571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94D7B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5635455" y="4248784"/>
            <a:ext cx="75016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2015</a:t>
            </a:r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년</a:t>
            </a:r>
            <a:endParaRPr lang="ko-KR" altLang="en-US" sz="11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6075218" y="4248784"/>
            <a:ext cx="10641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2017</a:t>
            </a:r>
            <a:r>
              <a:rPr lang="ko-KR" altLang="en-US" sz="110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년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rgbClr val="1B8CA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859955" y="4248784"/>
            <a:ext cx="75016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2030</a:t>
            </a:r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년</a:t>
            </a:r>
            <a:endParaRPr lang="ko-KR" altLang="en-US" sz="11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rgbClr val="1B8CA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11" name="그룹 110"/>
          <p:cNvGrpSpPr/>
          <p:nvPr/>
        </p:nvGrpSpPr>
        <p:grpSpPr>
          <a:xfrm>
            <a:off x="5635031" y="2742475"/>
            <a:ext cx="2013337" cy="1516314"/>
            <a:chOff x="6865164" y="3857996"/>
            <a:chExt cx="2013337" cy="1190984"/>
          </a:xfrm>
        </p:grpSpPr>
        <p:sp>
          <p:nvSpPr>
            <p:cNvPr id="37" name="직사각형 36"/>
            <p:cNvSpPr/>
            <p:nvPr/>
          </p:nvSpPr>
          <p:spPr>
            <a:xfrm>
              <a:off x="7069991" y="4153408"/>
              <a:ext cx="341358" cy="89557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7670123" y="3871593"/>
              <a:ext cx="341358" cy="1177385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8297841" y="4369586"/>
              <a:ext cx="341358" cy="679394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865164" y="4138710"/>
              <a:ext cx="739139" cy="205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3695</a:t>
              </a:r>
              <a:endParaRPr lang="ko-KR" altLang="en-US" sz="105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065448" y="4353266"/>
              <a:ext cx="813053" cy="205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3387</a:t>
              </a:r>
              <a:endParaRPr lang="ko-KR" altLang="en-US" sz="105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73980" y="3857996"/>
              <a:ext cx="739139" cy="199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3762</a:t>
              </a:r>
              <a:endParaRPr lang="ko-KR" altLang="en-US" sz="105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2098607" y="1983626"/>
            <a:ext cx="5856383" cy="3007887"/>
            <a:chOff x="2098607" y="1983626"/>
            <a:chExt cx="5856383" cy="3007887"/>
          </a:xfrm>
        </p:grpSpPr>
        <p:grpSp>
          <p:nvGrpSpPr>
            <p:cNvPr id="7" name="그룹 6"/>
            <p:cNvGrpSpPr/>
            <p:nvPr/>
          </p:nvGrpSpPr>
          <p:grpSpPr>
            <a:xfrm>
              <a:off x="2098607" y="1983626"/>
              <a:ext cx="2725441" cy="3007887"/>
              <a:chOff x="4463924" y="2867026"/>
              <a:chExt cx="3281797" cy="3007887"/>
            </a:xfrm>
          </p:grpSpPr>
          <p:sp>
            <p:nvSpPr>
              <p:cNvPr id="64" name="TextBox 63"/>
              <p:cNvSpPr txBox="1"/>
              <p:nvPr/>
            </p:nvSpPr>
            <p:spPr>
              <a:xfrm>
                <a:off x="4463924" y="5567136"/>
                <a:ext cx="3281796" cy="307777"/>
              </a:xfrm>
              <a:prstGeom prst="rect">
                <a:avLst/>
              </a:prstGeom>
              <a:solidFill>
                <a:srgbClr val="E8F3F6"/>
              </a:solidFill>
            </p:spPr>
            <p:txBody>
              <a:bodyPr wrap="square" lIns="0" rIns="0" rtlCol="0" anchor="t">
                <a:spAutoFit/>
              </a:bodyPr>
              <a:lstStyle>
                <a:defPPr>
                  <a:defRPr lang="ko-KR"/>
                </a:defPPr>
                <a:lvl1pPr algn="ctr">
                  <a:defRPr sz="1400" b="1">
                    <a:ln>
                      <a:solidFill>
                        <a:srgbClr val="0065CF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ix모던고딕 M" panose="02020603020101020101" pitchFamily="18" charset="-127"/>
                    <a:ea typeface="Rix모던고딕 M" panose="02020603020101020101" pitchFamily="18" charset="-127"/>
                  </a:defRPr>
                </a:lvl1pPr>
              </a:lstStyle>
              <a:p>
                <a:r>
                  <a:rPr lang="en-US" altLang="ko-KR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2017</a:t>
                </a:r>
                <a:r>
                  <a:rPr lang="ko-KR" altLang="en-US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년 고령사회 진입</a:t>
                </a:r>
              </a:p>
            </p:txBody>
          </p:sp>
          <p:sp>
            <p:nvSpPr>
              <p:cNvPr id="63" name="직사각형 62"/>
              <p:cNvSpPr/>
              <p:nvPr/>
            </p:nvSpPr>
            <p:spPr>
              <a:xfrm>
                <a:off x="4463924" y="2867026"/>
                <a:ext cx="3281797" cy="3004330"/>
              </a:xfrm>
              <a:prstGeom prst="rect">
                <a:avLst/>
              </a:prstGeom>
              <a:noFill/>
              <a:ln w="254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78" name="그룹 77"/>
            <p:cNvGrpSpPr/>
            <p:nvPr/>
          </p:nvGrpSpPr>
          <p:grpSpPr>
            <a:xfrm>
              <a:off x="5229549" y="1983626"/>
              <a:ext cx="2725441" cy="3007887"/>
              <a:chOff x="4463924" y="2867026"/>
              <a:chExt cx="3281797" cy="3007887"/>
            </a:xfrm>
          </p:grpSpPr>
          <p:sp>
            <p:nvSpPr>
              <p:cNvPr id="80" name="TextBox 79"/>
              <p:cNvSpPr txBox="1"/>
              <p:nvPr/>
            </p:nvSpPr>
            <p:spPr>
              <a:xfrm>
                <a:off x="4463924" y="5567136"/>
                <a:ext cx="3281796" cy="307777"/>
              </a:xfrm>
              <a:prstGeom prst="rect">
                <a:avLst/>
              </a:prstGeom>
              <a:solidFill>
                <a:srgbClr val="E8F3F6"/>
              </a:solidFill>
            </p:spPr>
            <p:txBody>
              <a:bodyPr wrap="square" lIns="0" rIns="0" rtlCol="0" anchor="t">
                <a:spAutoFit/>
              </a:bodyPr>
              <a:lstStyle>
                <a:defPPr>
                  <a:defRPr lang="ko-KR"/>
                </a:defPPr>
                <a:lvl1pPr algn="ctr">
                  <a:defRPr sz="1400" b="1">
                    <a:ln>
                      <a:solidFill>
                        <a:srgbClr val="0065CF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ix모던고딕 M" panose="02020603020101020101" pitchFamily="18" charset="-127"/>
                    <a:ea typeface="Rix모던고딕 M" panose="02020603020101020101" pitchFamily="18" charset="-127"/>
                  </a:defRPr>
                </a:lvl1pPr>
              </a:lstStyle>
              <a:p>
                <a:r>
                  <a:rPr lang="ko-KR" altLang="en-US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생산가능인구 감소로 성장 동력 약화 우려</a:t>
                </a:r>
              </a:p>
            </p:txBody>
          </p:sp>
          <p:sp>
            <p:nvSpPr>
              <p:cNvPr id="79" name="직사각형 78"/>
              <p:cNvSpPr/>
              <p:nvPr/>
            </p:nvSpPr>
            <p:spPr>
              <a:xfrm>
                <a:off x="4463924" y="2867026"/>
                <a:ext cx="3281797" cy="3004330"/>
              </a:xfrm>
              <a:prstGeom prst="rect">
                <a:avLst/>
              </a:prstGeom>
              <a:noFill/>
              <a:ln w="254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91" name="TextBox 90"/>
          <p:cNvSpPr txBox="1"/>
          <p:nvPr/>
        </p:nvSpPr>
        <p:spPr>
          <a:xfrm>
            <a:off x="7021523" y="2041161"/>
            <a:ext cx="9021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>
                <a:ln w="3175"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000" dirty="0" smtClean="0">
                <a:ln w="3175"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단위</a:t>
            </a:r>
            <a:r>
              <a:rPr lang="en-US" altLang="ko-KR" sz="1000" dirty="0" smtClean="0">
                <a:ln w="3175"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1000" dirty="0" smtClean="0">
                <a:ln w="3175"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만 명</a:t>
            </a:r>
            <a:r>
              <a:rPr lang="en-US" altLang="ko-KR" sz="1000" dirty="0" smtClean="0">
                <a:ln w="3175"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1000" dirty="0">
              <a:ln w="3175"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cxnSp>
        <p:nvCxnSpPr>
          <p:cNvPr id="93" name="직선 연결선 92"/>
          <p:cNvCxnSpPr/>
          <p:nvPr/>
        </p:nvCxnSpPr>
        <p:spPr>
          <a:xfrm>
            <a:off x="5509098" y="4255675"/>
            <a:ext cx="2232248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직사각형 111"/>
          <p:cNvSpPr/>
          <p:nvPr/>
        </p:nvSpPr>
        <p:spPr>
          <a:xfrm>
            <a:off x="7122184" y="2442151"/>
            <a:ext cx="752376" cy="523220"/>
          </a:xfrm>
          <a:prstGeom prst="rect">
            <a:avLst/>
          </a:prstGeom>
        </p:spPr>
        <p:txBody>
          <a:bodyPr wrap="none" lIns="36000" rIns="36000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FF99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생산인구 </a:t>
            </a:r>
            <a:endParaRPr lang="en-US" altLang="ko-KR" sz="14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rgbClr val="FF990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rgbClr val="FF99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감소 시점</a:t>
            </a:r>
          </a:p>
        </p:txBody>
      </p:sp>
      <p:sp>
        <p:nvSpPr>
          <p:cNvPr id="116" name="Freeform 15"/>
          <p:cNvSpPr>
            <a:spLocks/>
          </p:cNvSpPr>
          <p:nvPr/>
        </p:nvSpPr>
        <p:spPr bwMode="auto">
          <a:xfrm>
            <a:off x="6773259" y="2695169"/>
            <a:ext cx="536749" cy="646918"/>
          </a:xfrm>
          <a:custGeom>
            <a:avLst/>
            <a:gdLst>
              <a:gd name="T0" fmla="*/ 241 w 243"/>
              <a:gd name="T1" fmla="*/ 209 h 294"/>
              <a:gd name="T2" fmla="*/ 232 w 243"/>
              <a:gd name="T3" fmla="*/ 216 h 294"/>
              <a:gd name="T4" fmla="*/ 225 w 243"/>
              <a:gd name="T5" fmla="*/ 223 h 294"/>
              <a:gd name="T6" fmla="*/ 213 w 243"/>
              <a:gd name="T7" fmla="*/ 239 h 294"/>
              <a:gd name="T8" fmla="*/ 208 w 243"/>
              <a:gd name="T9" fmla="*/ 248 h 294"/>
              <a:gd name="T10" fmla="*/ 205 w 243"/>
              <a:gd name="T11" fmla="*/ 256 h 294"/>
              <a:gd name="T12" fmla="*/ 204 w 243"/>
              <a:gd name="T13" fmla="*/ 246 h 294"/>
              <a:gd name="T14" fmla="*/ 201 w 243"/>
              <a:gd name="T15" fmla="*/ 222 h 294"/>
              <a:gd name="T16" fmla="*/ 199 w 243"/>
              <a:gd name="T17" fmla="*/ 209 h 294"/>
              <a:gd name="T18" fmla="*/ 195 w 243"/>
              <a:gd name="T19" fmla="*/ 195 h 294"/>
              <a:gd name="T20" fmla="*/ 184 w 243"/>
              <a:gd name="T21" fmla="*/ 165 h 294"/>
              <a:gd name="T22" fmla="*/ 177 w 243"/>
              <a:gd name="T23" fmla="*/ 150 h 294"/>
              <a:gd name="T24" fmla="*/ 168 w 243"/>
              <a:gd name="T25" fmla="*/ 135 h 294"/>
              <a:gd name="T26" fmla="*/ 148 w 243"/>
              <a:gd name="T27" fmla="*/ 107 h 294"/>
              <a:gd name="T28" fmla="*/ 143 w 243"/>
              <a:gd name="T29" fmla="*/ 100 h 294"/>
              <a:gd name="T30" fmla="*/ 137 w 243"/>
              <a:gd name="T31" fmla="*/ 93 h 294"/>
              <a:gd name="T32" fmla="*/ 125 w 243"/>
              <a:gd name="T33" fmla="*/ 80 h 294"/>
              <a:gd name="T34" fmla="*/ 114 w 243"/>
              <a:gd name="T35" fmla="*/ 68 h 294"/>
              <a:gd name="T36" fmla="*/ 101 w 243"/>
              <a:gd name="T37" fmla="*/ 57 h 294"/>
              <a:gd name="T38" fmla="*/ 76 w 243"/>
              <a:gd name="T39" fmla="*/ 38 h 294"/>
              <a:gd name="T40" fmla="*/ 53 w 243"/>
              <a:gd name="T41" fmla="*/ 23 h 294"/>
              <a:gd name="T42" fmla="*/ 15 w 243"/>
              <a:gd name="T43" fmla="*/ 5 h 294"/>
              <a:gd name="T44" fmla="*/ 0 w 243"/>
              <a:gd name="T45" fmla="*/ 0 h 294"/>
              <a:gd name="T46" fmla="*/ 0 w 243"/>
              <a:gd name="T47" fmla="*/ 2 h 294"/>
              <a:gd name="T48" fmla="*/ 14 w 243"/>
              <a:gd name="T49" fmla="*/ 9 h 294"/>
              <a:gd name="T50" fmla="*/ 48 w 243"/>
              <a:gd name="T51" fmla="*/ 30 h 294"/>
              <a:gd name="T52" fmla="*/ 70 w 243"/>
              <a:gd name="T53" fmla="*/ 47 h 294"/>
              <a:gd name="T54" fmla="*/ 92 w 243"/>
              <a:gd name="T55" fmla="*/ 67 h 294"/>
              <a:gd name="T56" fmla="*/ 113 w 243"/>
              <a:gd name="T57" fmla="*/ 91 h 294"/>
              <a:gd name="T58" fmla="*/ 123 w 243"/>
              <a:gd name="T59" fmla="*/ 104 h 294"/>
              <a:gd name="T60" fmla="*/ 128 w 243"/>
              <a:gd name="T61" fmla="*/ 111 h 294"/>
              <a:gd name="T62" fmla="*/ 132 w 243"/>
              <a:gd name="T63" fmla="*/ 118 h 294"/>
              <a:gd name="T64" fmla="*/ 148 w 243"/>
              <a:gd name="T65" fmla="*/ 146 h 294"/>
              <a:gd name="T66" fmla="*/ 155 w 243"/>
              <a:gd name="T67" fmla="*/ 161 h 294"/>
              <a:gd name="T68" fmla="*/ 161 w 243"/>
              <a:gd name="T69" fmla="*/ 175 h 294"/>
              <a:gd name="T70" fmla="*/ 173 w 243"/>
              <a:gd name="T71" fmla="*/ 202 h 294"/>
              <a:gd name="T72" fmla="*/ 178 w 243"/>
              <a:gd name="T73" fmla="*/ 215 h 294"/>
              <a:gd name="T74" fmla="*/ 183 w 243"/>
              <a:gd name="T75" fmla="*/ 227 h 294"/>
              <a:gd name="T76" fmla="*/ 190 w 243"/>
              <a:gd name="T77" fmla="*/ 249 h 294"/>
              <a:gd name="T78" fmla="*/ 196 w 243"/>
              <a:gd name="T79" fmla="*/ 266 h 294"/>
              <a:gd name="T80" fmla="*/ 196 w 243"/>
              <a:gd name="T81" fmla="*/ 266 h 294"/>
              <a:gd name="T82" fmla="*/ 192 w 243"/>
              <a:gd name="T83" fmla="*/ 264 h 294"/>
              <a:gd name="T84" fmla="*/ 173 w 243"/>
              <a:gd name="T85" fmla="*/ 256 h 294"/>
              <a:gd name="T86" fmla="*/ 135 w 243"/>
              <a:gd name="T87" fmla="*/ 241 h 294"/>
              <a:gd name="T88" fmla="*/ 134 w 243"/>
              <a:gd name="T89" fmla="*/ 243 h 294"/>
              <a:gd name="T90" fmla="*/ 167 w 243"/>
              <a:gd name="T91" fmla="*/ 267 h 294"/>
              <a:gd name="T92" fmla="*/ 184 w 243"/>
              <a:gd name="T93" fmla="*/ 278 h 294"/>
              <a:gd name="T94" fmla="*/ 201 w 243"/>
              <a:gd name="T95" fmla="*/ 289 h 294"/>
              <a:gd name="T96" fmla="*/ 209 w 243"/>
              <a:gd name="T97" fmla="*/ 294 h 294"/>
              <a:gd name="T98" fmla="*/ 214 w 243"/>
              <a:gd name="T99" fmla="*/ 285 h 294"/>
              <a:gd name="T100" fmla="*/ 225 w 243"/>
              <a:gd name="T101" fmla="*/ 268 h 294"/>
              <a:gd name="T102" fmla="*/ 230 w 243"/>
              <a:gd name="T103" fmla="*/ 259 h 294"/>
              <a:gd name="T104" fmla="*/ 234 w 243"/>
              <a:gd name="T105" fmla="*/ 250 h 294"/>
              <a:gd name="T106" fmla="*/ 240 w 243"/>
              <a:gd name="T107" fmla="*/ 231 h 294"/>
              <a:gd name="T108" fmla="*/ 242 w 243"/>
              <a:gd name="T109" fmla="*/ 220 h 294"/>
              <a:gd name="T110" fmla="*/ 243 w 243"/>
              <a:gd name="T111" fmla="*/ 210 h 294"/>
              <a:gd name="T112" fmla="*/ 241 w 243"/>
              <a:gd name="T113" fmla="*/ 209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43" h="294">
                <a:moveTo>
                  <a:pt x="241" y="209"/>
                </a:moveTo>
                <a:cubicBezTo>
                  <a:pt x="238" y="211"/>
                  <a:pt x="235" y="213"/>
                  <a:pt x="232" y="216"/>
                </a:cubicBezTo>
                <a:cubicBezTo>
                  <a:pt x="230" y="218"/>
                  <a:pt x="228" y="221"/>
                  <a:pt x="225" y="223"/>
                </a:cubicBezTo>
                <a:cubicBezTo>
                  <a:pt x="221" y="228"/>
                  <a:pt x="217" y="234"/>
                  <a:pt x="213" y="239"/>
                </a:cubicBezTo>
                <a:cubicBezTo>
                  <a:pt x="211" y="242"/>
                  <a:pt x="210" y="245"/>
                  <a:pt x="208" y="248"/>
                </a:cubicBezTo>
                <a:cubicBezTo>
                  <a:pt x="207" y="251"/>
                  <a:pt x="206" y="253"/>
                  <a:pt x="205" y="256"/>
                </a:cubicBezTo>
                <a:cubicBezTo>
                  <a:pt x="205" y="253"/>
                  <a:pt x="204" y="250"/>
                  <a:pt x="204" y="246"/>
                </a:cubicBezTo>
                <a:cubicBezTo>
                  <a:pt x="204" y="239"/>
                  <a:pt x="203" y="231"/>
                  <a:pt x="201" y="222"/>
                </a:cubicBezTo>
                <a:cubicBezTo>
                  <a:pt x="201" y="218"/>
                  <a:pt x="200" y="214"/>
                  <a:pt x="199" y="209"/>
                </a:cubicBezTo>
                <a:cubicBezTo>
                  <a:pt x="198" y="204"/>
                  <a:pt x="197" y="200"/>
                  <a:pt x="195" y="195"/>
                </a:cubicBezTo>
                <a:cubicBezTo>
                  <a:pt x="192" y="185"/>
                  <a:pt x="189" y="175"/>
                  <a:pt x="184" y="165"/>
                </a:cubicBezTo>
                <a:cubicBezTo>
                  <a:pt x="182" y="160"/>
                  <a:pt x="180" y="155"/>
                  <a:pt x="177" y="150"/>
                </a:cubicBezTo>
                <a:cubicBezTo>
                  <a:pt x="174" y="145"/>
                  <a:pt x="171" y="140"/>
                  <a:pt x="168" y="135"/>
                </a:cubicBezTo>
                <a:cubicBezTo>
                  <a:pt x="162" y="126"/>
                  <a:pt x="155" y="116"/>
                  <a:pt x="148" y="107"/>
                </a:cubicBezTo>
                <a:cubicBezTo>
                  <a:pt x="143" y="100"/>
                  <a:pt x="143" y="100"/>
                  <a:pt x="143" y="100"/>
                </a:cubicBezTo>
                <a:cubicBezTo>
                  <a:pt x="137" y="93"/>
                  <a:pt x="137" y="93"/>
                  <a:pt x="137" y="93"/>
                </a:cubicBezTo>
                <a:cubicBezTo>
                  <a:pt x="133" y="89"/>
                  <a:pt x="129" y="84"/>
                  <a:pt x="125" y="80"/>
                </a:cubicBezTo>
                <a:cubicBezTo>
                  <a:pt x="122" y="76"/>
                  <a:pt x="118" y="72"/>
                  <a:pt x="114" y="68"/>
                </a:cubicBezTo>
                <a:cubicBezTo>
                  <a:pt x="109" y="64"/>
                  <a:pt x="105" y="60"/>
                  <a:pt x="101" y="57"/>
                </a:cubicBezTo>
                <a:cubicBezTo>
                  <a:pt x="93" y="50"/>
                  <a:pt x="85" y="44"/>
                  <a:pt x="76" y="38"/>
                </a:cubicBezTo>
                <a:cubicBezTo>
                  <a:pt x="68" y="32"/>
                  <a:pt x="60" y="27"/>
                  <a:pt x="53" y="23"/>
                </a:cubicBezTo>
                <a:cubicBezTo>
                  <a:pt x="38" y="14"/>
                  <a:pt x="25" y="8"/>
                  <a:pt x="15" y="5"/>
                </a:cubicBezTo>
                <a:cubicBezTo>
                  <a:pt x="6" y="1"/>
                  <a:pt x="0" y="0"/>
                  <a:pt x="0" y="0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5" y="4"/>
                  <a:pt x="14" y="9"/>
                </a:cubicBezTo>
                <a:cubicBezTo>
                  <a:pt x="22" y="13"/>
                  <a:pt x="35" y="20"/>
                  <a:pt x="48" y="30"/>
                </a:cubicBezTo>
                <a:cubicBezTo>
                  <a:pt x="55" y="35"/>
                  <a:pt x="62" y="41"/>
                  <a:pt x="70" y="47"/>
                </a:cubicBezTo>
                <a:cubicBezTo>
                  <a:pt x="77" y="53"/>
                  <a:pt x="84" y="60"/>
                  <a:pt x="92" y="67"/>
                </a:cubicBezTo>
                <a:cubicBezTo>
                  <a:pt x="99" y="75"/>
                  <a:pt x="106" y="83"/>
                  <a:pt x="113" y="91"/>
                </a:cubicBezTo>
                <a:cubicBezTo>
                  <a:pt x="116" y="95"/>
                  <a:pt x="120" y="100"/>
                  <a:pt x="123" y="104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8" y="127"/>
                  <a:pt x="144" y="137"/>
                  <a:pt x="148" y="146"/>
                </a:cubicBezTo>
                <a:cubicBezTo>
                  <a:pt x="151" y="151"/>
                  <a:pt x="153" y="156"/>
                  <a:pt x="155" y="161"/>
                </a:cubicBezTo>
                <a:cubicBezTo>
                  <a:pt x="157" y="166"/>
                  <a:pt x="159" y="170"/>
                  <a:pt x="161" y="175"/>
                </a:cubicBezTo>
                <a:cubicBezTo>
                  <a:pt x="165" y="185"/>
                  <a:pt x="169" y="194"/>
                  <a:pt x="173" y="202"/>
                </a:cubicBezTo>
                <a:cubicBezTo>
                  <a:pt x="175" y="207"/>
                  <a:pt x="177" y="211"/>
                  <a:pt x="178" y="215"/>
                </a:cubicBezTo>
                <a:cubicBezTo>
                  <a:pt x="180" y="219"/>
                  <a:pt x="181" y="223"/>
                  <a:pt x="183" y="227"/>
                </a:cubicBezTo>
                <a:cubicBezTo>
                  <a:pt x="185" y="235"/>
                  <a:pt x="188" y="242"/>
                  <a:pt x="190" y="249"/>
                </a:cubicBezTo>
                <a:cubicBezTo>
                  <a:pt x="193" y="255"/>
                  <a:pt x="195" y="261"/>
                  <a:pt x="196" y="266"/>
                </a:cubicBezTo>
                <a:cubicBezTo>
                  <a:pt x="196" y="266"/>
                  <a:pt x="196" y="266"/>
                  <a:pt x="196" y="266"/>
                </a:cubicBezTo>
                <a:cubicBezTo>
                  <a:pt x="192" y="264"/>
                  <a:pt x="192" y="264"/>
                  <a:pt x="192" y="264"/>
                </a:cubicBezTo>
                <a:cubicBezTo>
                  <a:pt x="173" y="256"/>
                  <a:pt x="173" y="256"/>
                  <a:pt x="173" y="256"/>
                </a:cubicBezTo>
                <a:cubicBezTo>
                  <a:pt x="160" y="251"/>
                  <a:pt x="148" y="246"/>
                  <a:pt x="135" y="241"/>
                </a:cubicBezTo>
                <a:cubicBezTo>
                  <a:pt x="134" y="243"/>
                  <a:pt x="134" y="243"/>
                  <a:pt x="134" y="243"/>
                </a:cubicBezTo>
                <a:cubicBezTo>
                  <a:pt x="145" y="251"/>
                  <a:pt x="156" y="259"/>
                  <a:pt x="167" y="267"/>
                </a:cubicBezTo>
                <a:cubicBezTo>
                  <a:pt x="184" y="278"/>
                  <a:pt x="184" y="278"/>
                  <a:pt x="184" y="278"/>
                </a:cubicBezTo>
                <a:cubicBezTo>
                  <a:pt x="201" y="289"/>
                  <a:pt x="201" y="289"/>
                  <a:pt x="201" y="289"/>
                </a:cubicBezTo>
                <a:cubicBezTo>
                  <a:pt x="209" y="294"/>
                  <a:pt x="209" y="294"/>
                  <a:pt x="209" y="294"/>
                </a:cubicBezTo>
                <a:cubicBezTo>
                  <a:pt x="214" y="285"/>
                  <a:pt x="214" y="285"/>
                  <a:pt x="214" y="285"/>
                </a:cubicBezTo>
                <a:cubicBezTo>
                  <a:pt x="218" y="279"/>
                  <a:pt x="222" y="274"/>
                  <a:pt x="225" y="268"/>
                </a:cubicBezTo>
                <a:cubicBezTo>
                  <a:pt x="227" y="265"/>
                  <a:pt x="229" y="262"/>
                  <a:pt x="230" y="259"/>
                </a:cubicBezTo>
                <a:cubicBezTo>
                  <a:pt x="232" y="256"/>
                  <a:pt x="233" y="253"/>
                  <a:pt x="234" y="250"/>
                </a:cubicBezTo>
                <a:cubicBezTo>
                  <a:pt x="237" y="244"/>
                  <a:pt x="239" y="237"/>
                  <a:pt x="240" y="231"/>
                </a:cubicBezTo>
                <a:cubicBezTo>
                  <a:pt x="241" y="227"/>
                  <a:pt x="242" y="224"/>
                  <a:pt x="242" y="220"/>
                </a:cubicBezTo>
                <a:cubicBezTo>
                  <a:pt x="243" y="217"/>
                  <a:pt x="243" y="213"/>
                  <a:pt x="243" y="210"/>
                </a:cubicBezTo>
                <a:lnTo>
                  <a:pt x="241" y="20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24508" y="5537616"/>
            <a:ext cx="8856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이에 </a:t>
            </a:r>
            <a:r>
              <a:rPr lang="ko-KR" altLang="en-US" sz="4000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장년고용의 </a:t>
            </a:r>
            <a:r>
              <a:rPr lang="ko-KR" altLang="en-US" sz="4000" b="1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중요성</a:t>
            </a:r>
            <a:r>
              <a:rPr lang="ko-KR" altLang="en-US" sz="32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은 더욱 높아지고 있는 상황</a:t>
            </a:r>
            <a:endParaRPr lang="ko-KR" altLang="en-US" sz="32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7" name="내용 개체 틀 11"/>
          <p:cNvSpPr txBox="1">
            <a:spLocks/>
          </p:cNvSpPr>
          <p:nvPr/>
        </p:nvSpPr>
        <p:spPr>
          <a:xfrm>
            <a:off x="5739091" y="5028687"/>
            <a:ext cx="2000279" cy="21943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200"/>
              </a:spcBef>
              <a:buFont typeface="Arial" panose="020B0604020202020204" pitchFamily="34" charset="0"/>
              <a:buNone/>
              <a:defRPr sz="1000" b="0" kern="12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산돌고딕 M" panose="02030504000101010101" pitchFamily="18" charset="-127"/>
                <a:ea typeface="산돌고딕 M" panose="02030504000101010101" pitchFamily="18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500"/>
              </a:spcBef>
            </a:pP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&lt;</a:t>
            </a:r>
            <a:r>
              <a:rPr lang="ko-KR" altLang="en-US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장래인구추계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통계청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(2016)&gt;</a:t>
            </a:r>
            <a:endParaRPr lang="en-US" altLang="ko-KR" spc="-7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1" name="양쪽 모서리가 둥근 사각형 60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2" name="직각 삼각형 61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5" name="직각 삼각형 64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522103" y="248771"/>
            <a:ext cx="5074288" cy="338554"/>
            <a:chOff x="734660" y="157594"/>
            <a:chExt cx="4683958" cy="338554"/>
          </a:xfrm>
        </p:grpSpPr>
        <p:sp>
          <p:nvSpPr>
            <p:cNvPr id="67" name="TextBox 66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장년고용현황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34660" y="167863"/>
              <a:ext cx="8138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8607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/>
          </p:nvPr>
        </p:nvGraphicFramePr>
        <p:xfrm>
          <a:off x="739237" y="3026009"/>
          <a:ext cx="2701594" cy="2363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직사각형 14"/>
          <p:cNvSpPr/>
          <p:nvPr/>
        </p:nvSpPr>
        <p:spPr>
          <a:xfrm>
            <a:off x="2686308" y="2848886"/>
            <a:ext cx="7697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b="1" dirty="0" smtClean="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100" b="1" dirty="0" smtClean="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단위 </a:t>
            </a:r>
            <a:r>
              <a:rPr lang="en-US" altLang="ko-KR" sz="1100" b="1" dirty="0" smtClean="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%)</a:t>
            </a:r>
            <a:endParaRPr lang="ko-KR" altLang="en-US" sz="1100" b="1" dirty="0">
              <a:ln>
                <a:solidFill>
                  <a:srgbClr val="1B8CA2">
                    <a:alpha val="0"/>
                  </a:srgb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611631" y="2848886"/>
            <a:ext cx="7697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b="1" dirty="0" smtClean="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100" b="1" dirty="0" smtClean="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단위 </a:t>
            </a:r>
            <a:r>
              <a:rPr lang="en-US" altLang="ko-KR" sz="1100" b="1" dirty="0" smtClean="0">
                <a:ln>
                  <a:solidFill>
                    <a:srgbClr val="1B8CA2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%)</a:t>
            </a:r>
            <a:endParaRPr lang="ko-KR" altLang="en-US" sz="1100" b="1" dirty="0">
              <a:ln>
                <a:solidFill>
                  <a:srgbClr val="1B8CA2">
                    <a:alpha val="0"/>
                  </a:srgb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aphicFrame>
        <p:nvGraphicFramePr>
          <p:cNvPr id="28" name="차트 27"/>
          <p:cNvGraphicFramePr/>
          <p:nvPr>
            <p:extLst/>
          </p:nvPr>
        </p:nvGraphicFramePr>
        <p:xfrm>
          <a:off x="3610083" y="3520847"/>
          <a:ext cx="2767885" cy="18692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오른쪽 화살표 4"/>
          <p:cNvSpPr/>
          <p:nvPr/>
        </p:nvSpPr>
        <p:spPr>
          <a:xfrm rot="20733626">
            <a:off x="1061770" y="3315507"/>
            <a:ext cx="1804308" cy="139101"/>
          </a:xfrm>
          <a:prstGeom prst="rightArrow">
            <a:avLst/>
          </a:prstGeom>
          <a:solidFill>
            <a:srgbClr val="FFC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715391" y="2809983"/>
            <a:ext cx="8598214" cy="3007889"/>
            <a:chOff x="715391" y="2809983"/>
            <a:chExt cx="8598214" cy="3007889"/>
          </a:xfrm>
        </p:grpSpPr>
        <p:grpSp>
          <p:nvGrpSpPr>
            <p:cNvPr id="20" name="그룹 19"/>
            <p:cNvGrpSpPr/>
            <p:nvPr/>
          </p:nvGrpSpPr>
          <p:grpSpPr>
            <a:xfrm>
              <a:off x="715391" y="2809985"/>
              <a:ext cx="2725441" cy="3007887"/>
              <a:chOff x="4463924" y="2867026"/>
              <a:chExt cx="3281797" cy="3007887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4463924" y="5567136"/>
                <a:ext cx="3281796" cy="307777"/>
              </a:xfrm>
              <a:prstGeom prst="rect">
                <a:avLst/>
              </a:prstGeom>
              <a:solidFill>
                <a:srgbClr val="E8F3F6"/>
              </a:solidFill>
            </p:spPr>
            <p:txBody>
              <a:bodyPr wrap="square" lIns="0" rIns="0" rtlCol="0" anchor="t">
                <a:spAutoFit/>
              </a:bodyPr>
              <a:lstStyle>
                <a:defPPr>
                  <a:defRPr lang="ko-KR"/>
                </a:defPPr>
                <a:lvl1pPr algn="ctr">
                  <a:defRPr sz="1400" b="1">
                    <a:ln>
                      <a:solidFill>
                        <a:srgbClr val="0065CF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ix모던고딕 M" panose="02020603020101020101" pitchFamily="18" charset="-127"/>
                    <a:ea typeface="Rix모던고딕 M" panose="02020603020101020101" pitchFamily="18" charset="-127"/>
                  </a:defRPr>
                </a:lvl1pPr>
              </a:lstStyle>
              <a:p>
                <a:r>
                  <a:rPr lang="en-US" altLang="ko-KR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55</a:t>
                </a:r>
                <a:r>
                  <a:rPr lang="ko-KR" altLang="en-US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세 이상 인구 비중</a:t>
                </a:r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4463924" y="2867026"/>
                <a:ext cx="3281797" cy="3004330"/>
              </a:xfrm>
              <a:prstGeom prst="rect">
                <a:avLst/>
              </a:prstGeom>
              <a:noFill/>
              <a:ln w="254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3652527" y="2809984"/>
              <a:ext cx="2725441" cy="2992349"/>
              <a:chOff x="4463924" y="2882564"/>
              <a:chExt cx="3281797" cy="2992349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4463924" y="5567136"/>
                <a:ext cx="3281796" cy="307777"/>
              </a:xfrm>
              <a:prstGeom prst="rect">
                <a:avLst/>
              </a:prstGeom>
              <a:solidFill>
                <a:srgbClr val="E8F3F6"/>
              </a:solidFill>
            </p:spPr>
            <p:txBody>
              <a:bodyPr wrap="square" lIns="0" rIns="0" rtlCol="0" anchor="t">
                <a:spAutoFit/>
              </a:bodyPr>
              <a:lstStyle>
                <a:defPPr>
                  <a:defRPr lang="ko-KR"/>
                </a:defPPr>
                <a:lvl1pPr algn="ctr">
                  <a:defRPr sz="1400" b="1">
                    <a:ln>
                      <a:solidFill>
                        <a:srgbClr val="0065CF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ix모던고딕 M" panose="02020603020101020101" pitchFamily="18" charset="-127"/>
                    <a:ea typeface="Rix모던고딕 M" panose="02020603020101020101" pitchFamily="18" charset="-127"/>
                  </a:defRPr>
                </a:lvl1pPr>
              </a:lstStyle>
              <a:p>
                <a:r>
                  <a:rPr lang="ko-KR" altLang="en-US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전체 취업자 중 </a:t>
                </a:r>
                <a:r>
                  <a:rPr lang="en-US" altLang="ko-KR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55</a:t>
                </a:r>
                <a:r>
                  <a:rPr lang="ko-KR" altLang="en-US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세 이상 비중</a:t>
                </a:r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4463924" y="2882564"/>
                <a:ext cx="3281797" cy="2988791"/>
              </a:xfrm>
              <a:prstGeom prst="rect">
                <a:avLst/>
              </a:prstGeom>
              <a:noFill/>
              <a:ln w="254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3" name="그룹 2"/>
            <p:cNvGrpSpPr/>
            <p:nvPr/>
          </p:nvGrpSpPr>
          <p:grpSpPr>
            <a:xfrm>
              <a:off x="6588164" y="2809983"/>
              <a:ext cx="2725441" cy="2997379"/>
              <a:chOff x="6588164" y="2967845"/>
              <a:chExt cx="2725441" cy="2997379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7228469" y="4278172"/>
                <a:ext cx="136447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rgbClr val="1B8CA2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연령에 상관없이</a:t>
                </a:r>
                <a:endParaRPr lang="en-US" altLang="ko-KR" sz="1400" b="1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rgbClr val="1B8CA2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계속 일하고 싶다</a:t>
                </a:r>
                <a:endParaRPr lang="ko-KR" altLang="en-US" sz="1400" b="1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7254082" y="3724392"/>
                <a:ext cx="1418350" cy="64633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3600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rgbClr val="1B8CA2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61</a:t>
                </a:r>
                <a:r>
                  <a:rPr lang="en-US" altLang="ko-KR" sz="2400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rgbClr val="1B8CA2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%</a:t>
                </a:r>
                <a:endParaRPr lang="ko-KR" altLang="en-US" sz="36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53" name="그룹 52"/>
              <p:cNvGrpSpPr/>
              <p:nvPr/>
            </p:nvGrpSpPr>
            <p:grpSpPr>
              <a:xfrm>
                <a:off x="6588164" y="2967845"/>
                <a:ext cx="2725441" cy="2997379"/>
                <a:chOff x="4463924" y="2877534"/>
                <a:chExt cx="3281797" cy="2997379"/>
              </a:xfrm>
            </p:grpSpPr>
            <p:sp>
              <p:nvSpPr>
                <p:cNvPr id="60" name="TextBox 59"/>
                <p:cNvSpPr txBox="1"/>
                <p:nvPr/>
              </p:nvSpPr>
              <p:spPr>
                <a:xfrm>
                  <a:off x="4463924" y="5567136"/>
                  <a:ext cx="3281796" cy="307777"/>
                </a:xfrm>
                <a:prstGeom prst="rect">
                  <a:avLst/>
                </a:prstGeom>
                <a:solidFill>
                  <a:srgbClr val="E8F3F6"/>
                </a:solidFill>
              </p:spPr>
              <p:txBody>
                <a:bodyPr wrap="square" lIns="0" rIns="0" rtlCol="0" anchor="t">
                  <a:spAutoFit/>
                </a:bodyPr>
                <a:lstStyle>
                  <a:defPPr>
                    <a:defRPr lang="ko-KR"/>
                  </a:defPPr>
                  <a:lvl1pPr algn="ctr">
                    <a:defRPr sz="1400" b="1">
                      <a:ln>
                        <a:solidFill>
                          <a:srgbClr val="0065CF">
                            <a:alpha val="0"/>
                          </a:srgb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Rix모던고딕 M" panose="02020603020101020101" pitchFamily="18" charset="-127"/>
                      <a:ea typeface="Rix모던고딕 M" panose="02020603020101020101" pitchFamily="18" charset="-127"/>
                    </a:defRPr>
                  </a:lvl1pPr>
                </a:lstStyle>
                <a:p>
                  <a:r>
                    <a:rPr lang="en-US" altLang="ko-KR" spc="-150" dirty="0">
                      <a:latin typeface="KoPub돋움체 Medium" panose="02020603020101020101" pitchFamily="18" charset="-127"/>
                      <a:ea typeface="KoPub돋움체 Medium" panose="02020603020101020101" pitchFamily="18" charset="-127"/>
                    </a:rPr>
                    <a:t>55~79</a:t>
                  </a:r>
                  <a:r>
                    <a:rPr lang="ko-KR" altLang="en-US" spc="-150">
                      <a:latin typeface="KoPub돋움체 Medium" panose="02020603020101020101" pitchFamily="18" charset="-127"/>
                      <a:ea typeface="KoPub돋움체 Medium" panose="02020603020101020101" pitchFamily="18" charset="-127"/>
                    </a:rPr>
                    <a:t>세 정년 후 근로희망도</a:t>
                  </a:r>
                </a:p>
              </p:txBody>
            </p:sp>
            <p:sp>
              <p:nvSpPr>
                <p:cNvPr id="59" name="직사각형 58"/>
                <p:cNvSpPr/>
                <p:nvPr/>
              </p:nvSpPr>
              <p:spPr>
                <a:xfrm>
                  <a:off x="4463924" y="2877534"/>
                  <a:ext cx="3281797" cy="2993821"/>
                </a:xfrm>
                <a:prstGeom prst="rect">
                  <a:avLst/>
                </a:prstGeom>
                <a:noFill/>
                <a:ln w="254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  <p:grpSp>
            <p:nvGrpSpPr>
              <p:cNvPr id="54" name="Group 9"/>
              <p:cNvGrpSpPr>
                <a:grpSpLocks noChangeAspect="1"/>
              </p:cNvGrpSpPr>
              <p:nvPr/>
            </p:nvGrpSpPr>
            <p:grpSpPr bwMode="auto">
              <a:xfrm>
                <a:off x="6946285" y="3228149"/>
                <a:ext cx="2006023" cy="2117148"/>
                <a:chOff x="2424" y="1798"/>
                <a:chExt cx="1390" cy="1467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56" name="Freeform 10"/>
                <p:cNvSpPr>
                  <a:spLocks/>
                </p:cNvSpPr>
                <p:nvPr/>
              </p:nvSpPr>
              <p:spPr bwMode="auto">
                <a:xfrm>
                  <a:off x="2616" y="1798"/>
                  <a:ext cx="1198" cy="1467"/>
                </a:xfrm>
                <a:custGeom>
                  <a:avLst/>
                  <a:gdLst>
                    <a:gd name="T0" fmla="*/ 215 w 555"/>
                    <a:gd name="T1" fmla="*/ 680 h 680"/>
                    <a:gd name="T2" fmla="*/ 0 w 555"/>
                    <a:gd name="T3" fmla="*/ 604 h 680"/>
                    <a:gd name="T4" fmla="*/ 63 w 555"/>
                    <a:gd name="T5" fmla="*/ 526 h 680"/>
                    <a:gd name="T6" fmla="*/ 215 w 555"/>
                    <a:gd name="T7" fmla="*/ 580 h 680"/>
                    <a:gd name="T8" fmla="*/ 455 w 555"/>
                    <a:gd name="T9" fmla="*/ 340 h 680"/>
                    <a:gd name="T10" fmla="*/ 215 w 555"/>
                    <a:gd name="T11" fmla="*/ 100 h 680"/>
                    <a:gd name="T12" fmla="*/ 215 w 555"/>
                    <a:gd name="T13" fmla="*/ 0 h 680"/>
                    <a:gd name="T14" fmla="*/ 555 w 555"/>
                    <a:gd name="T15" fmla="*/ 340 h 680"/>
                    <a:gd name="T16" fmla="*/ 215 w 555"/>
                    <a:gd name="T17" fmla="*/ 680 h 6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55" h="680">
                      <a:moveTo>
                        <a:pt x="215" y="680"/>
                      </a:moveTo>
                      <a:cubicBezTo>
                        <a:pt x="137" y="680"/>
                        <a:pt x="61" y="653"/>
                        <a:pt x="0" y="604"/>
                      </a:cubicBezTo>
                      <a:cubicBezTo>
                        <a:pt x="63" y="526"/>
                        <a:pt x="63" y="526"/>
                        <a:pt x="63" y="526"/>
                      </a:cubicBezTo>
                      <a:cubicBezTo>
                        <a:pt x="107" y="561"/>
                        <a:pt x="159" y="580"/>
                        <a:pt x="215" y="580"/>
                      </a:cubicBezTo>
                      <a:cubicBezTo>
                        <a:pt x="347" y="580"/>
                        <a:pt x="455" y="472"/>
                        <a:pt x="455" y="340"/>
                      </a:cubicBezTo>
                      <a:cubicBezTo>
                        <a:pt x="455" y="208"/>
                        <a:pt x="347" y="100"/>
                        <a:pt x="215" y="100"/>
                      </a:cubicBezTo>
                      <a:cubicBezTo>
                        <a:pt x="215" y="0"/>
                        <a:pt x="215" y="0"/>
                        <a:pt x="215" y="0"/>
                      </a:cubicBezTo>
                      <a:cubicBezTo>
                        <a:pt x="402" y="0"/>
                        <a:pt x="555" y="153"/>
                        <a:pt x="555" y="340"/>
                      </a:cubicBezTo>
                      <a:cubicBezTo>
                        <a:pt x="555" y="528"/>
                        <a:pt x="402" y="680"/>
                        <a:pt x="215" y="680"/>
                      </a:cubicBezTo>
                      <a:close/>
                    </a:path>
                  </a:pathLst>
                </a:custGeom>
                <a:solidFill>
                  <a:srgbClr val="1B8CA2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58" name="Freeform 11"/>
                <p:cNvSpPr>
                  <a:spLocks/>
                </p:cNvSpPr>
                <p:nvPr/>
              </p:nvSpPr>
              <p:spPr bwMode="auto">
                <a:xfrm>
                  <a:off x="2424" y="1876"/>
                  <a:ext cx="656" cy="1165"/>
                </a:xfrm>
                <a:custGeom>
                  <a:avLst/>
                  <a:gdLst>
                    <a:gd name="T0" fmla="*/ 112 w 304"/>
                    <a:gd name="T1" fmla="*/ 540 h 540"/>
                    <a:gd name="T2" fmla="*/ 0 w 304"/>
                    <a:gd name="T3" fmla="*/ 304 h 540"/>
                    <a:gd name="T4" fmla="*/ 304 w 304"/>
                    <a:gd name="T5" fmla="*/ 0 h 540"/>
                    <a:gd name="T6" fmla="*/ 304 w 304"/>
                    <a:gd name="T7" fmla="*/ 28 h 540"/>
                    <a:gd name="T8" fmla="*/ 28 w 304"/>
                    <a:gd name="T9" fmla="*/ 304 h 540"/>
                    <a:gd name="T10" fmla="*/ 130 w 304"/>
                    <a:gd name="T11" fmla="*/ 518 h 540"/>
                    <a:gd name="T12" fmla="*/ 112 w 304"/>
                    <a:gd name="T13" fmla="*/ 540 h 5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4" h="540">
                      <a:moveTo>
                        <a:pt x="112" y="540"/>
                      </a:moveTo>
                      <a:cubicBezTo>
                        <a:pt x="41" y="482"/>
                        <a:pt x="0" y="396"/>
                        <a:pt x="0" y="304"/>
                      </a:cubicBezTo>
                      <a:cubicBezTo>
                        <a:pt x="0" y="136"/>
                        <a:pt x="136" y="0"/>
                        <a:pt x="304" y="0"/>
                      </a:cubicBezTo>
                      <a:cubicBezTo>
                        <a:pt x="304" y="28"/>
                        <a:pt x="304" y="28"/>
                        <a:pt x="304" y="28"/>
                      </a:cubicBezTo>
                      <a:cubicBezTo>
                        <a:pt x="152" y="28"/>
                        <a:pt x="28" y="152"/>
                        <a:pt x="28" y="304"/>
                      </a:cubicBezTo>
                      <a:cubicBezTo>
                        <a:pt x="28" y="387"/>
                        <a:pt x="65" y="465"/>
                        <a:pt x="130" y="518"/>
                      </a:cubicBezTo>
                      <a:lnTo>
                        <a:pt x="112" y="54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sp>
        <p:nvSpPr>
          <p:cNvPr id="55" name="내용 개체 틀 11"/>
          <p:cNvSpPr txBox="1">
            <a:spLocks/>
          </p:cNvSpPr>
          <p:nvPr/>
        </p:nvSpPr>
        <p:spPr>
          <a:xfrm>
            <a:off x="6228233" y="6525344"/>
            <a:ext cx="3478120" cy="18044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200"/>
              </a:spcBef>
              <a:buFont typeface="Arial" panose="020B0604020202020204" pitchFamily="34" charset="0"/>
              <a:buNone/>
              <a:defRPr sz="1000" b="0" kern="12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산돌고딕 M" panose="02030504000101010101" pitchFamily="18" charset="-127"/>
                <a:ea typeface="산돌고딕 M" panose="02030504000101010101" pitchFamily="18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500"/>
              </a:spcBef>
            </a:pPr>
            <a:r>
              <a:rPr lang="ko-KR" altLang="en-US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출처 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 </a:t>
            </a:r>
            <a:r>
              <a:rPr lang="ko-KR" altLang="en-US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고용서비스 강화 </a:t>
            </a:r>
            <a:r>
              <a:rPr lang="ko-KR" altLang="en-US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방안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고용노동부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(2016)</a:t>
            </a:r>
            <a:endParaRPr lang="en-US" altLang="ko-KR" spc="-7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0" y="878171"/>
            <a:ext cx="9906000" cy="869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전체 인구 중 </a:t>
            </a:r>
            <a:r>
              <a:rPr lang="en-US" altLang="ko-KR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55</a:t>
            </a: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세 이상 장년인구의 비중이 높아짐</a:t>
            </a: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 따라 </a:t>
            </a:r>
          </a:p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노동시장에 더 오래 머물기를 희망하는 장년이 증가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5" name="양쪽 모서리가 둥근 사각형 34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6" name="직각 삼각형 35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7" name="직각 삼각형 36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522103" y="248771"/>
            <a:ext cx="5074288" cy="338554"/>
            <a:chOff x="734660" y="157594"/>
            <a:chExt cx="4683958" cy="338554"/>
          </a:xfrm>
        </p:grpSpPr>
        <p:sp>
          <p:nvSpPr>
            <p:cNvPr id="39" name="TextBox 38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장년고용현황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34660" y="167863"/>
              <a:ext cx="8138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583629" y="2072969"/>
            <a:ext cx="882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indent="-180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특히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베이비부머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(55~63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년생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 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60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 진입으로 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60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 장년인구의 급속한 증가가 전망됨</a:t>
            </a:r>
          </a:p>
        </p:txBody>
      </p:sp>
      <p:sp>
        <p:nvSpPr>
          <p:cNvPr id="45" name="모서리가 둥근 직사각형 44"/>
          <p:cNvSpPr/>
          <p:nvPr/>
        </p:nvSpPr>
        <p:spPr>
          <a:xfrm>
            <a:off x="472407" y="1928953"/>
            <a:ext cx="9017097" cy="663956"/>
          </a:xfrm>
          <a:prstGeom prst="roundRect">
            <a:avLst>
              <a:gd name="adj" fmla="val 26533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오른쪽 화살표 40"/>
          <p:cNvSpPr/>
          <p:nvPr/>
        </p:nvSpPr>
        <p:spPr>
          <a:xfrm rot="21047505">
            <a:off x="4078802" y="3588798"/>
            <a:ext cx="1804308" cy="139101"/>
          </a:xfrm>
          <a:prstGeom prst="rightArrow">
            <a:avLst/>
          </a:prstGeom>
          <a:solidFill>
            <a:srgbClr val="FFC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953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내용 개체 틀 11"/>
          <p:cNvSpPr txBox="1">
            <a:spLocks/>
          </p:cNvSpPr>
          <p:nvPr/>
        </p:nvSpPr>
        <p:spPr>
          <a:xfrm>
            <a:off x="6228233" y="6525344"/>
            <a:ext cx="3478120" cy="18044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200"/>
              </a:spcBef>
              <a:buFont typeface="Arial" panose="020B0604020202020204" pitchFamily="34" charset="0"/>
              <a:buNone/>
              <a:defRPr sz="1000" b="0" kern="12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산돌고딕 M" panose="02030504000101010101" pitchFamily="18" charset="-127"/>
                <a:ea typeface="산돌고딕 M" panose="02030504000101010101" pitchFamily="18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500"/>
              </a:spcBef>
            </a:pPr>
            <a:r>
              <a:rPr lang="ko-KR" altLang="en-US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출처 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통계청 「경제활동인구 고령층 부가조사」</a:t>
            </a:r>
            <a:endParaRPr lang="en-US" altLang="ko-KR" spc="-7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0" y="878171"/>
            <a:ext cx="9906000" cy="869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2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주된 일자리에서 </a:t>
            </a: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조기 퇴직 </a:t>
            </a:r>
            <a:r>
              <a:rPr lang="ko-KR" altLang="en-US" sz="2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후</a:t>
            </a:r>
            <a:endParaRPr lang="en-US" altLang="ko-KR" sz="24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2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임시</a:t>
            </a: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･일용</a:t>
            </a:r>
            <a:r>
              <a:rPr lang="en-US" altLang="ko-KR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240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단순노무직과</a:t>
            </a: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같은 </a:t>
            </a:r>
            <a:r>
              <a:rPr lang="ko-KR" altLang="en-US" sz="2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재취업 </a:t>
            </a: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일자리에 장기간 종사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6" name="양쪽 모서리가 둥근 사각형 15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7" name="직각 삼각형 16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8" name="직각 삼각형 17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522103" y="248771"/>
            <a:ext cx="5074288" cy="338554"/>
            <a:chOff x="734660" y="157594"/>
            <a:chExt cx="4683958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장년고용현황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34660" y="167863"/>
              <a:ext cx="8138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583629" y="2072969"/>
            <a:ext cx="8825400" cy="1464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indent="-180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ko-KR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OECD 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회원국 중 가장 늦게까지 노동시장에 참여하며</a:t>
            </a:r>
            <a:r>
              <a:rPr lang="en-US" altLang="ko-KR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은퇴연령이 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OECD 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평균보다 </a:t>
            </a:r>
            <a:r>
              <a:rPr lang="en-US" altLang="ko-KR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7~8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 높은 </a:t>
            </a: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수준</a:t>
            </a:r>
            <a:endParaRPr lang="en-US" altLang="ko-KR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100"/>
              </a:spcBef>
              <a:buSzPct val="100000"/>
            </a:pP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</a:t>
            </a:r>
            <a:r>
              <a:rPr lang="ko-KR" altLang="en-US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* </a:t>
            </a:r>
            <a:r>
              <a:rPr lang="en-US" altLang="ko-KR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한국 은퇴연령</a:t>
            </a:r>
            <a:r>
              <a:rPr lang="en-US" altLang="ko-KR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 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남성 </a:t>
            </a:r>
            <a:r>
              <a:rPr lang="en-US" altLang="ko-KR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72.9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세</a:t>
            </a:r>
            <a:r>
              <a:rPr lang="en-US" altLang="ko-KR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여성 </a:t>
            </a:r>
            <a:r>
              <a:rPr lang="en-US" altLang="ko-KR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70.6</a:t>
            </a:r>
            <a:r>
              <a:rPr lang="ko-KR" altLang="en-US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세</a:t>
            </a:r>
            <a:r>
              <a:rPr lang="en-US" altLang="ko-KR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(</a:t>
            </a:r>
            <a:r>
              <a:rPr lang="en-US" altLang="ko-KR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OECD 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평균 은퇴연령</a:t>
            </a:r>
            <a:r>
              <a:rPr lang="en-US" altLang="ko-KR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남성 </a:t>
            </a:r>
            <a:r>
              <a:rPr lang="en-US" altLang="ko-KR" sz="1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64.6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세 </a:t>
            </a:r>
            <a:r>
              <a:rPr lang="en-US" altLang="ko-KR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 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여성 </a:t>
            </a:r>
            <a:r>
              <a:rPr lang="en-US" altLang="ko-KR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63.2</a:t>
            </a: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세 </a:t>
            </a:r>
            <a:endParaRPr lang="en-US" altLang="ko-KR" sz="14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spcBef>
                <a:spcPts val="100"/>
              </a:spcBef>
              <a:buSzPct val="100000"/>
            </a:pPr>
            <a:endParaRPr lang="ko-KR" altLang="en-US" sz="7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180000" indent="-180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ko-KR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15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년간 주된 일자리 종사 후 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50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 전후에 퇴직하고</a:t>
            </a:r>
            <a:r>
              <a:rPr lang="en-US" altLang="ko-KR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20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 이상 재취업 일자리에 머물다 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70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대에 </a:t>
            </a: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은퇴</a:t>
            </a:r>
            <a:endParaRPr lang="en-US" altLang="ko-KR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0000" indent="-180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endParaRPr lang="ko-KR" altLang="en-US" sz="7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0000" indent="-180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주로 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임시･일용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단순노무직에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재취업하며 임금수준도 크게 감소</a:t>
            </a:r>
          </a:p>
        </p:txBody>
      </p:sp>
      <p:sp>
        <p:nvSpPr>
          <p:cNvPr id="2" name="모서리가 둥근 직사각형 1"/>
          <p:cNvSpPr/>
          <p:nvPr/>
        </p:nvSpPr>
        <p:spPr>
          <a:xfrm>
            <a:off x="472407" y="1928953"/>
            <a:ext cx="9017097" cy="1728192"/>
          </a:xfrm>
          <a:prstGeom prst="roundRect">
            <a:avLst>
              <a:gd name="adj" fmla="val 9955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1400844" y="3816896"/>
            <a:ext cx="3627562" cy="1985437"/>
            <a:chOff x="4299834" y="3889476"/>
            <a:chExt cx="3609976" cy="1985437"/>
          </a:xfrm>
        </p:grpSpPr>
        <p:sp>
          <p:nvSpPr>
            <p:cNvPr id="28" name="TextBox 27"/>
            <p:cNvSpPr txBox="1"/>
            <p:nvPr/>
          </p:nvSpPr>
          <p:spPr>
            <a:xfrm>
              <a:off x="4299834" y="5567136"/>
              <a:ext cx="3609975" cy="307777"/>
            </a:xfrm>
            <a:prstGeom prst="rect">
              <a:avLst/>
            </a:prstGeom>
            <a:solidFill>
              <a:srgbClr val="E8F3F6"/>
            </a:solidFill>
          </p:spPr>
          <p:txBody>
            <a:bodyPr wrap="square" lIns="0" rIns="0" rtlCol="0" anchor="t">
              <a:spAutoFit/>
            </a:bodyPr>
            <a:lstStyle>
              <a:defPPr>
                <a:defRPr lang="ko-KR"/>
              </a:defPPr>
              <a:lvl1pPr algn="ctr">
                <a:defRPr sz="1400" b="1">
                  <a:ln>
                    <a:solidFill>
                      <a:srgbClr val="0065CF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M" panose="02020603020101020101" pitchFamily="18" charset="-127"/>
                  <a:ea typeface="Rix모던고딕 M" panose="02020603020101020101" pitchFamily="18" charset="-127"/>
                </a:defRPr>
              </a:lvl1pPr>
            </a:lstStyle>
            <a:p>
              <a:r>
                <a:rPr lang="ko-KR" altLang="en-US" spc="-150" dirty="0"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주된 일자리 근속기간 및 이직연령</a:t>
              </a: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299834" y="3889476"/>
              <a:ext cx="3609976" cy="1981879"/>
            </a:xfrm>
            <a:prstGeom prst="rect">
              <a:avLst/>
            </a:prstGeom>
            <a:noFill/>
            <a:ln w="254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114" name="직사각형 113"/>
          <p:cNvSpPr/>
          <p:nvPr/>
        </p:nvSpPr>
        <p:spPr>
          <a:xfrm>
            <a:off x="181022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05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12" name="그룹 111"/>
          <p:cNvGrpSpPr/>
          <p:nvPr/>
        </p:nvGrpSpPr>
        <p:grpSpPr>
          <a:xfrm>
            <a:off x="5262961" y="3818590"/>
            <a:ext cx="3297784" cy="1988772"/>
            <a:chOff x="5042484" y="3818590"/>
            <a:chExt cx="3297784" cy="1988772"/>
          </a:xfrm>
        </p:grpSpPr>
        <p:grpSp>
          <p:nvGrpSpPr>
            <p:cNvPr id="36" name="그룹 35"/>
            <p:cNvGrpSpPr/>
            <p:nvPr/>
          </p:nvGrpSpPr>
          <p:grpSpPr>
            <a:xfrm>
              <a:off x="5042484" y="3818590"/>
              <a:ext cx="3297784" cy="1988772"/>
              <a:chOff x="4463924" y="3886141"/>
              <a:chExt cx="3281797" cy="1988772"/>
            </a:xfrm>
          </p:grpSpPr>
          <p:sp>
            <p:nvSpPr>
              <p:cNvPr id="41" name="TextBox 40"/>
              <p:cNvSpPr txBox="1"/>
              <p:nvPr/>
            </p:nvSpPr>
            <p:spPr>
              <a:xfrm>
                <a:off x="4463924" y="5567136"/>
                <a:ext cx="3281796" cy="307777"/>
              </a:xfrm>
              <a:prstGeom prst="rect">
                <a:avLst/>
              </a:prstGeom>
              <a:solidFill>
                <a:srgbClr val="E8F3F6"/>
              </a:solidFill>
            </p:spPr>
            <p:txBody>
              <a:bodyPr wrap="square" lIns="0" rIns="0" rtlCol="0" anchor="t">
                <a:spAutoFit/>
              </a:bodyPr>
              <a:lstStyle>
                <a:defPPr>
                  <a:defRPr lang="ko-KR"/>
                </a:defPPr>
                <a:lvl1pPr algn="ctr">
                  <a:defRPr sz="1400" b="1">
                    <a:ln>
                      <a:solidFill>
                        <a:srgbClr val="0065CF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ix모던고딕 M" panose="02020603020101020101" pitchFamily="18" charset="-127"/>
                    <a:ea typeface="Rix모던고딕 M" panose="02020603020101020101" pitchFamily="18" charset="-127"/>
                  </a:defRPr>
                </a:lvl1pPr>
              </a:lstStyle>
              <a:p>
                <a:r>
                  <a:rPr lang="ko-KR" altLang="en-US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재취업</a:t>
                </a:r>
                <a:r>
                  <a:rPr lang="en-US" altLang="ko-KR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/</a:t>
                </a:r>
                <a:r>
                  <a:rPr lang="ko-KR" altLang="en-US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장기근속자 </a:t>
                </a:r>
                <a:r>
                  <a:rPr lang="ko-KR" altLang="en-US" spc="-150" dirty="0" err="1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종사상지위</a:t>
                </a:r>
                <a:r>
                  <a:rPr lang="en-US" altLang="ko-KR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(%, ‘</a:t>
                </a:r>
                <a:r>
                  <a:rPr lang="en-US" altLang="ko-KR" spc="-150" dirty="0" smtClean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17</a:t>
                </a:r>
                <a:r>
                  <a:rPr lang="ko-KR" altLang="en-US" spc="-150" dirty="0" smtClean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년</a:t>
                </a:r>
                <a:r>
                  <a:rPr lang="en-US" altLang="ko-KR" spc="-15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)</a:t>
                </a:r>
                <a:endParaRPr lang="ko-KR" altLang="en-US" spc="-150" dirty="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4463924" y="3886141"/>
                <a:ext cx="3281797" cy="1985214"/>
              </a:xfrm>
              <a:prstGeom prst="rect">
                <a:avLst/>
              </a:prstGeom>
              <a:noFill/>
              <a:ln w="254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11" name="그룹 110"/>
            <p:cNvGrpSpPr/>
            <p:nvPr/>
          </p:nvGrpSpPr>
          <p:grpSpPr>
            <a:xfrm>
              <a:off x="5313041" y="4005063"/>
              <a:ext cx="2764725" cy="1476308"/>
              <a:chOff x="5313041" y="4005063"/>
              <a:chExt cx="2764725" cy="1476308"/>
            </a:xfrm>
          </p:grpSpPr>
          <p:grpSp>
            <p:nvGrpSpPr>
              <p:cNvPr id="52" name="그룹 51"/>
              <p:cNvGrpSpPr/>
              <p:nvPr/>
            </p:nvGrpSpPr>
            <p:grpSpPr>
              <a:xfrm>
                <a:off x="5313041" y="4077491"/>
                <a:ext cx="2764725" cy="1001868"/>
                <a:chOff x="5264150" y="4029075"/>
                <a:chExt cx="2860675" cy="1036638"/>
              </a:xfrm>
            </p:grpSpPr>
            <p:sp>
              <p:nvSpPr>
                <p:cNvPr id="44" name="Line 12"/>
                <p:cNvSpPr>
                  <a:spLocks noChangeShapeType="1"/>
                </p:cNvSpPr>
                <p:nvPr/>
              </p:nvSpPr>
              <p:spPr bwMode="auto">
                <a:xfrm>
                  <a:off x="5264150" y="5065713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5" name="Line 13"/>
                <p:cNvSpPr>
                  <a:spLocks noChangeShapeType="1"/>
                </p:cNvSpPr>
                <p:nvPr/>
              </p:nvSpPr>
              <p:spPr bwMode="auto">
                <a:xfrm>
                  <a:off x="5264150" y="4918075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6" name="Line 14"/>
                <p:cNvSpPr>
                  <a:spLocks noChangeShapeType="1"/>
                </p:cNvSpPr>
                <p:nvPr/>
              </p:nvSpPr>
              <p:spPr bwMode="auto">
                <a:xfrm>
                  <a:off x="5264150" y="4770438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7" name="Line 15"/>
                <p:cNvSpPr>
                  <a:spLocks noChangeShapeType="1"/>
                </p:cNvSpPr>
                <p:nvPr/>
              </p:nvSpPr>
              <p:spPr bwMode="auto">
                <a:xfrm>
                  <a:off x="5264150" y="4622800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8" name="Line 16"/>
                <p:cNvSpPr>
                  <a:spLocks noChangeShapeType="1"/>
                </p:cNvSpPr>
                <p:nvPr/>
              </p:nvSpPr>
              <p:spPr bwMode="auto">
                <a:xfrm>
                  <a:off x="5264150" y="4473575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49" name="Line 17"/>
                <p:cNvSpPr>
                  <a:spLocks noChangeShapeType="1"/>
                </p:cNvSpPr>
                <p:nvPr/>
              </p:nvSpPr>
              <p:spPr bwMode="auto">
                <a:xfrm>
                  <a:off x="5264150" y="4325938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0" name="Line 18"/>
                <p:cNvSpPr>
                  <a:spLocks noChangeShapeType="1"/>
                </p:cNvSpPr>
                <p:nvPr/>
              </p:nvSpPr>
              <p:spPr bwMode="auto">
                <a:xfrm>
                  <a:off x="5264150" y="4178300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1" name="Line 19"/>
                <p:cNvSpPr>
                  <a:spLocks noChangeShapeType="1"/>
                </p:cNvSpPr>
                <p:nvPr/>
              </p:nvSpPr>
              <p:spPr bwMode="auto">
                <a:xfrm>
                  <a:off x="5264150" y="4029075"/>
                  <a:ext cx="2860675" cy="0"/>
                </a:xfrm>
                <a:prstGeom prst="line">
                  <a:avLst/>
                </a:prstGeom>
                <a:noFill/>
                <a:ln w="12700" cap="flat">
                  <a:solidFill>
                    <a:schemeClr val="bg1">
                      <a:lumMod val="85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sp>
            <p:nvSpPr>
              <p:cNvPr id="9" name="Rectangle 5"/>
              <p:cNvSpPr>
                <a:spLocks noChangeArrowheads="1"/>
              </p:cNvSpPr>
              <p:nvPr/>
            </p:nvSpPr>
            <p:spPr bwMode="auto">
              <a:xfrm>
                <a:off x="5832142" y="4186424"/>
                <a:ext cx="266960" cy="1037155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" name="Rectangle 6"/>
              <p:cNvSpPr>
                <a:spLocks noChangeArrowheads="1"/>
              </p:cNvSpPr>
              <p:nvPr/>
            </p:nvSpPr>
            <p:spPr bwMode="auto">
              <a:xfrm>
                <a:off x="6099102" y="4651302"/>
                <a:ext cx="265426" cy="572277"/>
              </a:xfrm>
              <a:prstGeom prst="rect">
                <a:avLst/>
              </a:prstGeom>
              <a:solidFill>
                <a:srgbClr val="1B8CA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7075988" y="4922865"/>
                <a:ext cx="266960" cy="300714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5736601" y="5219761"/>
                <a:ext cx="725003" cy="2528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dirty="0" err="1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상용직</a:t>
                </a:r>
                <a:endParaRPr lang="ko-KR" altLang="en-US" sz="11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63" name="직사각형 62"/>
              <p:cNvSpPr/>
              <p:nvPr/>
            </p:nvSpPr>
            <p:spPr>
              <a:xfrm>
                <a:off x="5732655" y="4005063"/>
                <a:ext cx="450170" cy="1692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ko-KR" sz="1100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chemeClr val="bg1">
                        <a:lumMod val="50000"/>
                      </a:schemeClr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73.9</a:t>
                </a:r>
                <a:endParaRPr lang="ko-KR" altLang="en-US" sz="11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64" name="직사각형 63"/>
              <p:cNvSpPr/>
              <p:nvPr/>
            </p:nvSpPr>
            <p:spPr>
              <a:xfrm>
                <a:off x="6961865" y="5219761"/>
                <a:ext cx="842492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임시일용직</a:t>
                </a:r>
                <a:endParaRPr lang="ko-KR" altLang="en-US" sz="11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66" name="직사각형 65"/>
              <p:cNvSpPr/>
              <p:nvPr/>
            </p:nvSpPr>
            <p:spPr>
              <a:xfrm>
                <a:off x="6101779" y="4467758"/>
                <a:ext cx="279520" cy="1692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ko-KR" sz="1100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rgbClr val="1B8CA2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41.9</a:t>
                </a:r>
                <a:endParaRPr lang="ko-KR" altLang="en-US" sz="11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7016196" y="4749078"/>
                <a:ext cx="356422" cy="1692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ko-KR" sz="1100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chemeClr val="bg1">
                        <a:lumMod val="50000"/>
                      </a:schemeClr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26.1</a:t>
                </a:r>
                <a:endParaRPr lang="ko-KR" altLang="en-US" sz="11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68" name="직사각형 67"/>
              <p:cNvSpPr/>
              <p:nvPr/>
            </p:nvSpPr>
            <p:spPr>
              <a:xfrm>
                <a:off x="7321221" y="4499899"/>
                <a:ext cx="338219" cy="1692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ko-KR" sz="1100" dirty="0" smtClean="0">
                    <a:ln>
                      <a:solidFill>
                        <a:srgbClr val="594D7B">
                          <a:alpha val="0"/>
                        </a:srgbClr>
                      </a:solidFill>
                    </a:ln>
                    <a:solidFill>
                      <a:srgbClr val="1B8CA2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58.1</a:t>
                </a:r>
                <a:endParaRPr lang="ko-KR" altLang="en-US" sz="1100" dirty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2" name="Rectangle 8"/>
              <p:cNvSpPr>
                <a:spLocks noChangeArrowheads="1"/>
              </p:cNvSpPr>
              <p:nvPr/>
            </p:nvSpPr>
            <p:spPr bwMode="auto">
              <a:xfrm>
                <a:off x="7342948" y="4691193"/>
                <a:ext cx="265426" cy="532386"/>
              </a:xfrm>
              <a:prstGeom prst="rect">
                <a:avLst/>
              </a:prstGeom>
              <a:solidFill>
                <a:srgbClr val="1B8CA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Line 11"/>
              <p:cNvSpPr>
                <a:spLocks noChangeShapeType="1"/>
              </p:cNvSpPr>
              <p:nvPr/>
            </p:nvSpPr>
            <p:spPr bwMode="auto">
              <a:xfrm>
                <a:off x="5313041" y="5223579"/>
                <a:ext cx="2764725" cy="0"/>
              </a:xfrm>
              <a:prstGeom prst="line">
                <a:avLst/>
              </a:prstGeom>
              <a:noFill/>
              <a:ln w="12700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73" name="직사각형 72"/>
            <p:cNvSpPr/>
            <p:nvPr/>
          </p:nvSpPr>
          <p:spPr>
            <a:xfrm>
              <a:off x="7113241" y="3978202"/>
              <a:ext cx="1060066" cy="43088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14400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■ 장기근속자</a:t>
              </a:r>
              <a:endParaRPr lang="en-US" altLang="ko-KR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r>
                <a:rPr lang="ko-KR" altLang="en-US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■ 재취업자</a:t>
              </a:r>
              <a:endParaRPr lang="en-US" altLang="ko-KR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57" name="Line 23"/>
          <p:cNvSpPr>
            <a:spLocks noChangeShapeType="1"/>
          </p:cNvSpPr>
          <p:nvPr/>
        </p:nvSpPr>
        <p:spPr bwMode="auto">
          <a:xfrm>
            <a:off x="1774397" y="5222504"/>
            <a:ext cx="2885360" cy="0"/>
          </a:xfrm>
          <a:prstGeom prst="line">
            <a:avLst/>
          </a:prstGeom>
          <a:noFill/>
          <a:ln w="12700" cap="flat">
            <a:solidFill>
              <a:srgbClr val="23181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110" name="그룹 109"/>
          <p:cNvGrpSpPr/>
          <p:nvPr/>
        </p:nvGrpSpPr>
        <p:grpSpPr>
          <a:xfrm>
            <a:off x="1774397" y="4073773"/>
            <a:ext cx="2885360" cy="957777"/>
            <a:chOff x="1774397" y="4073773"/>
            <a:chExt cx="2885360" cy="957777"/>
          </a:xfrm>
        </p:grpSpPr>
        <p:sp>
          <p:nvSpPr>
            <p:cNvPr id="58" name="Line 24"/>
            <p:cNvSpPr>
              <a:spLocks noChangeShapeType="1"/>
            </p:cNvSpPr>
            <p:nvPr/>
          </p:nvSpPr>
          <p:spPr bwMode="auto">
            <a:xfrm>
              <a:off x="1774397" y="5031550"/>
              <a:ext cx="2885360" cy="0"/>
            </a:xfrm>
            <a:prstGeom prst="line">
              <a:avLst/>
            </a:prstGeom>
            <a:noFill/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Line 25"/>
            <p:cNvSpPr>
              <a:spLocks noChangeShapeType="1"/>
            </p:cNvSpPr>
            <p:nvPr/>
          </p:nvSpPr>
          <p:spPr bwMode="auto">
            <a:xfrm>
              <a:off x="1774397" y="4842100"/>
              <a:ext cx="2885360" cy="0"/>
            </a:xfrm>
            <a:prstGeom prst="line">
              <a:avLst/>
            </a:prstGeom>
            <a:noFill/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Line 26"/>
            <p:cNvSpPr>
              <a:spLocks noChangeShapeType="1"/>
            </p:cNvSpPr>
            <p:nvPr/>
          </p:nvSpPr>
          <p:spPr bwMode="auto">
            <a:xfrm>
              <a:off x="1774397" y="4648138"/>
              <a:ext cx="2885360" cy="0"/>
            </a:xfrm>
            <a:prstGeom prst="line">
              <a:avLst/>
            </a:prstGeom>
            <a:noFill/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Line 27"/>
            <p:cNvSpPr>
              <a:spLocks noChangeShapeType="1"/>
            </p:cNvSpPr>
            <p:nvPr/>
          </p:nvSpPr>
          <p:spPr bwMode="auto">
            <a:xfrm>
              <a:off x="1774397" y="4457185"/>
              <a:ext cx="2885360" cy="0"/>
            </a:xfrm>
            <a:prstGeom prst="line">
              <a:avLst/>
            </a:prstGeom>
            <a:noFill/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Line 28"/>
            <p:cNvSpPr>
              <a:spLocks noChangeShapeType="1"/>
            </p:cNvSpPr>
            <p:nvPr/>
          </p:nvSpPr>
          <p:spPr bwMode="auto">
            <a:xfrm>
              <a:off x="1774397" y="4267734"/>
              <a:ext cx="2885360" cy="0"/>
            </a:xfrm>
            <a:prstGeom prst="line">
              <a:avLst/>
            </a:prstGeom>
            <a:noFill/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Line 29"/>
            <p:cNvSpPr>
              <a:spLocks noChangeShapeType="1"/>
            </p:cNvSpPr>
            <p:nvPr/>
          </p:nvSpPr>
          <p:spPr bwMode="auto">
            <a:xfrm>
              <a:off x="1774397" y="4073773"/>
              <a:ext cx="2885360" cy="0"/>
            </a:xfrm>
            <a:prstGeom prst="line">
              <a:avLst/>
            </a:prstGeom>
            <a:noFill/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8" name="그룹 107"/>
          <p:cNvGrpSpPr/>
          <p:nvPr/>
        </p:nvGrpSpPr>
        <p:grpSpPr>
          <a:xfrm>
            <a:off x="1873633" y="4795489"/>
            <a:ext cx="2685385" cy="326275"/>
            <a:chOff x="1873633" y="4795489"/>
            <a:chExt cx="2685385" cy="326275"/>
          </a:xfrm>
          <a:solidFill>
            <a:srgbClr val="1B8CA2"/>
          </a:solidFill>
        </p:grpSpPr>
        <p:sp>
          <p:nvSpPr>
            <p:cNvPr id="78" name="Oval 30"/>
            <p:cNvSpPr>
              <a:spLocks noChangeArrowheads="1"/>
            </p:cNvSpPr>
            <p:nvPr/>
          </p:nvSpPr>
          <p:spPr bwMode="auto">
            <a:xfrm>
              <a:off x="1873633" y="4860143"/>
              <a:ext cx="90214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Oval 31"/>
            <p:cNvSpPr>
              <a:spLocks noChangeArrowheads="1"/>
            </p:cNvSpPr>
            <p:nvPr/>
          </p:nvSpPr>
          <p:spPr bwMode="auto">
            <a:xfrm>
              <a:off x="2109694" y="4795489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Oval 32"/>
            <p:cNvSpPr>
              <a:spLocks noChangeArrowheads="1"/>
            </p:cNvSpPr>
            <p:nvPr/>
          </p:nvSpPr>
          <p:spPr bwMode="auto">
            <a:xfrm>
              <a:off x="2344252" y="4917278"/>
              <a:ext cx="90214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Oval 33"/>
            <p:cNvSpPr>
              <a:spLocks noChangeArrowheads="1"/>
            </p:cNvSpPr>
            <p:nvPr/>
          </p:nvSpPr>
          <p:spPr bwMode="auto">
            <a:xfrm>
              <a:off x="2580313" y="4920286"/>
              <a:ext cx="88711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Oval 34"/>
            <p:cNvSpPr>
              <a:spLocks noChangeArrowheads="1"/>
            </p:cNvSpPr>
            <p:nvPr/>
          </p:nvSpPr>
          <p:spPr bwMode="auto">
            <a:xfrm>
              <a:off x="2816374" y="4935321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Oval 35"/>
            <p:cNvSpPr>
              <a:spLocks noChangeArrowheads="1"/>
            </p:cNvSpPr>
            <p:nvPr/>
          </p:nvSpPr>
          <p:spPr bwMode="auto">
            <a:xfrm>
              <a:off x="3053939" y="4981932"/>
              <a:ext cx="90214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Oval 36"/>
            <p:cNvSpPr>
              <a:spLocks noChangeArrowheads="1"/>
            </p:cNvSpPr>
            <p:nvPr/>
          </p:nvSpPr>
          <p:spPr bwMode="auto">
            <a:xfrm>
              <a:off x="3290000" y="4989450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Oval 37"/>
            <p:cNvSpPr>
              <a:spLocks noChangeArrowheads="1"/>
            </p:cNvSpPr>
            <p:nvPr/>
          </p:nvSpPr>
          <p:spPr bwMode="auto">
            <a:xfrm>
              <a:off x="3524558" y="4966896"/>
              <a:ext cx="90214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Oval 38"/>
            <p:cNvSpPr>
              <a:spLocks noChangeArrowheads="1"/>
            </p:cNvSpPr>
            <p:nvPr/>
          </p:nvSpPr>
          <p:spPr bwMode="auto">
            <a:xfrm>
              <a:off x="3760619" y="4981932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7" name="Oval 39"/>
            <p:cNvSpPr>
              <a:spLocks noChangeArrowheads="1"/>
            </p:cNvSpPr>
            <p:nvPr/>
          </p:nvSpPr>
          <p:spPr bwMode="auto">
            <a:xfrm>
              <a:off x="3996681" y="4956371"/>
              <a:ext cx="88711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8" name="Oval 40"/>
            <p:cNvSpPr>
              <a:spLocks noChangeArrowheads="1"/>
            </p:cNvSpPr>
            <p:nvPr/>
          </p:nvSpPr>
          <p:spPr bwMode="auto">
            <a:xfrm>
              <a:off x="4231238" y="5031550"/>
              <a:ext cx="88711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9" name="Oval 41"/>
            <p:cNvSpPr>
              <a:spLocks noChangeArrowheads="1"/>
            </p:cNvSpPr>
            <p:nvPr/>
          </p:nvSpPr>
          <p:spPr bwMode="auto">
            <a:xfrm>
              <a:off x="4470307" y="5005989"/>
              <a:ext cx="88711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9" name="그룹 108"/>
          <p:cNvGrpSpPr/>
          <p:nvPr/>
        </p:nvGrpSpPr>
        <p:grpSpPr>
          <a:xfrm>
            <a:off x="1873633" y="4078284"/>
            <a:ext cx="2685385" cy="666083"/>
            <a:chOff x="1873633" y="4078284"/>
            <a:chExt cx="2685385" cy="666083"/>
          </a:xfrm>
          <a:solidFill>
            <a:srgbClr val="87B972"/>
          </a:solidFill>
        </p:grpSpPr>
        <p:sp>
          <p:nvSpPr>
            <p:cNvPr id="94" name="Oval 42"/>
            <p:cNvSpPr>
              <a:spLocks noChangeArrowheads="1"/>
            </p:cNvSpPr>
            <p:nvPr/>
          </p:nvSpPr>
          <p:spPr bwMode="auto">
            <a:xfrm>
              <a:off x="1873633" y="4177520"/>
              <a:ext cx="90214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Oval 43"/>
            <p:cNvSpPr>
              <a:spLocks noChangeArrowheads="1"/>
            </p:cNvSpPr>
            <p:nvPr/>
          </p:nvSpPr>
          <p:spPr bwMode="auto">
            <a:xfrm>
              <a:off x="2109694" y="4078284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6" name="Oval 44"/>
            <p:cNvSpPr>
              <a:spLocks noChangeArrowheads="1"/>
            </p:cNvSpPr>
            <p:nvPr/>
          </p:nvSpPr>
          <p:spPr bwMode="auto">
            <a:xfrm>
              <a:off x="2344252" y="4141434"/>
              <a:ext cx="90214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7" name="Oval 45"/>
            <p:cNvSpPr>
              <a:spLocks noChangeArrowheads="1"/>
            </p:cNvSpPr>
            <p:nvPr/>
          </p:nvSpPr>
          <p:spPr bwMode="auto">
            <a:xfrm>
              <a:off x="2580313" y="4135420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8" name="Oval 46"/>
            <p:cNvSpPr>
              <a:spLocks noChangeArrowheads="1"/>
            </p:cNvSpPr>
            <p:nvPr/>
          </p:nvSpPr>
          <p:spPr bwMode="auto">
            <a:xfrm>
              <a:off x="2816374" y="4145945"/>
              <a:ext cx="88711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Oval 47"/>
            <p:cNvSpPr>
              <a:spLocks noChangeArrowheads="1"/>
            </p:cNvSpPr>
            <p:nvPr/>
          </p:nvSpPr>
          <p:spPr bwMode="auto">
            <a:xfrm>
              <a:off x="3053939" y="4288784"/>
              <a:ext cx="90214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Oval 48"/>
            <p:cNvSpPr>
              <a:spLocks noChangeArrowheads="1"/>
            </p:cNvSpPr>
            <p:nvPr/>
          </p:nvSpPr>
          <p:spPr bwMode="auto">
            <a:xfrm>
              <a:off x="3290000" y="4257209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Oval 49"/>
            <p:cNvSpPr>
              <a:spLocks noChangeArrowheads="1"/>
            </p:cNvSpPr>
            <p:nvPr/>
          </p:nvSpPr>
          <p:spPr bwMode="auto">
            <a:xfrm>
              <a:off x="3524558" y="4293295"/>
              <a:ext cx="90214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Oval 50"/>
            <p:cNvSpPr>
              <a:spLocks noChangeArrowheads="1"/>
            </p:cNvSpPr>
            <p:nvPr/>
          </p:nvSpPr>
          <p:spPr bwMode="auto">
            <a:xfrm>
              <a:off x="3760619" y="4415084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" name="Oval 51"/>
            <p:cNvSpPr>
              <a:spLocks noChangeArrowheads="1"/>
            </p:cNvSpPr>
            <p:nvPr/>
          </p:nvSpPr>
          <p:spPr bwMode="auto">
            <a:xfrm>
              <a:off x="3996681" y="4536874"/>
              <a:ext cx="88711" cy="902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Oval 52"/>
            <p:cNvSpPr>
              <a:spLocks noChangeArrowheads="1"/>
            </p:cNvSpPr>
            <p:nvPr/>
          </p:nvSpPr>
          <p:spPr bwMode="auto">
            <a:xfrm>
              <a:off x="4231238" y="4655656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" name="Oval 53"/>
            <p:cNvSpPr>
              <a:spLocks noChangeArrowheads="1"/>
            </p:cNvSpPr>
            <p:nvPr/>
          </p:nvSpPr>
          <p:spPr bwMode="auto">
            <a:xfrm>
              <a:off x="4470307" y="4627088"/>
              <a:ext cx="88711" cy="887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06" name="Freeform 54"/>
          <p:cNvSpPr>
            <a:spLocks/>
          </p:cNvSpPr>
          <p:nvPr/>
        </p:nvSpPr>
        <p:spPr bwMode="auto">
          <a:xfrm>
            <a:off x="1917237" y="4842100"/>
            <a:ext cx="2595170" cy="236061"/>
          </a:xfrm>
          <a:custGeom>
            <a:avLst/>
            <a:gdLst>
              <a:gd name="T0" fmla="*/ 1726 w 1726"/>
              <a:gd name="T1" fmla="*/ 138 h 157"/>
              <a:gd name="T2" fmla="*/ 1570 w 1726"/>
              <a:gd name="T3" fmla="*/ 157 h 157"/>
              <a:gd name="T4" fmla="*/ 1416 w 1726"/>
              <a:gd name="T5" fmla="*/ 105 h 157"/>
              <a:gd name="T6" fmla="*/ 1257 w 1726"/>
              <a:gd name="T7" fmla="*/ 121 h 157"/>
              <a:gd name="T8" fmla="*/ 1098 w 1726"/>
              <a:gd name="T9" fmla="*/ 112 h 157"/>
              <a:gd name="T10" fmla="*/ 941 w 1726"/>
              <a:gd name="T11" fmla="*/ 129 h 157"/>
              <a:gd name="T12" fmla="*/ 785 w 1726"/>
              <a:gd name="T13" fmla="*/ 121 h 157"/>
              <a:gd name="T14" fmla="*/ 628 w 1726"/>
              <a:gd name="T15" fmla="*/ 93 h 157"/>
              <a:gd name="T16" fmla="*/ 472 w 1726"/>
              <a:gd name="T17" fmla="*/ 83 h 157"/>
              <a:gd name="T18" fmla="*/ 315 w 1726"/>
              <a:gd name="T19" fmla="*/ 78 h 157"/>
              <a:gd name="T20" fmla="*/ 156 w 1726"/>
              <a:gd name="T21" fmla="*/ 0 h 157"/>
              <a:gd name="T22" fmla="*/ 0 w 1726"/>
              <a:gd name="T23" fmla="*/ 40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26" h="157">
                <a:moveTo>
                  <a:pt x="1726" y="138"/>
                </a:moveTo>
                <a:lnTo>
                  <a:pt x="1570" y="157"/>
                </a:lnTo>
                <a:lnTo>
                  <a:pt x="1416" y="105"/>
                </a:lnTo>
                <a:lnTo>
                  <a:pt x="1257" y="121"/>
                </a:lnTo>
                <a:lnTo>
                  <a:pt x="1098" y="112"/>
                </a:lnTo>
                <a:lnTo>
                  <a:pt x="941" y="129"/>
                </a:lnTo>
                <a:lnTo>
                  <a:pt x="785" y="121"/>
                </a:lnTo>
                <a:lnTo>
                  <a:pt x="628" y="93"/>
                </a:lnTo>
                <a:lnTo>
                  <a:pt x="472" y="83"/>
                </a:lnTo>
                <a:lnTo>
                  <a:pt x="315" y="78"/>
                </a:lnTo>
                <a:lnTo>
                  <a:pt x="156" y="0"/>
                </a:lnTo>
                <a:lnTo>
                  <a:pt x="0" y="40"/>
                </a:lnTo>
              </a:path>
            </a:pathLst>
          </a:custGeom>
          <a:noFill/>
          <a:ln w="25400" cap="flat">
            <a:solidFill>
              <a:srgbClr val="1B8CA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07" name="Freeform 55"/>
          <p:cNvSpPr>
            <a:spLocks/>
          </p:cNvSpPr>
          <p:nvPr/>
        </p:nvSpPr>
        <p:spPr bwMode="auto">
          <a:xfrm>
            <a:off x="1917237" y="4124895"/>
            <a:ext cx="2595170" cy="572862"/>
          </a:xfrm>
          <a:custGeom>
            <a:avLst/>
            <a:gdLst>
              <a:gd name="T0" fmla="*/ 0 w 1726"/>
              <a:gd name="T1" fmla="*/ 64 h 381"/>
              <a:gd name="T2" fmla="*/ 156 w 1726"/>
              <a:gd name="T3" fmla="*/ 0 h 381"/>
              <a:gd name="T4" fmla="*/ 315 w 1726"/>
              <a:gd name="T5" fmla="*/ 40 h 381"/>
              <a:gd name="T6" fmla="*/ 472 w 1726"/>
              <a:gd name="T7" fmla="*/ 38 h 381"/>
              <a:gd name="T8" fmla="*/ 628 w 1726"/>
              <a:gd name="T9" fmla="*/ 42 h 381"/>
              <a:gd name="T10" fmla="*/ 785 w 1726"/>
              <a:gd name="T11" fmla="*/ 140 h 381"/>
              <a:gd name="T12" fmla="*/ 941 w 1726"/>
              <a:gd name="T13" fmla="*/ 119 h 381"/>
              <a:gd name="T14" fmla="*/ 1098 w 1726"/>
              <a:gd name="T15" fmla="*/ 143 h 381"/>
              <a:gd name="T16" fmla="*/ 1257 w 1726"/>
              <a:gd name="T17" fmla="*/ 224 h 381"/>
              <a:gd name="T18" fmla="*/ 1413 w 1726"/>
              <a:gd name="T19" fmla="*/ 305 h 381"/>
              <a:gd name="T20" fmla="*/ 1570 w 1726"/>
              <a:gd name="T21" fmla="*/ 381 h 381"/>
              <a:gd name="T22" fmla="*/ 1726 w 1726"/>
              <a:gd name="T23" fmla="*/ 365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26" h="381">
                <a:moveTo>
                  <a:pt x="0" y="64"/>
                </a:moveTo>
                <a:lnTo>
                  <a:pt x="156" y="0"/>
                </a:lnTo>
                <a:lnTo>
                  <a:pt x="315" y="40"/>
                </a:lnTo>
                <a:lnTo>
                  <a:pt x="472" y="38"/>
                </a:lnTo>
                <a:lnTo>
                  <a:pt x="628" y="42"/>
                </a:lnTo>
                <a:lnTo>
                  <a:pt x="785" y="140"/>
                </a:lnTo>
                <a:lnTo>
                  <a:pt x="941" y="119"/>
                </a:lnTo>
                <a:lnTo>
                  <a:pt x="1098" y="143"/>
                </a:lnTo>
                <a:lnTo>
                  <a:pt x="1257" y="224"/>
                </a:lnTo>
                <a:lnTo>
                  <a:pt x="1413" y="305"/>
                </a:lnTo>
                <a:lnTo>
                  <a:pt x="1570" y="381"/>
                </a:lnTo>
                <a:lnTo>
                  <a:pt x="1726" y="365"/>
                </a:lnTo>
              </a:path>
            </a:pathLst>
          </a:custGeom>
          <a:noFill/>
          <a:ln w="25400" cap="flat">
            <a:solidFill>
              <a:srgbClr val="87B97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6" name="직사각형 115"/>
          <p:cNvSpPr/>
          <p:nvPr/>
        </p:nvSpPr>
        <p:spPr>
          <a:xfrm>
            <a:off x="204483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06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227944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07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251405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08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19" name="직사각형 118"/>
          <p:cNvSpPr/>
          <p:nvPr/>
        </p:nvSpPr>
        <p:spPr>
          <a:xfrm>
            <a:off x="274866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09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298327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10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321788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11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345249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12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5" name="직사각형 124"/>
          <p:cNvSpPr/>
          <p:nvPr/>
        </p:nvSpPr>
        <p:spPr>
          <a:xfrm>
            <a:off x="368710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13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6" name="직사각형 125"/>
          <p:cNvSpPr/>
          <p:nvPr/>
        </p:nvSpPr>
        <p:spPr>
          <a:xfrm>
            <a:off x="392171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14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7" name="직사각형 126"/>
          <p:cNvSpPr/>
          <p:nvPr/>
        </p:nvSpPr>
        <p:spPr>
          <a:xfrm>
            <a:off x="4156325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15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8" name="직사각형 127"/>
          <p:cNvSpPr/>
          <p:nvPr/>
        </p:nvSpPr>
        <p:spPr>
          <a:xfrm>
            <a:off x="4390932" y="5219761"/>
            <a:ext cx="254109" cy="24622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en-US" altLang="ko-KR" sz="10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16</a:t>
            </a:r>
            <a:endParaRPr lang="ko-KR" altLang="en-US" sz="10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9" name="직사각형 128"/>
          <p:cNvSpPr/>
          <p:nvPr/>
        </p:nvSpPr>
        <p:spPr>
          <a:xfrm>
            <a:off x="1429448" y="3947759"/>
            <a:ext cx="372041" cy="1415772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>
              <a:spcBef>
                <a:spcPts val="5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210</a:t>
            </a:r>
          </a:p>
          <a:p>
            <a:pPr algn="ctr">
              <a:spcBef>
                <a:spcPts val="5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200</a:t>
            </a:r>
          </a:p>
          <a:p>
            <a:pPr algn="ctr">
              <a:spcBef>
                <a:spcPts val="5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190</a:t>
            </a:r>
          </a:p>
          <a:p>
            <a:pPr algn="ctr">
              <a:spcBef>
                <a:spcPts val="5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180</a:t>
            </a:r>
          </a:p>
          <a:p>
            <a:pPr algn="ctr">
              <a:spcBef>
                <a:spcPts val="5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170</a:t>
            </a:r>
          </a:p>
          <a:p>
            <a:pPr algn="ctr">
              <a:spcBef>
                <a:spcPts val="5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160</a:t>
            </a:r>
          </a:p>
          <a:p>
            <a:pPr algn="ctr">
              <a:spcBef>
                <a:spcPts val="5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150</a:t>
            </a:r>
            <a:endParaRPr lang="ko-KR" altLang="en-US" sz="8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4636185" y="3947759"/>
            <a:ext cx="372041" cy="1436291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55</a:t>
            </a:r>
          </a:p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54</a:t>
            </a:r>
          </a:p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53</a:t>
            </a:r>
          </a:p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52</a:t>
            </a:r>
          </a:p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51</a:t>
            </a:r>
          </a:p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50</a:t>
            </a:r>
          </a:p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49</a:t>
            </a:r>
          </a:p>
          <a:p>
            <a:pPr algn="ctr">
              <a:spcBef>
                <a:spcPts val="350"/>
              </a:spcBef>
            </a:pPr>
            <a:r>
              <a:rPr lang="en-US" altLang="ko-KR" sz="8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48</a:t>
            </a:r>
            <a:endParaRPr lang="ko-KR" altLang="en-US" sz="800" dirty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1" name="직사각형 130"/>
          <p:cNvSpPr/>
          <p:nvPr/>
        </p:nvSpPr>
        <p:spPr>
          <a:xfrm>
            <a:off x="3747699" y="3955390"/>
            <a:ext cx="912185" cy="430887"/>
          </a:xfrm>
          <a:prstGeom prst="rect">
            <a:avLst/>
          </a:prstGeom>
          <a:solidFill>
            <a:schemeClr val="bg1"/>
          </a:solidFill>
        </p:spPr>
        <p:txBody>
          <a:bodyPr wrap="square" lIns="144000">
            <a:spAutoFit/>
          </a:bodyPr>
          <a:lstStyle/>
          <a:p>
            <a:r>
              <a:rPr lang="ko-KR" altLang="en-US" sz="1100" dirty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● </a:t>
            </a:r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근속기간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rgbClr val="87B97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● 이직연령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rgbClr val="1B8CA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792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3" name="양쪽 모서리가 둥근 사각형 12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6" name="직각 삼각형 15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7" name="직각 삼각형 16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522103" y="248771"/>
            <a:ext cx="5074288" cy="338554"/>
            <a:chOff x="734660" y="157594"/>
            <a:chExt cx="4683958" cy="338554"/>
          </a:xfrm>
        </p:grpSpPr>
        <p:sp>
          <p:nvSpPr>
            <p:cNvPr id="20" name="TextBox 19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장년고용현황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34660" y="167863"/>
              <a:ext cx="8138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0" y="878171"/>
            <a:ext cx="9906000" cy="869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en-US" altLang="ko-KR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OECD </a:t>
            </a:r>
            <a:r>
              <a:rPr lang="ko-KR" altLang="en-US" sz="24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회원국과 비교 시 자영자</a:t>
            </a:r>
            <a:r>
              <a:rPr lang="en-US" altLang="ko-KR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24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임시직 비중이 높고</a:t>
            </a:r>
            <a:r>
              <a:rPr lang="en-US" altLang="ko-KR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</a:t>
            </a:r>
          </a:p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고용 </a:t>
            </a:r>
            <a:r>
              <a:rPr lang="ko-KR" altLang="en-US" sz="240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유지율</a:t>
            </a:r>
            <a:r>
              <a:rPr lang="en-US" altLang="ko-KR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24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핵심근로연령층 대비 임금 및 훈련참여율은 낮음</a:t>
            </a:r>
          </a:p>
        </p:txBody>
      </p:sp>
      <p:sp>
        <p:nvSpPr>
          <p:cNvPr id="24" name="내용 개체 틀 11"/>
          <p:cNvSpPr txBox="1">
            <a:spLocks/>
          </p:cNvSpPr>
          <p:nvPr/>
        </p:nvSpPr>
        <p:spPr>
          <a:xfrm>
            <a:off x="1130714" y="5927642"/>
            <a:ext cx="7642382" cy="3411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200"/>
              </a:spcBef>
              <a:buFont typeface="Arial" panose="020B0604020202020204" pitchFamily="34" charset="0"/>
              <a:buNone/>
              <a:defRPr sz="1000" b="0" kern="12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산돌고딕 M" panose="02030504000101010101" pitchFamily="18" charset="-127"/>
                <a:ea typeface="산돌고딕 M" panose="02030504000101010101" pitchFamily="18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500"/>
              </a:spcBef>
            </a:pPr>
            <a:r>
              <a:rPr lang="ko-KR" altLang="en-US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 </a:t>
            </a:r>
            <a:r>
              <a:rPr lang="ko-KR" altLang="en-US" spc="-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고용유지율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55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～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59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 취업자 중 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60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～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64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세까지 고용유지되는 자의 비중</a:t>
            </a:r>
          </a:p>
          <a:p>
            <a:pPr>
              <a:spcBef>
                <a:spcPts val="500"/>
              </a:spcBef>
            </a:pPr>
            <a:r>
              <a:rPr lang="ko-KR" altLang="en-US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월임금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핵심근로연령층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(25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～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54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월임금을 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100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이라고 할 때 장년층 </a:t>
            </a:r>
            <a:r>
              <a:rPr lang="ko-KR" altLang="en-US" spc="-7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월임금 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 </a:t>
            </a:r>
            <a:r>
              <a:rPr lang="ko-KR" altLang="en-US" spc="-7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직업훈련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핵심근로연령층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en-US" altLang="ko-KR" spc="-7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25~54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직업훈련 시간을 </a:t>
            </a:r>
            <a:r>
              <a:rPr lang="en-US" altLang="ko-KR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100</a:t>
            </a:r>
            <a:r>
              <a:rPr lang="ko-KR" altLang="en-US" spc="-7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이라고 할 때 장년층 </a:t>
            </a:r>
            <a:r>
              <a:rPr lang="ko-KR" altLang="en-US" spc="-7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훈련시간</a:t>
            </a:r>
            <a:endParaRPr lang="ko-KR" altLang="en-US" spc="-70"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82182" y="5499585"/>
            <a:ext cx="7939446" cy="307777"/>
          </a:xfrm>
          <a:prstGeom prst="rect">
            <a:avLst/>
          </a:prstGeom>
          <a:solidFill>
            <a:srgbClr val="E8F3F6"/>
          </a:solidFill>
        </p:spPr>
        <p:txBody>
          <a:bodyPr wrap="square" lIns="0" rIns="0" rtlCol="0" anchor="t">
            <a:spAutoFit/>
          </a:bodyPr>
          <a:lstStyle>
            <a:defPPr>
              <a:defRPr lang="ko-KR"/>
            </a:defPPr>
            <a:lvl1pPr algn="ctr">
              <a:defRPr sz="1400" b="1">
                <a:ln>
                  <a:solidFill>
                    <a:srgbClr val="0065CF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defRPr>
            </a:lvl1pPr>
          </a:lstStyle>
          <a:p>
            <a:r>
              <a:rPr lang="en-US" altLang="ko-KR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55 ~ 64</a:t>
            </a:r>
            <a:r>
              <a:rPr lang="ko-KR" altLang="en-US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 고용지표 </a:t>
            </a:r>
            <a:r>
              <a:rPr lang="ko-KR" altLang="en-US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국제비교 </a:t>
            </a:r>
            <a:r>
              <a:rPr lang="en-US" altLang="ko-KR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(2014</a:t>
            </a:r>
            <a:r>
              <a:rPr lang="ko-KR" altLang="en-US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982182" y="2338725"/>
            <a:ext cx="7939448" cy="3465079"/>
          </a:xfrm>
          <a:prstGeom prst="rect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496616" y="2852936"/>
            <a:ext cx="1368152" cy="430887"/>
          </a:xfrm>
          <a:prstGeom prst="rect">
            <a:avLst/>
          </a:prstGeom>
          <a:solidFill>
            <a:schemeClr val="bg1"/>
          </a:solidFill>
        </p:spPr>
        <p:txBody>
          <a:bodyPr wrap="square" lIns="144000">
            <a:spAutoFit/>
          </a:bodyPr>
          <a:lstStyle/>
          <a:p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■ 한국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bg1">
                  <a:lumMod val="50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■ </a:t>
            </a:r>
            <a:r>
              <a:rPr lang="en-US" altLang="ko-KR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OECD </a:t>
            </a:r>
            <a:r>
              <a:rPr lang="ko-KR" altLang="en-US" sz="110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평균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bg1">
                  <a:lumMod val="50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1883048" y="2780929"/>
            <a:ext cx="6139904" cy="2235572"/>
            <a:chOff x="1405384" y="2780929"/>
            <a:chExt cx="7095232" cy="2235572"/>
          </a:xfrm>
        </p:grpSpPr>
        <p:sp>
          <p:nvSpPr>
            <p:cNvPr id="8" name="Freeform 38"/>
            <p:cNvSpPr>
              <a:spLocks noEditPoints="1"/>
            </p:cNvSpPr>
            <p:nvPr/>
          </p:nvSpPr>
          <p:spPr bwMode="auto">
            <a:xfrm>
              <a:off x="1405384" y="3261715"/>
              <a:ext cx="6805466" cy="1754786"/>
            </a:xfrm>
            <a:custGeom>
              <a:avLst/>
              <a:gdLst>
                <a:gd name="T0" fmla="*/ 0 w 4204"/>
                <a:gd name="T1" fmla="*/ 655 h 1084"/>
                <a:gd name="T2" fmla="*/ 179 w 4204"/>
                <a:gd name="T3" fmla="*/ 655 h 1084"/>
                <a:gd name="T4" fmla="*/ 179 w 4204"/>
                <a:gd name="T5" fmla="*/ 1084 h 1084"/>
                <a:gd name="T6" fmla="*/ 0 w 4204"/>
                <a:gd name="T7" fmla="*/ 1084 h 1084"/>
                <a:gd name="T8" fmla="*/ 0 w 4204"/>
                <a:gd name="T9" fmla="*/ 655 h 1084"/>
                <a:gd name="T10" fmla="*/ 0 w 4204"/>
                <a:gd name="T11" fmla="*/ 655 h 1084"/>
                <a:gd name="T12" fmla="*/ 805 w 4204"/>
                <a:gd name="T13" fmla="*/ 637 h 1084"/>
                <a:gd name="T14" fmla="*/ 983 w 4204"/>
                <a:gd name="T15" fmla="*/ 637 h 1084"/>
                <a:gd name="T16" fmla="*/ 983 w 4204"/>
                <a:gd name="T17" fmla="*/ 1084 h 1084"/>
                <a:gd name="T18" fmla="*/ 805 w 4204"/>
                <a:gd name="T19" fmla="*/ 1084 h 1084"/>
                <a:gd name="T20" fmla="*/ 805 w 4204"/>
                <a:gd name="T21" fmla="*/ 637 h 1084"/>
                <a:gd name="T22" fmla="*/ 805 w 4204"/>
                <a:gd name="T23" fmla="*/ 637 h 1084"/>
                <a:gd name="T24" fmla="*/ 1607 w 4204"/>
                <a:gd name="T25" fmla="*/ 929 h 1084"/>
                <a:gd name="T26" fmla="*/ 1786 w 4204"/>
                <a:gd name="T27" fmla="*/ 929 h 1084"/>
                <a:gd name="T28" fmla="*/ 1786 w 4204"/>
                <a:gd name="T29" fmla="*/ 1084 h 1084"/>
                <a:gd name="T30" fmla="*/ 1607 w 4204"/>
                <a:gd name="T31" fmla="*/ 1084 h 1084"/>
                <a:gd name="T32" fmla="*/ 1607 w 4204"/>
                <a:gd name="T33" fmla="*/ 929 h 1084"/>
                <a:gd name="T34" fmla="*/ 1607 w 4204"/>
                <a:gd name="T35" fmla="*/ 929 h 1084"/>
                <a:gd name="T36" fmla="*/ 2412 w 4204"/>
                <a:gd name="T37" fmla="*/ 779 h 1084"/>
                <a:gd name="T38" fmla="*/ 2591 w 4204"/>
                <a:gd name="T39" fmla="*/ 779 h 1084"/>
                <a:gd name="T40" fmla="*/ 2591 w 4204"/>
                <a:gd name="T41" fmla="*/ 1084 h 1084"/>
                <a:gd name="T42" fmla="*/ 2412 w 4204"/>
                <a:gd name="T43" fmla="*/ 1084 h 1084"/>
                <a:gd name="T44" fmla="*/ 2412 w 4204"/>
                <a:gd name="T45" fmla="*/ 779 h 1084"/>
                <a:gd name="T46" fmla="*/ 2412 w 4204"/>
                <a:gd name="T47" fmla="*/ 779 h 1084"/>
                <a:gd name="T48" fmla="*/ 3217 w 4204"/>
                <a:gd name="T49" fmla="*/ 0 h 1084"/>
                <a:gd name="T50" fmla="*/ 3400 w 4204"/>
                <a:gd name="T51" fmla="*/ 0 h 1084"/>
                <a:gd name="T52" fmla="*/ 3400 w 4204"/>
                <a:gd name="T53" fmla="*/ 1084 h 1084"/>
                <a:gd name="T54" fmla="*/ 3217 w 4204"/>
                <a:gd name="T55" fmla="*/ 1084 h 1084"/>
                <a:gd name="T56" fmla="*/ 3217 w 4204"/>
                <a:gd name="T57" fmla="*/ 0 h 1084"/>
                <a:gd name="T58" fmla="*/ 3217 w 4204"/>
                <a:gd name="T59" fmla="*/ 0 h 1084"/>
                <a:gd name="T60" fmla="*/ 4026 w 4204"/>
                <a:gd name="T61" fmla="*/ 442 h 1084"/>
                <a:gd name="T62" fmla="*/ 4204 w 4204"/>
                <a:gd name="T63" fmla="*/ 442 h 1084"/>
                <a:gd name="T64" fmla="*/ 4204 w 4204"/>
                <a:gd name="T65" fmla="*/ 1084 h 1084"/>
                <a:gd name="T66" fmla="*/ 4026 w 4204"/>
                <a:gd name="T67" fmla="*/ 1084 h 1084"/>
                <a:gd name="T68" fmla="*/ 4026 w 4204"/>
                <a:gd name="T69" fmla="*/ 442 h 1084"/>
                <a:gd name="T70" fmla="*/ 4026 w 4204"/>
                <a:gd name="T71" fmla="*/ 442 h 10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04" h="1084">
                  <a:moveTo>
                    <a:pt x="0" y="655"/>
                  </a:moveTo>
                  <a:lnTo>
                    <a:pt x="179" y="655"/>
                  </a:lnTo>
                  <a:lnTo>
                    <a:pt x="179" y="1084"/>
                  </a:lnTo>
                  <a:lnTo>
                    <a:pt x="0" y="1084"/>
                  </a:lnTo>
                  <a:lnTo>
                    <a:pt x="0" y="655"/>
                  </a:lnTo>
                  <a:lnTo>
                    <a:pt x="0" y="655"/>
                  </a:lnTo>
                  <a:close/>
                  <a:moveTo>
                    <a:pt x="805" y="637"/>
                  </a:moveTo>
                  <a:lnTo>
                    <a:pt x="983" y="637"/>
                  </a:lnTo>
                  <a:lnTo>
                    <a:pt x="983" y="1084"/>
                  </a:lnTo>
                  <a:lnTo>
                    <a:pt x="805" y="1084"/>
                  </a:lnTo>
                  <a:lnTo>
                    <a:pt x="805" y="637"/>
                  </a:lnTo>
                  <a:lnTo>
                    <a:pt x="805" y="637"/>
                  </a:lnTo>
                  <a:close/>
                  <a:moveTo>
                    <a:pt x="1607" y="929"/>
                  </a:moveTo>
                  <a:lnTo>
                    <a:pt x="1786" y="929"/>
                  </a:lnTo>
                  <a:lnTo>
                    <a:pt x="1786" y="1084"/>
                  </a:lnTo>
                  <a:lnTo>
                    <a:pt x="1607" y="1084"/>
                  </a:lnTo>
                  <a:lnTo>
                    <a:pt x="1607" y="929"/>
                  </a:lnTo>
                  <a:lnTo>
                    <a:pt x="1607" y="929"/>
                  </a:lnTo>
                  <a:close/>
                  <a:moveTo>
                    <a:pt x="2412" y="779"/>
                  </a:moveTo>
                  <a:lnTo>
                    <a:pt x="2591" y="779"/>
                  </a:lnTo>
                  <a:lnTo>
                    <a:pt x="2591" y="1084"/>
                  </a:lnTo>
                  <a:lnTo>
                    <a:pt x="2412" y="1084"/>
                  </a:lnTo>
                  <a:lnTo>
                    <a:pt x="2412" y="779"/>
                  </a:lnTo>
                  <a:lnTo>
                    <a:pt x="2412" y="779"/>
                  </a:lnTo>
                  <a:close/>
                  <a:moveTo>
                    <a:pt x="3217" y="0"/>
                  </a:moveTo>
                  <a:lnTo>
                    <a:pt x="3400" y="0"/>
                  </a:lnTo>
                  <a:lnTo>
                    <a:pt x="3400" y="1084"/>
                  </a:lnTo>
                  <a:lnTo>
                    <a:pt x="3217" y="1084"/>
                  </a:lnTo>
                  <a:lnTo>
                    <a:pt x="3217" y="0"/>
                  </a:lnTo>
                  <a:lnTo>
                    <a:pt x="3217" y="0"/>
                  </a:lnTo>
                  <a:close/>
                  <a:moveTo>
                    <a:pt x="4026" y="442"/>
                  </a:moveTo>
                  <a:lnTo>
                    <a:pt x="4204" y="442"/>
                  </a:lnTo>
                  <a:lnTo>
                    <a:pt x="4204" y="1084"/>
                  </a:lnTo>
                  <a:lnTo>
                    <a:pt x="4026" y="1084"/>
                  </a:lnTo>
                  <a:lnTo>
                    <a:pt x="4026" y="442"/>
                  </a:lnTo>
                  <a:lnTo>
                    <a:pt x="4026" y="442"/>
                  </a:lnTo>
                  <a:close/>
                </a:path>
              </a:pathLst>
            </a:custGeom>
            <a:solidFill>
              <a:srgbClr val="1B8CA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" name="Freeform 39"/>
            <p:cNvSpPr>
              <a:spLocks noEditPoints="1"/>
            </p:cNvSpPr>
            <p:nvPr/>
          </p:nvSpPr>
          <p:spPr bwMode="auto">
            <a:xfrm>
              <a:off x="1695150" y="2780929"/>
              <a:ext cx="6805466" cy="2235572"/>
            </a:xfrm>
            <a:custGeom>
              <a:avLst/>
              <a:gdLst>
                <a:gd name="T0" fmla="*/ 0 w 4204"/>
                <a:gd name="T1" fmla="*/ 1043 h 1381"/>
                <a:gd name="T2" fmla="*/ 178 w 4204"/>
                <a:gd name="T3" fmla="*/ 1043 h 1381"/>
                <a:gd name="T4" fmla="*/ 178 w 4204"/>
                <a:gd name="T5" fmla="*/ 1381 h 1381"/>
                <a:gd name="T6" fmla="*/ 0 w 4204"/>
                <a:gd name="T7" fmla="*/ 1381 h 1381"/>
                <a:gd name="T8" fmla="*/ 0 w 4204"/>
                <a:gd name="T9" fmla="*/ 1043 h 1381"/>
                <a:gd name="T10" fmla="*/ 0 w 4204"/>
                <a:gd name="T11" fmla="*/ 1043 h 1381"/>
                <a:gd name="T12" fmla="*/ 804 w 4204"/>
                <a:gd name="T13" fmla="*/ 1270 h 1381"/>
                <a:gd name="T14" fmla="*/ 981 w 4204"/>
                <a:gd name="T15" fmla="*/ 1270 h 1381"/>
                <a:gd name="T16" fmla="*/ 981 w 4204"/>
                <a:gd name="T17" fmla="*/ 1381 h 1381"/>
                <a:gd name="T18" fmla="*/ 804 w 4204"/>
                <a:gd name="T19" fmla="*/ 1381 h 1381"/>
                <a:gd name="T20" fmla="*/ 804 w 4204"/>
                <a:gd name="T21" fmla="*/ 1270 h 1381"/>
                <a:gd name="T22" fmla="*/ 804 w 4204"/>
                <a:gd name="T23" fmla="*/ 1270 h 1381"/>
                <a:gd name="T24" fmla="*/ 1607 w 4204"/>
                <a:gd name="T25" fmla="*/ 1147 h 1381"/>
                <a:gd name="T26" fmla="*/ 1785 w 4204"/>
                <a:gd name="T27" fmla="*/ 1147 h 1381"/>
                <a:gd name="T28" fmla="*/ 1785 w 4204"/>
                <a:gd name="T29" fmla="*/ 1381 h 1381"/>
                <a:gd name="T30" fmla="*/ 1607 w 4204"/>
                <a:gd name="T31" fmla="*/ 1381 h 1381"/>
                <a:gd name="T32" fmla="*/ 1607 w 4204"/>
                <a:gd name="T33" fmla="*/ 1147 h 1381"/>
                <a:gd name="T34" fmla="*/ 1607 w 4204"/>
                <a:gd name="T35" fmla="*/ 1147 h 1381"/>
                <a:gd name="T36" fmla="*/ 2412 w 4204"/>
                <a:gd name="T37" fmla="*/ 803 h 1381"/>
                <a:gd name="T38" fmla="*/ 2597 w 4204"/>
                <a:gd name="T39" fmla="*/ 803 h 1381"/>
                <a:gd name="T40" fmla="*/ 2597 w 4204"/>
                <a:gd name="T41" fmla="*/ 1381 h 1381"/>
                <a:gd name="T42" fmla="*/ 2412 w 4204"/>
                <a:gd name="T43" fmla="*/ 1381 h 1381"/>
                <a:gd name="T44" fmla="*/ 2412 w 4204"/>
                <a:gd name="T45" fmla="*/ 803 h 1381"/>
                <a:gd name="T46" fmla="*/ 2412 w 4204"/>
                <a:gd name="T47" fmla="*/ 803 h 1381"/>
                <a:gd name="T48" fmla="*/ 3221 w 4204"/>
                <a:gd name="T49" fmla="*/ 0 h 1381"/>
                <a:gd name="T50" fmla="*/ 3399 w 4204"/>
                <a:gd name="T51" fmla="*/ 0 h 1381"/>
                <a:gd name="T52" fmla="*/ 3399 w 4204"/>
                <a:gd name="T53" fmla="*/ 1381 h 1381"/>
                <a:gd name="T54" fmla="*/ 3221 w 4204"/>
                <a:gd name="T55" fmla="*/ 1381 h 1381"/>
                <a:gd name="T56" fmla="*/ 3221 w 4204"/>
                <a:gd name="T57" fmla="*/ 0 h 1381"/>
                <a:gd name="T58" fmla="*/ 3221 w 4204"/>
                <a:gd name="T59" fmla="*/ 0 h 1381"/>
                <a:gd name="T60" fmla="*/ 4025 w 4204"/>
                <a:gd name="T61" fmla="*/ 421 h 1381"/>
                <a:gd name="T62" fmla="*/ 4204 w 4204"/>
                <a:gd name="T63" fmla="*/ 421 h 1381"/>
                <a:gd name="T64" fmla="*/ 4204 w 4204"/>
                <a:gd name="T65" fmla="*/ 1381 h 1381"/>
                <a:gd name="T66" fmla="*/ 4025 w 4204"/>
                <a:gd name="T67" fmla="*/ 1381 h 1381"/>
                <a:gd name="T68" fmla="*/ 4025 w 4204"/>
                <a:gd name="T69" fmla="*/ 421 h 1381"/>
                <a:gd name="T70" fmla="*/ 4025 w 4204"/>
                <a:gd name="T71" fmla="*/ 421 h 1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04" h="1381">
                  <a:moveTo>
                    <a:pt x="0" y="1043"/>
                  </a:moveTo>
                  <a:lnTo>
                    <a:pt x="178" y="1043"/>
                  </a:lnTo>
                  <a:lnTo>
                    <a:pt x="178" y="1381"/>
                  </a:lnTo>
                  <a:lnTo>
                    <a:pt x="0" y="1381"/>
                  </a:lnTo>
                  <a:lnTo>
                    <a:pt x="0" y="1043"/>
                  </a:lnTo>
                  <a:lnTo>
                    <a:pt x="0" y="1043"/>
                  </a:lnTo>
                  <a:close/>
                  <a:moveTo>
                    <a:pt x="804" y="1270"/>
                  </a:moveTo>
                  <a:lnTo>
                    <a:pt x="981" y="1270"/>
                  </a:lnTo>
                  <a:lnTo>
                    <a:pt x="981" y="1381"/>
                  </a:lnTo>
                  <a:lnTo>
                    <a:pt x="804" y="1381"/>
                  </a:lnTo>
                  <a:lnTo>
                    <a:pt x="804" y="1270"/>
                  </a:lnTo>
                  <a:lnTo>
                    <a:pt x="804" y="1270"/>
                  </a:lnTo>
                  <a:close/>
                  <a:moveTo>
                    <a:pt x="1607" y="1147"/>
                  </a:moveTo>
                  <a:lnTo>
                    <a:pt x="1785" y="1147"/>
                  </a:lnTo>
                  <a:lnTo>
                    <a:pt x="1785" y="1381"/>
                  </a:lnTo>
                  <a:lnTo>
                    <a:pt x="1607" y="1381"/>
                  </a:lnTo>
                  <a:lnTo>
                    <a:pt x="1607" y="1147"/>
                  </a:lnTo>
                  <a:lnTo>
                    <a:pt x="1607" y="1147"/>
                  </a:lnTo>
                  <a:close/>
                  <a:moveTo>
                    <a:pt x="2412" y="803"/>
                  </a:moveTo>
                  <a:lnTo>
                    <a:pt x="2597" y="803"/>
                  </a:lnTo>
                  <a:lnTo>
                    <a:pt x="2597" y="1381"/>
                  </a:lnTo>
                  <a:lnTo>
                    <a:pt x="2412" y="1381"/>
                  </a:lnTo>
                  <a:lnTo>
                    <a:pt x="2412" y="803"/>
                  </a:lnTo>
                  <a:lnTo>
                    <a:pt x="2412" y="803"/>
                  </a:lnTo>
                  <a:close/>
                  <a:moveTo>
                    <a:pt x="3221" y="0"/>
                  </a:moveTo>
                  <a:lnTo>
                    <a:pt x="3399" y="0"/>
                  </a:lnTo>
                  <a:lnTo>
                    <a:pt x="3399" y="1381"/>
                  </a:lnTo>
                  <a:lnTo>
                    <a:pt x="3221" y="1381"/>
                  </a:lnTo>
                  <a:lnTo>
                    <a:pt x="3221" y="0"/>
                  </a:lnTo>
                  <a:lnTo>
                    <a:pt x="3221" y="0"/>
                  </a:lnTo>
                  <a:close/>
                  <a:moveTo>
                    <a:pt x="4025" y="421"/>
                  </a:moveTo>
                  <a:lnTo>
                    <a:pt x="4204" y="421"/>
                  </a:lnTo>
                  <a:lnTo>
                    <a:pt x="4204" y="1381"/>
                  </a:lnTo>
                  <a:lnTo>
                    <a:pt x="4025" y="1381"/>
                  </a:lnTo>
                  <a:lnTo>
                    <a:pt x="4025" y="421"/>
                  </a:lnTo>
                  <a:lnTo>
                    <a:pt x="4025" y="42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cxnSp>
        <p:nvCxnSpPr>
          <p:cNvPr id="4" name="직선 연결선 3"/>
          <p:cNvCxnSpPr/>
          <p:nvPr/>
        </p:nvCxnSpPr>
        <p:spPr>
          <a:xfrm>
            <a:off x="1582449" y="5013176"/>
            <a:ext cx="674110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1759172" y="5035284"/>
            <a:ext cx="72500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dirty="0" err="1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자영자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2889277" y="5035284"/>
            <a:ext cx="72500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임시직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019382" y="5035284"/>
            <a:ext cx="72500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단기간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5078375" y="5035284"/>
            <a:ext cx="79611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고용유지율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6279592" y="5035284"/>
            <a:ext cx="72500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월임금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7409699" y="5035284"/>
            <a:ext cx="72500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dirty="0" smtClean="0">
                <a:ln>
                  <a:solidFill>
                    <a:srgbClr val="594D7B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직업훈련</a:t>
            </a:r>
            <a:endParaRPr lang="en-US" altLang="ko-KR" sz="1100" dirty="0" smtClean="0">
              <a:ln>
                <a:solidFill>
                  <a:srgbClr val="594D7B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1622022" y="2997906"/>
            <a:ext cx="6375530" cy="1786541"/>
            <a:chOff x="1647422" y="2997906"/>
            <a:chExt cx="6375530" cy="1786541"/>
          </a:xfrm>
        </p:grpSpPr>
        <p:sp>
          <p:nvSpPr>
            <p:cNvPr id="69" name="직사각형 68"/>
            <p:cNvSpPr/>
            <p:nvPr/>
          </p:nvSpPr>
          <p:spPr>
            <a:xfrm>
              <a:off x="1647422" y="4078059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32.5</a:t>
              </a:r>
            </a:p>
          </p:txBody>
        </p:sp>
        <p:sp>
          <p:nvSpPr>
            <p:cNvPr id="70" name="직사각형 69"/>
            <p:cNvSpPr/>
            <p:nvPr/>
          </p:nvSpPr>
          <p:spPr>
            <a:xfrm>
              <a:off x="2806130" y="4039959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33.9</a:t>
              </a:r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3882232" y="4522837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11.8</a:t>
              </a: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037737" y="4249723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23</a:t>
              </a: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6167842" y="2997906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82</a:t>
              </a: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7297949" y="3747880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49</a:t>
              </a:r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1955786" y="2523838"/>
            <a:ext cx="6322615" cy="2312424"/>
            <a:chOff x="1647422" y="2380309"/>
            <a:chExt cx="6322615" cy="2312424"/>
          </a:xfrm>
        </p:grpSpPr>
        <p:sp>
          <p:nvSpPr>
            <p:cNvPr id="77" name="직사각형 76"/>
            <p:cNvSpPr/>
            <p:nvPr/>
          </p:nvSpPr>
          <p:spPr>
            <a:xfrm>
              <a:off x="1647422" y="4078059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25.6</a:t>
              </a:r>
            </a:p>
          </p:txBody>
        </p:sp>
        <p:sp>
          <p:nvSpPr>
            <p:cNvPr id="78" name="직사각형 77"/>
            <p:cNvSpPr/>
            <p:nvPr/>
          </p:nvSpPr>
          <p:spPr>
            <a:xfrm>
              <a:off x="2734458" y="4431123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8.4</a:t>
              </a: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3836187" y="4254208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17.8</a:t>
              </a: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4984822" y="3684273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43.9</a:t>
              </a: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6114927" y="2380309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105</a:t>
              </a:r>
            </a:p>
          </p:txBody>
        </p:sp>
        <p:sp>
          <p:nvSpPr>
            <p:cNvPr id="82" name="직사각형 81"/>
            <p:cNvSpPr/>
            <p:nvPr/>
          </p:nvSpPr>
          <p:spPr>
            <a:xfrm>
              <a:off x="7245034" y="3038177"/>
              <a:ext cx="72500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dirty="0" smtClean="0">
                  <a:ln>
                    <a:solidFill>
                      <a:srgbClr val="594D7B">
                        <a:alpha val="0"/>
                      </a:srgb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73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404975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51809" y="4672478"/>
            <a:ext cx="2565830" cy="1259992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2" name="양쪽 모서리가 둥근 사각형 11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3" name="직각 삼각형 1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4" name="직각 삼각형 13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522103" y="248771"/>
            <a:ext cx="5074288" cy="338554"/>
            <a:chOff x="734660" y="157594"/>
            <a:chExt cx="4683958" cy="338554"/>
          </a:xfrm>
        </p:grpSpPr>
        <p:sp>
          <p:nvSpPr>
            <p:cNvPr id="16" name="TextBox 15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장년고용현황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34660" y="167863"/>
              <a:ext cx="8138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0" y="878171"/>
            <a:ext cx="9906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24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장년고용서비스 기본 </a:t>
            </a:r>
            <a:r>
              <a:rPr lang="ko-KR" altLang="en-US" sz="2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방향</a:t>
            </a:r>
            <a:endParaRPr lang="ko-KR" altLang="en-US" sz="24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83629" y="1506191"/>
            <a:ext cx="8825400" cy="659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"/>
              </a:spcBef>
              <a:buSzPct val="100000"/>
            </a:pPr>
            <a:r>
              <a:rPr lang="en-US" altLang="ko-KR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&gt;&gt; </a:t>
            </a:r>
            <a:r>
              <a:rPr lang="ko-KR" altLang="en-US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장년에 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대한 고용서비스를 확충하고</a:t>
            </a:r>
            <a:r>
              <a:rPr lang="en-US" altLang="ko-KR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연령이 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아닌 직무 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․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성과 중심의 제도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문화를 확산함으로써</a:t>
            </a:r>
          </a:p>
          <a:p>
            <a:pPr>
              <a:spcBef>
                <a:spcPts val="100"/>
              </a:spcBef>
              <a:buSzPct val="100000"/>
            </a:pP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  </a:t>
            </a: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일할 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능력과 의지가 있는 장년의 평생 고용가능성 제고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72407" y="1425674"/>
            <a:ext cx="9017097" cy="851198"/>
          </a:xfrm>
          <a:prstGeom prst="roundRect">
            <a:avLst>
              <a:gd name="adj" fmla="val 15464"/>
            </a:avLst>
          </a:prstGeom>
          <a:noFill/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29578" y="2424573"/>
            <a:ext cx="6244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비  전</a:t>
            </a:r>
            <a:endParaRPr lang="ko-KR" altLang="en-US" sz="14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87B97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29578" y="3079903"/>
            <a:ext cx="6244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목  표</a:t>
            </a:r>
            <a:endParaRPr lang="ko-KR" altLang="en-US" sz="14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87B97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29578" y="4285367"/>
            <a:ext cx="624468" cy="1315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추</a:t>
            </a:r>
            <a:endParaRPr lang="en-US" altLang="ko-KR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87B97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진</a:t>
            </a:r>
            <a:endParaRPr lang="en-US" altLang="ko-KR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87B97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과</a:t>
            </a:r>
            <a:endParaRPr lang="en-US" altLang="ko-KR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87B972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>
              <a:spcBef>
                <a:spcPts val="300"/>
              </a:spcBef>
              <a:buClr>
                <a:srgbClr val="00B0F0"/>
              </a:buClr>
              <a:buSzPct val="100000"/>
            </a:pP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7B97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제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1423471" y="3082401"/>
            <a:ext cx="1836000" cy="338554"/>
          </a:xfrm>
          <a:prstGeom prst="rect">
            <a:avLst/>
          </a:prstGeom>
          <a:solidFill>
            <a:srgbClr val="1B8CA2">
              <a:alpha val="26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6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평생 직업생활 준비</a:t>
            </a:r>
            <a:endParaRPr lang="ko-KR" altLang="en-US" sz="16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423471" y="3669185"/>
            <a:ext cx="1836000" cy="307777"/>
          </a:xfrm>
          <a:prstGeom prst="rect">
            <a:avLst/>
          </a:prstGeom>
          <a:solidFill>
            <a:srgbClr val="E8F3F6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생애경력설계 기회확충</a:t>
            </a:r>
            <a:endParaRPr lang="ko-KR" altLang="en-US" sz="14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423471" y="4125229"/>
            <a:ext cx="1836000" cy="2354491"/>
          </a:xfrm>
          <a:prstGeom prst="rect">
            <a:avLst/>
          </a:prstGeom>
          <a:solidFill>
            <a:schemeClr val="bg1"/>
          </a:solidFill>
          <a:ln w="12700">
            <a:solidFill>
              <a:srgbClr val="1B8CA2"/>
            </a:solidFill>
          </a:ln>
        </p:spPr>
        <p:txBody>
          <a:bodyPr wrap="square" anchor="ctr">
            <a:noAutofit/>
          </a:bodyPr>
          <a:lstStyle/>
          <a:p>
            <a:pPr marL="108000" indent="-108000"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4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생애경력설계 참여기회</a:t>
            </a:r>
            <a:endParaRPr lang="en-US" altLang="ko-KR" sz="1400" spc="-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300"/>
              </a:spcBef>
              <a:buSzPct val="100000"/>
            </a:pPr>
            <a:r>
              <a:rPr lang="en-US" altLang="ko-KR" sz="140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4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</a:t>
            </a:r>
            <a:r>
              <a:rPr lang="ko-KR" altLang="en-US" sz="1400" spc="-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및 </a:t>
            </a:r>
            <a:r>
              <a:rPr lang="ko-KR" altLang="en-US" sz="14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참여대상 확대</a:t>
            </a:r>
            <a:endParaRPr lang="en-US" altLang="ko-KR" sz="1400" spc="-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08000" indent="-108000"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</a:pPr>
            <a:endParaRPr lang="en-US" altLang="ko-KR" sz="140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08000" indent="-108000"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4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생애경력설계 제공</a:t>
            </a:r>
            <a:endParaRPr lang="en-US" altLang="ko-KR" sz="1400" spc="-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300"/>
              </a:spcBef>
              <a:buSzPct val="100000"/>
            </a:pPr>
            <a:r>
              <a:rPr lang="en-US" altLang="ko-KR" sz="140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4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</a:t>
            </a:r>
            <a:r>
              <a:rPr lang="ko-KR" altLang="en-US" sz="1400" spc="-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인프라 확대 및</a:t>
            </a:r>
            <a:endParaRPr lang="en-US" altLang="ko-KR" sz="140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300"/>
              </a:spcBef>
              <a:buSzPct val="100000"/>
            </a:pPr>
            <a:r>
              <a:rPr lang="en-US" altLang="ko-KR" sz="14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 </a:t>
            </a:r>
            <a:r>
              <a:rPr lang="ko-KR" altLang="en-US" sz="1400" spc="-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프로그램 </a:t>
            </a:r>
            <a:r>
              <a:rPr lang="ko-KR" altLang="en-US" sz="14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내실화</a:t>
            </a:r>
            <a:endParaRPr lang="ko-KR" altLang="en-US" sz="140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8602698" y="3489315"/>
            <a:ext cx="0" cy="119622"/>
          </a:xfrm>
          <a:prstGeom prst="line">
            <a:avLst/>
          </a:prstGeom>
          <a:ln w="22225" cap="rnd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3819258" y="3082401"/>
            <a:ext cx="1773612" cy="338554"/>
          </a:xfrm>
          <a:prstGeom prst="rect">
            <a:avLst/>
          </a:prstGeom>
          <a:solidFill>
            <a:srgbClr val="1B8CA2">
              <a:alpha val="26000"/>
            </a:srgbClr>
          </a:solidFill>
          <a:ln>
            <a:noFill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6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숙련 유지 및 향상</a:t>
            </a:r>
            <a:endParaRPr lang="ko-KR" altLang="en-US" sz="16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819258" y="3669185"/>
            <a:ext cx="1773612" cy="307777"/>
          </a:xfrm>
          <a:prstGeom prst="rect">
            <a:avLst/>
          </a:prstGeom>
          <a:solidFill>
            <a:srgbClr val="E8F3F6"/>
          </a:solidFill>
          <a:ln>
            <a:noFill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직업훈련 기회 확대</a:t>
            </a:r>
            <a:endParaRPr lang="ko-KR" altLang="en-US" sz="14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819258" y="4125229"/>
            <a:ext cx="1773612" cy="2251899"/>
          </a:xfrm>
          <a:prstGeom prst="rect">
            <a:avLst/>
          </a:prstGeom>
          <a:noFill/>
          <a:ln w="12700">
            <a:noFill/>
          </a:ln>
        </p:spPr>
        <p:txBody>
          <a:bodyPr wrap="square" lIns="36000" rIns="36000" anchor="t">
            <a:spAutoFit/>
          </a:bodyPr>
          <a:lstStyle/>
          <a:p>
            <a:pPr marL="72000" indent="-72000" algn="ctr">
              <a:spcBef>
                <a:spcPts val="100"/>
              </a:spcBef>
              <a:buSzPct val="100000"/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평생 교육</a:t>
            </a:r>
            <a:r>
              <a:rPr lang="en-US" altLang="ko-KR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200" b="1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훈련시스템 구축</a:t>
            </a:r>
            <a:endParaRPr lang="en-US" altLang="ko-KR" sz="12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endParaRPr lang="en-US" altLang="ko-KR" sz="4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기업의 연령대별 교육훈련 계획 수립 지원</a:t>
            </a: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근로자 주도형 능력개발 활성화</a:t>
            </a: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사업주의 능력개발 투자촉진</a:t>
            </a: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변화 적응 능력 제고</a:t>
            </a:r>
            <a:endParaRPr lang="en-US" altLang="ko-KR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endParaRPr lang="en-US" altLang="ko-KR" sz="4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지능정보화 사회 대응 기초역량 제고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산업</a:t>
            </a:r>
            <a:r>
              <a:rPr lang="en-US" altLang="ko-KR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0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 변화 수요를 반영한 훈련 기회 확대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중급 수준의 기존 훈련과정의 운영 </a:t>
            </a: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내실화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767575" y="3082401"/>
            <a:ext cx="1773612" cy="338554"/>
          </a:xfrm>
          <a:prstGeom prst="rect">
            <a:avLst/>
          </a:prstGeom>
          <a:solidFill>
            <a:srgbClr val="1B8CA2">
              <a:alpha val="26000"/>
            </a:srgbClr>
          </a:solidFill>
          <a:ln>
            <a:noFill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6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일자리 기회 확대</a:t>
            </a:r>
            <a:endParaRPr lang="ko-KR" altLang="en-US" sz="16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767575" y="3669185"/>
            <a:ext cx="1773612" cy="307777"/>
          </a:xfrm>
          <a:prstGeom prst="rect">
            <a:avLst/>
          </a:prstGeom>
          <a:solidFill>
            <a:srgbClr val="E8F3F6"/>
          </a:solidFill>
          <a:ln>
            <a:noFill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4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취업지원서비스 강화</a:t>
            </a:r>
            <a:endParaRPr lang="ko-KR" altLang="en-US" sz="14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767575" y="4125229"/>
            <a:ext cx="1773612" cy="2264723"/>
          </a:xfrm>
          <a:prstGeom prst="rect">
            <a:avLst/>
          </a:prstGeom>
          <a:noFill/>
          <a:ln w="12700">
            <a:noFill/>
          </a:ln>
        </p:spPr>
        <p:txBody>
          <a:bodyPr wrap="square" lIns="36000" rIns="36000" anchor="t">
            <a:spAutoFit/>
          </a:bodyPr>
          <a:lstStyle/>
          <a:p>
            <a:pPr marL="72000" indent="-72000" algn="ctr">
              <a:spcBef>
                <a:spcPts val="100"/>
              </a:spcBef>
              <a:buSzPct val="100000"/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원활한 노동 이동 지원</a:t>
            </a:r>
            <a:endParaRPr lang="en-US" altLang="ko-KR" sz="12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endParaRPr lang="en-US" altLang="ko-KR" sz="4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퇴직 예정자 재취업 지원 강화</a:t>
            </a: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온</a:t>
            </a:r>
            <a:r>
              <a:rPr lang="en-US" altLang="ko-KR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00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오프라인 장년고용 인프라 정비</a:t>
            </a: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100"/>
              </a:spcBef>
              <a:buSzPct val="100000"/>
            </a:pP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취업지원서비스 </a:t>
            </a:r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사각지대 완화</a:t>
            </a:r>
            <a:endParaRPr lang="en-US" altLang="ko-KR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endParaRPr lang="en-US" altLang="ko-KR" sz="4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ko-KR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65</a:t>
            </a:r>
            <a:r>
              <a:rPr lang="ko-KR" altLang="en-US" sz="10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</a:t>
            </a:r>
            <a:r>
              <a:rPr lang="en-US" altLang="ko-KR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~69</a:t>
            </a:r>
            <a:r>
              <a:rPr lang="ko-KR" altLang="en-US" sz="10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 장년 취업성공패키지 신규 참여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 취업성공패키지 참여 활성화 및 내실화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 </a:t>
            </a:r>
            <a:r>
              <a:rPr lang="ko-KR" altLang="en-US" sz="100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고용안전망</a:t>
            </a: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강화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재정지원 일자리사업 </a:t>
            </a: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효율화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7715892" y="3082401"/>
            <a:ext cx="1773612" cy="338554"/>
          </a:xfrm>
          <a:prstGeom prst="rect">
            <a:avLst/>
          </a:prstGeom>
          <a:solidFill>
            <a:srgbClr val="1B8CA2">
              <a:alpha val="26000"/>
            </a:srgbClr>
          </a:solidFill>
          <a:ln>
            <a:noFill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6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고령사회 대비</a:t>
            </a:r>
            <a:endParaRPr lang="ko-KR" altLang="en-US" sz="16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7715892" y="3669185"/>
            <a:ext cx="1773612" cy="307777"/>
          </a:xfrm>
          <a:prstGeom prst="rect">
            <a:avLst/>
          </a:prstGeom>
          <a:solidFill>
            <a:srgbClr val="E8F3F6"/>
          </a:solidFill>
          <a:ln>
            <a:noFill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4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장년친화적 노동시장 조성</a:t>
            </a:r>
            <a:endParaRPr lang="ko-KR" altLang="en-US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7715892" y="4125229"/>
            <a:ext cx="1773612" cy="1931298"/>
          </a:xfrm>
          <a:prstGeom prst="rect">
            <a:avLst/>
          </a:prstGeom>
          <a:noFill/>
          <a:ln w="12700">
            <a:noFill/>
          </a:ln>
        </p:spPr>
        <p:txBody>
          <a:bodyPr wrap="square" lIns="36000" rIns="36000" anchor="t">
            <a:spAutoFit/>
          </a:bodyPr>
          <a:lstStyle/>
          <a:p>
            <a:pPr marL="72000" indent="-72000" algn="ctr">
              <a:spcBef>
                <a:spcPts val="100"/>
              </a:spcBef>
              <a:buSzPct val="100000"/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직무</a:t>
            </a:r>
            <a:r>
              <a:rPr lang="en-US" altLang="ko-KR" sz="12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20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성과 중심 기업 문화 확산</a:t>
            </a:r>
            <a:endParaRPr lang="en-US" altLang="ko-KR" sz="12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endParaRPr lang="en-US" altLang="ko-KR" sz="4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</a:t>
            </a:r>
            <a:r>
              <a:rPr lang="en-US" altLang="ko-KR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00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 상생 일터 기반 마련</a:t>
            </a: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임금피크제</a:t>
            </a: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및 임금체계 개편 확산   지원</a:t>
            </a:r>
            <a:endParaRPr lang="en-US" altLang="ko-KR" sz="10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spcBef>
                <a:spcPts val="100"/>
              </a:spcBef>
              <a:buSzPct val="100000"/>
            </a:pP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보다 나은 일자리 기회 제공</a:t>
            </a:r>
            <a:endParaRPr lang="en-US" altLang="ko-KR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1B8CA2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 algn="ctr">
              <a:spcBef>
                <a:spcPts val="100"/>
              </a:spcBef>
              <a:buSzPct val="100000"/>
            </a:pPr>
            <a:endParaRPr lang="en-US" altLang="ko-KR" sz="4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 맞춤형 파견일자리 기회 확대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빈 일자리 장년 채용 지원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72000" indent="-72000">
              <a:spcBef>
                <a:spcPts val="1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장년 다수고용 사업장 근로조건 및 </a:t>
            </a: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작업 </a:t>
            </a:r>
            <a:r>
              <a: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환경 </a:t>
            </a:r>
            <a:r>
              <a:rPr lang="ko-KR" altLang="en-US" sz="10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개선</a:t>
            </a:r>
            <a:endParaRPr lang="en-US" altLang="ko-KR" sz="1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472407" y="2389784"/>
            <a:ext cx="736177" cy="371599"/>
          </a:xfrm>
          <a:prstGeom prst="roundRect">
            <a:avLst>
              <a:gd name="adj" fmla="val 15464"/>
            </a:avLst>
          </a:prstGeom>
          <a:noFill/>
          <a:ln w="28575">
            <a:solidFill>
              <a:srgbClr val="87B9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모서리가 둥근 직사각형 52"/>
          <p:cNvSpPr/>
          <p:nvPr/>
        </p:nvSpPr>
        <p:spPr>
          <a:xfrm>
            <a:off x="472407" y="3050490"/>
            <a:ext cx="736177" cy="371599"/>
          </a:xfrm>
          <a:prstGeom prst="roundRect">
            <a:avLst>
              <a:gd name="adj" fmla="val 15464"/>
            </a:avLst>
          </a:prstGeom>
          <a:noFill/>
          <a:ln w="28575">
            <a:solidFill>
              <a:srgbClr val="87B9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모서리가 둥근 직사각형 55"/>
          <p:cNvSpPr/>
          <p:nvPr/>
        </p:nvSpPr>
        <p:spPr>
          <a:xfrm>
            <a:off x="472407" y="3643496"/>
            <a:ext cx="736177" cy="2836224"/>
          </a:xfrm>
          <a:prstGeom prst="roundRect">
            <a:avLst>
              <a:gd name="adj" fmla="val 12014"/>
            </a:avLst>
          </a:prstGeom>
          <a:noFill/>
          <a:ln w="28575">
            <a:solidFill>
              <a:srgbClr val="87B9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423471" y="2406306"/>
            <a:ext cx="8066033" cy="338554"/>
          </a:xfrm>
          <a:prstGeom prst="rect">
            <a:avLst/>
          </a:prstGeom>
          <a:solidFill>
            <a:srgbClr val="1B8CA2"/>
          </a:solidFill>
        </p:spPr>
        <p:txBody>
          <a:bodyPr wrap="square" anchor="ctr">
            <a:spAutoFit/>
          </a:bodyPr>
          <a:lstStyle/>
          <a:p>
            <a:pPr algn="ctr">
              <a:spcBef>
                <a:spcPts val="100"/>
              </a:spcBef>
              <a:buSzPct val="100000"/>
            </a:pPr>
            <a:r>
              <a:rPr lang="ko-KR" altLang="en-US" sz="1600" spc="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일을 통해 활력 있는 장년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3819258" y="4125229"/>
            <a:ext cx="1773612" cy="2354491"/>
          </a:xfrm>
          <a:prstGeom prst="rect">
            <a:avLst/>
          </a:prstGeom>
          <a:noFill/>
          <a:ln w="127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5767575" y="4125229"/>
            <a:ext cx="1773612" cy="2354491"/>
          </a:xfrm>
          <a:prstGeom prst="rect">
            <a:avLst/>
          </a:prstGeom>
          <a:noFill/>
          <a:ln w="127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7715892" y="4125229"/>
            <a:ext cx="1773612" cy="2354491"/>
          </a:xfrm>
          <a:prstGeom prst="rect">
            <a:avLst/>
          </a:prstGeom>
          <a:noFill/>
          <a:ln w="127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8135" name="그룹 48134"/>
          <p:cNvGrpSpPr/>
          <p:nvPr/>
        </p:nvGrpSpPr>
        <p:grpSpPr>
          <a:xfrm>
            <a:off x="2227887" y="2810600"/>
            <a:ext cx="227168" cy="798337"/>
            <a:chOff x="2227887" y="2810600"/>
            <a:chExt cx="227168" cy="798337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2341471" y="3489315"/>
              <a:ext cx="0" cy="119622"/>
            </a:xfrm>
            <a:prstGeom prst="line">
              <a:avLst/>
            </a:prstGeom>
            <a:ln w="22225" cap="rnd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이등변 삼각형 58"/>
            <p:cNvSpPr/>
            <p:nvPr/>
          </p:nvSpPr>
          <p:spPr>
            <a:xfrm>
              <a:off x="2227887" y="2914505"/>
              <a:ext cx="227168" cy="95940"/>
            </a:xfrm>
            <a:prstGeom prst="triangle">
              <a:avLst/>
            </a:prstGeom>
            <a:solidFill>
              <a:srgbClr val="FFC000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이등변 삼각형 65"/>
            <p:cNvSpPr/>
            <p:nvPr/>
          </p:nvSpPr>
          <p:spPr>
            <a:xfrm>
              <a:off x="2227887" y="2863529"/>
              <a:ext cx="227168" cy="95940"/>
            </a:xfrm>
            <a:prstGeom prst="triangle">
              <a:avLst/>
            </a:prstGeom>
            <a:solidFill>
              <a:srgbClr val="FFC000">
                <a:alpha val="4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이등변 삼각형 66"/>
            <p:cNvSpPr/>
            <p:nvPr/>
          </p:nvSpPr>
          <p:spPr>
            <a:xfrm>
              <a:off x="2227887" y="2810600"/>
              <a:ext cx="227168" cy="95940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8134" name="그룹 48133"/>
          <p:cNvGrpSpPr/>
          <p:nvPr/>
        </p:nvGrpSpPr>
        <p:grpSpPr>
          <a:xfrm>
            <a:off x="4592480" y="2810600"/>
            <a:ext cx="227168" cy="798337"/>
            <a:chOff x="4592480" y="2810600"/>
            <a:chExt cx="227168" cy="798337"/>
          </a:xfrm>
        </p:grpSpPr>
        <p:cxnSp>
          <p:nvCxnSpPr>
            <p:cNvPr id="34" name="직선 연결선 33"/>
            <p:cNvCxnSpPr/>
            <p:nvPr/>
          </p:nvCxnSpPr>
          <p:spPr>
            <a:xfrm>
              <a:off x="4706064" y="3489315"/>
              <a:ext cx="0" cy="119622"/>
            </a:xfrm>
            <a:prstGeom prst="line">
              <a:avLst/>
            </a:prstGeom>
            <a:ln w="22225" cap="rnd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이등변 삼각형 70"/>
            <p:cNvSpPr/>
            <p:nvPr/>
          </p:nvSpPr>
          <p:spPr>
            <a:xfrm>
              <a:off x="4592480" y="2914505"/>
              <a:ext cx="227168" cy="95940"/>
            </a:xfrm>
            <a:prstGeom prst="triangle">
              <a:avLst/>
            </a:prstGeom>
            <a:solidFill>
              <a:srgbClr val="FFC000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이등변 삼각형 71"/>
            <p:cNvSpPr/>
            <p:nvPr/>
          </p:nvSpPr>
          <p:spPr>
            <a:xfrm>
              <a:off x="4592480" y="2863529"/>
              <a:ext cx="227168" cy="95940"/>
            </a:xfrm>
            <a:prstGeom prst="triangle">
              <a:avLst/>
            </a:prstGeom>
            <a:solidFill>
              <a:srgbClr val="FFC000">
                <a:alpha val="4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이등변 삼각형 72"/>
            <p:cNvSpPr/>
            <p:nvPr/>
          </p:nvSpPr>
          <p:spPr>
            <a:xfrm>
              <a:off x="4592480" y="2810600"/>
              <a:ext cx="227168" cy="95940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8133" name="그룹 48132"/>
          <p:cNvGrpSpPr/>
          <p:nvPr/>
        </p:nvGrpSpPr>
        <p:grpSpPr>
          <a:xfrm>
            <a:off x="6540797" y="2810600"/>
            <a:ext cx="227168" cy="798337"/>
            <a:chOff x="6540797" y="2810600"/>
            <a:chExt cx="227168" cy="798337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6654381" y="3489315"/>
              <a:ext cx="0" cy="119622"/>
            </a:xfrm>
            <a:prstGeom prst="line">
              <a:avLst/>
            </a:prstGeom>
            <a:ln w="22225" cap="rnd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이등변 삼각형 74"/>
            <p:cNvSpPr/>
            <p:nvPr/>
          </p:nvSpPr>
          <p:spPr>
            <a:xfrm>
              <a:off x="6540797" y="2914505"/>
              <a:ext cx="227168" cy="95940"/>
            </a:xfrm>
            <a:prstGeom prst="triangle">
              <a:avLst/>
            </a:prstGeom>
            <a:solidFill>
              <a:srgbClr val="FFC000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이등변 삼각형 75"/>
            <p:cNvSpPr/>
            <p:nvPr/>
          </p:nvSpPr>
          <p:spPr>
            <a:xfrm>
              <a:off x="6540797" y="2863529"/>
              <a:ext cx="227168" cy="95940"/>
            </a:xfrm>
            <a:prstGeom prst="triangle">
              <a:avLst/>
            </a:prstGeom>
            <a:solidFill>
              <a:srgbClr val="FFC000">
                <a:alpha val="4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이등변 삼각형 76"/>
            <p:cNvSpPr/>
            <p:nvPr/>
          </p:nvSpPr>
          <p:spPr>
            <a:xfrm>
              <a:off x="6540797" y="2810600"/>
              <a:ext cx="227168" cy="95940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8132" name="그룹 48131"/>
          <p:cNvGrpSpPr/>
          <p:nvPr/>
        </p:nvGrpSpPr>
        <p:grpSpPr>
          <a:xfrm>
            <a:off x="8489114" y="2810600"/>
            <a:ext cx="227168" cy="199845"/>
            <a:chOff x="8489114" y="2810600"/>
            <a:chExt cx="227168" cy="199845"/>
          </a:xfrm>
        </p:grpSpPr>
        <p:sp>
          <p:nvSpPr>
            <p:cNvPr id="79" name="이등변 삼각형 78"/>
            <p:cNvSpPr/>
            <p:nvPr/>
          </p:nvSpPr>
          <p:spPr>
            <a:xfrm>
              <a:off x="8489114" y="2914505"/>
              <a:ext cx="227168" cy="95940"/>
            </a:xfrm>
            <a:prstGeom prst="triangle">
              <a:avLst/>
            </a:prstGeom>
            <a:solidFill>
              <a:srgbClr val="FFC000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이등변 삼각형 79"/>
            <p:cNvSpPr/>
            <p:nvPr/>
          </p:nvSpPr>
          <p:spPr>
            <a:xfrm>
              <a:off x="8489114" y="2863529"/>
              <a:ext cx="227168" cy="95940"/>
            </a:xfrm>
            <a:prstGeom prst="triangle">
              <a:avLst/>
            </a:prstGeom>
            <a:solidFill>
              <a:srgbClr val="FFC000">
                <a:alpha val="4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이등변 삼각형 80"/>
            <p:cNvSpPr/>
            <p:nvPr/>
          </p:nvSpPr>
          <p:spPr>
            <a:xfrm>
              <a:off x="8489114" y="2810600"/>
              <a:ext cx="227168" cy="95940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214221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그룹 65"/>
          <p:cNvGrpSpPr/>
          <p:nvPr/>
        </p:nvGrpSpPr>
        <p:grpSpPr>
          <a:xfrm>
            <a:off x="756600" y="857422"/>
            <a:ext cx="8392800" cy="5572164"/>
            <a:chOff x="698400" y="857422"/>
            <a:chExt cx="7747200" cy="5572164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698400" y="1052736"/>
              <a:ext cx="7747200" cy="5376850"/>
            </a:xfrm>
            <a:prstGeom prst="roundRect">
              <a:avLst>
                <a:gd name="adj" fmla="val 5285"/>
              </a:avLst>
            </a:prstGeom>
            <a:solidFill>
              <a:schemeClr val="bg1">
                <a:lumMod val="95000"/>
                <a:alpha val="50000"/>
              </a:schemeClr>
            </a:solidFill>
            <a:ln w="31750">
              <a:solidFill>
                <a:srgbClr val="1B8C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109" name="다이아몬드 108"/>
            <p:cNvSpPr/>
            <p:nvPr/>
          </p:nvSpPr>
          <p:spPr>
            <a:xfrm>
              <a:off x="3214678" y="2297824"/>
              <a:ext cx="2714644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4" name="다이아몬드 113"/>
            <p:cNvSpPr/>
            <p:nvPr/>
          </p:nvSpPr>
          <p:spPr>
            <a:xfrm>
              <a:off x="6235024" y="2857686"/>
              <a:ext cx="1714512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70" name="다이아몬드 69"/>
            <p:cNvSpPr/>
            <p:nvPr/>
          </p:nvSpPr>
          <p:spPr>
            <a:xfrm>
              <a:off x="3214678" y="3685850"/>
              <a:ext cx="2714644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grpSp>
          <p:nvGrpSpPr>
            <p:cNvPr id="65" name="그룹 64"/>
            <p:cNvGrpSpPr/>
            <p:nvPr/>
          </p:nvGrpSpPr>
          <p:grpSpPr>
            <a:xfrm>
              <a:off x="2046632" y="1196752"/>
              <a:ext cx="5050736" cy="4194271"/>
              <a:chOff x="2046632" y="1196752"/>
              <a:chExt cx="5050736" cy="4194271"/>
            </a:xfrm>
          </p:grpSpPr>
          <p:grpSp>
            <p:nvGrpSpPr>
              <p:cNvPr id="63" name="그룹 62"/>
              <p:cNvGrpSpPr/>
              <p:nvPr/>
            </p:nvGrpSpPr>
            <p:grpSpPr>
              <a:xfrm>
                <a:off x="2046632" y="1196752"/>
                <a:ext cx="5050736" cy="4194271"/>
                <a:chOff x="2046632" y="1196752"/>
                <a:chExt cx="5050736" cy="4194271"/>
              </a:xfrm>
            </p:grpSpPr>
            <p:sp>
              <p:nvSpPr>
                <p:cNvPr id="1117" name="_x122807912"/>
                <p:cNvSpPr>
                  <a:spLocks noChangeShapeType="1"/>
                </p:cNvSpPr>
                <p:nvPr/>
              </p:nvSpPr>
              <p:spPr bwMode="auto">
                <a:xfrm>
                  <a:off x="4572000" y="1196752"/>
                  <a:ext cx="0" cy="108012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44" name="_x122913352"/>
                <p:cNvSpPr>
                  <a:spLocks noChangeShapeType="1"/>
                </p:cNvSpPr>
                <p:nvPr/>
              </p:nvSpPr>
              <p:spPr bwMode="auto">
                <a:xfrm>
                  <a:off x="2046632" y="2583576"/>
                  <a:ext cx="1180076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1" name="_x122908792"/>
                <p:cNvSpPr>
                  <a:spLocks noChangeShapeType="1"/>
                </p:cNvSpPr>
                <p:nvPr/>
              </p:nvSpPr>
              <p:spPr bwMode="auto">
                <a:xfrm>
                  <a:off x="2051720" y="2581571"/>
                  <a:ext cx="0" cy="2808312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6" name="_x122913352"/>
                <p:cNvSpPr>
                  <a:spLocks noChangeShapeType="1"/>
                </p:cNvSpPr>
                <p:nvPr/>
              </p:nvSpPr>
              <p:spPr bwMode="auto">
                <a:xfrm flipV="1">
                  <a:off x="4572000" y="3143436"/>
                  <a:ext cx="1656184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7" name="_x122908792"/>
                <p:cNvSpPr>
                  <a:spLocks noChangeShapeType="1"/>
                </p:cNvSpPr>
                <p:nvPr/>
              </p:nvSpPr>
              <p:spPr bwMode="auto">
                <a:xfrm>
                  <a:off x="4572000" y="3143438"/>
                  <a:ext cx="0" cy="429578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68" name="_x122908792"/>
                <p:cNvSpPr>
                  <a:spLocks noChangeShapeType="1"/>
                </p:cNvSpPr>
                <p:nvPr/>
              </p:nvSpPr>
              <p:spPr bwMode="auto">
                <a:xfrm>
                  <a:off x="7092280" y="2576809"/>
                  <a:ext cx="0" cy="224816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45" name="_x122908792"/>
                <p:cNvSpPr>
                  <a:spLocks noChangeShapeType="1"/>
                </p:cNvSpPr>
                <p:nvPr/>
              </p:nvSpPr>
              <p:spPr bwMode="auto">
                <a:xfrm>
                  <a:off x="3764386" y="4090183"/>
                  <a:ext cx="0" cy="46800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1" name="_x122908792"/>
                <p:cNvSpPr>
                  <a:spLocks noChangeShapeType="1"/>
                </p:cNvSpPr>
                <p:nvPr/>
              </p:nvSpPr>
              <p:spPr bwMode="auto">
                <a:xfrm>
                  <a:off x="5379614" y="4090183"/>
                  <a:ext cx="0" cy="46800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2" name="_x122908792"/>
                <p:cNvSpPr>
                  <a:spLocks noChangeShapeType="1"/>
                </p:cNvSpPr>
                <p:nvPr/>
              </p:nvSpPr>
              <p:spPr bwMode="auto">
                <a:xfrm>
                  <a:off x="3764386" y="5013176"/>
                  <a:ext cx="0" cy="377847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5" name="_x122908792"/>
                <p:cNvSpPr>
                  <a:spLocks noChangeShapeType="1"/>
                </p:cNvSpPr>
                <p:nvPr/>
              </p:nvSpPr>
              <p:spPr bwMode="auto">
                <a:xfrm>
                  <a:off x="7092280" y="3429000"/>
                  <a:ext cx="0" cy="1962023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59" name="_x122913352"/>
                <p:cNvSpPr>
                  <a:spLocks noChangeShapeType="1"/>
                </p:cNvSpPr>
                <p:nvPr/>
              </p:nvSpPr>
              <p:spPr bwMode="auto">
                <a:xfrm>
                  <a:off x="5917292" y="2583576"/>
                  <a:ext cx="1180076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  <p:sp>
            <p:nvSpPr>
              <p:cNvPr id="74" name="_x122908792"/>
              <p:cNvSpPr>
                <a:spLocks noChangeShapeType="1"/>
              </p:cNvSpPr>
              <p:nvPr/>
            </p:nvSpPr>
            <p:spPr bwMode="auto">
              <a:xfrm flipH="1">
                <a:off x="4453384" y="4835887"/>
                <a:ext cx="360000" cy="1829"/>
              </a:xfrm>
              <a:prstGeom prst="line">
                <a:avLst/>
              </a:prstGeom>
              <a:noFill/>
              <a:ln w="19050">
                <a:solidFill>
                  <a:srgbClr val="1B8CA2"/>
                </a:solidFill>
                <a:prstDash val="sysDash"/>
                <a:round/>
                <a:headEnd/>
                <a:tailEnd type="arrow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sp>
          <p:nvSpPr>
            <p:cNvPr id="1133" name="_x43210560"/>
            <p:cNvSpPr>
              <a:spLocks noChangeShapeType="1"/>
            </p:cNvSpPr>
            <p:nvPr/>
          </p:nvSpPr>
          <p:spPr bwMode="auto">
            <a:xfrm>
              <a:off x="3295994" y="5776269"/>
              <a:ext cx="0" cy="0"/>
            </a:xfrm>
            <a:prstGeom prst="line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31" name="_x123409384"/>
            <p:cNvSpPr>
              <a:spLocks noChangeShapeType="1"/>
            </p:cNvSpPr>
            <p:nvPr/>
          </p:nvSpPr>
          <p:spPr bwMode="auto">
            <a:xfrm>
              <a:off x="6905022" y="5776269"/>
              <a:ext cx="0" cy="0"/>
            </a:xfrm>
            <a:prstGeom prst="line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29" name="_x122804776"/>
            <p:cNvSpPr>
              <a:spLocks noChangeArrowheads="1"/>
            </p:cNvSpPr>
            <p:nvPr/>
          </p:nvSpPr>
          <p:spPr bwMode="auto">
            <a:xfrm>
              <a:off x="2450088" y="224043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28" name="_x43601864"/>
            <p:cNvSpPr>
              <a:spLocks noChangeArrowheads="1"/>
            </p:cNvSpPr>
            <p:nvPr/>
          </p:nvSpPr>
          <p:spPr bwMode="auto">
            <a:xfrm>
              <a:off x="6375459" y="2276872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19" name="_x138327496"/>
            <p:cNvSpPr>
              <a:spLocks noChangeArrowheads="1"/>
            </p:cNvSpPr>
            <p:nvPr/>
          </p:nvSpPr>
          <p:spPr bwMode="auto">
            <a:xfrm>
              <a:off x="3628235" y="857422"/>
              <a:ext cx="1887531" cy="425435"/>
            </a:xfrm>
            <a:prstGeom prst="rect">
              <a:avLst/>
            </a:prstGeom>
            <a:solidFill>
              <a:srgbClr val="1B8CA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700" b="1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장년 고용서비스</a:t>
              </a:r>
              <a:endParaRPr kumimoji="1" lang="ko-KR" sz="18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18" name="_x122811272"/>
            <p:cNvSpPr>
              <a:spLocks noChangeArrowheads="1"/>
            </p:cNvSpPr>
            <p:nvPr/>
          </p:nvSpPr>
          <p:spPr bwMode="auto">
            <a:xfrm>
              <a:off x="2821769" y="1571802"/>
              <a:ext cx="3500462" cy="428628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1.</a:t>
              </a:r>
              <a:r>
                <a:rPr kumimoji="1" lang="en-US" altLang="ko-KR" sz="1600" b="1" i="0" u="none" strike="noStrike" cap="none" normalizeH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 </a:t>
              </a:r>
              <a:r>
                <a:rPr kumimoji="1" lang="ko-KR" altLang="en-US" sz="1600" b="1" i="0" u="none" strike="noStrike" cap="none" normalizeH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평생 직업생활 준비하기</a:t>
              </a:r>
              <a:endPara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34" name="_x122915272"/>
            <p:cNvSpPr>
              <a:spLocks noChangeArrowheads="1"/>
            </p:cNvSpPr>
            <p:nvPr/>
          </p:nvSpPr>
          <p:spPr bwMode="auto">
            <a:xfrm>
              <a:off x="3679025" y="2424035"/>
              <a:ext cx="1785950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계속 재직할까</a:t>
              </a:r>
              <a:r>
                <a:rPr kumimoji="1" lang="en-US" altLang="ko-KR" sz="1400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?</a:t>
              </a:r>
              <a:endParaRPr kumimoji="1" 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3" name="_x122915272"/>
            <p:cNvSpPr>
              <a:spLocks noChangeArrowheads="1"/>
            </p:cNvSpPr>
            <p:nvPr/>
          </p:nvSpPr>
          <p:spPr bwMode="auto">
            <a:xfrm>
              <a:off x="6510507" y="2984693"/>
              <a:ext cx="1163546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취업할까</a:t>
              </a:r>
              <a:r>
                <a:rPr kumimoji="1" lang="en-US" altLang="ko-KR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?</a:t>
              </a:r>
              <a:endParaRPr kumimoji="1" lang="ko-KR" sz="14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5" name="_x122804776"/>
            <p:cNvSpPr>
              <a:spLocks noChangeArrowheads="1"/>
            </p:cNvSpPr>
            <p:nvPr/>
          </p:nvSpPr>
          <p:spPr bwMode="auto">
            <a:xfrm>
              <a:off x="5403597" y="2824549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47" name="_x138329016"/>
            <p:cNvSpPr>
              <a:spLocks noChangeArrowheads="1"/>
            </p:cNvSpPr>
            <p:nvPr/>
          </p:nvSpPr>
          <p:spPr bwMode="auto">
            <a:xfrm>
              <a:off x="698400" y="5522540"/>
              <a:ext cx="7747200" cy="472317"/>
            </a:xfrm>
            <a:prstGeom prst="rect">
              <a:avLst/>
            </a:prstGeom>
            <a:solidFill>
              <a:srgbClr val="87B972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467350" algn="l"/>
                </a:tabLst>
              </a:pPr>
              <a:r>
                <a:rPr kumimoji="1" lang="ko-KR" altLang="en-US" sz="24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바탕체 Bold" panose="02020603020101020101" pitchFamily="18" charset="-127"/>
                  <a:ea typeface="KoPub바탕체 Bold" panose="02020603020101020101" pitchFamily="18" charset="-127"/>
                  <a:cs typeface="함초롬돋움" panose="02030504000101010101" pitchFamily="18" charset="-127"/>
                </a:rPr>
                <a:t>일을 통해 활력 있는 장년</a:t>
              </a:r>
              <a:endParaRPr kumimoji="1" lang="ko-KR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1" name="_x122915272"/>
            <p:cNvSpPr>
              <a:spLocks noChangeArrowheads="1"/>
            </p:cNvSpPr>
            <p:nvPr/>
          </p:nvSpPr>
          <p:spPr bwMode="auto">
            <a:xfrm>
              <a:off x="3746891" y="3829164"/>
              <a:ext cx="1650218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일할 능력이 있다</a:t>
              </a:r>
              <a:endParaRPr kumimoji="1" lang="ko-KR" sz="14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2" name="_x122811272"/>
            <p:cNvSpPr>
              <a:spLocks noChangeArrowheads="1"/>
            </p:cNvSpPr>
            <p:nvPr/>
          </p:nvSpPr>
          <p:spPr bwMode="auto">
            <a:xfrm>
              <a:off x="1187720" y="3000562"/>
              <a:ext cx="1728000" cy="499876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2. 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장년친화적 </a:t>
              </a:r>
              <a:endPara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노동시장 조성하기</a:t>
              </a:r>
            </a:p>
          </p:txBody>
        </p:sp>
        <p:sp>
          <p:nvSpPr>
            <p:cNvPr id="43" name="_x122804776"/>
            <p:cNvSpPr>
              <a:spLocks noChangeArrowheads="1"/>
            </p:cNvSpPr>
            <p:nvPr/>
          </p:nvSpPr>
          <p:spPr bwMode="auto">
            <a:xfrm>
              <a:off x="3266038" y="412178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55" name="_x43601864"/>
            <p:cNvSpPr>
              <a:spLocks noChangeArrowheads="1"/>
            </p:cNvSpPr>
            <p:nvPr/>
          </p:nvSpPr>
          <p:spPr bwMode="auto">
            <a:xfrm>
              <a:off x="5362045" y="4162176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49" name="_x122811272"/>
            <p:cNvSpPr>
              <a:spLocks noChangeArrowheads="1"/>
            </p:cNvSpPr>
            <p:nvPr/>
          </p:nvSpPr>
          <p:spPr bwMode="auto">
            <a:xfrm>
              <a:off x="2649276" y="4661251"/>
              <a:ext cx="1728000" cy="482261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3.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취업지원서비스</a:t>
              </a:r>
              <a:endPara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 강화하기</a:t>
              </a:r>
            </a:p>
          </p:txBody>
        </p:sp>
        <p:sp>
          <p:nvSpPr>
            <p:cNvPr id="48" name="_x122811272"/>
            <p:cNvSpPr>
              <a:spLocks noChangeArrowheads="1"/>
            </p:cNvSpPr>
            <p:nvPr/>
          </p:nvSpPr>
          <p:spPr bwMode="auto">
            <a:xfrm>
              <a:off x="4766724" y="4655154"/>
              <a:ext cx="1728000" cy="488358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spc="-150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4. </a:t>
              </a:r>
              <a:r>
                <a:rPr kumimoji="1" lang="ko-KR" altLang="en-US" sz="1600" b="1" i="0" u="none" strike="noStrike" cap="none" spc="-150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숙련 유지 및 향상하기</a:t>
              </a:r>
            </a:p>
          </p:txBody>
        </p:sp>
        <p:sp>
          <p:nvSpPr>
            <p:cNvPr id="119" name="_x43601864"/>
            <p:cNvSpPr>
              <a:spLocks noChangeArrowheads="1"/>
            </p:cNvSpPr>
            <p:nvPr/>
          </p:nvSpPr>
          <p:spPr bwMode="auto">
            <a:xfrm>
              <a:off x="7092280" y="342900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30" name="_x122811272"/>
            <p:cNvSpPr>
              <a:spLocks noChangeArrowheads="1"/>
            </p:cNvSpPr>
            <p:nvPr/>
          </p:nvSpPr>
          <p:spPr bwMode="auto">
            <a:xfrm>
              <a:off x="6228280" y="3789040"/>
              <a:ext cx="1728000" cy="365125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5. 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새로운 일하기</a:t>
              </a: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9" name="양쪽 모서리가 둥근 사각형 6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3" name="직각 삼각형 7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6" name="직각 삼각형 7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77" name="그룹 76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78" name="TextBox 77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23431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그룹 65"/>
          <p:cNvGrpSpPr/>
          <p:nvPr/>
        </p:nvGrpSpPr>
        <p:grpSpPr>
          <a:xfrm>
            <a:off x="756600" y="1052736"/>
            <a:ext cx="8392800" cy="5376850"/>
            <a:chOff x="698400" y="1052736"/>
            <a:chExt cx="7747200" cy="5376850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698400" y="1052736"/>
              <a:ext cx="7747200" cy="5376850"/>
            </a:xfrm>
            <a:prstGeom prst="roundRect">
              <a:avLst>
                <a:gd name="adj" fmla="val 5285"/>
              </a:avLst>
            </a:prstGeom>
            <a:solidFill>
              <a:schemeClr val="bg1">
                <a:lumMod val="95000"/>
                <a:alpha val="50000"/>
              </a:schemeClr>
            </a:solidFill>
            <a:ln w="31750">
              <a:solidFill>
                <a:srgbClr val="1B8C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109" name="다이아몬드 108"/>
            <p:cNvSpPr/>
            <p:nvPr/>
          </p:nvSpPr>
          <p:spPr>
            <a:xfrm>
              <a:off x="3214678" y="2297824"/>
              <a:ext cx="2714644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4" name="다이아몬드 113"/>
            <p:cNvSpPr/>
            <p:nvPr/>
          </p:nvSpPr>
          <p:spPr>
            <a:xfrm>
              <a:off x="6235024" y="2857686"/>
              <a:ext cx="1714512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70" name="다이아몬드 69"/>
            <p:cNvSpPr/>
            <p:nvPr/>
          </p:nvSpPr>
          <p:spPr>
            <a:xfrm>
              <a:off x="3214678" y="3685850"/>
              <a:ext cx="2714644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grpSp>
          <p:nvGrpSpPr>
            <p:cNvPr id="65" name="그룹 64"/>
            <p:cNvGrpSpPr/>
            <p:nvPr/>
          </p:nvGrpSpPr>
          <p:grpSpPr>
            <a:xfrm>
              <a:off x="2046632" y="2576809"/>
              <a:ext cx="5050736" cy="2814214"/>
              <a:chOff x="2046632" y="2576809"/>
              <a:chExt cx="5050736" cy="2814214"/>
            </a:xfrm>
          </p:grpSpPr>
          <p:grpSp>
            <p:nvGrpSpPr>
              <p:cNvPr id="63" name="그룹 62"/>
              <p:cNvGrpSpPr/>
              <p:nvPr/>
            </p:nvGrpSpPr>
            <p:grpSpPr>
              <a:xfrm>
                <a:off x="2046632" y="2576809"/>
                <a:ext cx="5050736" cy="2814214"/>
                <a:chOff x="2046632" y="2576809"/>
                <a:chExt cx="5050736" cy="2814214"/>
              </a:xfrm>
            </p:grpSpPr>
            <p:sp>
              <p:nvSpPr>
                <p:cNvPr id="1144" name="_x122913352"/>
                <p:cNvSpPr>
                  <a:spLocks noChangeShapeType="1"/>
                </p:cNvSpPr>
                <p:nvPr/>
              </p:nvSpPr>
              <p:spPr bwMode="auto">
                <a:xfrm>
                  <a:off x="2046632" y="2583576"/>
                  <a:ext cx="1180076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1" name="_x122908792"/>
                <p:cNvSpPr>
                  <a:spLocks noChangeShapeType="1"/>
                </p:cNvSpPr>
                <p:nvPr/>
              </p:nvSpPr>
              <p:spPr bwMode="auto">
                <a:xfrm>
                  <a:off x="2051720" y="2581571"/>
                  <a:ext cx="0" cy="2808312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6" name="_x122913352"/>
                <p:cNvSpPr>
                  <a:spLocks noChangeShapeType="1"/>
                </p:cNvSpPr>
                <p:nvPr/>
              </p:nvSpPr>
              <p:spPr bwMode="auto">
                <a:xfrm flipV="1">
                  <a:off x="4572000" y="3143436"/>
                  <a:ext cx="1656184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7" name="_x122908792"/>
                <p:cNvSpPr>
                  <a:spLocks noChangeShapeType="1"/>
                </p:cNvSpPr>
                <p:nvPr/>
              </p:nvSpPr>
              <p:spPr bwMode="auto">
                <a:xfrm>
                  <a:off x="4572000" y="3143438"/>
                  <a:ext cx="0" cy="429578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68" name="_x122908792"/>
                <p:cNvSpPr>
                  <a:spLocks noChangeShapeType="1"/>
                </p:cNvSpPr>
                <p:nvPr/>
              </p:nvSpPr>
              <p:spPr bwMode="auto">
                <a:xfrm>
                  <a:off x="7092280" y="2576809"/>
                  <a:ext cx="0" cy="224816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45" name="_x122908792"/>
                <p:cNvSpPr>
                  <a:spLocks noChangeShapeType="1"/>
                </p:cNvSpPr>
                <p:nvPr/>
              </p:nvSpPr>
              <p:spPr bwMode="auto">
                <a:xfrm>
                  <a:off x="3764386" y="4090183"/>
                  <a:ext cx="0" cy="46800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1" name="_x122908792"/>
                <p:cNvSpPr>
                  <a:spLocks noChangeShapeType="1"/>
                </p:cNvSpPr>
                <p:nvPr/>
              </p:nvSpPr>
              <p:spPr bwMode="auto">
                <a:xfrm>
                  <a:off x="5379614" y="4090183"/>
                  <a:ext cx="0" cy="46800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2" name="_x122908792"/>
                <p:cNvSpPr>
                  <a:spLocks noChangeShapeType="1"/>
                </p:cNvSpPr>
                <p:nvPr/>
              </p:nvSpPr>
              <p:spPr bwMode="auto">
                <a:xfrm>
                  <a:off x="3764386" y="5013176"/>
                  <a:ext cx="0" cy="377847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5" name="_x122908792"/>
                <p:cNvSpPr>
                  <a:spLocks noChangeShapeType="1"/>
                </p:cNvSpPr>
                <p:nvPr/>
              </p:nvSpPr>
              <p:spPr bwMode="auto">
                <a:xfrm>
                  <a:off x="7092280" y="3429000"/>
                  <a:ext cx="0" cy="1962023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59" name="_x122913352"/>
                <p:cNvSpPr>
                  <a:spLocks noChangeShapeType="1"/>
                </p:cNvSpPr>
                <p:nvPr/>
              </p:nvSpPr>
              <p:spPr bwMode="auto">
                <a:xfrm>
                  <a:off x="5917292" y="2583576"/>
                  <a:ext cx="1180076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  <p:sp>
            <p:nvSpPr>
              <p:cNvPr id="74" name="_x122908792"/>
              <p:cNvSpPr>
                <a:spLocks noChangeShapeType="1"/>
              </p:cNvSpPr>
              <p:nvPr/>
            </p:nvSpPr>
            <p:spPr bwMode="auto">
              <a:xfrm flipH="1">
                <a:off x="4453384" y="4835887"/>
                <a:ext cx="360000" cy="1829"/>
              </a:xfrm>
              <a:prstGeom prst="line">
                <a:avLst/>
              </a:prstGeom>
              <a:noFill/>
              <a:ln w="19050">
                <a:solidFill>
                  <a:srgbClr val="1B8CA2"/>
                </a:solidFill>
                <a:prstDash val="sysDash"/>
                <a:round/>
                <a:headEnd/>
                <a:tailEnd type="arrow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sp>
          <p:nvSpPr>
            <p:cNvPr id="1133" name="_x43210560"/>
            <p:cNvSpPr>
              <a:spLocks noChangeShapeType="1"/>
            </p:cNvSpPr>
            <p:nvPr/>
          </p:nvSpPr>
          <p:spPr bwMode="auto">
            <a:xfrm>
              <a:off x="3295994" y="5776269"/>
              <a:ext cx="0" cy="0"/>
            </a:xfrm>
            <a:prstGeom prst="line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31" name="_x123409384"/>
            <p:cNvSpPr>
              <a:spLocks noChangeShapeType="1"/>
            </p:cNvSpPr>
            <p:nvPr/>
          </p:nvSpPr>
          <p:spPr bwMode="auto">
            <a:xfrm>
              <a:off x="6905022" y="5776269"/>
              <a:ext cx="0" cy="0"/>
            </a:xfrm>
            <a:prstGeom prst="line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29" name="_x122804776"/>
            <p:cNvSpPr>
              <a:spLocks noChangeArrowheads="1"/>
            </p:cNvSpPr>
            <p:nvPr/>
          </p:nvSpPr>
          <p:spPr bwMode="auto">
            <a:xfrm>
              <a:off x="2450088" y="224043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28" name="_x43601864"/>
            <p:cNvSpPr>
              <a:spLocks noChangeArrowheads="1"/>
            </p:cNvSpPr>
            <p:nvPr/>
          </p:nvSpPr>
          <p:spPr bwMode="auto">
            <a:xfrm>
              <a:off x="6375459" y="2276872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34" name="_x122915272"/>
            <p:cNvSpPr>
              <a:spLocks noChangeArrowheads="1"/>
            </p:cNvSpPr>
            <p:nvPr/>
          </p:nvSpPr>
          <p:spPr bwMode="auto">
            <a:xfrm>
              <a:off x="3679025" y="2424035"/>
              <a:ext cx="1785950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계속 재직할까</a:t>
              </a:r>
              <a:r>
                <a:rPr kumimoji="1" lang="en-US" altLang="ko-KR" sz="1400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?</a:t>
              </a:r>
              <a:endParaRPr kumimoji="1" 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3" name="_x122915272"/>
            <p:cNvSpPr>
              <a:spLocks noChangeArrowheads="1"/>
            </p:cNvSpPr>
            <p:nvPr/>
          </p:nvSpPr>
          <p:spPr bwMode="auto">
            <a:xfrm>
              <a:off x="6510507" y="2984693"/>
              <a:ext cx="1163546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취업할까</a:t>
              </a:r>
              <a:r>
                <a:rPr kumimoji="1" lang="en-US" altLang="ko-KR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?</a:t>
              </a:r>
              <a:endParaRPr kumimoji="1" lang="ko-KR" sz="14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5" name="_x122804776"/>
            <p:cNvSpPr>
              <a:spLocks noChangeArrowheads="1"/>
            </p:cNvSpPr>
            <p:nvPr/>
          </p:nvSpPr>
          <p:spPr bwMode="auto">
            <a:xfrm>
              <a:off x="5403597" y="2824549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47" name="_x138329016"/>
            <p:cNvSpPr>
              <a:spLocks noChangeArrowheads="1"/>
            </p:cNvSpPr>
            <p:nvPr/>
          </p:nvSpPr>
          <p:spPr bwMode="auto">
            <a:xfrm>
              <a:off x="698400" y="5522540"/>
              <a:ext cx="7747200" cy="472317"/>
            </a:xfrm>
            <a:prstGeom prst="rect">
              <a:avLst/>
            </a:prstGeom>
            <a:solidFill>
              <a:srgbClr val="87B972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467350" algn="l"/>
                </a:tabLst>
              </a:pPr>
              <a:r>
                <a:rPr kumimoji="1" lang="ko-KR" altLang="en-US" sz="24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바탕체 Bold" panose="02020603020101020101" pitchFamily="18" charset="-127"/>
                  <a:ea typeface="KoPub바탕체 Bold" panose="02020603020101020101" pitchFamily="18" charset="-127"/>
                  <a:cs typeface="함초롬돋움" panose="02030504000101010101" pitchFamily="18" charset="-127"/>
                </a:rPr>
                <a:t>일을 통해 활력 있는 장년</a:t>
              </a:r>
              <a:endParaRPr kumimoji="1" lang="ko-KR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1" name="_x122915272"/>
            <p:cNvSpPr>
              <a:spLocks noChangeArrowheads="1"/>
            </p:cNvSpPr>
            <p:nvPr/>
          </p:nvSpPr>
          <p:spPr bwMode="auto">
            <a:xfrm>
              <a:off x="3746891" y="3829164"/>
              <a:ext cx="1650218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일할 능력이 있다</a:t>
              </a:r>
              <a:endParaRPr kumimoji="1" lang="ko-KR" sz="14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2" name="_x122811272"/>
            <p:cNvSpPr>
              <a:spLocks noChangeArrowheads="1"/>
            </p:cNvSpPr>
            <p:nvPr/>
          </p:nvSpPr>
          <p:spPr bwMode="auto">
            <a:xfrm>
              <a:off x="1187720" y="3000562"/>
              <a:ext cx="1728000" cy="499876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2. 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장년친화적 </a:t>
              </a:r>
              <a:endPara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노동시장 조성하기</a:t>
              </a:r>
            </a:p>
          </p:txBody>
        </p:sp>
        <p:sp>
          <p:nvSpPr>
            <p:cNvPr id="43" name="_x122804776"/>
            <p:cNvSpPr>
              <a:spLocks noChangeArrowheads="1"/>
            </p:cNvSpPr>
            <p:nvPr/>
          </p:nvSpPr>
          <p:spPr bwMode="auto">
            <a:xfrm>
              <a:off x="3266038" y="412178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55" name="_x43601864"/>
            <p:cNvSpPr>
              <a:spLocks noChangeArrowheads="1"/>
            </p:cNvSpPr>
            <p:nvPr/>
          </p:nvSpPr>
          <p:spPr bwMode="auto">
            <a:xfrm>
              <a:off x="5362045" y="4162176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49" name="_x122811272"/>
            <p:cNvSpPr>
              <a:spLocks noChangeArrowheads="1"/>
            </p:cNvSpPr>
            <p:nvPr/>
          </p:nvSpPr>
          <p:spPr bwMode="auto">
            <a:xfrm>
              <a:off x="2649276" y="4661251"/>
              <a:ext cx="1728000" cy="482261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3.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취업지원서비스</a:t>
              </a:r>
              <a:endPara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 강화하기</a:t>
              </a:r>
            </a:p>
          </p:txBody>
        </p:sp>
        <p:sp>
          <p:nvSpPr>
            <p:cNvPr id="48" name="_x122811272"/>
            <p:cNvSpPr>
              <a:spLocks noChangeArrowheads="1"/>
            </p:cNvSpPr>
            <p:nvPr/>
          </p:nvSpPr>
          <p:spPr bwMode="auto">
            <a:xfrm>
              <a:off x="4766724" y="4655154"/>
              <a:ext cx="1728000" cy="488358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spc="-150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4. </a:t>
              </a:r>
              <a:r>
                <a:rPr kumimoji="1" lang="ko-KR" altLang="en-US" sz="1600" b="1" i="0" u="none" strike="noStrike" cap="none" spc="-150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숙련 유지 및 향상하기</a:t>
              </a:r>
            </a:p>
          </p:txBody>
        </p:sp>
        <p:sp>
          <p:nvSpPr>
            <p:cNvPr id="119" name="_x43601864"/>
            <p:cNvSpPr>
              <a:spLocks noChangeArrowheads="1"/>
            </p:cNvSpPr>
            <p:nvPr/>
          </p:nvSpPr>
          <p:spPr bwMode="auto">
            <a:xfrm>
              <a:off x="7092280" y="342900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30" name="_x122811272"/>
            <p:cNvSpPr>
              <a:spLocks noChangeArrowheads="1"/>
            </p:cNvSpPr>
            <p:nvPr/>
          </p:nvSpPr>
          <p:spPr bwMode="auto">
            <a:xfrm>
              <a:off x="6228280" y="3789040"/>
              <a:ext cx="1728000" cy="365125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5. 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새로운 일하기</a:t>
              </a: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9" name="양쪽 모서리가 둥근 사각형 6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3" name="직각 삼각형 7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6" name="직각 삼각형 7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77" name="그룹 76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78" name="TextBox 77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7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2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0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</a:t>
            </a:r>
            <a:r>
              <a:rPr kumimoji="1" lang="en-US" altLang="ko-KR" sz="20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</a:t>
            </a:r>
            <a:r>
              <a:rPr kumimoji="1" lang="ko-KR" altLang="en-US" sz="20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  <a:endParaRPr kumimoji="1" lang="ko-KR" altLang="en-US" sz="20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872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1962023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870049" y="4661251"/>
            <a:ext cx="1872000" cy="482261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655154"/>
            <a:ext cx="1872000" cy="48835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2900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89040"/>
            <a:ext cx="1872000" cy="365125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grpSp>
        <p:nvGrpSpPr>
          <p:cNvPr id="67" name="그룹 6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9" name="양쪽 모서리가 둥근 사각형 6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3" name="직각 삼각형 7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6" name="직각 삼각형 7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47" name="TextBox 46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2.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장년친화적 노동시장 조성하기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51" name="직사각형 50"/>
          <p:cNvSpPr/>
          <p:nvPr/>
        </p:nvSpPr>
        <p:spPr>
          <a:xfrm>
            <a:off x="0" y="764704"/>
            <a:ext cx="9906000" cy="609329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7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9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18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</a:t>
            </a:r>
            <a:r>
              <a:rPr kumimoji="1" lang="en-US" altLang="ko-KR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</a:t>
            </a:r>
            <a:r>
              <a:rPr kumimoji="1" lang="ko-KR" altLang="en-US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  <a:endParaRPr kumimoji="1" lang="ko-KR" altLang="en-US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2" name="_x122908792"/>
          <p:cNvSpPr>
            <a:spLocks noChangeShapeType="1"/>
          </p:cNvSpPr>
          <p:nvPr/>
        </p:nvSpPr>
        <p:spPr bwMode="auto">
          <a:xfrm>
            <a:off x="2217185" y="2581571"/>
            <a:ext cx="0" cy="8474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</p:spTree>
    <p:extLst>
      <p:ext uri="{BB962C8B-B14F-4D97-AF65-F5344CB8AC3E}">
        <p14:creationId xmlns="" xmlns:p14="http://schemas.microsoft.com/office/powerpoint/2010/main" val="195668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5"/>
          <p:cNvGrpSpPr/>
          <p:nvPr/>
        </p:nvGrpSpPr>
        <p:grpSpPr>
          <a:xfrm>
            <a:off x="756600" y="1052736"/>
            <a:ext cx="8392800" cy="5376850"/>
            <a:chOff x="698400" y="1052736"/>
            <a:chExt cx="7747200" cy="5376850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698400" y="1052736"/>
              <a:ext cx="7747200" cy="5376850"/>
            </a:xfrm>
            <a:prstGeom prst="roundRect">
              <a:avLst>
                <a:gd name="adj" fmla="val 5285"/>
              </a:avLst>
            </a:prstGeom>
            <a:solidFill>
              <a:schemeClr val="bg1">
                <a:lumMod val="95000"/>
                <a:alpha val="50000"/>
              </a:schemeClr>
            </a:solidFill>
            <a:ln w="31750">
              <a:solidFill>
                <a:srgbClr val="1B8C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109" name="다이아몬드 108"/>
            <p:cNvSpPr/>
            <p:nvPr/>
          </p:nvSpPr>
          <p:spPr>
            <a:xfrm>
              <a:off x="3214678" y="2297824"/>
              <a:ext cx="2714644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4" name="다이아몬드 113"/>
            <p:cNvSpPr/>
            <p:nvPr/>
          </p:nvSpPr>
          <p:spPr>
            <a:xfrm>
              <a:off x="6235024" y="2857686"/>
              <a:ext cx="1714512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70" name="다이아몬드 69"/>
            <p:cNvSpPr/>
            <p:nvPr/>
          </p:nvSpPr>
          <p:spPr>
            <a:xfrm>
              <a:off x="3214678" y="3685850"/>
              <a:ext cx="2714644" cy="571504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rgbClr val="1B8CA2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grpSp>
          <p:nvGrpSpPr>
            <p:cNvPr id="3" name="그룹 64"/>
            <p:cNvGrpSpPr/>
            <p:nvPr/>
          </p:nvGrpSpPr>
          <p:grpSpPr>
            <a:xfrm>
              <a:off x="2046632" y="2576809"/>
              <a:ext cx="5050736" cy="2814214"/>
              <a:chOff x="2046632" y="2576809"/>
              <a:chExt cx="5050736" cy="2814214"/>
            </a:xfrm>
          </p:grpSpPr>
          <p:grpSp>
            <p:nvGrpSpPr>
              <p:cNvPr id="5" name="그룹 62"/>
              <p:cNvGrpSpPr/>
              <p:nvPr/>
            </p:nvGrpSpPr>
            <p:grpSpPr>
              <a:xfrm>
                <a:off x="2046632" y="2576809"/>
                <a:ext cx="5050736" cy="2814214"/>
                <a:chOff x="2046632" y="2576809"/>
                <a:chExt cx="5050736" cy="2814214"/>
              </a:xfrm>
            </p:grpSpPr>
            <p:sp>
              <p:nvSpPr>
                <p:cNvPr id="1144" name="_x122913352"/>
                <p:cNvSpPr>
                  <a:spLocks noChangeShapeType="1"/>
                </p:cNvSpPr>
                <p:nvPr/>
              </p:nvSpPr>
              <p:spPr bwMode="auto">
                <a:xfrm>
                  <a:off x="2046632" y="2583576"/>
                  <a:ext cx="1180076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1" name="_x122908792"/>
                <p:cNvSpPr>
                  <a:spLocks noChangeShapeType="1"/>
                </p:cNvSpPr>
                <p:nvPr/>
              </p:nvSpPr>
              <p:spPr bwMode="auto">
                <a:xfrm>
                  <a:off x="2051720" y="2581571"/>
                  <a:ext cx="0" cy="2808312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6" name="_x122913352"/>
                <p:cNvSpPr>
                  <a:spLocks noChangeShapeType="1"/>
                </p:cNvSpPr>
                <p:nvPr/>
              </p:nvSpPr>
              <p:spPr bwMode="auto">
                <a:xfrm flipV="1">
                  <a:off x="4572000" y="3143436"/>
                  <a:ext cx="1656184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7" name="_x122908792"/>
                <p:cNvSpPr>
                  <a:spLocks noChangeShapeType="1"/>
                </p:cNvSpPr>
                <p:nvPr/>
              </p:nvSpPr>
              <p:spPr bwMode="auto">
                <a:xfrm>
                  <a:off x="4572000" y="3143438"/>
                  <a:ext cx="0" cy="429578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68" name="_x122908792"/>
                <p:cNvSpPr>
                  <a:spLocks noChangeShapeType="1"/>
                </p:cNvSpPr>
                <p:nvPr/>
              </p:nvSpPr>
              <p:spPr bwMode="auto">
                <a:xfrm>
                  <a:off x="7092280" y="2576809"/>
                  <a:ext cx="0" cy="224816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45" name="_x122908792"/>
                <p:cNvSpPr>
                  <a:spLocks noChangeShapeType="1"/>
                </p:cNvSpPr>
                <p:nvPr/>
              </p:nvSpPr>
              <p:spPr bwMode="auto">
                <a:xfrm>
                  <a:off x="3764386" y="4090183"/>
                  <a:ext cx="0" cy="46800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1" name="_x122908792"/>
                <p:cNvSpPr>
                  <a:spLocks noChangeShapeType="1"/>
                </p:cNvSpPr>
                <p:nvPr/>
              </p:nvSpPr>
              <p:spPr bwMode="auto">
                <a:xfrm>
                  <a:off x="5379614" y="4090183"/>
                  <a:ext cx="0" cy="46800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2" name="_x122908792"/>
                <p:cNvSpPr>
                  <a:spLocks noChangeShapeType="1"/>
                </p:cNvSpPr>
                <p:nvPr/>
              </p:nvSpPr>
              <p:spPr bwMode="auto">
                <a:xfrm>
                  <a:off x="3764386" y="5013176"/>
                  <a:ext cx="0" cy="377847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5" name="_x122908792"/>
                <p:cNvSpPr>
                  <a:spLocks noChangeShapeType="1"/>
                </p:cNvSpPr>
                <p:nvPr/>
              </p:nvSpPr>
              <p:spPr bwMode="auto">
                <a:xfrm>
                  <a:off x="7092280" y="3429000"/>
                  <a:ext cx="0" cy="1962023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 type="arrow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59" name="_x122913352"/>
                <p:cNvSpPr>
                  <a:spLocks noChangeShapeType="1"/>
                </p:cNvSpPr>
                <p:nvPr/>
              </p:nvSpPr>
              <p:spPr bwMode="auto">
                <a:xfrm>
                  <a:off x="5917292" y="2583576"/>
                  <a:ext cx="1180076" cy="0"/>
                </a:xfrm>
                <a:prstGeom prst="line">
                  <a:avLst/>
                </a:prstGeom>
                <a:noFill/>
                <a:ln w="19050">
                  <a:solidFill>
                    <a:srgbClr val="1B8CA2"/>
                  </a:solidFill>
                  <a:prstDash val="sys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  <p:sp>
            <p:nvSpPr>
              <p:cNvPr id="74" name="_x122908792"/>
              <p:cNvSpPr>
                <a:spLocks noChangeShapeType="1"/>
              </p:cNvSpPr>
              <p:nvPr/>
            </p:nvSpPr>
            <p:spPr bwMode="auto">
              <a:xfrm flipH="1">
                <a:off x="4453384" y="4835887"/>
                <a:ext cx="360000" cy="1829"/>
              </a:xfrm>
              <a:prstGeom prst="line">
                <a:avLst/>
              </a:prstGeom>
              <a:noFill/>
              <a:ln w="19050">
                <a:solidFill>
                  <a:srgbClr val="1B8CA2"/>
                </a:solidFill>
                <a:prstDash val="sysDash"/>
                <a:round/>
                <a:headEnd/>
                <a:tailEnd type="arrow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sp>
          <p:nvSpPr>
            <p:cNvPr id="1133" name="_x43210560"/>
            <p:cNvSpPr>
              <a:spLocks noChangeShapeType="1"/>
            </p:cNvSpPr>
            <p:nvPr/>
          </p:nvSpPr>
          <p:spPr bwMode="auto">
            <a:xfrm>
              <a:off x="3295994" y="5776269"/>
              <a:ext cx="0" cy="0"/>
            </a:xfrm>
            <a:prstGeom prst="line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31" name="_x123409384"/>
            <p:cNvSpPr>
              <a:spLocks noChangeShapeType="1"/>
            </p:cNvSpPr>
            <p:nvPr/>
          </p:nvSpPr>
          <p:spPr bwMode="auto">
            <a:xfrm>
              <a:off x="6905022" y="5776269"/>
              <a:ext cx="0" cy="0"/>
            </a:xfrm>
            <a:prstGeom prst="line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29" name="_x122804776"/>
            <p:cNvSpPr>
              <a:spLocks noChangeArrowheads="1"/>
            </p:cNvSpPr>
            <p:nvPr/>
          </p:nvSpPr>
          <p:spPr bwMode="auto">
            <a:xfrm>
              <a:off x="2450088" y="224043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28" name="_x43601864"/>
            <p:cNvSpPr>
              <a:spLocks noChangeArrowheads="1"/>
            </p:cNvSpPr>
            <p:nvPr/>
          </p:nvSpPr>
          <p:spPr bwMode="auto">
            <a:xfrm>
              <a:off x="6375459" y="2276872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34" name="_x122915272"/>
            <p:cNvSpPr>
              <a:spLocks noChangeArrowheads="1"/>
            </p:cNvSpPr>
            <p:nvPr/>
          </p:nvSpPr>
          <p:spPr bwMode="auto">
            <a:xfrm>
              <a:off x="3679025" y="2424035"/>
              <a:ext cx="1785950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계속 재직할까</a:t>
              </a:r>
              <a:r>
                <a:rPr kumimoji="1" lang="en-US" altLang="ko-KR" sz="1400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?</a:t>
              </a:r>
              <a:endParaRPr kumimoji="1" 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3" name="_x122915272"/>
            <p:cNvSpPr>
              <a:spLocks noChangeArrowheads="1"/>
            </p:cNvSpPr>
            <p:nvPr/>
          </p:nvSpPr>
          <p:spPr bwMode="auto">
            <a:xfrm>
              <a:off x="6510507" y="2984693"/>
              <a:ext cx="1163546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취업할까</a:t>
              </a:r>
              <a:r>
                <a:rPr kumimoji="1" lang="en-US" altLang="ko-KR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?</a:t>
              </a:r>
              <a:endParaRPr kumimoji="1" lang="ko-KR" sz="14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5" name="_x122804776"/>
            <p:cNvSpPr>
              <a:spLocks noChangeArrowheads="1"/>
            </p:cNvSpPr>
            <p:nvPr/>
          </p:nvSpPr>
          <p:spPr bwMode="auto">
            <a:xfrm>
              <a:off x="5403597" y="2824549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147" name="_x138329016"/>
            <p:cNvSpPr>
              <a:spLocks noChangeArrowheads="1"/>
            </p:cNvSpPr>
            <p:nvPr/>
          </p:nvSpPr>
          <p:spPr bwMode="auto">
            <a:xfrm>
              <a:off x="698400" y="5522540"/>
              <a:ext cx="7747200" cy="472317"/>
            </a:xfrm>
            <a:prstGeom prst="rect">
              <a:avLst/>
            </a:prstGeom>
            <a:solidFill>
              <a:srgbClr val="87B972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467350" algn="l"/>
                </a:tabLst>
              </a:pPr>
              <a:r>
                <a:rPr kumimoji="1" lang="ko-KR" altLang="en-US" sz="24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바탕체 Bold" panose="02020603020101020101" pitchFamily="18" charset="-127"/>
                  <a:ea typeface="KoPub바탕체 Bold" panose="02020603020101020101" pitchFamily="18" charset="-127"/>
                  <a:cs typeface="함초롬돋움" panose="02030504000101010101" pitchFamily="18" charset="-127"/>
                </a:rPr>
                <a:t>일을 통해 활력 있는 장년</a:t>
              </a:r>
              <a:endParaRPr kumimoji="1" lang="ko-KR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1" name="_x122915272"/>
            <p:cNvSpPr>
              <a:spLocks noChangeArrowheads="1"/>
            </p:cNvSpPr>
            <p:nvPr/>
          </p:nvSpPr>
          <p:spPr bwMode="auto">
            <a:xfrm>
              <a:off x="3746891" y="3829164"/>
              <a:ext cx="1650218" cy="334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일할 능력이 있다</a:t>
              </a:r>
              <a:endParaRPr kumimoji="1" lang="ko-KR" sz="14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2" name="_x122811272"/>
            <p:cNvSpPr>
              <a:spLocks noChangeArrowheads="1"/>
            </p:cNvSpPr>
            <p:nvPr/>
          </p:nvSpPr>
          <p:spPr bwMode="auto">
            <a:xfrm>
              <a:off x="1187720" y="3000562"/>
              <a:ext cx="1728000" cy="499876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2. 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장년친화적 </a:t>
              </a:r>
              <a:endPara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노동시장 조성하기</a:t>
              </a:r>
            </a:p>
          </p:txBody>
        </p:sp>
        <p:sp>
          <p:nvSpPr>
            <p:cNvPr id="43" name="_x122804776"/>
            <p:cNvSpPr>
              <a:spLocks noChangeArrowheads="1"/>
            </p:cNvSpPr>
            <p:nvPr/>
          </p:nvSpPr>
          <p:spPr bwMode="auto">
            <a:xfrm>
              <a:off x="3266038" y="412178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Yes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55" name="_x43601864"/>
            <p:cNvSpPr>
              <a:spLocks noChangeArrowheads="1"/>
            </p:cNvSpPr>
            <p:nvPr/>
          </p:nvSpPr>
          <p:spPr bwMode="auto">
            <a:xfrm>
              <a:off x="5362045" y="4162176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49" name="_x122811272"/>
            <p:cNvSpPr>
              <a:spLocks noChangeArrowheads="1"/>
            </p:cNvSpPr>
            <p:nvPr/>
          </p:nvSpPr>
          <p:spPr bwMode="auto">
            <a:xfrm>
              <a:off x="2649276" y="4661251"/>
              <a:ext cx="1728000" cy="482261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3.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취업지원서비스</a:t>
              </a:r>
              <a:endPara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 강화하기</a:t>
              </a:r>
            </a:p>
          </p:txBody>
        </p:sp>
        <p:sp>
          <p:nvSpPr>
            <p:cNvPr id="48" name="_x122811272"/>
            <p:cNvSpPr>
              <a:spLocks noChangeArrowheads="1"/>
            </p:cNvSpPr>
            <p:nvPr/>
          </p:nvSpPr>
          <p:spPr bwMode="auto">
            <a:xfrm>
              <a:off x="4766724" y="4655154"/>
              <a:ext cx="1728000" cy="488358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4. 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숙련 유지 및 향상하기</a:t>
              </a:r>
            </a:p>
          </p:txBody>
        </p:sp>
        <p:sp>
          <p:nvSpPr>
            <p:cNvPr id="119" name="_x43601864"/>
            <p:cNvSpPr>
              <a:spLocks noChangeArrowheads="1"/>
            </p:cNvSpPr>
            <p:nvPr/>
          </p:nvSpPr>
          <p:spPr bwMode="auto">
            <a:xfrm>
              <a:off x="7092280" y="3429000"/>
              <a:ext cx="620703" cy="3240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B8CA2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No</a:t>
              </a:r>
              <a:endParaRPr kumimoji="1" lang="en-US" altLang="ko-KR" sz="1600" b="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endParaRPr>
            </a:p>
          </p:txBody>
        </p:sp>
        <p:sp>
          <p:nvSpPr>
            <p:cNvPr id="130" name="_x122811272"/>
            <p:cNvSpPr>
              <a:spLocks noChangeArrowheads="1"/>
            </p:cNvSpPr>
            <p:nvPr/>
          </p:nvSpPr>
          <p:spPr bwMode="auto">
            <a:xfrm>
              <a:off x="6228280" y="3789040"/>
              <a:ext cx="1728000" cy="365125"/>
            </a:xfrm>
            <a:prstGeom prst="roundRect">
              <a:avLst/>
            </a:prstGeom>
            <a:solidFill>
              <a:srgbClr val="1B8CA2"/>
            </a:solidFill>
            <a:ln w="12700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5. </a:t>
              </a:r>
              <a:r>
                <a:rPr kumimoji="1" lang="ko-KR" altLang="en-US" sz="1600" b="1" i="0" u="none" strike="noStrike" cap="none" normalizeH="0" baseline="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굴림" pitchFamily="50" charset="-127"/>
                </a:rPr>
                <a:t>새로운 일하기</a:t>
              </a:r>
            </a:p>
          </p:txBody>
        </p:sp>
      </p:grpSp>
      <p:grpSp>
        <p:nvGrpSpPr>
          <p:cNvPr id="6" name="그룹 6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9" name="양쪽 모서리가 둥근 사각형 6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3" name="직각 삼각형 7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6" name="직각 삼각형 7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7" name="그룹 76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78" name="TextBox 77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740532" y="1785926"/>
            <a:ext cx="8424936" cy="4667410"/>
          </a:xfrm>
          <a:prstGeom prst="roundRect">
            <a:avLst>
              <a:gd name="adj" fmla="val 4406"/>
            </a:avLst>
          </a:prstGeom>
          <a:solidFill>
            <a:schemeClr val="bg1">
              <a:lumMod val="95000"/>
              <a:alpha val="50000"/>
            </a:schemeClr>
          </a:solidFill>
          <a:ln w="381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grpSp>
        <p:nvGrpSpPr>
          <p:cNvPr id="8" name="그룹 57"/>
          <p:cNvGrpSpPr/>
          <p:nvPr/>
        </p:nvGrpSpPr>
        <p:grpSpPr>
          <a:xfrm>
            <a:off x="1734871" y="3284984"/>
            <a:ext cx="6204085" cy="1857388"/>
            <a:chOff x="1000100" y="9528970"/>
            <a:chExt cx="6929486" cy="1857388"/>
          </a:xfrm>
          <a:noFill/>
        </p:grpSpPr>
        <p:sp>
          <p:nvSpPr>
            <p:cNvPr id="60" name="모서리가 둥근 직사각형 59"/>
            <p:cNvSpPr/>
            <p:nvPr/>
          </p:nvSpPr>
          <p:spPr>
            <a:xfrm>
              <a:off x="1000100" y="9528970"/>
              <a:ext cx="6929486" cy="642942"/>
            </a:xfrm>
            <a:prstGeom prst="roundRect">
              <a:avLst/>
            </a:prstGeom>
            <a:solidFill>
              <a:srgbClr val="1B8CA2">
                <a:alpha val="14000"/>
              </a:srgbClr>
            </a:solidFill>
            <a:ln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바탕체 Light" panose="02020603020101020101" pitchFamily="18" charset="-127"/>
                <a:ea typeface="KoPub바탕체 Light" panose="02020603020101020101" pitchFamily="18" charset="-127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000100" y="9638809"/>
              <a:ext cx="6929486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 anchorCtr="1">
              <a:spAutoFit/>
            </a:bodyPr>
            <a:lstStyle/>
            <a:p>
              <a:r>
                <a:rPr lang="ko-KR" altLang="en-US" sz="2400" dirty="0" smtClean="0">
                  <a:latin typeface="KoPub돋움체 Bold" pitchFamily="18" charset="-127"/>
                  <a:ea typeface="KoPub돋움체 Bold" pitchFamily="18" charset="-127"/>
                </a:rPr>
                <a:t>생애경력개발서비스</a:t>
              </a:r>
              <a:endParaRPr lang="ko-KR" altLang="en-US" sz="2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1000100" y="10743416"/>
              <a:ext cx="6929486" cy="642942"/>
            </a:xfrm>
            <a:prstGeom prst="roundRect">
              <a:avLst/>
            </a:prstGeom>
            <a:solidFill>
              <a:srgbClr val="1B8CA2">
                <a:alpha val="14000"/>
              </a:srgbClr>
            </a:solidFill>
            <a:ln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바탕체 Light" panose="02020603020101020101" pitchFamily="18" charset="-127"/>
                <a:ea typeface="KoPub바탕체 Light" panose="02020603020101020101" pitchFamily="18" charset="-127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1000100" y="10853255"/>
              <a:ext cx="6929486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 anchorCtr="1">
              <a:spAutoFit/>
            </a:bodyPr>
            <a:lstStyle/>
            <a:p>
              <a:r>
                <a:rPr lang="ko-KR" altLang="en-US" sz="2400" dirty="0" smtClean="0">
                  <a:latin typeface="KoPub돋움체 Bold" pitchFamily="18" charset="-127"/>
                  <a:ea typeface="KoPub돋움체 Bold" pitchFamily="18" charset="-127"/>
                </a:rPr>
                <a:t>전직지원서비스</a:t>
              </a:r>
              <a:endParaRPr lang="ko-KR" altLang="en-US" sz="2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47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2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0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</a:t>
            </a:r>
            <a:r>
              <a:rPr kumimoji="1" lang="en-US" altLang="ko-KR" sz="20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</a:t>
            </a:r>
            <a:r>
              <a:rPr kumimoji="1" lang="ko-KR" altLang="en-US" sz="20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  <a:endParaRPr kumimoji="1" lang="ko-KR" altLang="en-US" sz="20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827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95282" y="928670"/>
            <a:ext cx="872298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생애경력개발서비스</a:t>
            </a:r>
            <a:endParaRPr lang="en-US" altLang="ko-KR" sz="28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en-US" altLang="ko-KR" sz="6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 </a:t>
            </a:r>
          </a:p>
          <a:p>
            <a:pPr algn="dist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경력진단과 미래 인생 설계를 통해 원활한 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경력관리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·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능력개발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및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적극적 구직활동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지원</a:t>
            </a:r>
            <a:endParaRPr lang="en-US" altLang="ko-KR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1B8CA2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</p:txBody>
      </p:sp>
      <p:cxnSp>
        <p:nvCxnSpPr>
          <p:cNvPr id="59" name="직선 연결선 58"/>
          <p:cNvCxnSpPr>
            <a:stCxn id="65" idx="4"/>
          </p:cNvCxnSpPr>
          <p:nvPr/>
        </p:nvCxnSpPr>
        <p:spPr>
          <a:xfrm>
            <a:off x="1031622" y="2267988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양쪽 모서리가 둥근 사각형 60"/>
          <p:cNvSpPr/>
          <p:nvPr/>
        </p:nvSpPr>
        <p:spPr>
          <a:xfrm>
            <a:off x="1321766" y="2208509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 flipH="1">
            <a:off x="1505371" y="2209194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지원대상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911799" y="2054314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911799" y="3007995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" name="그룹 3"/>
          <p:cNvGrpSpPr/>
          <p:nvPr/>
        </p:nvGrpSpPr>
        <p:grpSpPr>
          <a:xfrm>
            <a:off x="1309662" y="3080996"/>
            <a:ext cx="7672437" cy="3419838"/>
            <a:chOff x="1309662" y="3501008"/>
            <a:chExt cx="7672437" cy="2642636"/>
          </a:xfrm>
        </p:grpSpPr>
        <p:grpSp>
          <p:nvGrpSpPr>
            <p:cNvPr id="3" name="그룹 65"/>
            <p:cNvGrpSpPr/>
            <p:nvPr/>
          </p:nvGrpSpPr>
          <p:grpSpPr>
            <a:xfrm>
              <a:off x="1309662" y="3501008"/>
              <a:ext cx="7672437" cy="2502278"/>
              <a:chOff x="1208919" y="4097880"/>
              <a:chExt cx="7082250" cy="2502278"/>
            </a:xfrm>
          </p:grpSpPr>
          <p:sp>
            <p:nvSpPr>
              <p:cNvPr id="67" name="양쪽 모서리가 둥근 사각형 66"/>
              <p:cNvSpPr/>
              <p:nvPr/>
            </p:nvSpPr>
            <p:spPr>
              <a:xfrm>
                <a:off x="1220091" y="4097880"/>
                <a:ext cx="900000" cy="496825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8" name="모서리가 둥근 직사각형 67"/>
              <p:cNvSpPr/>
              <p:nvPr/>
            </p:nvSpPr>
            <p:spPr>
              <a:xfrm>
                <a:off x="1208919" y="4358340"/>
                <a:ext cx="7082250" cy="2241818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1389574" y="4483320"/>
                <a:ext cx="6696744" cy="16648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marL="342900" indent="-342900"/>
                <a:r>
                  <a:rPr lang="ko-KR" altLang="en-US" sz="1400" b="1" spc="-3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중장년일자리희망센터</a:t>
                </a:r>
                <a:r>
                  <a:rPr lang="ko-KR" altLang="en-US" sz="1400" spc="-3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에서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경력진단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진로설계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개인경력관리계획 수립 등의 서비스 제공</a:t>
                </a:r>
                <a:endParaRPr lang="ko-KR" altLang="en-US" sz="1400" b="1" spc="-3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70" name="직사각형 69"/>
              <p:cNvSpPr/>
              <p:nvPr/>
            </p:nvSpPr>
            <p:spPr>
              <a:xfrm flipH="1">
                <a:off x="1389573" y="4098565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</p:grpSp>
        <p:sp>
          <p:nvSpPr>
            <p:cNvPr id="75" name="TextBox 74"/>
            <p:cNvSpPr txBox="1"/>
            <p:nvPr/>
          </p:nvSpPr>
          <p:spPr>
            <a:xfrm>
              <a:off x="1505371" y="5928200"/>
              <a:ext cx="7254806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endPara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4" name="그룹 79"/>
          <p:cNvGrpSpPr/>
          <p:nvPr/>
        </p:nvGrpSpPr>
        <p:grpSpPr>
          <a:xfrm>
            <a:off x="1321767" y="2498922"/>
            <a:ext cx="7672436" cy="396000"/>
            <a:chOff x="1220092" y="2909748"/>
            <a:chExt cx="7082249" cy="396000"/>
          </a:xfrm>
        </p:grpSpPr>
        <p:sp>
          <p:nvSpPr>
            <p:cNvPr id="78" name="모서리가 둥근 직사각형 77"/>
            <p:cNvSpPr/>
            <p:nvPr/>
          </p:nvSpPr>
          <p:spPr>
            <a:xfrm>
              <a:off x="1220092" y="2909748"/>
              <a:ext cx="7082249" cy="396000"/>
            </a:xfrm>
            <a:prstGeom prst="roundRect">
              <a:avLst>
                <a:gd name="adj" fmla="val 23265"/>
              </a:avLst>
            </a:prstGeom>
            <a:solidFill>
              <a:srgbClr val="F7F8F8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1389573" y="2999476"/>
              <a:ext cx="6696744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en-US" altLang="ko-KR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40</a:t>
              </a:r>
              <a:r>
                <a:rPr lang="ko-KR" altLang="en-US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세 </a:t>
              </a:r>
              <a:r>
                <a:rPr lang="ko-KR" altLang="en-US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이상의 중장년 재직자 및 구직자</a:t>
              </a:r>
              <a:endPara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5" name="그룹 35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7" name="양쪽 모서리가 둥근 사각형 36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8" name="직각 삼각형 37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9" name="직각 삼각형 38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" name="그룹 39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41" name="TextBox 4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1.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평생 직업생활 준비하기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523976" y="3866814"/>
            <a:ext cx="2000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재직자 지원 프로그램</a:t>
            </a:r>
            <a:r>
              <a:rPr lang="en-US" altLang="ko-KR" sz="1100" b="1" dirty="0" smtClean="0"/>
              <a:t>&gt;</a:t>
            </a:r>
            <a:endParaRPr lang="ko-KR" altLang="en-US" sz="1100" b="1" dirty="0"/>
          </a:p>
        </p:txBody>
      </p:sp>
      <p:graphicFrame>
        <p:nvGraphicFramePr>
          <p:cNvPr id="35" name="표 34"/>
          <p:cNvGraphicFramePr>
            <a:graphicFrameLocks noGrp="1"/>
          </p:cNvGraphicFramePr>
          <p:nvPr/>
        </p:nvGraphicFramePr>
        <p:xfrm>
          <a:off x="1595414" y="5367012"/>
          <a:ext cx="6858048" cy="786440"/>
        </p:xfrm>
        <a:graphic>
          <a:graphicData uri="http://schemas.openxmlformats.org/drawingml/2006/table">
            <a:tbl>
              <a:tblPr firstRow="1" bandRow="1" bandCol="1">
                <a:tableStyleId>{912C8C85-51F0-491E-9774-3900AFEF0FD7}</a:tableStyleId>
              </a:tblPr>
              <a:tblGrid>
                <a:gridCol w="2286016"/>
                <a:gridCol w="2286016"/>
                <a:gridCol w="2286016"/>
              </a:tblGrid>
              <a:tr h="2143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40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세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~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50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세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~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60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세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~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4968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err="1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조직내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성과를 기반으로 </a:t>
                      </a:r>
                      <a:endParaRPr lang="en-US" altLang="ko-KR" sz="1300" b="1" kern="1200" baseline="0" dirty="0" smtClean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개인의 경력관리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현직을 유지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인생 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모작의 재취업 설계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퇴직 이후의 삶 준비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인생 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모작 설계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1738290" y="5795640"/>
            <a:ext cx="39290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1100" dirty="0"/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1703499" y="4311950"/>
          <a:ext cx="6708745" cy="541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003"/>
                <a:gridCol w="521068"/>
                <a:gridCol w="1888870"/>
                <a:gridCol w="521068"/>
                <a:gridCol w="1823736"/>
              </a:tblGrid>
              <a:tr h="54109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 - </a:t>
                      </a:r>
                      <a:r>
                        <a:rPr lang="ko-KR" altLang="en-US" sz="13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나의 생애 조망하기</a:t>
                      </a:r>
                      <a:endParaRPr lang="en-US" altLang="ko-KR" sz="1300" baseline="0" dirty="0" smtClean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l" latinLnBrk="1"/>
                      <a:r>
                        <a:rPr lang="en-US" altLang="ko-KR" sz="13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 - </a:t>
                      </a:r>
                      <a:r>
                        <a:rPr lang="ko-KR" altLang="en-US" sz="13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직업역량 도출하기</a:t>
                      </a:r>
                      <a:endParaRPr lang="ko-KR" altLang="en-US" sz="13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103799" marR="103799" marT="47907" marB="479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70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103799" marR="103799" marT="47907" marB="479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buFontTx/>
                        <a:buNone/>
                      </a:pPr>
                      <a:r>
                        <a:rPr lang="en-US" altLang="ko-KR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 </a:t>
                      </a:r>
                      <a:r>
                        <a:rPr lang="en-US" altLang="ko-KR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-</a:t>
                      </a:r>
                      <a:r>
                        <a:rPr lang="ko-KR" altLang="en-US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경력대안 개발</a:t>
                      </a:r>
                      <a:endParaRPr lang="en-US" altLang="ko-KR" sz="1300" dirty="0" smtClean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l" latinLnBrk="1">
                        <a:buFontTx/>
                        <a:buNone/>
                      </a:pPr>
                      <a:r>
                        <a:rPr lang="en-US" altLang="ko-KR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 - </a:t>
                      </a:r>
                      <a:r>
                        <a:rPr lang="ko-KR" altLang="en-US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평생경력계획 수립</a:t>
                      </a:r>
                      <a:endParaRPr lang="ko-KR" altLang="en-US" sz="150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103799" marR="103799" marT="47907" marB="479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70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103799" marR="103799" marT="47907" marB="479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건강</a:t>
                      </a:r>
                      <a:r>
                        <a:rPr lang="en-US" altLang="ko-KR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재무</a:t>
                      </a:r>
                      <a:r>
                        <a:rPr lang="en-US" altLang="ko-KR" sz="130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</a:t>
                      </a:r>
                      <a:r>
                        <a:rPr lang="en-US" altLang="ko-KR" sz="13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3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여가 등</a:t>
                      </a:r>
                      <a:endParaRPr lang="en-US" altLang="ko-KR" sz="1300" baseline="0" dirty="0" smtClean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3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관심 있는 강의 선택</a:t>
                      </a:r>
                      <a:endParaRPr lang="ko-KR" altLang="en-US" sz="130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103799" marR="103799" marT="47907" marB="479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3" name="이등변 삼각형 32"/>
          <p:cNvSpPr/>
          <p:nvPr/>
        </p:nvSpPr>
        <p:spPr>
          <a:xfrm rot="5400000">
            <a:off x="3756549" y="4491761"/>
            <a:ext cx="295095" cy="188210"/>
          </a:xfrm>
          <a:prstGeom prst="triangle">
            <a:avLst/>
          </a:prstGeom>
          <a:solidFill>
            <a:srgbClr val="F47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이등변 삼각형 33"/>
          <p:cNvSpPr/>
          <p:nvPr/>
        </p:nvSpPr>
        <p:spPr>
          <a:xfrm rot="5400000">
            <a:off x="6185441" y="4491761"/>
            <a:ext cx="295095" cy="188210"/>
          </a:xfrm>
          <a:prstGeom prst="triangle">
            <a:avLst/>
          </a:prstGeom>
          <a:solidFill>
            <a:srgbClr val="F47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5414" y="5081261"/>
            <a:ext cx="29289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spc="-3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※ </a:t>
            </a:r>
            <a:r>
              <a:rPr lang="ko-KR" altLang="en-US" sz="1200" spc="-3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연령별 프로그램 제공</a:t>
            </a:r>
            <a:r>
              <a:rPr lang="en-US" altLang="ko-KR" sz="1200" spc="-3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(`18</a:t>
            </a:r>
            <a:r>
              <a:rPr lang="ko-KR" altLang="en-US" sz="1200" spc="-3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년</a:t>
            </a:r>
            <a:r>
              <a:rPr lang="en-US" altLang="ko-KR" sz="1200" spc="-3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~)</a:t>
            </a:r>
            <a:endParaRPr lang="ko-KR" altLang="en-US" sz="1200" spc="-3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611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95282" y="928670"/>
            <a:ext cx="872298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생애경력개발서비스</a:t>
            </a:r>
            <a:endParaRPr lang="en-US" altLang="ko-KR" sz="28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en-US" altLang="ko-KR" sz="6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 </a:t>
            </a:r>
          </a:p>
          <a:p>
            <a:pPr algn="dist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경력진단과 미래 인생 설계를 통해 원활한 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경력관리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·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능력개발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및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AACA9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적극적 구직활동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지원</a:t>
            </a:r>
            <a:endParaRPr lang="en-US" altLang="ko-KR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1B8CA2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</p:txBody>
      </p:sp>
      <p:cxnSp>
        <p:nvCxnSpPr>
          <p:cNvPr id="59" name="직선 연결선 58"/>
          <p:cNvCxnSpPr/>
          <p:nvPr/>
        </p:nvCxnSpPr>
        <p:spPr>
          <a:xfrm>
            <a:off x="1031622" y="2267988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직사각형 63"/>
          <p:cNvSpPr/>
          <p:nvPr/>
        </p:nvSpPr>
        <p:spPr>
          <a:xfrm flipH="1">
            <a:off x="1505371" y="1985694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지원대상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2" name="그룹 3"/>
          <p:cNvGrpSpPr/>
          <p:nvPr/>
        </p:nvGrpSpPr>
        <p:grpSpPr>
          <a:xfrm>
            <a:off x="1321765" y="2215880"/>
            <a:ext cx="7672438" cy="3784888"/>
            <a:chOff x="1321765" y="3501008"/>
            <a:chExt cx="7672438" cy="2895516"/>
          </a:xfrm>
        </p:grpSpPr>
        <p:grpSp>
          <p:nvGrpSpPr>
            <p:cNvPr id="3" name="그룹 65"/>
            <p:cNvGrpSpPr/>
            <p:nvPr/>
          </p:nvGrpSpPr>
          <p:grpSpPr>
            <a:xfrm>
              <a:off x="1321765" y="3501008"/>
              <a:ext cx="7672438" cy="1709285"/>
              <a:chOff x="1220091" y="4097880"/>
              <a:chExt cx="7082251" cy="1709285"/>
            </a:xfrm>
          </p:grpSpPr>
          <p:sp>
            <p:nvSpPr>
              <p:cNvPr id="67" name="양쪽 모서리가 둥근 사각형 66"/>
              <p:cNvSpPr/>
              <p:nvPr/>
            </p:nvSpPr>
            <p:spPr>
              <a:xfrm>
                <a:off x="1220091" y="4097880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8" name="모서리가 둥근 직사각형 67"/>
              <p:cNvSpPr/>
              <p:nvPr/>
            </p:nvSpPr>
            <p:spPr>
              <a:xfrm>
                <a:off x="1220092" y="4369386"/>
                <a:ext cx="7082250" cy="1437779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70" name="직사각형 69"/>
              <p:cNvSpPr/>
              <p:nvPr/>
            </p:nvSpPr>
            <p:spPr>
              <a:xfrm flipH="1">
                <a:off x="1389573" y="4098565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</p:grpSp>
        <p:grpSp>
          <p:nvGrpSpPr>
            <p:cNvPr id="4" name="그룹 71"/>
            <p:cNvGrpSpPr/>
            <p:nvPr/>
          </p:nvGrpSpPr>
          <p:grpSpPr>
            <a:xfrm>
              <a:off x="1321765" y="5445224"/>
              <a:ext cx="7672438" cy="951300"/>
              <a:chOff x="1220091" y="5214004"/>
              <a:chExt cx="7082251" cy="951300"/>
            </a:xfrm>
          </p:grpSpPr>
          <p:sp>
            <p:nvSpPr>
              <p:cNvPr id="73" name="양쪽 모서리가 둥근 사각형 72"/>
              <p:cNvSpPr/>
              <p:nvPr/>
            </p:nvSpPr>
            <p:spPr>
              <a:xfrm>
                <a:off x="1220091" y="5214004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74" name="모서리가 둥근 직사각형 73"/>
              <p:cNvSpPr/>
              <p:nvPr/>
            </p:nvSpPr>
            <p:spPr>
              <a:xfrm>
                <a:off x="1220092" y="5504417"/>
                <a:ext cx="7082250" cy="660887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1389574" y="5696980"/>
                <a:ext cx="6696744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endParaRPr lang="ko-KR" altLang="en-US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76" name="직사각형 75"/>
              <p:cNvSpPr/>
              <p:nvPr/>
            </p:nvSpPr>
            <p:spPr>
              <a:xfrm flipH="1">
                <a:off x="1389572" y="5214689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</p:grpSp>
      </p:grpSp>
      <p:sp>
        <p:nvSpPr>
          <p:cNvPr id="77" name="타원 76"/>
          <p:cNvSpPr/>
          <p:nvPr/>
        </p:nvSpPr>
        <p:spPr>
          <a:xfrm>
            <a:off x="911799" y="422940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477252" y="5316636"/>
            <a:ext cx="7254806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워크넷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  <a:hlinkClick r:id="rId2"/>
              </a:rPr>
              <a:t>www.work.go.kr</a:t>
            </a:r>
            <a:r>
              <a:rPr lang="en-US" altLang="ko-KR" sz="1400" u="sng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/lifeplan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을 통해 프로그램 참여 신청</a:t>
            </a:r>
          </a:p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기타 자세한 사항은 </a:t>
            </a:r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중장년일자리희망센터</a:t>
            </a:r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로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문의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노사발전재단 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☎ 02-6021-1153)</a:t>
            </a:r>
          </a:p>
        </p:txBody>
      </p:sp>
      <p:grpSp>
        <p:nvGrpSpPr>
          <p:cNvPr id="5" name="그룹 35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7" name="양쪽 모서리가 둥근 사각형 36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8" name="직각 삼각형 37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9" name="직각 삼각형 38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" name="그룹 39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41" name="TextBox 4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1.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평생 직업생활 준비하기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523976" y="2786058"/>
            <a:ext cx="17859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&lt;</a:t>
            </a:r>
            <a:r>
              <a:rPr lang="ko-KR" altLang="en-US" sz="1100" b="1" dirty="0" smtClean="0"/>
              <a:t>구직자 지원 프로그램</a:t>
            </a:r>
            <a:r>
              <a:rPr lang="en-US" altLang="ko-KR" sz="1100" b="1" dirty="0" smtClean="0"/>
              <a:t>&gt;</a:t>
            </a:r>
            <a:endParaRPr lang="ko-KR" altLang="en-US" sz="1100" b="1" dirty="0"/>
          </a:p>
        </p:txBody>
      </p:sp>
      <p:graphicFrame>
        <p:nvGraphicFramePr>
          <p:cNvPr id="40" name="표 39"/>
          <p:cNvGraphicFramePr>
            <a:graphicFrameLocks noGrp="1"/>
          </p:cNvGraphicFramePr>
          <p:nvPr/>
        </p:nvGraphicFramePr>
        <p:xfrm>
          <a:off x="1595414" y="3214686"/>
          <a:ext cx="7072361" cy="898819"/>
        </p:xfrm>
        <a:graphic>
          <a:graphicData uri="http://schemas.openxmlformats.org/drawingml/2006/table">
            <a:tbl>
              <a:tblPr firstRow="1" bandRow="1" bandCol="1">
                <a:tableStyleId>{912C8C85-51F0-491E-9774-3900AFEF0FD7}</a:tableStyleId>
              </a:tblPr>
              <a:tblGrid>
                <a:gridCol w="1785950"/>
                <a:gridCol w="1785950"/>
                <a:gridCol w="1714512"/>
                <a:gridCol w="1785949"/>
              </a:tblGrid>
              <a:tr h="4111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인생 들여다보기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인생 되돌아보기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제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인생 계획하기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제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인생 실행하기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4730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인생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막 준비현황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300" b="1" kern="1200" spc="-1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중장년 노동시장의 이해</a:t>
                      </a:r>
                      <a:endParaRPr lang="ko-KR" altLang="en-US" sz="1300" b="1" kern="1200" spc="-1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진로경력 회고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핵심역량 찾기 등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생애계획 수립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경력경로 설계 등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구직 준비</a:t>
                      </a:r>
                      <a:r>
                        <a:rPr lang="en-US" altLang="ko-KR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300" b="1" kern="1200" baseline="0" dirty="0" smtClean="0">
                          <a:ln>
                            <a:solidFill>
                              <a:srgbClr val="F47721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삶의 균형점 찾기 등</a:t>
                      </a:r>
                      <a:endParaRPr lang="ko-KR" altLang="en-US" sz="1300" b="1" kern="1200" baseline="0" dirty="0">
                        <a:ln>
                          <a:solidFill>
                            <a:srgbClr val="F47721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2611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양쪽 모서리가 둥근 사각형 37"/>
          <p:cNvSpPr/>
          <p:nvPr/>
        </p:nvSpPr>
        <p:spPr>
          <a:xfrm>
            <a:off x="1321766" y="2214554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 flipH="1">
            <a:off x="1505371" y="2215239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지원대상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1510" y="940098"/>
            <a:ext cx="872298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전직지원서비스</a:t>
            </a:r>
          </a:p>
          <a:p>
            <a:pPr algn="ctr"/>
            <a:r>
              <a:rPr lang="en-US" altLang="ko-KR" sz="6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 </a:t>
            </a:r>
          </a:p>
          <a:p>
            <a:pPr algn="ctr"/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퇴직 이전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안정적인 전직 준비로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제 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2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의 인생설계 지원</a:t>
            </a:r>
            <a:endParaRPr lang="en-US" altLang="ko-KR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1B8CA2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</p:txBody>
      </p:sp>
      <p:cxnSp>
        <p:nvCxnSpPr>
          <p:cNvPr id="36" name="직선 연결선 35"/>
          <p:cNvCxnSpPr>
            <a:stCxn id="50" idx="0"/>
          </p:cNvCxnSpPr>
          <p:nvPr/>
        </p:nvCxnSpPr>
        <p:spPr>
          <a:xfrm rot="16200000" flipH="1" flipV="1">
            <a:off x="-942748" y="4250517"/>
            <a:ext cx="3941028" cy="7712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타원 49"/>
          <p:cNvSpPr/>
          <p:nvPr/>
        </p:nvSpPr>
        <p:spPr>
          <a:xfrm>
            <a:off x="911799" y="2283859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911799" y="3151344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" name="그룹 2"/>
          <p:cNvGrpSpPr/>
          <p:nvPr/>
        </p:nvGrpSpPr>
        <p:grpSpPr>
          <a:xfrm>
            <a:off x="1309662" y="2504967"/>
            <a:ext cx="7684541" cy="3678668"/>
            <a:chOff x="1309662" y="2566600"/>
            <a:chExt cx="7684541" cy="3678668"/>
          </a:xfrm>
        </p:grpSpPr>
        <p:sp>
          <p:nvSpPr>
            <p:cNvPr id="66" name="모서리가 둥근 직사각형 65"/>
            <p:cNvSpPr/>
            <p:nvPr/>
          </p:nvSpPr>
          <p:spPr>
            <a:xfrm>
              <a:off x="1321767" y="2566600"/>
              <a:ext cx="7672436" cy="396000"/>
            </a:xfrm>
            <a:prstGeom prst="roundRect">
              <a:avLst>
                <a:gd name="adj" fmla="val 23265"/>
              </a:avLst>
            </a:prstGeom>
            <a:solidFill>
              <a:srgbClr val="F7F8F8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grpSp>
          <p:nvGrpSpPr>
            <p:cNvPr id="3" name="그룹 50"/>
            <p:cNvGrpSpPr/>
            <p:nvPr/>
          </p:nvGrpSpPr>
          <p:grpSpPr>
            <a:xfrm>
              <a:off x="1321767" y="3068958"/>
              <a:ext cx="7672436" cy="2074554"/>
              <a:chOff x="1220092" y="4095173"/>
              <a:chExt cx="7082249" cy="2074554"/>
            </a:xfrm>
          </p:grpSpPr>
          <p:sp>
            <p:nvSpPr>
              <p:cNvPr id="53" name="모서리가 둥근 직사각형 52"/>
              <p:cNvSpPr/>
              <p:nvPr/>
            </p:nvSpPr>
            <p:spPr>
              <a:xfrm flipV="1">
                <a:off x="1220092" y="4095173"/>
                <a:ext cx="7082249" cy="2074554"/>
              </a:xfrm>
              <a:prstGeom prst="roundRect">
                <a:avLst>
                  <a:gd name="adj" fmla="val 3545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2" name="양쪽 모서리가 둥근 사각형 51"/>
              <p:cNvSpPr/>
              <p:nvPr/>
            </p:nvSpPr>
            <p:spPr>
              <a:xfrm>
                <a:off x="1221528" y="4095176"/>
                <a:ext cx="900000" cy="288032"/>
              </a:xfrm>
              <a:prstGeom prst="round2SameRect">
                <a:avLst>
                  <a:gd name="adj1" fmla="val 16667"/>
                  <a:gd name="adj2" fmla="val 0"/>
                </a:avLst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2217360" y="4135467"/>
                <a:ext cx="6047434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marL="342900" indent="-342900"/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심리안정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·</a:t>
                </a:r>
                <a:r>
                  <a:rPr lang="ko-KR" altLang="en-US" sz="1400" spc="-3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변화코칭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등 전직스쿨 프로그램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spc="-3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취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·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창업 정보제공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1:1 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상담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교육</a:t>
                </a:r>
                <a:r>
                  <a:rPr lang="en-US" altLang="ko-KR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spc="-3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컨설팅</a:t>
                </a:r>
              </a:p>
            </p:txBody>
          </p:sp>
          <p:sp>
            <p:nvSpPr>
              <p:cNvPr id="55" name="직사각형 54"/>
              <p:cNvSpPr/>
              <p:nvPr/>
            </p:nvSpPr>
            <p:spPr>
              <a:xfrm flipH="1">
                <a:off x="1389573" y="4098565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</p:grpSp>
        <p:grpSp>
          <p:nvGrpSpPr>
            <p:cNvPr id="4" name="그룹 56"/>
            <p:cNvGrpSpPr/>
            <p:nvPr/>
          </p:nvGrpSpPr>
          <p:grpSpPr>
            <a:xfrm>
              <a:off x="1309662" y="5286388"/>
              <a:ext cx="7676302" cy="958880"/>
              <a:chOff x="1208918" y="4712144"/>
              <a:chExt cx="7085818" cy="958880"/>
            </a:xfrm>
          </p:grpSpPr>
          <p:sp>
            <p:nvSpPr>
              <p:cNvPr id="58" name="양쪽 모서리가 둥근 사각형 57"/>
              <p:cNvSpPr/>
              <p:nvPr/>
            </p:nvSpPr>
            <p:spPr>
              <a:xfrm>
                <a:off x="1208918" y="4712144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9" name="모서리가 둥근 직사각형 58"/>
              <p:cNvSpPr/>
              <p:nvPr/>
            </p:nvSpPr>
            <p:spPr>
              <a:xfrm>
                <a:off x="1212487" y="5010137"/>
                <a:ext cx="7082249" cy="660887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1" name="직사각형 60"/>
              <p:cNvSpPr/>
              <p:nvPr/>
            </p:nvSpPr>
            <p:spPr>
              <a:xfrm flipH="1">
                <a:off x="1340804" y="4750756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</p:grpSp>
      </p:grpSp>
      <p:sp>
        <p:nvSpPr>
          <p:cNvPr id="62" name="타원 61"/>
          <p:cNvSpPr/>
          <p:nvPr/>
        </p:nvSpPr>
        <p:spPr>
          <a:xfrm>
            <a:off x="881034" y="5296193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505371" y="2594695"/>
            <a:ext cx="7254806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동일기업 또는 동종업종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퇴직 예정자로 구성된 그룹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또는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개인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21773" y="5653597"/>
            <a:ext cx="7254806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워크넷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  <a:hlinkClick r:id="rId2"/>
              </a:rPr>
              <a:t>www.work.go.kr</a:t>
            </a:r>
            <a:r>
              <a:rPr lang="en-US" altLang="ko-KR" sz="1400" u="sng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/4060hope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를 통해 프로그램 참여 신청</a:t>
            </a:r>
          </a:p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기타 자세한 사항은 </a:t>
            </a:r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중장년일자리희망센터</a:t>
            </a:r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로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문의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노사발전재단 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☎ 02-6021-1163)</a:t>
            </a:r>
          </a:p>
        </p:txBody>
      </p:sp>
      <p:grpSp>
        <p:nvGrpSpPr>
          <p:cNvPr id="5" name="그룹 38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40" name="양쪽 모서리가 둥근 사각형 39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1" name="직각 삼각형 40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2" name="직각 삼각형 41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" name="그룹 43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45" name="TextBox 44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1.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평생 직업생활 준비하기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4817" name="_x215912976" descr="EMB00003ee454b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6852" y="3438805"/>
            <a:ext cx="7072362" cy="15906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179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1962023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870049" y="4661251"/>
            <a:ext cx="1872000" cy="482261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655154"/>
            <a:ext cx="1872000" cy="48835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2900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89040"/>
            <a:ext cx="1872000" cy="365125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grpSp>
        <p:nvGrpSpPr>
          <p:cNvPr id="67" name="그룹 6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9" name="양쪽 모서리가 둥근 사각형 6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3" name="직각 삼각형 7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6" name="직각 삼각형 7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47" name="TextBox 46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2.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장년친화적 노동시장 조성하기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7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8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</a:t>
            </a:r>
            <a:r>
              <a:rPr kumimoji="1" lang="en-US" altLang="ko-KR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</a:t>
            </a:r>
            <a:r>
              <a:rPr kumimoji="1" lang="ko-KR" altLang="en-US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  <a:endParaRPr kumimoji="1" lang="ko-KR" altLang="en-US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2" name="_x122908792"/>
          <p:cNvSpPr>
            <a:spLocks noChangeShapeType="1"/>
          </p:cNvSpPr>
          <p:nvPr/>
        </p:nvSpPr>
        <p:spPr bwMode="auto">
          <a:xfrm>
            <a:off x="2217185" y="2581571"/>
            <a:ext cx="0" cy="8474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0" y="764704"/>
            <a:ext cx="9906000" cy="609329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19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3" name="_x122807912"/>
          <p:cNvSpPr>
            <a:spLocks noChangeShapeType="1"/>
          </p:cNvSpPr>
          <p:nvPr/>
        </p:nvSpPr>
        <p:spPr bwMode="auto">
          <a:xfrm>
            <a:off x="4953000" y="119890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740532" y="1801923"/>
            <a:ext cx="8424936" cy="4651413"/>
          </a:xfrm>
          <a:prstGeom prst="roundRect">
            <a:avLst>
              <a:gd name="adj" fmla="val 4406"/>
            </a:avLst>
          </a:prstGeom>
          <a:solidFill>
            <a:schemeClr val="bg1">
              <a:lumMod val="95000"/>
              <a:alpha val="50000"/>
            </a:schemeClr>
          </a:solidFill>
          <a:ln w="381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6" name="_x138329016"/>
          <p:cNvSpPr>
            <a:spLocks noChangeArrowheads="1"/>
          </p:cNvSpPr>
          <p:nvPr/>
        </p:nvSpPr>
        <p:spPr bwMode="auto">
          <a:xfrm rot="10800000">
            <a:off x="740532" y="5877272"/>
            <a:ext cx="8424936" cy="571504"/>
          </a:xfrm>
          <a:prstGeom prst="round2SameRect">
            <a:avLst>
              <a:gd name="adj1" fmla="val 37027"/>
              <a:gd name="adj2" fmla="val 0"/>
            </a:avLst>
          </a:prstGeom>
          <a:solidFill>
            <a:srgbClr val="1B8C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dirty="0" smtClean="0">
              <a:solidFill>
                <a:schemeClr val="lt1"/>
              </a:solidFill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455637" y="5942919"/>
            <a:ext cx="3328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</a:t>
            </a:r>
            <a:r>
              <a:rPr kumimoji="1" lang="ko-KR" altLang="en-US" sz="2400" dirty="0" err="1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활력있는</a:t>
            </a: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 장년</a:t>
            </a:r>
            <a:endParaRPr kumimoji="1" lang="ko-KR" altLang="ko-KR" sz="2400" dirty="0" smtClean="0">
              <a:solidFill>
                <a:schemeClr val="bg1"/>
              </a:solidFill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1625180" y="2357430"/>
            <a:ext cx="2863473" cy="762406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625180" y="2530569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altLang="ko-KR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60</a:t>
            </a:r>
            <a:r>
              <a:rPr lang="ko-KR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세 정년제</a:t>
            </a:r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1625180" y="3458682"/>
            <a:ext cx="2863473" cy="762406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625180" y="3631820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고용연장지원금</a:t>
            </a:r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5339956" y="2357430"/>
            <a:ext cx="2940864" cy="762406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298766" y="2530568"/>
            <a:ext cx="3042068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장년 근로시간 단축제도</a:t>
            </a:r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78" name="모서리가 둥근 직사각형 77"/>
          <p:cNvSpPr/>
          <p:nvPr/>
        </p:nvSpPr>
        <p:spPr>
          <a:xfrm>
            <a:off x="5335323" y="3452412"/>
            <a:ext cx="2945016" cy="762406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335323" y="3610277"/>
            <a:ext cx="294501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일터혁신 컨설팅</a:t>
            </a:r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83" name="_x122811272"/>
          <p:cNvSpPr>
            <a:spLocks noChangeArrowheads="1"/>
          </p:cNvSpPr>
          <p:nvPr/>
        </p:nvSpPr>
        <p:spPr bwMode="auto">
          <a:xfrm>
            <a:off x="3056917" y="1573952"/>
            <a:ext cx="3792167" cy="428628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 노동시장 조성하기</a:t>
            </a:r>
          </a:p>
        </p:txBody>
      </p:sp>
    </p:spTree>
    <p:extLst>
      <p:ext uri="{BB962C8B-B14F-4D97-AF65-F5344CB8AC3E}">
        <p14:creationId xmlns="" xmlns:p14="http://schemas.microsoft.com/office/powerpoint/2010/main" val="288234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직선 연결선 13"/>
          <p:cNvCxnSpPr>
            <a:stCxn id="19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타원 18"/>
          <p:cNvSpPr/>
          <p:nvPr/>
        </p:nvSpPr>
        <p:spPr>
          <a:xfrm>
            <a:off x="911799" y="268864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60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세 정년제 시행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- </a:t>
            </a:r>
            <a:r>
              <a:rPr lang="ko-KR" altLang="en-US" b="1" spc="-15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상시 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300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인 이상 사업장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공공기관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: ‘16. 1. 1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부터 시행</a:t>
            </a:r>
            <a:endParaRPr lang="en-US" altLang="ko-KR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- </a:t>
            </a:r>
            <a:r>
              <a:rPr lang="ko-KR" altLang="en-US" b="1" spc="-15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상시 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300</a:t>
            </a:r>
            <a:r>
              <a:rPr lang="ko-KR" altLang="en-US" b="1" spc="-15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인 미만 사업장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b="1" spc="-15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국가 및 지자체 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: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‘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17. 1. 1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부터 시행</a:t>
            </a:r>
          </a:p>
        </p:txBody>
      </p:sp>
      <p:sp>
        <p:nvSpPr>
          <p:cNvPr id="43" name="타원 42"/>
          <p:cNvSpPr/>
          <p:nvPr/>
        </p:nvSpPr>
        <p:spPr>
          <a:xfrm>
            <a:off x="911799" y="4167185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321765" y="2619336"/>
            <a:ext cx="7672438" cy="3746796"/>
            <a:chOff x="1321765" y="2619336"/>
            <a:chExt cx="7672438" cy="3746796"/>
          </a:xfrm>
        </p:grpSpPr>
        <p:grpSp>
          <p:nvGrpSpPr>
            <p:cNvPr id="57" name="그룹 56"/>
            <p:cNvGrpSpPr/>
            <p:nvPr/>
          </p:nvGrpSpPr>
          <p:grpSpPr>
            <a:xfrm>
              <a:off x="1321767" y="2619336"/>
              <a:ext cx="7672436" cy="1298525"/>
              <a:chOff x="1220092" y="2619335"/>
              <a:chExt cx="7082249" cy="1298525"/>
            </a:xfrm>
          </p:grpSpPr>
          <p:sp>
            <p:nvSpPr>
              <p:cNvPr id="25" name="양쪽 모서리가 둥근 사각형 24"/>
              <p:cNvSpPr/>
              <p:nvPr/>
            </p:nvSpPr>
            <p:spPr>
              <a:xfrm>
                <a:off x="1220092" y="2619335"/>
                <a:ext cx="1393617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24" name="모서리가 둥근 직사각형 23"/>
              <p:cNvSpPr/>
              <p:nvPr/>
            </p:nvSpPr>
            <p:spPr>
              <a:xfrm>
                <a:off x="1220092" y="2909748"/>
                <a:ext cx="7082249" cy="1008112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389573" y="3001467"/>
                <a:ext cx="6696744" cy="86177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제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19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조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정년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①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사업주는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근로자의 정년을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이상으로 정하여야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한다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.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②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사업주가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항에도 불구하고 근로자의 정년을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미만으로 정한 경우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에는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정년을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세로</a:t>
                </a:r>
                <a:endParaRPr lang="en-US" altLang="ko-KR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 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정한 것으로 본다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.</a:t>
                </a:r>
              </a:p>
            </p:txBody>
          </p:sp>
          <p:sp>
            <p:nvSpPr>
              <p:cNvPr id="33" name="직사각형 32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고령자고용촉진법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  <p:grpSp>
          <p:nvGrpSpPr>
            <p:cNvPr id="58" name="그룹 57"/>
            <p:cNvGrpSpPr/>
            <p:nvPr/>
          </p:nvGrpSpPr>
          <p:grpSpPr>
            <a:xfrm>
              <a:off x="1321765" y="4097880"/>
              <a:ext cx="7672438" cy="936104"/>
              <a:chOff x="1220091" y="4097880"/>
              <a:chExt cx="7082250" cy="936104"/>
            </a:xfrm>
          </p:grpSpPr>
          <p:sp>
            <p:nvSpPr>
              <p:cNvPr id="39" name="양쪽 모서리가 둥근 사각형 38"/>
              <p:cNvSpPr/>
              <p:nvPr/>
            </p:nvSpPr>
            <p:spPr>
              <a:xfrm>
                <a:off x="1220091" y="4097880"/>
                <a:ext cx="144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0" name="모서리가 둥근 직사각형 39"/>
              <p:cNvSpPr/>
              <p:nvPr/>
            </p:nvSpPr>
            <p:spPr>
              <a:xfrm>
                <a:off x="1220092" y="4388293"/>
                <a:ext cx="7082249" cy="645691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389573" y="4480012"/>
                <a:ext cx="669674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기존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미만 정년규정을 근거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로 근로관계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종료시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부당해고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에 해당</a:t>
                </a: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근로자는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노동위원회에 부당해고구제신청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을 통해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원직복직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가능</a:t>
                </a:r>
              </a:p>
            </p:txBody>
          </p:sp>
          <p:sp>
            <p:nvSpPr>
              <p:cNvPr id="42" name="직사각형 41"/>
              <p:cNvSpPr/>
              <p:nvPr/>
            </p:nvSpPr>
            <p:spPr>
              <a:xfrm flipH="1">
                <a:off x="1389573" y="4098565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부당해고 구제신청 </a:t>
                </a:r>
              </a:p>
            </p:txBody>
          </p:sp>
        </p:grpSp>
        <p:grpSp>
          <p:nvGrpSpPr>
            <p:cNvPr id="59" name="그룹 58"/>
            <p:cNvGrpSpPr/>
            <p:nvPr/>
          </p:nvGrpSpPr>
          <p:grpSpPr>
            <a:xfrm>
              <a:off x="1321765" y="5214004"/>
              <a:ext cx="7672438" cy="1152128"/>
              <a:chOff x="1220091" y="5214004"/>
              <a:chExt cx="7082250" cy="1152128"/>
            </a:xfrm>
          </p:grpSpPr>
          <p:sp>
            <p:nvSpPr>
              <p:cNvPr id="51" name="양쪽 모서리가 둥근 사각형 50"/>
              <p:cNvSpPr/>
              <p:nvPr/>
            </p:nvSpPr>
            <p:spPr>
              <a:xfrm>
                <a:off x="1220091" y="5214004"/>
                <a:ext cx="23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2" name="모서리가 둥근 직사각형 51"/>
              <p:cNvSpPr/>
              <p:nvPr/>
            </p:nvSpPr>
            <p:spPr>
              <a:xfrm>
                <a:off x="1220092" y="5504417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389573" y="5596136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▶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연공서열식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호봉제로 정년연장→기업부담증가→채용감소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등 일자리에 부정적 영향</a:t>
                </a: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▶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60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정년제를 계기로 노사 모두에게 이익이 되는 방향으로</a:t>
                </a: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 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임금개편 등 필요한 조치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를 하여야 함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고령자고용촉진법 제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19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의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</a:t>
                </a:r>
              </a:p>
            </p:txBody>
          </p:sp>
          <p:sp>
            <p:nvSpPr>
              <p:cNvPr id="54" name="직사각형 53"/>
              <p:cNvSpPr/>
              <p:nvPr/>
            </p:nvSpPr>
            <p:spPr>
              <a:xfrm flipH="1">
                <a:off x="1389572" y="5214689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정년연장과 연계한 임금체계 개편</a:t>
                </a:r>
              </a:p>
            </p:txBody>
          </p:sp>
        </p:grpSp>
      </p:grpSp>
      <p:sp>
        <p:nvSpPr>
          <p:cNvPr id="55" name="타원 54"/>
          <p:cNvSpPr/>
          <p:nvPr/>
        </p:nvSpPr>
        <p:spPr>
          <a:xfrm>
            <a:off x="911799" y="5283309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46" name="양쪽 모서리가 둥근 사각형 45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7" name="직각 삼각형 46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8" name="직각 삼각형 47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50" name="TextBox 49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2.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장년친화적 노동시장 조성하기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19868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591510" y="1101975"/>
            <a:ext cx="872298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장년근로시간 단축 지원제도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주당 소정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근로시간을 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32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시간 이하로 단축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한 경우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근로자와 사업주 지원</a:t>
            </a:r>
          </a:p>
        </p:txBody>
      </p:sp>
      <p:cxnSp>
        <p:nvCxnSpPr>
          <p:cNvPr id="52" name="직선 연결선 51"/>
          <p:cNvCxnSpPr>
            <a:stCxn id="58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타원 57"/>
          <p:cNvSpPr/>
          <p:nvPr/>
        </p:nvSpPr>
        <p:spPr>
          <a:xfrm>
            <a:off x="911799" y="268864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911799" y="4167185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321765" y="2619336"/>
            <a:ext cx="7672438" cy="3746796"/>
            <a:chOff x="1321765" y="2619336"/>
            <a:chExt cx="7672438" cy="3746796"/>
          </a:xfrm>
        </p:grpSpPr>
        <p:grpSp>
          <p:nvGrpSpPr>
            <p:cNvPr id="53" name="그룹 52"/>
            <p:cNvGrpSpPr/>
            <p:nvPr/>
          </p:nvGrpSpPr>
          <p:grpSpPr>
            <a:xfrm>
              <a:off x="1321767" y="2619336"/>
              <a:ext cx="7672436" cy="1311399"/>
              <a:chOff x="1220092" y="2619335"/>
              <a:chExt cx="7082249" cy="1311399"/>
            </a:xfrm>
          </p:grpSpPr>
          <p:sp>
            <p:nvSpPr>
              <p:cNvPr id="54" name="양쪽 모서리가 둥근 사각형 53"/>
              <p:cNvSpPr/>
              <p:nvPr/>
            </p:nvSpPr>
            <p:spPr>
              <a:xfrm>
                <a:off x="1220092" y="2619335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5" name="모서리가 둥근 직사각형 54"/>
              <p:cNvSpPr/>
              <p:nvPr/>
            </p:nvSpPr>
            <p:spPr>
              <a:xfrm>
                <a:off x="1220092" y="2909748"/>
                <a:ext cx="7082249" cy="1008112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1389573" y="3068960"/>
                <a:ext cx="6696744" cy="86177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해당 기업에서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18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개월 이상 근무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한 만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50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이상 근로자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주당 소정 근로시간을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32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시간 이하로 단축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단축 이후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연장근로시간은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주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12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시간 이내</a:t>
                </a:r>
              </a:p>
              <a:p>
                <a:endParaRPr lang="ko-KR" altLang="en-US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57" name="직사각형 56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지원요건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  <p:grpSp>
          <p:nvGrpSpPr>
            <p:cNvPr id="59" name="그룹 58"/>
            <p:cNvGrpSpPr/>
            <p:nvPr/>
          </p:nvGrpSpPr>
          <p:grpSpPr>
            <a:xfrm>
              <a:off x="1321765" y="4097880"/>
              <a:ext cx="7672438" cy="936104"/>
              <a:chOff x="1220091" y="4097880"/>
              <a:chExt cx="7082250" cy="936104"/>
            </a:xfrm>
          </p:grpSpPr>
          <p:sp>
            <p:nvSpPr>
              <p:cNvPr id="60" name="양쪽 모서리가 둥근 사각형 59"/>
              <p:cNvSpPr/>
              <p:nvPr/>
            </p:nvSpPr>
            <p:spPr>
              <a:xfrm>
                <a:off x="1220091" y="4097880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1" name="모서리가 둥근 직사각형 60"/>
              <p:cNvSpPr/>
              <p:nvPr/>
            </p:nvSpPr>
            <p:spPr>
              <a:xfrm>
                <a:off x="1220092" y="4388293"/>
                <a:ext cx="7082249" cy="645691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1389573" y="4498198"/>
                <a:ext cx="669674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-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근로자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: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감소된 임금의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50%(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연간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1,080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만원한도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 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최대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년간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지원</a:t>
                </a: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-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사업주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: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단축근로자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인당 연간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360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만원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월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30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만원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최대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년간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지원</a:t>
                </a:r>
              </a:p>
            </p:txBody>
          </p:sp>
          <p:sp>
            <p:nvSpPr>
              <p:cNvPr id="63" name="직사각형 62"/>
              <p:cNvSpPr/>
              <p:nvPr/>
            </p:nvSpPr>
            <p:spPr>
              <a:xfrm flipH="1">
                <a:off x="1389573" y="4098565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321765" y="5214004"/>
              <a:ext cx="7672438" cy="1152128"/>
              <a:chOff x="1220091" y="5214004"/>
              <a:chExt cx="7082250" cy="1152128"/>
            </a:xfrm>
          </p:grpSpPr>
          <p:sp>
            <p:nvSpPr>
              <p:cNvPr id="66" name="양쪽 모서리가 둥근 사각형 65"/>
              <p:cNvSpPr/>
              <p:nvPr/>
            </p:nvSpPr>
            <p:spPr>
              <a:xfrm>
                <a:off x="1220091" y="5214004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7" name="모서리가 둥근 직사각형 66"/>
              <p:cNvSpPr/>
              <p:nvPr/>
            </p:nvSpPr>
            <p:spPr>
              <a:xfrm>
                <a:off x="1220092" y="5504417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1389573" y="5632782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사업장 소재지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관할 고용센터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로 신청서와 구비서류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단체협약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근로소득원천징수영수증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를</a:t>
                </a:r>
              </a:p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월별로 다음 달 말일까지 제출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분기별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년별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제출도 가능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*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사업주가 소속 근로자들의 지원금을 일괄적으로 대리신청 가능</a:t>
                </a:r>
              </a:p>
            </p:txBody>
          </p:sp>
          <p:sp>
            <p:nvSpPr>
              <p:cNvPr id="69" name="직사각형 68"/>
              <p:cNvSpPr/>
              <p:nvPr/>
            </p:nvSpPr>
            <p:spPr>
              <a:xfrm flipH="1">
                <a:off x="1389572" y="5214689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</p:grpSp>
      </p:grpSp>
      <p:sp>
        <p:nvSpPr>
          <p:cNvPr id="70" name="타원 69"/>
          <p:cNvSpPr/>
          <p:nvPr/>
        </p:nvSpPr>
        <p:spPr>
          <a:xfrm>
            <a:off x="911799" y="5283309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0" name="양쪽 모서리가 둥근 사각형 29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1" name="직각 삼각형 30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2" name="직각 삼각형 31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35" name="TextBox 34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2.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장년친화적 노동시장 조성하기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43999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고용연장지원금 제도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장년퇴직자를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재고용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하거나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 정년폐지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·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연장으로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정년에 이른 자를 계속    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고용하는 사업주 지원</a:t>
            </a:r>
          </a:p>
        </p:txBody>
      </p:sp>
      <p:cxnSp>
        <p:nvCxnSpPr>
          <p:cNvPr id="25" name="직선 연결선 24"/>
          <p:cNvCxnSpPr>
            <a:stCxn id="38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그룹 51"/>
          <p:cNvGrpSpPr/>
          <p:nvPr/>
        </p:nvGrpSpPr>
        <p:grpSpPr>
          <a:xfrm>
            <a:off x="911799" y="2619335"/>
            <a:ext cx="8082404" cy="1694413"/>
            <a:chOff x="841660" y="2619335"/>
            <a:chExt cx="7460681" cy="1694413"/>
          </a:xfrm>
        </p:grpSpPr>
        <p:sp>
          <p:nvSpPr>
            <p:cNvPr id="34" name="양쪽 모서리가 둥근 사각형 33"/>
            <p:cNvSpPr/>
            <p:nvPr/>
          </p:nvSpPr>
          <p:spPr>
            <a:xfrm>
              <a:off x="1220092" y="2619335"/>
              <a:ext cx="1296000" cy="432048"/>
            </a:xfrm>
            <a:prstGeom prst="round2SameRect">
              <a:avLst/>
            </a:prstGeom>
            <a:solidFill>
              <a:srgbClr val="1B8CA2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1220092" y="2909748"/>
              <a:ext cx="7082249" cy="1404000"/>
            </a:xfrm>
            <a:prstGeom prst="roundRect">
              <a:avLst>
                <a:gd name="adj" fmla="val 8715"/>
              </a:avLst>
            </a:prstGeom>
            <a:solidFill>
              <a:srgbClr val="F7F8F8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 flipH="1">
              <a:off x="1389573" y="2620020"/>
              <a:ext cx="1512168" cy="2918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perspectiveFront"/>
                <a:lightRig rig="threePt" dir="t"/>
              </a:scene3d>
            </a:bodyPr>
            <a:lstStyle/>
            <a:p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정년연장 지원금</a:t>
              </a: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411760" y="3068960"/>
              <a:ext cx="5688632" cy="109260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① </a:t>
              </a:r>
              <a:r>
                <a:rPr lang="ko-KR" altLang="en-US" sz="1100" b="1" dirty="0" err="1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정년폐지</a:t>
              </a:r>
              <a:r>
                <a:rPr lang="ko-KR" altLang="en-US" sz="1100" dirty="0" err="1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하거나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정년을 만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60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세 이상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으로 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 연장</a:t>
              </a: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② 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18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개월 이상 근무하여 종전의 정년에 도달한 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근로자를 계속 고용하는 상시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300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인 미만 사업주</a:t>
              </a: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* 단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, ‘16. 12. 31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까지 요건 충족한 사업주에게 지원</a:t>
              </a:r>
              <a:endParaRPr lang="en-US" altLang="ko-KR" sz="1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endParaRPr lang="en-US" altLang="ko-KR" sz="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endParaRPr lang="en-US" altLang="ko-KR" sz="1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① 정년폐지 또는 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 이상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~3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 미만 정년 </a:t>
              </a:r>
              <a:r>
                <a:rPr lang="ko-KR" altLang="en-US" sz="1100" dirty="0" err="1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연장시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년간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 ② 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3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 이상 정년 연장하는 경우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2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년간</a:t>
              </a:r>
            </a:p>
            <a:p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    근로자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인당 매월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30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만원씩 지원</a:t>
              </a:r>
            </a:p>
          </p:txBody>
        </p:sp>
        <p:sp>
          <p:nvSpPr>
            <p:cNvPr id="38" name="타원 37"/>
            <p:cNvSpPr/>
            <p:nvPr/>
          </p:nvSpPr>
          <p:spPr>
            <a:xfrm>
              <a:off x="841660" y="2688639"/>
              <a:ext cx="221211" cy="2136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354500" y="3062989"/>
              <a:ext cx="921656" cy="368379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ko-KR" altLang="en-US" sz="1400" b="1" dirty="0" smtClean="0">
                  <a:ln w="38100"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itchFamily="18" charset="-127"/>
                </a:rPr>
                <a:t>지원대상</a:t>
              </a:r>
              <a:endParaRPr lang="ko-KR" altLang="en-US" sz="1400" b="1" dirty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1354500" y="3766180"/>
              <a:ext cx="921656" cy="368379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ko-KR" altLang="en-US" sz="1400" b="1" dirty="0" smtClean="0">
                  <a:ln w="38100"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itchFamily="18" charset="-127"/>
                </a:rPr>
                <a:t>지원금액</a:t>
              </a:r>
              <a:endParaRPr lang="ko-KR" altLang="en-US" sz="1400" b="1" dirty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911799" y="4671720"/>
            <a:ext cx="8082404" cy="1694413"/>
            <a:chOff x="841660" y="2619335"/>
            <a:chExt cx="7460681" cy="1694413"/>
          </a:xfrm>
        </p:grpSpPr>
        <p:sp>
          <p:nvSpPr>
            <p:cNvPr id="55" name="양쪽 모서리가 둥근 사각형 54"/>
            <p:cNvSpPr/>
            <p:nvPr/>
          </p:nvSpPr>
          <p:spPr>
            <a:xfrm>
              <a:off x="1220092" y="2619335"/>
              <a:ext cx="1836000" cy="432048"/>
            </a:xfrm>
            <a:prstGeom prst="round2SameRect">
              <a:avLst/>
            </a:prstGeom>
            <a:solidFill>
              <a:srgbClr val="1B8CA2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56" name="모서리가 둥근 직사각형 55"/>
            <p:cNvSpPr/>
            <p:nvPr/>
          </p:nvSpPr>
          <p:spPr>
            <a:xfrm>
              <a:off x="1220092" y="2909748"/>
              <a:ext cx="7082249" cy="1404000"/>
            </a:xfrm>
            <a:prstGeom prst="roundRect">
              <a:avLst>
                <a:gd name="adj" fmla="val 8715"/>
              </a:avLst>
            </a:prstGeom>
            <a:solidFill>
              <a:srgbClr val="F7F8F8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 flipH="1">
              <a:off x="1389572" y="2620020"/>
              <a:ext cx="1886283" cy="2918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perspectiveFront"/>
                <a:lightRig rig="threePt" dir="t"/>
              </a:scene3d>
            </a:bodyPr>
            <a:lstStyle/>
            <a:p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정년퇴직자 재고용 지원금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411760" y="3068960"/>
              <a:ext cx="5832648" cy="107721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① 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정년을 만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55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세 이상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으로 정한 사업장</a:t>
              </a: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② </a:t>
              </a:r>
              <a:r>
                <a:rPr lang="en-US" altLang="ko-KR" sz="1100" spc="-7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18</a:t>
              </a:r>
              <a:r>
                <a:rPr lang="ko-KR" altLang="en-US" sz="1100" spc="-7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개월 이상 계속 근로한 후 정년에 이른 근로자를 계속 고용하거나</a:t>
              </a:r>
              <a:r>
                <a:rPr lang="en-US" altLang="ko-KR" sz="1100" spc="-7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, 3</a:t>
              </a:r>
              <a:r>
                <a:rPr lang="ko-KR" altLang="en-US" sz="1100" spc="-7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개월 이내 </a:t>
              </a:r>
              <a:r>
                <a:rPr lang="ko-KR" altLang="en-US" sz="1100" spc="-70" dirty="0" err="1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재고용하는</a:t>
              </a:r>
              <a:r>
                <a:rPr lang="ko-KR" altLang="en-US" sz="1100" spc="-7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</a:t>
              </a:r>
              <a:r>
                <a:rPr lang="en-US" altLang="ko-KR" sz="1100" b="1" spc="-7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300</a:t>
              </a:r>
              <a:r>
                <a:rPr lang="ko-KR" altLang="en-US" sz="1100" b="1" spc="-7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인 미만 사업주</a:t>
              </a: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* 단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, ‘16. 12. 31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까지 요건 충족한 사업주에게 지원</a:t>
              </a:r>
            </a:p>
            <a:p>
              <a:endParaRPr lang="en-US" altLang="ko-KR" sz="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endParaRPr lang="en-US" altLang="ko-KR" sz="1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① 재고용기간이 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 이상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~3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 미만이면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6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개월간</a:t>
              </a:r>
              <a:endParaRPr lang="en-US" altLang="ko-KR" sz="1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② 3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 이상이면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년간 근로자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인당 매월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30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만원씩 지원</a:t>
              </a:r>
            </a:p>
          </p:txBody>
        </p:sp>
        <p:sp>
          <p:nvSpPr>
            <p:cNvPr id="66" name="타원 65"/>
            <p:cNvSpPr/>
            <p:nvPr/>
          </p:nvSpPr>
          <p:spPr>
            <a:xfrm>
              <a:off x="841660" y="2688639"/>
              <a:ext cx="221211" cy="2136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1354500" y="3062989"/>
              <a:ext cx="921656" cy="368379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ko-KR" altLang="en-US" sz="1400" b="1" dirty="0" smtClean="0">
                  <a:ln w="38100"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itchFamily="18" charset="-127"/>
                </a:rPr>
                <a:t>지원대상</a:t>
              </a:r>
              <a:endParaRPr lang="ko-KR" altLang="en-US" sz="1400" b="1" dirty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1354500" y="3766180"/>
              <a:ext cx="921656" cy="368379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ko-KR" altLang="en-US" sz="1400" b="1" dirty="0" smtClean="0">
                  <a:ln w="38100"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itchFamily="18" charset="-127"/>
                </a:rPr>
                <a:t>지원금액</a:t>
              </a:r>
              <a:endParaRPr lang="ko-KR" altLang="en-US" sz="1400" b="1" dirty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9" name="양쪽 모서리가 둥근 사각형 3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0" name="직각 삼각형 39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1" name="직각 삼각형 40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28" name="TextBox 27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2.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장년친화적 노동시장 조성하기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99891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고용연장지원금 제도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장년퇴직자를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재고용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하거나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 정년폐지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·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연장으로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정년에 이른 자를 계속    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고용하는 사업주 지원</a:t>
            </a:r>
          </a:p>
        </p:txBody>
      </p:sp>
      <p:cxnSp>
        <p:nvCxnSpPr>
          <p:cNvPr id="23" name="직선 연결선 22"/>
          <p:cNvCxnSpPr>
            <a:stCxn id="36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그룹 23"/>
          <p:cNvGrpSpPr/>
          <p:nvPr/>
        </p:nvGrpSpPr>
        <p:grpSpPr>
          <a:xfrm>
            <a:off x="911799" y="2619335"/>
            <a:ext cx="8082404" cy="1694413"/>
            <a:chOff x="841660" y="2619335"/>
            <a:chExt cx="7460681" cy="1694413"/>
          </a:xfrm>
        </p:grpSpPr>
        <p:sp>
          <p:nvSpPr>
            <p:cNvPr id="25" name="양쪽 모서리가 둥근 사각형 24"/>
            <p:cNvSpPr/>
            <p:nvPr/>
          </p:nvSpPr>
          <p:spPr>
            <a:xfrm>
              <a:off x="1220092" y="2619335"/>
              <a:ext cx="2088000" cy="432048"/>
            </a:xfrm>
            <a:prstGeom prst="round2SameRect">
              <a:avLst/>
            </a:prstGeom>
            <a:solidFill>
              <a:srgbClr val="1B8CA2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1220092" y="2909748"/>
              <a:ext cx="7082249" cy="1404000"/>
            </a:xfrm>
            <a:prstGeom prst="roundRect">
              <a:avLst>
                <a:gd name="adj" fmla="val 8715"/>
              </a:avLst>
            </a:prstGeom>
            <a:solidFill>
              <a:srgbClr val="F7F8F8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 flipH="1">
              <a:off x="1389572" y="2620020"/>
              <a:ext cx="1886283" cy="2918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perspectiveFront"/>
                <a:lightRig rig="threePt" dir="t"/>
              </a:scene3d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60</a:t>
              </a:r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세 이상 고령자 고용 지원금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411760" y="3068960"/>
              <a:ext cx="5688632" cy="107721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① 정년을 정한 적이 없는 사업장</a:t>
              </a: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② 전체근로자 중 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dirty="0" err="1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년이상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근로한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60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세 이상 근로자가 업종별로 정한 비율을 초과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하는 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사업주</a:t>
              </a:r>
            </a:p>
            <a:p>
              <a:endParaRPr lang="en-US" altLang="ko-KR" sz="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endParaRPr lang="en-US" altLang="ko-KR" sz="1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endParaRPr lang="en-US" altLang="ko-KR" sz="1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① 업종별로 정한 비율을 초과한 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근로자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인당 분기별 </a:t>
              </a:r>
              <a:r>
                <a:rPr lang="en-US" altLang="ko-KR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24</a:t>
              </a:r>
              <a:r>
                <a:rPr lang="ko-KR" altLang="en-US" sz="11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만원씩 지원</a:t>
              </a:r>
            </a:p>
            <a:p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   단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전체근로자 수의 </a:t>
              </a:r>
              <a:r>
                <a:rPr lang="en-US" altLang="ko-KR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20%</a:t>
              </a:r>
              <a:r>
                <a: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까지 지원</a:t>
              </a:r>
            </a:p>
          </p:txBody>
        </p:sp>
        <p:sp>
          <p:nvSpPr>
            <p:cNvPr id="36" name="타원 35"/>
            <p:cNvSpPr/>
            <p:nvPr/>
          </p:nvSpPr>
          <p:spPr>
            <a:xfrm>
              <a:off x="841660" y="2688639"/>
              <a:ext cx="221211" cy="2136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354500" y="3062989"/>
              <a:ext cx="921656" cy="368379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ko-KR" altLang="en-US" sz="1400" b="1" dirty="0" smtClean="0">
                  <a:ln w="38100"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itchFamily="18" charset="-127"/>
                </a:rPr>
                <a:t>지원대상</a:t>
              </a:r>
              <a:endParaRPr lang="ko-KR" altLang="en-US" sz="1400" b="1" dirty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1354500" y="3766180"/>
              <a:ext cx="921656" cy="368379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ko-KR" altLang="en-US" sz="1400" b="1" dirty="0" smtClean="0">
                  <a:ln w="38100"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itchFamily="18" charset="-127"/>
                </a:rPr>
                <a:t>지원금액</a:t>
              </a:r>
              <a:endParaRPr lang="ko-KR" altLang="en-US" sz="1400" b="1" dirty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911799" y="4671720"/>
            <a:ext cx="8082404" cy="809780"/>
            <a:chOff x="841660" y="5214004"/>
            <a:chExt cx="7460681" cy="809780"/>
          </a:xfrm>
        </p:grpSpPr>
        <p:sp>
          <p:nvSpPr>
            <p:cNvPr id="49" name="양쪽 모서리가 둥근 사각형 48"/>
            <p:cNvSpPr/>
            <p:nvPr/>
          </p:nvSpPr>
          <p:spPr>
            <a:xfrm>
              <a:off x="1220091" y="5214004"/>
              <a:ext cx="720000" cy="432048"/>
            </a:xfrm>
            <a:prstGeom prst="round2SameRect">
              <a:avLst/>
            </a:prstGeom>
            <a:solidFill>
              <a:srgbClr val="1B8CA2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 flipH="1">
              <a:off x="1389572" y="5214689"/>
              <a:ext cx="446124" cy="2918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perspectiveFront"/>
                <a:lightRig rig="threePt" dir="t"/>
              </a:scene3d>
            </a:bodyPr>
            <a:lstStyle/>
            <a:p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문의처</a:t>
              </a:r>
            </a:p>
          </p:txBody>
        </p:sp>
        <p:sp>
          <p:nvSpPr>
            <p:cNvPr id="53" name="타원 52"/>
            <p:cNvSpPr/>
            <p:nvPr/>
          </p:nvSpPr>
          <p:spPr>
            <a:xfrm>
              <a:off x="841660" y="5283308"/>
              <a:ext cx="221211" cy="2136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5" name="모서리가 둥근 직사각형 54"/>
            <p:cNvSpPr/>
            <p:nvPr/>
          </p:nvSpPr>
          <p:spPr>
            <a:xfrm>
              <a:off x="1220092" y="5504532"/>
              <a:ext cx="7082249" cy="519252"/>
            </a:xfrm>
            <a:prstGeom prst="roundRect">
              <a:avLst>
                <a:gd name="adj" fmla="val 13644"/>
              </a:avLst>
            </a:prstGeom>
            <a:solidFill>
              <a:srgbClr val="F7F8F8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389573" y="5661248"/>
              <a:ext cx="6696744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ko-KR" altLang="en-US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고객상담센터</a:t>
              </a:r>
              <a:r>
                <a:rPr lang="en-US" altLang="ko-KR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(☎ </a:t>
              </a:r>
              <a:r>
                <a:rPr lang="ko-KR" altLang="en-US" sz="1400" b="1" dirty="0" err="1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국번없이</a:t>
              </a:r>
              <a:r>
                <a:rPr lang="ko-KR" altLang="en-US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 </a:t>
              </a:r>
              <a:r>
                <a:rPr lang="en-US" altLang="ko-KR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1350) </a:t>
              </a:r>
              <a:r>
                <a:rPr lang="ko-KR" altLang="en-US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rPr>
                <a:t>또는 인근고용센터</a:t>
              </a:r>
              <a:endPara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40" name="양쪽 모서리가 둥근 사각형 39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1" name="직각 삼각형 40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2" name="직각 삼각형 41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27" name="TextBox 26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2.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장년친화적 노동시장 조성하기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51829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일터혁신컨설팅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Bold" pitchFamily="18" charset="-127"/>
              <a:ea typeface="KoPub돋움체 Bold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사업장의 임금체계 개편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비정규직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고용구조 개선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중장년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고용안정 등에 기여하고자</a:t>
            </a:r>
            <a:endParaRPr lang="en-US" altLang="ko-KR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1B8CA2"/>
              </a:solidFill>
              <a:latin typeface="KoPub돋움체 Bold" pitchFamily="18" charset="-127"/>
              <a:ea typeface="KoPub돋움체 Bold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컨설팅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교육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코칭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직무모델 개발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전파 등 인적자원관리체계 개선 지원</a:t>
            </a:r>
          </a:p>
        </p:txBody>
      </p:sp>
      <p:cxnSp>
        <p:nvCxnSpPr>
          <p:cNvPr id="20" name="직선 연결선 19"/>
          <p:cNvCxnSpPr>
            <a:stCxn id="35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/>
          <p:cNvSpPr/>
          <p:nvPr/>
        </p:nvSpPr>
        <p:spPr>
          <a:xfrm>
            <a:off x="911799" y="268864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911799" y="4167185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321765" y="2615689"/>
            <a:ext cx="7672438" cy="3885145"/>
            <a:chOff x="1321765" y="2615689"/>
            <a:chExt cx="7672438" cy="3885145"/>
          </a:xfrm>
        </p:grpSpPr>
        <p:grpSp>
          <p:nvGrpSpPr>
            <p:cNvPr id="21" name="그룹 20"/>
            <p:cNvGrpSpPr/>
            <p:nvPr/>
          </p:nvGrpSpPr>
          <p:grpSpPr>
            <a:xfrm>
              <a:off x="1321767" y="2615689"/>
              <a:ext cx="7672436" cy="1299790"/>
              <a:chOff x="1220092" y="2615689"/>
              <a:chExt cx="7082249" cy="1299790"/>
            </a:xfrm>
          </p:grpSpPr>
          <p:sp>
            <p:nvSpPr>
              <p:cNvPr id="22" name="양쪽 모서리가 둥근 사각형 21"/>
              <p:cNvSpPr/>
              <p:nvPr/>
            </p:nvSpPr>
            <p:spPr>
              <a:xfrm>
                <a:off x="1220092" y="2615689"/>
                <a:ext cx="900000" cy="441601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2" name="모서리가 둥근 직사각형 31"/>
              <p:cNvSpPr/>
              <p:nvPr/>
            </p:nvSpPr>
            <p:spPr>
              <a:xfrm>
                <a:off x="1220092" y="2907367"/>
                <a:ext cx="7082249" cy="1008112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1389573" y="3071810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임금체계 개선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: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정년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60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실현을 위한 임금체계 개선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통상임금 정비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직무성과능력 중심의     </a:t>
                </a:r>
                <a:endParaRPr lang="en-US" altLang="ko-KR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                        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임금체계 개선 등등</a:t>
                </a: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장년친화 인사제도 개선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: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장년 근로자의 고용안정과 인사촉진을 위한 인사제도 개선</a:t>
                </a: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1321765" y="3958574"/>
              <a:ext cx="7672437" cy="1245386"/>
              <a:chOff x="1220091" y="4119546"/>
              <a:chExt cx="7082250" cy="914438"/>
            </a:xfrm>
          </p:grpSpPr>
          <p:sp>
            <p:nvSpPr>
              <p:cNvPr id="37" name="양쪽 모서리가 둥근 사각형 36"/>
              <p:cNvSpPr/>
              <p:nvPr/>
            </p:nvSpPr>
            <p:spPr>
              <a:xfrm>
                <a:off x="1220091" y="4174739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8" name="모서리가 둥근 직사각형 37"/>
              <p:cNvSpPr/>
              <p:nvPr/>
            </p:nvSpPr>
            <p:spPr>
              <a:xfrm>
                <a:off x="1220092" y="4388293"/>
                <a:ext cx="7082249" cy="645691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357290" y="4429132"/>
                <a:ext cx="6405219" cy="474575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① 임금체계 개선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② 평가체계 구축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③ 장시간 근로개선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④ 평생학습체계 구축</a:t>
                </a:r>
                <a:endParaRPr lang="en-US" altLang="ko-KR" sz="1400" b="1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F4772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⑤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노사파트너십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구축 ⑥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작업조직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작업환경 개선 ⑦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비정규직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고용구조 개선 ⑧ 시간선택제일자리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⑨ 장년친화인사제도 개선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⑩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일가정양립</a:t>
                </a:r>
                <a:endParaRPr lang="ko-KR" altLang="en-US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 flipH="1">
                <a:off x="1357290" y="4119546"/>
                <a:ext cx="785818" cy="33056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컨설팅 영역</a:t>
                </a: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1321765" y="5348706"/>
              <a:ext cx="7672438" cy="1152128"/>
              <a:chOff x="1220091" y="5348706"/>
              <a:chExt cx="7082250" cy="1152128"/>
            </a:xfrm>
          </p:grpSpPr>
          <p:sp>
            <p:nvSpPr>
              <p:cNvPr id="43" name="양쪽 모서리가 둥근 사각형 42"/>
              <p:cNvSpPr/>
              <p:nvPr/>
            </p:nvSpPr>
            <p:spPr>
              <a:xfrm>
                <a:off x="1220091" y="5348706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4" name="모서리가 둥근 직사각형 43"/>
              <p:cNvSpPr/>
              <p:nvPr/>
            </p:nvSpPr>
            <p:spPr>
              <a:xfrm>
                <a:off x="1220092" y="5639119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389573" y="5854829"/>
                <a:ext cx="669674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기타 자세한 사항은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노사발전재단으로 문의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(☎ 02-6021-1336, 1151~2)</a:t>
                </a: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                         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일터혁신 홈페이지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(www.hpws.kr)</a:t>
                </a:r>
              </a:p>
            </p:txBody>
          </p:sp>
          <p:sp>
            <p:nvSpPr>
              <p:cNvPr id="46" name="직사각형 45"/>
              <p:cNvSpPr/>
              <p:nvPr/>
            </p:nvSpPr>
            <p:spPr>
              <a:xfrm flipH="1">
                <a:off x="1389572" y="5349652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특이사항 및 문의</a:t>
                </a:r>
              </a:p>
            </p:txBody>
          </p:sp>
        </p:grpSp>
      </p:grpSp>
      <p:sp>
        <p:nvSpPr>
          <p:cNvPr id="47" name="타원 46"/>
          <p:cNvSpPr/>
          <p:nvPr/>
        </p:nvSpPr>
        <p:spPr>
          <a:xfrm>
            <a:off x="911799" y="5283309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0" name="양쪽 모서리가 둥근 사각형 29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9" name="직각 삼각형 48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0" name="직각 삼각형 49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478021" y="248771"/>
            <a:ext cx="5118370" cy="338554"/>
            <a:chOff x="693969" y="157594"/>
            <a:chExt cx="4724649" cy="338554"/>
          </a:xfrm>
        </p:grpSpPr>
        <p:sp>
          <p:nvSpPr>
            <p:cNvPr id="52" name="TextBox 51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2.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장년친화적 노동시장 조성하기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93969" y="167863"/>
              <a:ext cx="162767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63" name="직사각형 62"/>
          <p:cNvSpPr/>
          <p:nvPr/>
        </p:nvSpPr>
        <p:spPr>
          <a:xfrm flipH="1">
            <a:off x="1505371" y="2620020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지원내용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743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1962023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655154"/>
            <a:ext cx="1872000" cy="48835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2900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89040"/>
            <a:ext cx="1872000" cy="365125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sp>
        <p:nvSpPr>
          <p:cNvPr id="52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360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776449" y="4549342"/>
            <a:ext cx="2059200" cy="706079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20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47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1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3" name="_x122807912"/>
          <p:cNvSpPr>
            <a:spLocks noChangeShapeType="1"/>
          </p:cNvSpPr>
          <p:nvPr/>
        </p:nvSpPr>
        <p:spPr bwMode="auto">
          <a:xfrm>
            <a:off x="4952999" y="1196752"/>
            <a:ext cx="0" cy="64807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0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 </a:t>
            </a:r>
            <a:r>
              <a: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</a:p>
        </p:txBody>
      </p:sp>
      <p:grpSp>
        <p:nvGrpSpPr>
          <p:cNvPr id="54" name="그룹 53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56" name="양쪽 모서리가 둥근 사각형 55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7" name="직각 삼각형 56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8" name="직각 삼각형 57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61" name="TextBox 6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3.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취업지원서비스 강화하기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08068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1962023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870049" y="4661251"/>
            <a:ext cx="1872000" cy="482261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655154"/>
            <a:ext cx="1872000" cy="48835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2900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89040"/>
            <a:ext cx="1872000" cy="365125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7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8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</a:t>
            </a:r>
            <a:r>
              <a:rPr kumimoji="1" lang="en-US" altLang="ko-KR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</a:t>
            </a:r>
            <a:r>
              <a:rPr kumimoji="1" lang="ko-KR" altLang="en-US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  <a:endParaRPr kumimoji="1" lang="ko-KR" altLang="en-US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2" name="_x122908792"/>
          <p:cNvSpPr>
            <a:spLocks noChangeShapeType="1"/>
          </p:cNvSpPr>
          <p:nvPr/>
        </p:nvSpPr>
        <p:spPr bwMode="auto">
          <a:xfrm>
            <a:off x="2217185" y="2581571"/>
            <a:ext cx="0" cy="8474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0" y="764704"/>
            <a:ext cx="9906000" cy="609329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19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3" name="_x122807912"/>
          <p:cNvSpPr>
            <a:spLocks noChangeShapeType="1"/>
          </p:cNvSpPr>
          <p:nvPr/>
        </p:nvSpPr>
        <p:spPr bwMode="auto">
          <a:xfrm>
            <a:off x="4953000" y="119890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740532" y="1801923"/>
            <a:ext cx="8424936" cy="4651413"/>
          </a:xfrm>
          <a:prstGeom prst="roundRect">
            <a:avLst>
              <a:gd name="adj" fmla="val 4406"/>
            </a:avLst>
          </a:prstGeom>
          <a:solidFill>
            <a:schemeClr val="bg1">
              <a:lumMod val="95000"/>
              <a:alpha val="50000"/>
            </a:schemeClr>
          </a:solidFill>
          <a:ln w="381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6" name="_x138329016"/>
          <p:cNvSpPr>
            <a:spLocks noChangeArrowheads="1"/>
          </p:cNvSpPr>
          <p:nvPr/>
        </p:nvSpPr>
        <p:spPr bwMode="auto">
          <a:xfrm rot="10800000">
            <a:off x="740532" y="5877272"/>
            <a:ext cx="8424936" cy="571504"/>
          </a:xfrm>
          <a:prstGeom prst="round2SameRect">
            <a:avLst>
              <a:gd name="adj1" fmla="val 37027"/>
              <a:gd name="adj2" fmla="val 0"/>
            </a:avLst>
          </a:prstGeom>
          <a:solidFill>
            <a:srgbClr val="1B8C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dirty="0" smtClean="0">
              <a:solidFill>
                <a:schemeClr val="lt1"/>
              </a:solidFill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455637" y="5942919"/>
            <a:ext cx="3328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</a:t>
            </a:r>
            <a:r>
              <a:rPr kumimoji="1" lang="ko-KR" altLang="en-US" sz="2400" dirty="0" err="1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활력있는</a:t>
            </a: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 장년</a:t>
            </a:r>
            <a:endParaRPr kumimoji="1" lang="ko-KR" altLang="ko-KR" sz="2400" dirty="0" smtClean="0">
              <a:solidFill>
                <a:schemeClr val="bg1"/>
              </a:solidFill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3516002" y="2738032"/>
            <a:ext cx="2863473" cy="762406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516002" y="2911171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취업성공패키지</a:t>
            </a:r>
          </a:p>
        </p:txBody>
      </p:sp>
      <p:sp>
        <p:nvSpPr>
          <p:cNvPr id="62" name="모서리가 둥근 직사각형 61"/>
          <p:cNvSpPr/>
          <p:nvPr/>
        </p:nvSpPr>
        <p:spPr>
          <a:xfrm>
            <a:off x="3499526" y="4000504"/>
            <a:ext cx="2898710" cy="785818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189060" y="4170462"/>
            <a:ext cx="347069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신중년적합직무</a:t>
            </a:r>
            <a:r>
              <a:rPr lang="ko-KR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장려금</a:t>
            </a:r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83" name="_x122811272"/>
          <p:cNvSpPr>
            <a:spLocks noChangeArrowheads="1"/>
          </p:cNvSpPr>
          <p:nvPr/>
        </p:nvSpPr>
        <p:spPr bwMode="auto">
          <a:xfrm>
            <a:off x="3056917" y="1573952"/>
            <a:ext cx="3792167" cy="428628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 </a:t>
            </a:r>
            <a:r>
              <a:rPr kumimoji="1" lang="ko-KR" altLang="en-US" sz="2000" b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 강화하기</a:t>
            </a:r>
          </a:p>
        </p:txBody>
      </p:sp>
      <p:grpSp>
        <p:nvGrpSpPr>
          <p:cNvPr id="80" name="그룹 79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81" name="양쪽 모서리가 둥근 사각형 80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2" name="직각 삼각형 81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4" name="직각 삼각형 83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85" name="그룹 84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86" name="TextBox 85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3.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취업지원서비스 강화하기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26829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취업성공패키지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구직자에게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개인별 취업활동 계획에 따라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상담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·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진단 → 직업능력향상 → 취업알선을</a:t>
            </a:r>
            <a:endParaRPr lang="en-US" altLang="ko-KR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1B8CA2"/>
              </a:solidFill>
              <a:latin typeface="KoPub돋움체 Bold" pitchFamily="18" charset="-127"/>
              <a:ea typeface="KoPub돋움체 Bold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단계별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로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제공하여 취업을 촉진하는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맞춤형 취업지원 서비스</a:t>
            </a:r>
          </a:p>
        </p:txBody>
      </p:sp>
      <p:cxnSp>
        <p:nvCxnSpPr>
          <p:cNvPr id="41" name="직선 연결선 40"/>
          <p:cNvCxnSpPr>
            <a:stCxn id="47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타원 46"/>
          <p:cNvSpPr/>
          <p:nvPr/>
        </p:nvSpPr>
        <p:spPr>
          <a:xfrm>
            <a:off x="911799" y="268864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55" name="그룹 54"/>
          <p:cNvGrpSpPr/>
          <p:nvPr/>
        </p:nvGrpSpPr>
        <p:grpSpPr>
          <a:xfrm>
            <a:off x="1321765" y="3838685"/>
            <a:ext cx="7672438" cy="1830068"/>
            <a:chOff x="1220091" y="4097880"/>
            <a:chExt cx="7082250" cy="1830068"/>
          </a:xfrm>
        </p:grpSpPr>
        <p:sp>
          <p:nvSpPr>
            <p:cNvPr id="56" name="양쪽 모서리가 둥근 사각형 55"/>
            <p:cNvSpPr/>
            <p:nvPr/>
          </p:nvSpPr>
          <p:spPr>
            <a:xfrm>
              <a:off x="1220091" y="4097880"/>
              <a:ext cx="900000" cy="432048"/>
            </a:xfrm>
            <a:prstGeom prst="round2SameRect">
              <a:avLst/>
            </a:prstGeom>
            <a:solidFill>
              <a:srgbClr val="1B8CA2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>
            <a:xfrm>
              <a:off x="1220092" y="4388293"/>
              <a:ext cx="7082249" cy="1539655"/>
            </a:xfrm>
            <a:prstGeom prst="roundRect">
              <a:avLst>
                <a:gd name="adj" fmla="val 6839"/>
              </a:avLst>
            </a:prstGeom>
            <a:solidFill>
              <a:srgbClr val="F7F8F8"/>
            </a:solidFill>
            <a:ln w="19050">
              <a:solidFill>
                <a:srgbClr val="1B8C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 flipH="1">
              <a:off x="1389573" y="4098565"/>
              <a:ext cx="1512168" cy="2918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perspectiveFront"/>
                <a:lightRig rig="threePt" dir="t"/>
              </a:scene3d>
            </a:bodyPr>
            <a:lstStyle/>
            <a:p>
              <a:r>
                <a:rPr lang="ko-KR" altLang="en-US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지원내용</a:t>
              </a:r>
            </a:p>
          </p:txBody>
        </p:sp>
      </p:grpSp>
      <p:sp>
        <p:nvSpPr>
          <p:cNvPr id="78" name="타원 77"/>
          <p:cNvSpPr/>
          <p:nvPr/>
        </p:nvSpPr>
        <p:spPr>
          <a:xfrm>
            <a:off x="911799" y="3900485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88" name="그룹 87"/>
          <p:cNvGrpSpPr/>
          <p:nvPr/>
        </p:nvGrpSpPr>
        <p:grpSpPr>
          <a:xfrm>
            <a:off x="2107517" y="4273200"/>
            <a:ext cx="6100935" cy="1246549"/>
            <a:chOff x="1571604" y="10297190"/>
            <a:chExt cx="7143800" cy="1707799"/>
          </a:xfrm>
        </p:grpSpPr>
        <p:sp>
          <p:nvSpPr>
            <p:cNvPr id="58" name="직사각형 57"/>
            <p:cNvSpPr/>
            <p:nvPr/>
          </p:nvSpPr>
          <p:spPr>
            <a:xfrm>
              <a:off x="1571604" y="10297264"/>
              <a:ext cx="2071702" cy="346950"/>
            </a:xfrm>
            <a:prstGeom prst="rect">
              <a:avLst/>
            </a:prstGeom>
            <a:solidFill>
              <a:srgbClr val="1B8CA2">
                <a:alpha val="27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1571604" y="11654586"/>
              <a:ext cx="2071702" cy="346950"/>
            </a:xfrm>
            <a:prstGeom prst="rect">
              <a:avLst/>
            </a:prstGeom>
            <a:solidFill>
              <a:srgbClr val="1B8CA2">
                <a:alpha val="27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1571604" y="10715652"/>
              <a:ext cx="2071702" cy="857256"/>
            </a:xfrm>
            <a:prstGeom prst="rect">
              <a:avLst/>
            </a:prstGeom>
            <a:solidFill>
              <a:srgbClr val="1B8CA2">
                <a:alpha val="27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4071934" y="10297264"/>
              <a:ext cx="2071702" cy="346950"/>
            </a:xfrm>
            <a:prstGeom prst="rect">
              <a:avLst/>
            </a:prstGeom>
            <a:solidFill>
              <a:srgbClr val="1B8CA2">
                <a:alpha val="49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4071934" y="11654586"/>
              <a:ext cx="2071702" cy="346950"/>
            </a:xfrm>
            <a:prstGeom prst="rect">
              <a:avLst/>
            </a:prstGeom>
            <a:solidFill>
              <a:srgbClr val="1B8CA2">
                <a:alpha val="49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4071934" y="10720772"/>
              <a:ext cx="2071702" cy="857256"/>
            </a:xfrm>
            <a:prstGeom prst="rect">
              <a:avLst/>
            </a:prstGeom>
            <a:solidFill>
              <a:srgbClr val="1B8CA2">
                <a:alpha val="49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6572264" y="11654586"/>
              <a:ext cx="2071702" cy="346950"/>
            </a:xfrm>
            <a:prstGeom prst="rect">
              <a:avLst/>
            </a:prstGeom>
            <a:solidFill>
              <a:srgbClr val="1B8CA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6572264" y="10720772"/>
              <a:ext cx="2071702" cy="857256"/>
            </a:xfrm>
            <a:prstGeom prst="rect">
              <a:avLst/>
            </a:prstGeom>
            <a:solidFill>
              <a:srgbClr val="1B8CA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571604" y="10297190"/>
              <a:ext cx="2071702" cy="33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1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단계 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–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상담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 ·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경로설정</a:t>
              </a:r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071934" y="10297190"/>
              <a:ext cx="2071702" cy="33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2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단계 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–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직업능력향상</a:t>
              </a:r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572265" y="10297190"/>
              <a:ext cx="2071702" cy="337328"/>
            </a:xfrm>
            <a:prstGeom prst="rect">
              <a:avLst/>
            </a:prstGeom>
            <a:solidFill>
              <a:srgbClr val="1B8CA2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3</a:t>
              </a:r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단계 </a:t>
              </a:r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– </a:t>
              </a:r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취업알선</a:t>
              </a:r>
              <a:endParaRPr lang="ko-KR" altLang="en-US" sz="10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571604" y="10787090"/>
              <a:ext cx="2071702" cy="7589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*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집중상담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,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집단상담</a:t>
              </a:r>
              <a:endParaRPr lang="en-US" altLang="ko-KR" sz="10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  <a:p>
              <a:pPr marL="342900" indent="-342900"/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*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직업심리검사</a:t>
              </a:r>
              <a:endParaRPr lang="en-US" altLang="ko-KR" sz="10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  <a:p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*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개인별 취업활동계획</a:t>
              </a:r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071934" y="10787090"/>
              <a:ext cx="2214578" cy="7589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*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직업훈련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(2~300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만원 한도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)</a:t>
              </a:r>
            </a:p>
            <a:p>
              <a:pPr marL="342900" indent="-342900"/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*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인턴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(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장년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,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청년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)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연계</a:t>
              </a:r>
              <a:endParaRPr lang="en-US" altLang="ko-KR" sz="10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  <a:p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* 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창업교육 연계</a:t>
              </a:r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572263" y="10906812"/>
              <a:ext cx="2071702" cy="5481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* </a:t>
              </a:r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집중 취업알선</a:t>
              </a:r>
              <a:endParaRPr lang="en-US" altLang="ko-KR" sz="10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  <a:p>
              <a:pPr marL="342900" indent="-342900"/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  (</a:t>
              </a:r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구인정보 제공</a:t>
              </a:r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, </a:t>
              </a:r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동행면접</a:t>
              </a:r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)</a:t>
              </a:r>
              <a:endParaRPr lang="ko-KR" altLang="en-US" sz="10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571604" y="11667661"/>
              <a:ext cx="2071702" cy="33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최대 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25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만원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(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참여수당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)/20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만원</a:t>
              </a:r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000496" y="11667659"/>
              <a:ext cx="2214578" cy="33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월 최대 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40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만원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(6</a:t>
              </a:r>
              <a:r>
                <a:rPr lang="ko-KR" altLang="en-US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개월간</a:t>
              </a:r>
              <a:r>
                <a:rPr lang="en-US" altLang="ko-KR" sz="10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)</a:t>
              </a:r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500826" y="11667659"/>
              <a:ext cx="2214578" cy="33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최대 </a:t>
              </a:r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150</a:t>
              </a:r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만원</a:t>
              </a:r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(</a:t>
              </a:r>
              <a:r>
                <a:rPr lang="ko-KR" altLang="en-US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취업성공수당</a:t>
              </a:r>
              <a:r>
                <a:rPr lang="en-US" altLang="ko-KR" sz="10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itchFamily="18" charset="-127"/>
                  <a:ea typeface="KoPub돋움체 Medium" pitchFamily="18" charset="-127"/>
                  <a:cs typeface="함초롬돋움" pitchFamily="18" charset="-127"/>
                </a:rPr>
                <a:t>)</a:t>
              </a:r>
              <a:endParaRPr lang="ko-KR" altLang="en-US" sz="10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itchFamily="18" charset="-127"/>
                <a:ea typeface="KoPub돋움체 Medium" pitchFamily="18" charset="-127"/>
                <a:cs typeface="함초롬돋움" pitchFamily="18" charset="-127"/>
              </a:endParaRPr>
            </a:p>
          </p:txBody>
        </p:sp>
        <p:sp>
          <p:nvSpPr>
            <p:cNvPr id="79" name="오른쪽 화살표 78"/>
            <p:cNvSpPr/>
            <p:nvPr/>
          </p:nvSpPr>
          <p:spPr>
            <a:xfrm>
              <a:off x="3714744" y="10929966"/>
              <a:ext cx="285752" cy="285752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80" name="오른쪽 화살표 79"/>
            <p:cNvSpPr/>
            <p:nvPr/>
          </p:nvSpPr>
          <p:spPr>
            <a:xfrm>
              <a:off x="6215074" y="10929966"/>
              <a:ext cx="285752" cy="285752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1321767" y="2619336"/>
            <a:ext cx="7672436" cy="3834001"/>
            <a:chOff x="1321767" y="2619336"/>
            <a:chExt cx="7672436" cy="3834001"/>
          </a:xfrm>
        </p:grpSpPr>
        <p:grpSp>
          <p:nvGrpSpPr>
            <p:cNvPr id="42" name="그룹 41"/>
            <p:cNvGrpSpPr/>
            <p:nvPr/>
          </p:nvGrpSpPr>
          <p:grpSpPr>
            <a:xfrm>
              <a:off x="1321767" y="2619336"/>
              <a:ext cx="7672436" cy="1097697"/>
              <a:chOff x="1220092" y="2619335"/>
              <a:chExt cx="7082249" cy="1097697"/>
            </a:xfrm>
          </p:grpSpPr>
          <p:sp>
            <p:nvSpPr>
              <p:cNvPr id="43" name="양쪽 모서리가 둥근 사각형 42"/>
              <p:cNvSpPr/>
              <p:nvPr/>
            </p:nvSpPr>
            <p:spPr>
              <a:xfrm>
                <a:off x="1220092" y="2619335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4" name="모서리가 둥근 직사각형 43"/>
              <p:cNvSpPr/>
              <p:nvPr/>
            </p:nvSpPr>
            <p:spPr>
              <a:xfrm>
                <a:off x="1220092" y="2909748"/>
                <a:ext cx="7082249" cy="807284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389573" y="2992760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유형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: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기초생활수급자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중위소득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60%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이하 저소득층 및 특정 취업취약계층</a:t>
                </a:r>
                <a:endParaRPr lang="en-US" altLang="ko-KR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      </a:t>
                </a:r>
                <a:r>
                  <a:rPr lang="en-US" altLang="ko-KR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* </a:t>
                </a:r>
                <a:r>
                  <a:rPr lang="ko-KR" altLang="en-US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장애인</a:t>
                </a:r>
                <a:r>
                  <a:rPr lang="en-US" altLang="ko-KR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북한이탈주민</a:t>
                </a:r>
                <a:r>
                  <a:rPr lang="en-US" altLang="ko-KR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위기청소년</a:t>
                </a:r>
                <a:r>
                  <a:rPr lang="en-US" altLang="ko-KR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(15~24</a:t>
                </a:r>
                <a:r>
                  <a:rPr lang="ko-KR" altLang="en-US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</a:t>
                </a:r>
                <a:r>
                  <a:rPr lang="en-US" altLang="ko-KR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), </a:t>
                </a:r>
                <a:r>
                  <a:rPr lang="ko-KR" altLang="en-US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신용회복지원자</a:t>
                </a:r>
                <a:r>
                  <a:rPr lang="en-US" altLang="ko-KR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노숙자</a:t>
                </a:r>
                <a:r>
                  <a:rPr lang="en-US" altLang="ko-KR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결혼이민자 등</a:t>
                </a:r>
                <a:endParaRPr lang="ko-KR" altLang="en-US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유형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: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청년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(18-34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),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중장년층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(35-69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중위소득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100%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이하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</a:t>
                </a:r>
              </a:p>
            </p:txBody>
          </p:sp>
          <p:sp>
            <p:nvSpPr>
              <p:cNvPr id="46" name="직사각형 45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지원대상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  <p:grpSp>
          <p:nvGrpSpPr>
            <p:cNvPr id="102" name="그룹 101"/>
            <p:cNvGrpSpPr/>
            <p:nvPr/>
          </p:nvGrpSpPr>
          <p:grpSpPr>
            <a:xfrm>
              <a:off x="1321767" y="5760304"/>
              <a:ext cx="7672436" cy="693033"/>
              <a:chOff x="1220092" y="2619335"/>
              <a:chExt cx="7082249" cy="693033"/>
            </a:xfrm>
          </p:grpSpPr>
          <p:sp>
            <p:nvSpPr>
              <p:cNvPr id="103" name="양쪽 모서리가 둥근 사각형 102"/>
              <p:cNvSpPr/>
              <p:nvPr/>
            </p:nvSpPr>
            <p:spPr>
              <a:xfrm>
                <a:off x="1220092" y="2619335"/>
                <a:ext cx="1332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104" name="모서리가 둥근 직사각형 103"/>
              <p:cNvSpPr/>
              <p:nvPr/>
            </p:nvSpPr>
            <p:spPr>
              <a:xfrm>
                <a:off x="1220092" y="2909748"/>
                <a:ext cx="7082249" cy="402620"/>
              </a:xfrm>
              <a:prstGeom prst="roundRect">
                <a:avLst>
                  <a:gd name="adj" fmla="val 23107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1389573" y="2992760"/>
                <a:ext cx="6696744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고객상담센터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(☎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국번없이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1350)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또는 인근고용센터</a:t>
                </a:r>
                <a:endParaRPr lang="ko-KR" altLang="en-US" sz="1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106" name="직사각형 105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</p:grpSp>
      </p:grpSp>
      <p:sp>
        <p:nvSpPr>
          <p:cNvPr id="107" name="타원 106"/>
          <p:cNvSpPr/>
          <p:nvPr/>
        </p:nvSpPr>
        <p:spPr>
          <a:xfrm>
            <a:off x="911799" y="5829608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72" name="그룹 71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81" name="양쪽 모서리가 둥근 사각형 80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2" name="직각 삼각형 81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3" name="직각 삼각형 82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50" name="TextBox 49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3.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취업지원서비스 강화하기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42737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91510" y="1101975"/>
            <a:ext cx="8722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신중년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적합직무 고용창출 장려금</a:t>
            </a:r>
            <a:endParaRPr lang="en-US" altLang="ko-KR" sz="28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만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50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세 이상 구직자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를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신중년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적합직무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에 채용하는 기업에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인건비를 지원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함으로써 </a:t>
            </a:r>
            <a:endParaRPr lang="en-US" altLang="ko-KR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양질의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신중년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일자리 창출</a:t>
            </a:r>
          </a:p>
        </p:txBody>
      </p:sp>
      <p:cxnSp>
        <p:nvCxnSpPr>
          <p:cNvPr id="22" name="직선 연결선 21"/>
          <p:cNvCxnSpPr>
            <a:stCxn id="35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/>
          <p:cNvSpPr/>
          <p:nvPr/>
        </p:nvSpPr>
        <p:spPr>
          <a:xfrm>
            <a:off x="911799" y="268864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911799" y="3714329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321765" y="2619336"/>
            <a:ext cx="7672438" cy="3746796"/>
            <a:chOff x="1321765" y="2619336"/>
            <a:chExt cx="7672438" cy="3746796"/>
          </a:xfrm>
        </p:grpSpPr>
        <p:grpSp>
          <p:nvGrpSpPr>
            <p:cNvPr id="23" name="그룹 22"/>
            <p:cNvGrpSpPr/>
            <p:nvPr/>
          </p:nvGrpSpPr>
          <p:grpSpPr>
            <a:xfrm>
              <a:off x="1321767" y="2619336"/>
              <a:ext cx="7438409" cy="1079965"/>
              <a:chOff x="1220092" y="2619335"/>
              <a:chExt cx="6866225" cy="1079965"/>
            </a:xfrm>
          </p:grpSpPr>
          <p:sp>
            <p:nvSpPr>
              <p:cNvPr id="31" name="양쪽 모서리가 둥근 사각형 30"/>
              <p:cNvSpPr/>
              <p:nvPr/>
            </p:nvSpPr>
            <p:spPr>
              <a:xfrm>
                <a:off x="1220092" y="2619335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1389573" y="3037580"/>
                <a:ext cx="6696744" cy="66172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50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이상 구직자를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신중년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적합직무에 고용한 우선지원대상 기업 및 중견기업</a:t>
                </a:r>
                <a:endParaRPr lang="en-US" altLang="ko-KR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endParaRPr lang="en-US" altLang="ko-KR" sz="3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r>
                  <a:rPr lang="ko-KR" altLang="en-US" sz="1200" dirty="0" smtClean="0"/>
                  <a:t>* 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청년창업기업</a:t>
                </a:r>
                <a:r>
                  <a:rPr lang="en-US" altLang="ko-KR" sz="1200" dirty="0" smtClean="0">
                    <a:latin typeface="KoPub돋움체 Light" pitchFamily="2" charset="-127"/>
                    <a:ea typeface="KoPub돋움체 Light" pitchFamily="2" charset="-127"/>
                  </a:rPr>
                  <a:t>·</a:t>
                </a:r>
                <a:r>
                  <a:rPr lang="ko-KR" alt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사회적기업</a:t>
                </a:r>
                <a:r>
                  <a:rPr lang="en-US" altLang="ko-KR" sz="1200" dirty="0" smtClean="0">
                    <a:latin typeface="KoPub돋움체 Light" pitchFamily="2" charset="-127"/>
                    <a:ea typeface="KoPub돋움체 Light" pitchFamily="2" charset="-127"/>
                  </a:rPr>
                  <a:t>·</a:t>
                </a:r>
                <a:r>
                  <a:rPr lang="ko-KR" alt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사회적협동조합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등 </a:t>
                </a:r>
                <a:r>
                  <a:rPr lang="ko-KR" alt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신중년의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노하우 전수가 필요한 기업 우선 선발</a:t>
                </a:r>
              </a:p>
              <a:p>
                <a:endParaRPr lang="ko-KR" altLang="en-US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34" name="직사각형 33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지원대상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  <p:grpSp>
          <p:nvGrpSpPr>
            <p:cNvPr id="39" name="그룹 38"/>
            <p:cNvGrpSpPr/>
            <p:nvPr/>
          </p:nvGrpSpPr>
          <p:grpSpPr>
            <a:xfrm>
              <a:off x="1321765" y="3714752"/>
              <a:ext cx="7672438" cy="1928826"/>
              <a:chOff x="1220091" y="4167608"/>
              <a:chExt cx="7082250" cy="1928826"/>
            </a:xfrm>
          </p:grpSpPr>
          <p:sp>
            <p:nvSpPr>
              <p:cNvPr id="40" name="양쪽 모서리가 둥근 사각형 39"/>
              <p:cNvSpPr/>
              <p:nvPr/>
            </p:nvSpPr>
            <p:spPr>
              <a:xfrm>
                <a:off x="1220091" y="4167608"/>
                <a:ext cx="1175799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1" name="모서리가 둥근 직사각형 40"/>
              <p:cNvSpPr/>
              <p:nvPr/>
            </p:nvSpPr>
            <p:spPr>
              <a:xfrm>
                <a:off x="1220092" y="4458021"/>
                <a:ext cx="7082249" cy="1077739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1370223" y="4619106"/>
                <a:ext cx="6696744" cy="147732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marL="342900" indent="-342900"/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신중년의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 특성 및 경력 등을 감안했을 때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신중년이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 노동시장에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재진입하는데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 적합한 직무</a:t>
                </a:r>
                <a:endParaRPr lang="en-US" altLang="ko-KR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KoPub돋움체 Medium" pitchFamily="2" charset="-127"/>
                  <a:ea typeface="KoPub돋움체 Medium" pitchFamily="2" charset="-127"/>
                  <a:cs typeface="함초롬돋움" panose="02030504000101010101" pitchFamily="18" charset="-127"/>
                </a:endParaRPr>
              </a:p>
              <a:p>
                <a:pPr marL="342900" indent="-342900"/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 </a:t>
                </a:r>
                <a:r>
                  <a:rPr lang="en-US" altLang="ko-KR" sz="12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- (</a:t>
                </a:r>
                <a:r>
                  <a:rPr lang="ko-KR" altLang="en-US" sz="12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Light" pitchFamily="2" charset="-127"/>
                    <a:ea typeface="KoPub돋움체 Light" pitchFamily="2" charset="-127"/>
                    <a:cs typeface="함초롬돋움" panose="02030504000101010101" pitchFamily="18" charset="-127"/>
                  </a:rPr>
                  <a:t>예시</a:t>
                </a:r>
                <a:r>
                  <a:rPr lang="en-US" altLang="ko-KR" sz="12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Light" pitchFamily="2" charset="-127"/>
                    <a:ea typeface="KoPub돋움체 Light" pitchFamily="2" charset="-127"/>
                    <a:cs typeface="함초롬돋움" panose="02030504000101010101" pitchFamily="18" charset="-127"/>
                  </a:rPr>
                  <a:t>) 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경영</a:t>
                </a:r>
                <a:r>
                  <a:rPr lang="en-US" altLang="ko-KR" sz="1200" dirty="0" smtClean="0">
                    <a:latin typeface="KoPub돋움체 Light" pitchFamily="2" charset="-127"/>
                    <a:ea typeface="KoPub돋움체 Light" pitchFamily="2" charset="-127"/>
                  </a:rPr>
                  <a:t>·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진단 전문가</a:t>
                </a:r>
                <a:r>
                  <a:rPr lang="en-US" altLang="ko-KR" sz="12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Light" pitchFamily="2" charset="-127"/>
                    <a:ea typeface="KoPub돋움체 Light" pitchFamily="2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자재</a:t>
                </a:r>
                <a:r>
                  <a:rPr lang="en-US" altLang="ko-KR" sz="1200" dirty="0" smtClean="0">
                    <a:latin typeface="KoPub돋움체 Light" pitchFamily="2" charset="-127"/>
                    <a:ea typeface="KoPub돋움체 Light" pitchFamily="2" charset="-127"/>
                  </a:rPr>
                  <a:t>·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구매</a:t>
                </a:r>
                <a:r>
                  <a:rPr lang="en-US" altLang="ko-KR" sz="1200" dirty="0" smtClean="0">
                    <a:latin typeface="KoPub돋움체 Light" pitchFamily="2" charset="-127"/>
                    <a:ea typeface="KoPub돋움체 Light" pitchFamily="2" charset="-127"/>
                  </a:rPr>
                  <a:t>·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물류 사무원</a:t>
                </a:r>
                <a:r>
                  <a:rPr lang="en-US" altLang="ko-KR" sz="1200" dirty="0" smtClean="0">
                    <a:latin typeface="KoPub돋움체 Light" pitchFamily="2" charset="-127"/>
                    <a:ea typeface="KoPub돋움체 Light" pitchFamily="2" charset="-127"/>
                  </a:rPr>
                  <a:t>, 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전직지원전문가</a:t>
                </a:r>
                <a:endParaRPr lang="en-US" altLang="ko-KR" sz="1200" dirty="0" smtClean="0">
                  <a:latin typeface="KoPub돋움체 Light" pitchFamily="2" charset="-127"/>
                  <a:ea typeface="KoPub돋움체 Light" pitchFamily="2" charset="-127"/>
                </a:endParaRPr>
              </a:p>
              <a:p>
                <a:pPr marL="342900" indent="-342900"/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 </a:t>
                </a:r>
                <a:r>
                  <a:rPr lang="en-US" altLang="ko-KR" sz="12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2" charset="-127"/>
                    <a:ea typeface="KoPub돋움체 Medium" pitchFamily="2" charset="-127"/>
                    <a:cs typeface="함초롬돋움" panose="02030504000101010101" pitchFamily="18" charset="-127"/>
                  </a:rPr>
                  <a:t>- 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(</a:t>
                </a:r>
                <a:r>
                  <a:rPr lang="ko-KR" alt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선정과정</a:t>
                </a:r>
                <a:r>
                  <a:rPr lang="en-US" altLang="ko-KR" sz="1200" dirty="0" smtClean="0">
                    <a:latin typeface="KoPub돋움체 Light" pitchFamily="2" charset="-127"/>
                    <a:ea typeface="KoPub돋움체 Light" pitchFamily="2" charset="-127"/>
                  </a:rPr>
                  <a:t>)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구직자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및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구인기업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수요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,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직업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규모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및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미래전망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등을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통해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전문가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추천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신중년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적합직무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후보군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제시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→     </a:t>
                </a:r>
              </a:p>
              <a:p>
                <a:pPr marL="342900" indent="-342900"/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                 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관계부처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및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노사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의견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수렴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,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전문가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간담회를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통해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신중년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적합직무</a:t>
                </a:r>
                <a:r>
                  <a:rPr lang="en-US" sz="1200" dirty="0" smtClean="0">
                    <a:latin typeface="KoPub돋움체 Light" pitchFamily="2" charset="-127"/>
                    <a:ea typeface="KoPub돋움체 Light" pitchFamily="2" charset="-127"/>
                  </a:rPr>
                  <a:t> </a:t>
                </a:r>
                <a:r>
                  <a:rPr lang="en-US" sz="1200" dirty="0" err="1" smtClean="0">
                    <a:latin typeface="KoPub돋움체 Light" pitchFamily="2" charset="-127"/>
                    <a:ea typeface="KoPub돋움체 Light" pitchFamily="2" charset="-127"/>
                  </a:rPr>
                  <a:t>선정</a:t>
                </a:r>
                <a:endParaRPr lang="en-US" sz="1200" dirty="0" smtClean="0">
                  <a:latin typeface="KoPub돋움체 Light" pitchFamily="2" charset="-127"/>
                  <a:ea typeface="KoPub돋움체 Light" pitchFamily="2" charset="-127"/>
                </a:endParaRPr>
              </a:p>
              <a:p>
                <a:pPr marL="342900" indent="-342900"/>
                <a:endParaRPr lang="en-US" sz="1400" dirty="0" smtClean="0">
                  <a:latin typeface="KoPub돋움체 Light" pitchFamily="2" charset="-127"/>
                  <a:ea typeface="KoPub돋움체 Light" pitchFamily="2" charset="-127"/>
                </a:endParaRPr>
              </a:p>
              <a:p>
                <a:pPr marL="342900" indent="-342900"/>
                <a:endParaRPr lang="ko-KR" altLang="en-US" sz="1400" dirty="0" smtClean="0">
                  <a:latin typeface="KoPub돋움체 Medium" pitchFamily="2" charset="-127"/>
                  <a:ea typeface="KoPub돋움체 Medium" pitchFamily="2" charset="-127"/>
                </a:endParaRPr>
              </a:p>
              <a:p>
                <a:pPr marL="342900" indent="-342900"/>
                <a:endParaRPr lang="ko-KR" altLang="en-US" sz="1400" dirty="0" smtClean="0">
                  <a:latin typeface="KoPub돋움체 Medium" pitchFamily="2" charset="-127"/>
                  <a:ea typeface="KoPub돋움체 Medium" pitchFamily="2" charset="-127"/>
                </a:endParaRPr>
              </a:p>
            </p:txBody>
          </p:sp>
          <p:sp>
            <p:nvSpPr>
              <p:cNvPr id="43" name="직사각형 42"/>
              <p:cNvSpPr/>
              <p:nvPr/>
            </p:nvSpPr>
            <p:spPr>
              <a:xfrm flipH="1">
                <a:off x="1389573" y="4168293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err="1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신중년</a:t>
                </a:r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 적합직무</a:t>
                </a: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1321765" y="5214004"/>
              <a:ext cx="7672438" cy="1152128"/>
              <a:chOff x="1220091" y="5214004"/>
              <a:chExt cx="7082250" cy="1152128"/>
            </a:xfrm>
          </p:grpSpPr>
          <p:sp>
            <p:nvSpPr>
              <p:cNvPr id="46" name="양쪽 모서리가 둥근 사각형 45"/>
              <p:cNvSpPr/>
              <p:nvPr/>
            </p:nvSpPr>
            <p:spPr>
              <a:xfrm>
                <a:off x="1220091" y="5214004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7" name="모서리가 둥근 직사각형 46"/>
              <p:cNvSpPr/>
              <p:nvPr/>
            </p:nvSpPr>
            <p:spPr>
              <a:xfrm>
                <a:off x="1220092" y="5504417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1389573" y="5618268"/>
                <a:ext cx="6696744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fontAlgn="base"/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(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지원수준</a:t>
                </a:r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) 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우선지원대상기업 월 </a:t>
                </a:r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80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만원</a:t>
                </a:r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, 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중견기업 월 </a:t>
                </a:r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40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만원 지원</a:t>
                </a:r>
              </a:p>
              <a:p>
                <a:pPr fontAlgn="base"/>
                <a:endParaRPr lang="en-US" altLang="ko-KR" sz="400" dirty="0" smtClean="0">
                  <a:latin typeface="KoPub돋움체 Light" pitchFamily="2" charset="-127"/>
                  <a:ea typeface="KoPub돋움체 Light" pitchFamily="2" charset="-127"/>
                </a:endParaRPr>
              </a:p>
              <a:p>
                <a:pPr fontAlgn="base"/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(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지원한도</a:t>
                </a:r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) 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사업장 직전 </a:t>
                </a:r>
                <a:r>
                  <a:rPr lang="ko-KR" altLang="en-US" sz="1400" dirty="0" err="1" smtClean="0">
                    <a:latin typeface="KoPub돋움체 Light" pitchFamily="2" charset="-127"/>
                    <a:ea typeface="KoPub돋움체 Light" pitchFamily="2" charset="-127"/>
                  </a:rPr>
                  <a:t>보험년도</a:t>
                </a:r>
                <a:r>
                  <a:rPr lang="ko-KR" altLang="en-US" sz="1400" dirty="0" smtClean="0">
                    <a:latin typeface="KoPub돋움체 Light" pitchFamily="2" charset="-127"/>
                    <a:ea typeface="KoPub돋움체 Light" pitchFamily="2" charset="-127"/>
                  </a:rPr>
                  <a:t> 말일 기준 피보험자수의 </a:t>
                </a:r>
                <a:r>
                  <a:rPr lang="en-US" altLang="ko-KR" sz="1400" dirty="0" smtClean="0">
                    <a:latin typeface="KoPub돋움체 Light" pitchFamily="2" charset="-127"/>
                    <a:ea typeface="KoPub돋움체 Light" pitchFamily="2" charset="-127"/>
                  </a:rPr>
                  <a:t>30%</a:t>
                </a:r>
                <a:endParaRPr lang="ko-KR" altLang="en-US" sz="1400" dirty="0">
                  <a:latin typeface="KoPub돋움체 Light" pitchFamily="2" charset="-127"/>
                  <a:ea typeface="KoPub돋움체 Light" pitchFamily="2" charset="-127"/>
                </a:endParaRPr>
              </a:p>
            </p:txBody>
          </p:sp>
          <p:sp>
            <p:nvSpPr>
              <p:cNvPr id="49" name="직사각형 48"/>
              <p:cNvSpPr/>
              <p:nvPr/>
            </p:nvSpPr>
            <p:spPr>
              <a:xfrm flipH="1">
                <a:off x="1389572" y="5214689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지원수준 및 지원한도</a:t>
                </a:r>
                <a:endParaRPr lang="en-US" altLang="ko-KR" sz="1200" dirty="0" smtClean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</p:grpSp>
      <p:sp>
        <p:nvSpPr>
          <p:cNvPr id="50" name="타원 49"/>
          <p:cNvSpPr/>
          <p:nvPr/>
        </p:nvSpPr>
        <p:spPr>
          <a:xfrm>
            <a:off x="911799" y="5283309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319577" y="2914527"/>
            <a:ext cx="7672437" cy="649111"/>
          </a:xfrm>
          <a:prstGeom prst="roundRect">
            <a:avLst>
              <a:gd name="adj" fmla="val 13644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57" name="양쪽 모서리가 둥근 사각형 56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8" name="직각 삼각형 57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9" name="직각 삼각형 58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61" name="TextBox 6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3.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취업지원서비스 강화하기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484408" y="2981594"/>
            <a:ext cx="7254806" cy="66172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만 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50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세 이상 구직자를 </a:t>
            </a:r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신중년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적합직무에 고용한 우선지원대상 기업 및 중견기업</a:t>
            </a:r>
            <a:endParaRPr lang="en-US" altLang="ko-KR" sz="14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endParaRPr lang="en-US" altLang="ko-KR" sz="3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/>
              <a:t>* </a:t>
            </a:r>
            <a:r>
              <a:rPr lang="ko-KR" altLang="en-US" sz="1200" dirty="0" smtClean="0">
                <a:latin typeface="KoPub돋움체 Light" pitchFamily="2" charset="-127"/>
                <a:ea typeface="KoPub돋움체 Light" pitchFamily="2" charset="-127"/>
              </a:rPr>
              <a:t>청년창업기업</a:t>
            </a:r>
            <a:r>
              <a:rPr lang="en-US" altLang="ko-KR" sz="1200" dirty="0" smtClean="0">
                <a:latin typeface="KoPub돋움체 Light" pitchFamily="2" charset="-127"/>
                <a:ea typeface="KoPub돋움체 Light" pitchFamily="2" charset="-127"/>
              </a:rPr>
              <a:t>·</a:t>
            </a:r>
            <a:r>
              <a:rPr lang="ko-KR" altLang="en-US" sz="1200" dirty="0" err="1" smtClean="0">
                <a:latin typeface="KoPub돋움체 Light" pitchFamily="2" charset="-127"/>
                <a:ea typeface="KoPub돋움체 Light" pitchFamily="2" charset="-127"/>
              </a:rPr>
              <a:t>사회적기업</a:t>
            </a:r>
            <a:r>
              <a:rPr lang="en-US" altLang="ko-KR" sz="1200" dirty="0" smtClean="0">
                <a:latin typeface="KoPub돋움체 Light" pitchFamily="2" charset="-127"/>
                <a:ea typeface="KoPub돋움체 Light" pitchFamily="2" charset="-127"/>
              </a:rPr>
              <a:t>·</a:t>
            </a:r>
            <a:r>
              <a:rPr lang="ko-KR" altLang="en-US" sz="1200" dirty="0" err="1" smtClean="0">
                <a:latin typeface="KoPub돋움체 Light" pitchFamily="2" charset="-127"/>
                <a:ea typeface="KoPub돋움체 Light" pitchFamily="2" charset="-127"/>
              </a:rPr>
              <a:t>사회적협동조합</a:t>
            </a:r>
            <a:r>
              <a:rPr lang="ko-KR" altLang="en-US" sz="1200" dirty="0" smtClean="0">
                <a:latin typeface="KoPub돋움체 Light" pitchFamily="2" charset="-127"/>
                <a:ea typeface="KoPub돋움체 Light" pitchFamily="2" charset="-127"/>
              </a:rPr>
              <a:t> 등 </a:t>
            </a:r>
            <a:r>
              <a:rPr lang="ko-KR" altLang="en-US" sz="1200" dirty="0" err="1" smtClean="0">
                <a:latin typeface="KoPub돋움체 Light" pitchFamily="2" charset="-127"/>
                <a:ea typeface="KoPub돋움체 Light" pitchFamily="2" charset="-127"/>
              </a:rPr>
              <a:t>신중년의</a:t>
            </a:r>
            <a:r>
              <a:rPr lang="ko-KR" altLang="en-US" sz="1200" dirty="0" smtClean="0">
                <a:latin typeface="KoPub돋움체 Light" pitchFamily="2" charset="-127"/>
                <a:ea typeface="KoPub돋움체 Light" pitchFamily="2" charset="-127"/>
              </a:rPr>
              <a:t> 노하우 전수가 필요한 기업 우선 선발</a:t>
            </a:r>
          </a:p>
          <a:p>
            <a:endParaRPr lang="ko-KR" altLang="en-US" sz="14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040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2900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89040"/>
            <a:ext cx="1872000" cy="365125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1962023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  <p:sp>
        <p:nvSpPr>
          <p:cNvPr id="52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360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776449" y="4637138"/>
            <a:ext cx="2059200" cy="530487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51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3" name="_x122807912"/>
          <p:cNvSpPr>
            <a:spLocks noChangeShapeType="1"/>
          </p:cNvSpPr>
          <p:nvPr/>
        </p:nvSpPr>
        <p:spPr bwMode="auto">
          <a:xfrm>
            <a:off x="4952999" y="1196752"/>
            <a:ext cx="0" cy="64807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100751"/>
            <a:ext cx="0" cy="351615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541831"/>
            <a:ext cx="1872000" cy="715004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7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0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 </a:t>
            </a:r>
            <a:r>
              <a: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</a:p>
        </p:txBody>
      </p:sp>
      <p:grpSp>
        <p:nvGrpSpPr>
          <p:cNvPr id="63" name="그룹 62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4" name="양쪽 모서리가 둥근 사각형 63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5" name="직각 삼각형 64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6" name="직각 삼각형 6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69" name="TextBox 68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4.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숙련유지 및 향상하기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37914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1962023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870049" y="4661251"/>
            <a:ext cx="1872000" cy="482261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655154"/>
            <a:ext cx="1872000" cy="48835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2900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89040"/>
            <a:ext cx="1872000" cy="365125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7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8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</a:t>
            </a:r>
            <a:r>
              <a:rPr kumimoji="1" lang="en-US" altLang="ko-KR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</a:t>
            </a:r>
            <a:r>
              <a:rPr kumimoji="1" lang="ko-KR" altLang="en-US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  <a:endParaRPr kumimoji="1" lang="ko-KR" altLang="en-US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2" name="_x122908792"/>
          <p:cNvSpPr>
            <a:spLocks noChangeShapeType="1"/>
          </p:cNvSpPr>
          <p:nvPr/>
        </p:nvSpPr>
        <p:spPr bwMode="auto">
          <a:xfrm>
            <a:off x="2217185" y="2581571"/>
            <a:ext cx="0" cy="8474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0" y="764704"/>
            <a:ext cx="9906000" cy="609329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19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3" name="_x122807912"/>
          <p:cNvSpPr>
            <a:spLocks noChangeShapeType="1"/>
          </p:cNvSpPr>
          <p:nvPr/>
        </p:nvSpPr>
        <p:spPr bwMode="auto">
          <a:xfrm>
            <a:off x="4953000" y="119890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740532" y="1801923"/>
            <a:ext cx="8424936" cy="4651413"/>
          </a:xfrm>
          <a:prstGeom prst="roundRect">
            <a:avLst>
              <a:gd name="adj" fmla="val 4406"/>
            </a:avLst>
          </a:prstGeom>
          <a:solidFill>
            <a:schemeClr val="bg1">
              <a:lumMod val="95000"/>
              <a:alpha val="50000"/>
            </a:schemeClr>
          </a:solidFill>
          <a:ln w="381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6" name="_x138329016"/>
          <p:cNvSpPr>
            <a:spLocks noChangeArrowheads="1"/>
          </p:cNvSpPr>
          <p:nvPr/>
        </p:nvSpPr>
        <p:spPr bwMode="auto">
          <a:xfrm rot="10800000">
            <a:off x="740532" y="5877272"/>
            <a:ext cx="8424936" cy="571504"/>
          </a:xfrm>
          <a:prstGeom prst="round2SameRect">
            <a:avLst>
              <a:gd name="adj1" fmla="val 37027"/>
              <a:gd name="adj2" fmla="val 0"/>
            </a:avLst>
          </a:prstGeom>
          <a:solidFill>
            <a:srgbClr val="1B8C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dirty="0" smtClean="0">
              <a:solidFill>
                <a:schemeClr val="lt1"/>
              </a:solidFill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455637" y="5942919"/>
            <a:ext cx="3328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</a:t>
            </a:r>
            <a:r>
              <a:rPr kumimoji="1" lang="ko-KR" altLang="en-US" sz="2400" dirty="0" err="1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활력있는</a:t>
            </a: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 장년</a:t>
            </a:r>
            <a:endParaRPr kumimoji="1" lang="ko-KR" altLang="ko-KR" sz="2400" dirty="0" smtClean="0">
              <a:solidFill>
                <a:schemeClr val="bg1"/>
              </a:solidFill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1482006" y="2914218"/>
            <a:ext cx="3149820" cy="922512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625180" y="3167410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내일배움카드제</a:t>
            </a:r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2" name="모서리가 둥근 직사각형 61"/>
          <p:cNvSpPr/>
          <p:nvPr/>
        </p:nvSpPr>
        <p:spPr>
          <a:xfrm>
            <a:off x="5192913" y="2914218"/>
            <a:ext cx="3234950" cy="922512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39956" y="3164229"/>
            <a:ext cx="2940864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국가기간전략산업훈련</a:t>
            </a:r>
          </a:p>
        </p:txBody>
      </p:sp>
      <p:sp>
        <p:nvSpPr>
          <p:cNvPr id="64" name="모서리가 둥근 직사각형 63"/>
          <p:cNvSpPr/>
          <p:nvPr/>
        </p:nvSpPr>
        <p:spPr>
          <a:xfrm>
            <a:off x="3231940" y="4168307"/>
            <a:ext cx="3149820" cy="922512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388093" y="4421498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폴리텍대학</a:t>
            </a:r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83" name="_x122811272"/>
          <p:cNvSpPr>
            <a:spLocks noChangeArrowheads="1"/>
          </p:cNvSpPr>
          <p:nvPr/>
        </p:nvSpPr>
        <p:spPr bwMode="auto">
          <a:xfrm>
            <a:off x="3056917" y="1573952"/>
            <a:ext cx="3792167" cy="428628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2000" b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숙련유지 및 향상하기</a:t>
            </a:r>
          </a:p>
        </p:txBody>
      </p:sp>
      <p:grpSp>
        <p:nvGrpSpPr>
          <p:cNvPr id="67" name="그룹 6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69" name="양쪽 모서리가 둥근 사각형 6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3" name="직각 삼각형 7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6" name="직각 삼각형 7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89" name="TextBox 88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4.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숙련유지 및 향상하기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09736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내일배움카드제</a:t>
            </a:r>
            <a:endParaRPr lang="ko-KR" altLang="en-US" sz="28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직무수행능력습득이 필요한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구직자에게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내일배움카드를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발급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하여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적합한 훈련을 통해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취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·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창업할 수 있도록 지원</a:t>
            </a:r>
          </a:p>
        </p:txBody>
      </p:sp>
      <p:cxnSp>
        <p:nvCxnSpPr>
          <p:cNvPr id="28" name="직선 연결선 27"/>
          <p:cNvCxnSpPr>
            <a:stCxn id="37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911799" y="2619335"/>
            <a:ext cx="8082404" cy="3543589"/>
            <a:chOff x="911799" y="2619335"/>
            <a:chExt cx="8082404" cy="3543589"/>
          </a:xfrm>
        </p:grpSpPr>
        <p:grpSp>
          <p:nvGrpSpPr>
            <p:cNvPr id="55" name="그룹 54"/>
            <p:cNvGrpSpPr/>
            <p:nvPr/>
          </p:nvGrpSpPr>
          <p:grpSpPr>
            <a:xfrm>
              <a:off x="911799" y="2619335"/>
              <a:ext cx="8082404" cy="1152128"/>
              <a:chOff x="841660" y="2619335"/>
              <a:chExt cx="7460681" cy="1152128"/>
            </a:xfrm>
          </p:grpSpPr>
          <p:sp>
            <p:nvSpPr>
              <p:cNvPr id="30" name="양쪽 모서리가 둥근 사각형 29"/>
              <p:cNvSpPr/>
              <p:nvPr/>
            </p:nvSpPr>
            <p:spPr>
              <a:xfrm>
                <a:off x="1220092" y="2619335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4" name="모서리가 둥근 직사각형 53"/>
              <p:cNvSpPr/>
              <p:nvPr/>
            </p:nvSpPr>
            <p:spPr>
              <a:xfrm>
                <a:off x="1220092" y="2909748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389573" y="3021335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15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이상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미취업상태의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구직 신청자</a:t>
                </a: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사업기간이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년 이상인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연매출액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8,000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만원 미만 영세자영업자</a:t>
                </a: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주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15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시간 미만 초단시간 근로자</a:t>
                </a:r>
              </a:p>
            </p:txBody>
          </p:sp>
          <p:sp>
            <p:nvSpPr>
              <p:cNvPr id="36" name="직사각형 35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지원대상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37" name="타원 36"/>
              <p:cNvSpPr/>
              <p:nvPr/>
            </p:nvSpPr>
            <p:spPr>
              <a:xfrm>
                <a:off x="841660" y="2688639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56" name="그룹 55"/>
            <p:cNvGrpSpPr/>
            <p:nvPr/>
          </p:nvGrpSpPr>
          <p:grpSpPr>
            <a:xfrm>
              <a:off x="911799" y="3916669"/>
              <a:ext cx="8082404" cy="1152128"/>
              <a:chOff x="841660" y="4097880"/>
              <a:chExt cx="7460681" cy="1152128"/>
            </a:xfrm>
          </p:grpSpPr>
          <p:sp>
            <p:nvSpPr>
              <p:cNvPr id="39" name="양쪽 모서리가 둥근 사각형 38"/>
              <p:cNvSpPr/>
              <p:nvPr/>
            </p:nvSpPr>
            <p:spPr>
              <a:xfrm>
                <a:off x="1220091" y="4097880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6" name="모서리가 둥근 직사각형 45"/>
              <p:cNvSpPr/>
              <p:nvPr/>
            </p:nvSpPr>
            <p:spPr>
              <a:xfrm>
                <a:off x="1220092" y="4388293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389573" y="4498198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계좌발급 후 실제 훈련비의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50~80%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를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년간 최대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200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만원까지 지원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매월 출석률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80%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이상인 훈련생에게 훈련장려금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월 최대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116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천원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추가 지급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훈련종료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개월 내 동일분야에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개월 이상 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취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·</a:t>
                </a:r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창업시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자비부담 훈련비 전액환급</a:t>
                </a:r>
              </a:p>
            </p:txBody>
          </p:sp>
          <p:sp>
            <p:nvSpPr>
              <p:cNvPr id="42" name="직사각형 41"/>
              <p:cNvSpPr/>
              <p:nvPr/>
            </p:nvSpPr>
            <p:spPr>
              <a:xfrm flipH="1">
                <a:off x="1389573" y="4098565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  <p:sp>
            <p:nvSpPr>
              <p:cNvPr id="43" name="타원 42"/>
              <p:cNvSpPr/>
              <p:nvPr/>
            </p:nvSpPr>
            <p:spPr>
              <a:xfrm>
                <a:off x="841660" y="4167184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57" name="그룹 56"/>
            <p:cNvGrpSpPr/>
            <p:nvPr/>
          </p:nvGrpSpPr>
          <p:grpSpPr>
            <a:xfrm>
              <a:off x="911799" y="5214005"/>
              <a:ext cx="8082404" cy="948919"/>
              <a:chOff x="841660" y="5214004"/>
              <a:chExt cx="7460681" cy="948919"/>
            </a:xfrm>
          </p:grpSpPr>
          <p:sp>
            <p:nvSpPr>
              <p:cNvPr id="45" name="양쪽 모서리가 둥근 사각형 44"/>
              <p:cNvSpPr/>
              <p:nvPr/>
            </p:nvSpPr>
            <p:spPr>
              <a:xfrm>
                <a:off x="1220091" y="5214004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1" name="모서리가 둥근 직사각형 50"/>
              <p:cNvSpPr/>
              <p:nvPr/>
            </p:nvSpPr>
            <p:spPr>
              <a:xfrm>
                <a:off x="1220092" y="5517232"/>
                <a:ext cx="7082249" cy="645691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1389573" y="5607382"/>
                <a:ext cx="669674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훈련과정은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HRD-NET(www.hrd.go.kr)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을 통해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검색가능하며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추가 궁금한 사항은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인근 관할 고용센터 또는 고객센터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국번없이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☎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1350)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로 문의</a:t>
                </a:r>
              </a:p>
            </p:txBody>
          </p:sp>
          <p:sp>
            <p:nvSpPr>
              <p:cNvPr id="48" name="직사각형 47"/>
              <p:cNvSpPr/>
              <p:nvPr/>
            </p:nvSpPr>
            <p:spPr>
              <a:xfrm flipH="1">
                <a:off x="1389572" y="5214689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  <p:sp>
            <p:nvSpPr>
              <p:cNvPr id="49" name="타원 48"/>
              <p:cNvSpPr/>
              <p:nvPr/>
            </p:nvSpPr>
            <p:spPr>
              <a:xfrm>
                <a:off x="841660" y="5283308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grpSp>
        <p:nvGrpSpPr>
          <p:cNvPr id="31" name="그룹 30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2" name="양쪽 모서리가 둥근 사각형 31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3" name="직각 삼각형 32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0" name="직각 삼각형 39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50" name="TextBox 49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4.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숙련유지 및 향상하기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80994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국가기간</a:t>
            </a:r>
            <a:r>
              <a:rPr lang="en-US" altLang="ko-KR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·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전략산업 직종훈련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기계금속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자동차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전자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IT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등 산업분야에서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필요한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기술기능인력을 양성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공급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하기 위한 훈련 실시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(</a:t>
            </a:r>
            <a:r>
              <a:rPr lang="ko-KR" altLang="en-US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중장년</a:t>
            </a:r>
            <a:r>
              <a:rPr lang="ko-KR" altLang="en-US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 특화훈련 실시</a:t>
            </a:r>
            <a:r>
              <a:rPr lang="en-US" altLang="ko-KR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함초롬돋움" pitchFamily="18" charset="-127"/>
              </a:rPr>
              <a:t>)</a:t>
            </a:r>
            <a:endParaRPr lang="ko-KR" altLang="en-US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함초롬돋움" pitchFamily="18" charset="-127"/>
            </a:endParaRPr>
          </a:p>
        </p:txBody>
      </p:sp>
      <p:cxnSp>
        <p:nvCxnSpPr>
          <p:cNvPr id="20" name="직선 연결선 19"/>
          <p:cNvCxnSpPr>
            <a:stCxn id="40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911799" y="2619335"/>
            <a:ext cx="8082404" cy="3543589"/>
            <a:chOff x="911799" y="2619335"/>
            <a:chExt cx="8082404" cy="3543589"/>
          </a:xfrm>
        </p:grpSpPr>
        <p:grpSp>
          <p:nvGrpSpPr>
            <p:cNvPr id="25" name="그룹 24"/>
            <p:cNvGrpSpPr/>
            <p:nvPr/>
          </p:nvGrpSpPr>
          <p:grpSpPr>
            <a:xfrm>
              <a:off x="911799" y="2619335"/>
              <a:ext cx="8082404" cy="1152128"/>
              <a:chOff x="841660" y="2619335"/>
              <a:chExt cx="7460681" cy="1152128"/>
            </a:xfrm>
          </p:grpSpPr>
          <p:sp>
            <p:nvSpPr>
              <p:cNvPr id="33" name="양쪽 모서리가 둥근 사각형 32"/>
              <p:cNvSpPr/>
              <p:nvPr/>
            </p:nvSpPr>
            <p:spPr>
              <a:xfrm>
                <a:off x="1220092" y="2619335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7" name="모서리가 둥근 직사각형 36"/>
              <p:cNvSpPr/>
              <p:nvPr/>
            </p:nvSpPr>
            <p:spPr>
              <a:xfrm>
                <a:off x="1220092" y="2909748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389573" y="3021335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15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세 이상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미취업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상태의 구직 신청자</a:t>
                </a: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사업기간이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년 이상의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영세자영업자</a:t>
                </a:r>
              </a:p>
              <a:p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주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15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시간 미만 초단시간 근로자</a:t>
                </a:r>
              </a:p>
            </p:txBody>
          </p:sp>
          <p:sp>
            <p:nvSpPr>
              <p:cNvPr id="39" name="직사각형 38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지원대상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40" name="타원 39"/>
              <p:cNvSpPr/>
              <p:nvPr/>
            </p:nvSpPr>
            <p:spPr>
              <a:xfrm>
                <a:off x="841660" y="2688639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41" name="그룹 40"/>
            <p:cNvGrpSpPr/>
            <p:nvPr/>
          </p:nvGrpSpPr>
          <p:grpSpPr>
            <a:xfrm>
              <a:off x="911799" y="3916669"/>
              <a:ext cx="8082404" cy="1152128"/>
              <a:chOff x="841660" y="4097880"/>
              <a:chExt cx="7460681" cy="1152128"/>
            </a:xfrm>
          </p:grpSpPr>
          <p:sp>
            <p:nvSpPr>
              <p:cNvPr id="42" name="양쪽 모서리가 둥근 사각형 41"/>
              <p:cNvSpPr/>
              <p:nvPr/>
            </p:nvSpPr>
            <p:spPr>
              <a:xfrm>
                <a:off x="1220091" y="4097880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3" name="모서리가 둥근 직사각형 42"/>
              <p:cNvSpPr/>
              <p:nvPr/>
            </p:nvSpPr>
            <p:spPr>
              <a:xfrm>
                <a:off x="1220092" y="4388293"/>
                <a:ext cx="7082249" cy="861715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1389573" y="4498198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계좌한도를 초과하여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실제 훈련비 전액 지원</a:t>
                </a:r>
              </a:p>
              <a:p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매월 출석률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80%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이상인 훈련생에게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훈련장려금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월 최대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216~416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천원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추가 지급</a:t>
                </a:r>
              </a:p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-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일반 참여자는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316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천원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취성패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참여자는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416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천원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최대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6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개월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지급</a:t>
                </a:r>
              </a:p>
            </p:txBody>
          </p:sp>
          <p:sp>
            <p:nvSpPr>
              <p:cNvPr id="45" name="직사각형 44"/>
              <p:cNvSpPr/>
              <p:nvPr/>
            </p:nvSpPr>
            <p:spPr>
              <a:xfrm flipH="1">
                <a:off x="1389573" y="4098565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  <p:sp>
            <p:nvSpPr>
              <p:cNvPr id="46" name="타원 45"/>
              <p:cNvSpPr/>
              <p:nvPr/>
            </p:nvSpPr>
            <p:spPr>
              <a:xfrm>
                <a:off x="841660" y="4167184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47" name="그룹 46"/>
            <p:cNvGrpSpPr/>
            <p:nvPr/>
          </p:nvGrpSpPr>
          <p:grpSpPr>
            <a:xfrm>
              <a:off x="911799" y="5214005"/>
              <a:ext cx="8082404" cy="948919"/>
              <a:chOff x="841660" y="5214004"/>
              <a:chExt cx="7460681" cy="948919"/>
            </a:xfrm>
          </p:grpSpPr>
          <p:sp>
            <p:nvSpPr>
              <p:cNvPr id="48" name="양쪽 모서리가 둥근 사각형 47"/>
              <p:cNvSpPr/>
              <p:nvPr/>
            </p:nvSpPr>
            <p:spPr>
              <a:xfrm>
                <a:off x="1220091" y="5214004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9" name="모서리가 둥근 직사각형 48"/>
              <p:cNvSpPr/>
              <p:nvPr/>
            </p:nvSpPr>
            <p:spPr>
              <a:xfrm>
                <a:off x="1220092" y="5517232"/>
                <a:ext cx="7082249" cy="645691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389573" y="5607382"/>
                <a:ext cx="669674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훈련과정은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HRD-NET(www.hrd.go.kr)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을 통해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검색가능하며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추가 궁금한 사항은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인근 관할 고용센터 또는 고객센터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국번없이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☎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1350)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로 문의</a:t>
                </a:r>
              </a:p>
            </p:txBody>
          </p:sp>
          <p:sp>
            <p:nvSpPr>
              <p:cNvPr id="51" name="직사각형 50"/>
              <p:cNvSpPr/>
              <p:nvPr/>
            </p:nvSpPr>
            <p:spPr>
              <a:xfrm flipH="1">
                <a:off x="1389572" y="5214689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  <p:sp>
            <p:nvSpPr>
              <p:cNvPr id="52" name="타원 51"/>
              <p:cNvSpPr/>
              <p:nvPr/>
            </p:nvSpPr>
            <p:spPr>
              <a:xfrm>
                <a:off x="841660" y="5283308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grpSp>
        <p:nvGrpSpPr>
          <p:cNvPr id="32" name="그룹 31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4" name="양쪽 모서리가 둥근 사각형 33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5" name="직각 삼각형 34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6" name="직각 삼각형 35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54" name="TextBox 53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4.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숙련유지 및 향상하기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23466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91510" y="1101976"/>
            <a:ext cx="87229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폴리텍대학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양성훈련</a:t>
            </a:r>
            <a:r>
              <a:rPr lang="en-US" altLang="ko-KR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(</a:t>
            </a:r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베이비부머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과정</a:t>
            </a:r>
            <a:r>
              <a:rPr lang="en-US" altLang="ko-KR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)</a:t>
            </a:r>
          </a:p>
          <a:p>
            <a:pPr algn="ctr"/>
            <a:endParaRPr lang="en-US" altLang="ko-KR" sz="600" b="1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국가기간산업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신성장산업분야의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학위과정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뿐만 아니라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실직자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,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취업취약계층 등을 대상으로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기능사 양성과정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(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베이비부머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 등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)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실시</a:t>
            </a:r>
          </a:p>
        </p:txBody>
      </p:sp>
      <p:cxnSp>
        <p:nvCxnSpPr>
          <p:cNvPr id="25" name="직선 연결선 24"/>
          <p:cNvCxnSpPr>
            <a:stCxn id="37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911799" y="2619336"/>
            <a:ext cx="8082404" cy="3957166"/>
            <a:chOff x="911799" y="2619336"/>
            <a:chExt cx="8082404" cy="3957166"/>
          </a:xfrm>
        </p:grpSpPr>
        <p:grpSp>
          <p:nvGrpSpPr>
            <p:cNvPr id="27" name="그룹 26"/>
            <p:cNvGrpSpPr/>
            <p:nvPr/>
          </p:nvGrpSpPr>
          <p:grpSpPr>
            <a:xfrm>
              <a:off x="911799" y="2619336"/>
              <a:ext cx="8082404" cy="3041913"/>
              <a:chOff x="841660" y="2619335"/>
              <a:chExt cx="7460681" cy="3041913"/>
            </a:xfrm>
          </p:grpSpPr>
          <p:sp>
            <p:nvSpPr>
              <p:cNvPr id="28" name="양쪽 모서리가 둥근 사각형 27"/>
              <p:cNvSpPr/>
              <p:nvPr/>
            </p:nvSpPr>
            <p:spPr>
              <a:xfrm>
                <a:off x="1220092" y="2619335"/>
                <a:ext cx="1551708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3" name="모서리가 둥근 직사각형 32"/>
              <p:cNvSpPr/>
              <p:nvPr/>
            </p:nvSpPr>
            <p:spPr>
              <a:xfrm>
                <a:off x="1220092" y="2909748"/>
                <a:ext cx="7082249" cy="2751500"/>
              </a:xfrm>
              <a:prstGeom prst="roundRect">
                <a:avLst>
                  <a:gd name="adj" fmla="val 4209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>
              <a:xfrm flipH="1">
                <a:off x="1389571" y="2620020"/>
                <a:ext cx="1526245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훈련유형 및 지원내용</a:t>
                </a:r>
              </a:p>
            </p:txBody>
          </p:sp>
          <p:sp>
            <p:nvSpPr>
              <p:cNvPr id="37" name="타원 36"/>
              <p:cNvSpPr/>
              <p:nvPr/>
            </p:nvSpPr>
            <p:spPr>
              <a:xfrm>
                <a:off x="841660" y="2688639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911799" y="5877273"/>
              <a:ext cx="8082404" cy="699229"/>
              <a:chOff x="841660" y="5214004"/>
              <a:chExt cx="7460681" cy="699229"/>
            </a:xfrm>
          </p:grpSpPr>
          <p:sp>
            <p:nvSpPr>
              <p:cNvPr id="46" name="양쪽 모서리가 둥근 사각형 45"/>
              <p:cNvSpPr/>
              <p:nvPr/>
            </p:nvSpPr>
            <p:spPr>
              <a:xfrm>
                <a:off x="1220091" y="5214004"/>
                <a:ext cx="756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7" name="모서리가 둥근 직사각형 46"/>
              <p:cNvSpPr/>
              <p:nvPr/>
            </p:nvSpPr>
            <p:spPr>
              <a:xfrm>
                <a:off x="1220092" y="5517233"/>
                <a:ext cx="7082249" cy="396000"/>
              </a:xfrm>
              <a:prstGeom prst="roundRect">
                <a:avLst>
                  <a:gd name="adj" fmla="val 23265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1389573" y="5607382"/>
                <a:ext cx="6696744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한국폴리텍대학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홈페이지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(www.kopo.ac.kr)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참고  </a:t>
                </a:r>
              </a:p>
            </p:txBody>
          </p:sp>
          <p:sp>
            <p:nvSpPr>
              <p:cNvPr id="49" name="직사각형 48"/>
              <p:cNvSpPr/>
              <p:nvPr/>
            </p:nvSpPr>
            <p:spPr>
              <a:xfrm flipH="1">
                <a:off x="1389572" y="5214689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문의처</a:t>
                </a:r>
              </a:p>
            </p:txBody>
          </p:sp>
          <p:sp>
            <p:nvSpPr>
              <p:cNvPr id="50" name="타원 49"/>
              <p:cNvSpPr/>
              <p:nvPr/>
            </p:nvSpPr>
            <p:spPr>
              <a:xfrm>
                <a:off x="841660" y="5283308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graphicFrame>
        <p:nvGraphicFramePr>
          <p:cNvPr id="18" name="표 17"/>
          <p:cNvGraphicFramePr>
            <a:graphicFrameLocks noGrp="1"/>
          </p:cNvGraphicFramePr>
          <p:nvPr>
            <p:extLst/>
          </p:nvPr>
        </p:nvGraphicFramePr>
        <p:xfrm>
          <a:off x="1574165" y="3115483"/>
          <a:ext cx="7149045" cy="2346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577"/>
                <a:gridCol w="5968468"/>
              </a:tblGrid>
              <a:tr h="201442">
                <a:tc row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itchFamily="18" charset="-127"/>
                        </a:rPr>
                        <a:t>다기능과정</a:t>
                      </a:r>
                      <a:endParaRPr lang="ko-KR" altLang="en-US" sz="10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7721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고등학교 졸업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예정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자 또는 동등이상의 학력이 있는 자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14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졸업시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산업학사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전문대졸 동등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학위수여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산업기사 응시자격 부여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기숙사 제공</a:t>
                      </a:r>
                      <a:r>
                        <a:rPr lang="en-US" altLang="ko-KR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등</a:t>
                      </a:r>
                      <a:endParaRPr lang="ko-KR" altLang="en-US" sz="1000" b="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1442">
                <a:tc row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itchFamily="18" charset="-127"/>
                        </a:rPr>
                        <a:t>기능사과정</a:t>
                      </a:r>
                      <a:endParaRPr lang="ko-KR" altLang="en-US" sz="10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7721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취업을 원하는 만 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15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세 이상인 실업자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학력제한 없음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000" b="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1442"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교육비 전액무료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훈련수당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(20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만원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en-US" altLang="ko-KR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및 교통비</a:t>
                      </a:r>
                      <a:r>
                        <a:rPr lang="en-US" altLang="ko-KR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(5</a:t>
                      </a:r>
                      <a:r>
                        <a:rPr lang="ko-KR" altLang="en-US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만원</a:t>
                      </a:r>
                      <a:r>
                        <a:rPr lang="en-US" altLang="ko-KR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), </a:t>
                      </a:r>
                      <a:r>
                        <a:rPr lang="ko-KR" altLang="en-US" sz="1000" b="0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기숙사 및 식비 무료 지원 </a:t>
                      </a:r>
                      <a:endParaRPr lang="ko-KR" altLang="en-US" sz="1000" b="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1442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*</a:t>
                      </a:r>
                      <a:r>
                        <a:rPr lang="en-US" altLang="ko-KR" sz="1000" b="1" kern="120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000" b="1" kern="12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베이비부머</a:t>
                      </a:r>
                      <a:endParaRPr lang="ko-KR" altLang="en-US" sz="1000" b="1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4772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9060" marR="9906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7721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만 </a:t>
                      </a:r>
                      <a:r>
                        <a:rPr lang="en-US" altLang="ko-KR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45~62</a:t>
                      </a:r>
                      <a:r>
                        <a:rPr lang="ko-KR" altLang="en-US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세 실업자</a:t>
                      </a:r>
                      <a:r>
                        <a:rPr lang="en-US" altLang="ko-KR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영세자영업자</a:t>
                      </a:r>
                      <a:r>
                        <a:rPr lang="en-US" altLang="ko-KR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연매출</a:t>
                      </a:r>
                      <a:r>
                        <a:rPr lang="ko-KR" altLang="en-US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en-US" altLang="ko-KR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r>
                        <a:rPr lang="ko-KR" altLang="en-US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억 </a:t>
                      </a:r>
                      <a:r>
                        <a:rPr lang="en-US" altLang="ko-KR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r>
                        <a:rPr lang="ko-KR" altLang="en-US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천만 이하</a:t>
                      </a:r>
                      <a:r>
                        <a:rPr lang="en-US" altLang="ko-KR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 </a:t>
                      </a:r>
                      <a:r>
                        <a:rPr lang="ko-KR" altLang="en-US" sz="1000" b="1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4772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대상 기능사과정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144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itchFamily="18" charset="-127"/>
                        </a:rPr>
                        <a:t>기능장과정</a:t>
                      </a:r>
                      <a:endParaRPr lang="ko-KR" altLang="en-US" sz="10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7721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fontAlgn="base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동일 및 유사직무분야 기능사 이상 자격증 소지자 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/ 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또는 산업체 실무경력 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9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년 이상인 자</a:t>
                      </a:r>
                      <a:endParaRPr lang="en-US" altLang="ko-KR" sz="1000" b="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1442"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교육비 전액 지원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이수시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1000" b="0" kern="12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기능장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응시자격 부여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7344">
                <a:tc row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itchFamily="18" charset="-127"/>
                        </a:rPr>
                        <a:t>학위전공</a:t>
                      </a:r>
                      <a:endParaRPr lang="en-US" altLang="ko-KR" sz="1000" b="1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itchFamily="18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itchFamily="18" charset="-127"/>
                        </a:rPr>
                        <a:t>심화과정</a:t>
                      </a:r>
                      <a:endParaRPr lang="ko-KR" altLang="en-US" sz="10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7721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같은 계열의 기능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전문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대학 졸업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예정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자 및 이와 동등 이상의 학력이 있는자로서 관련 분야 산업체 실무경력 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년 이상인 자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1442"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kern="12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졸업시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공학사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(4</a:t>
                      </a:r>
                      <a:r>
                        <a:rPr lang="ko-KR" altLang="en-US" sz="1000" b="0" kern="12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년제졸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 동등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) 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학위수여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기사 응시자격 부여</a:t>
                      </a:r>
                      <a:r>
                        <a:rPr lang="en-US" altLang="ko-KR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000" b="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함초롬돋움" panose="02030504000101010101" pitchFamily="18" charset="-127"/>
                        </a:rPr>
                        <a:t>군 입영연기 등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77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6" name="그룹 25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29" name="양쪽 모서리가 둥근 사각형 28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4" name="직각 삼각형 33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5" name="직각 삼각형 34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78022" y="259040"/>
            <a:ext cx="176330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2000" b="1" dirty="0" smtClean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rPr>
              <a:t>II</a:t>
            </a:r>
            <a:endParaRPr lang="ko-KR" altLang="en-US" sz="2000" b="1" dirty="0">
              <a:ln>
                <a:solidFill>
                  <a:srgbClr val="F6BB00">
                    <a:alpha val="0"/>
                  </a:srgbClr>
                </a:solidFill>
              </a:ln>
              <a:solidFill>
                <a:schemeClr val="bg1"/>
              </a:solidFill>
              <a:latin typeface="KoPub바탕체 Light" panose="02020603020101020101" pitchFamily="18" charset="-127"/>
              <a:ea typeface="KoPub바탕체 Light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90017" y="248771"/>
            <a:ext cx="4806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생애주기별</a:t>
            </a:r>
            <a:r>
              <a:rPr lang="ko-KR" altLang="en-US" sz="1600" b="1" dirty="0" smtClean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 지원제도 </a:t>
            </a:r>
            <a:r>
              <a:rPr lang="en-US" altLang="ko-KR" sz="1600" b="1" dirty="0" smtClean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&gt; 4.</a:t>
            </a:r>
            <a:r>
              <a:rPr lang="ko-KR" altLang="en-US" sz="1600" b="1" dirty="0" smtClean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rPr>
              <a:t>숙련유지 및 향상하기</a:t>
            </a:r>
            <a:endParaRPr lang="ko-KR" altLang="en-US" sz="1600" b="1" dirty="0">
              <a:ln>
                <a:solidFill>
                  <a:srgbClr val="F6BB00">
                    <a:alpha val="0"/>
                  </a:srgbClr>
                </a:solidFill>
              </a:ln>
              <a:solidFill>
                <a:srgbClr val="1B8CA2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904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  <p:sp>
        <p:nvSpPr>
          <p:cNvPr id="52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360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776449" y="4637138"/>
            <a:ext cx="2059200" cy="530487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51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100751"/>
            <a:ext cx="0" cy="351615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655154"/>
            <a:ext cx="1872000" cy="48835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1600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00425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576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3" name="_x122807912"/>
          <p:cNvSpPr>
            <a:spLocks noChangeShapeType="1"/>
          </p:cNvSpPr>
          <p:nvPr/>
        </p:nvSpPr>
        <p:spPr bwMode="auto">
          <a:xfrm>
            <a:off x="4952999" y="1196752"/>
            <a:ext cx="0" cy="64807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7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0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 </a:t>
            </a:r>
            <a:r>
              <a:rPr kumimoji="1" lang="ko-KR" altLang="en-US" sz="16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28611"/>
            <a:ext cx="1872000" cy="485982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20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grpSp>
        <p:nvGrpSpPr>
          <p:cNvPr id="54" name="그룹 53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56" name="양쪽 모서리가 둥근 사각형 55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7" name="직각 삼각형 56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8" name="직각 삼각형 57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61" name="TextBox 6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5.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새로운 일하기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21346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_x122908792"/>
          <p:cNvSpPr>
            <a:spLocks noChangeShapeType="1"/>
          </p:cNvSpPr>
          <p:nvPr/>
        </p:nvSpPr>
        <p:spPr bwMode="auto">
          <a:xfrm>
            <a:off x="2222697" y="2581571"/>
            <a:ext cx="0" cy="2808312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56600" y="1052736"/>
            <a:ext cx="8392800" cy="5376850"/>
          </a:xfrm>
          <a:prstGeom prst="roundRect">
            <a:avLst>
              <a:gd name="adj" fmla="val 5285"/>
            </a:avLst>
          </a:prstGeom>
          <a:solidFill>
            <a:schemeClr val="bg1">
              <a:lumMod val="95000"/>
              <a:alpha val="50000"/>
            </a:schemeClr>
          </a:solidFill>
          <a:ln w="31750">
            <a:solidFill>
              <a:srgbClr val="1B8C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4" name="다이아몬드 113"/>
          <p:cNvSpPr/>
          <p:nvPr/>
        </p:nvSpPr>
        <p:spPr>
          <a:xfrm>
            <a:off x="6754609" y="2857686"/>
            <a:ext cx="1857388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70" name="다이아몬드 69"/>
          <p:cNvSpPr/>
          <p:nvPr/>
        </p:nvSpPr>
        <p:spPr>
          <a:xfrm>
            <a:off x="3482568" y="3685850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6" name="_x122913352"/>
          <p:cNvSpPr>
            <a:spLocks noChangeShapeType="1"/>
          </p:cNvSpPr>
          <p:nvPr/>
        </p:nvSpPr>
        <p:spPr bwMode="auto">
          <a:xfrm flipV="1">
            <a:off x="4953000" y="3143436"/>
            <a:ext cx="1794199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7" name="_x122908792"/>
          <p:cNvSpPr>
            <a:spLocks noChangeShapeType="1"/>
          </p:cNvSpPr>
          <p:nvPr/>
        </p:nvSpPr>
        <p:spPr bwMode="auto">
          <a:xfrm>
            <a:off x="4953000" y="3143438"/>
            <a:ext cx="0" cy="429578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_x122908792"/>
          <p:cNvSpPr>
            <a:spLocks noChangeShapeType="1"/>
          </p:cNvSpPr>
          <p:nvPr/>
        </p:nvSpPr>
        <p:spPr bwMode="auto">
          <a:xfrm>
            <a:off x="7683304" y="2576809"/>
            <a:ext cx="0" cy="224816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_x122908792"/>
          <p:cNvSpPr>
            <a:spLocks noChangeShapeType="1"/>
          </p:cNvSpPr>
          <p:nvPr/>
        </p:nvSpPr>
        <p:spPr bwMode="auto">
          <a:xfrm>
            <a:off x="4078085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_x122908792"/>
          <p:cNvSpPr>
            <a:spLocks noChangeShapeType="1"/>
          </p:cNvSpPr>
          <p:nvPr/>
        </p:nvSpPr>
        <p:spPr bwMode="auto">
          <a:xfrm>
            <a:off x="5827916" y="4090183"/>
            <a:ext cx="0" cy="468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2" name="_x122908792"/>
          <p:cNvSpPr>
            <a:spLocks noChangeShapeType="1"/>
          </p:cNvSpPr>
          <p:nvPr/>
        </p:nvSpPr>
        <p:spPr bwMode="auto">
          <a:xfrm>
            <a:off x="4078085" y="5013176"/>
            <a:ext cx="0" cy="377847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_x122908792"/>
          <p:cNvSpPr>
            <a:spLocks noChangeShapeType="1"/>
          </p:cNvSpPr>
          <p:nvPr/>
        </p:nvSpPr>
        <p:spPr bwMode="auto">
          <a:xfrm>
            <a:off x="7683304" y="3429000"/>
            <a:ext cx="0" cy="1962023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_x122913352"/>
          <p:cNvSpPr>
            <a:spLocks noChangeShapeType="1"/>
          </p:cNvSpPr>
          <p:nvPr/>
        </p:nvSpPr>
        <p:spPr bwMode="auto">
          <a:xfrm>
            <a:off x="6410400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_x122908792"/>
          <p:cNvSpPr>
            <a:spLocks noChangeShapeType="1"/>
          </p:cNvSpPr>
          <p:nvPr/>
        </p:nvSpPr>
        <p:spPr bwMode="auto">
          <a:xfrm flipH="1">
            <a:off x="4824500" y="4835887"/>
            <a:ext cx="390000" cy="18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3" name="_x43210560"/>
          <p:cNvSpPr>
            <a:spLocks noChangeShapeType="1"/>
          </p:cNvSpPr>
          <p:nvPr/>
        </p:nvSpPr>
        <p:spPr bwMode="auto">
          <a:xfrm>
            <a:off x="357066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1" name="_x123409384"/>
          <p:cNvSpPr>
            <a:spLocks noChangeShapeType="1"/>
          </p:cNvSpPr>
          <p:nvPr/>
        </p:nvSpPr>
        <p:spPr bwMode="auto">
          <a:xfrm>
            <a:off x="7480440" y="5776269"/>
            <a:ext cx="0" cy="0"/>
          </a:xfrm>
          <a:prstGeom prst="lin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8" name="_x43601864"/>
          <p:cNvSpPr>
            <a:spLocks noChangeArrowheads="1"/>
          </p:cNvSpPr>
          <p:nvPr/>
        </p:nvSpPr>
        <p:spPr bwMode="auto">
          <a:xfrm>
            <a:off x="6906747" y="2276872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" name="_x122915272"/>
          <p:cNvSpPr>
            <a:spLocks noChangeArrowheads="1"/>
          </p:cNvSpPr>
          <p:nvPr/>
        </p:nvSpPr>
        <p:spPr bwMode="auto">
          <a:xfrm>
            <a:off x="7053049" y="2984693"/>
            <a:ext cx="1260508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취업할까</a:t>
            </a:r>
            <a:r>
              <a:rPr kumimoji="1" lang="en-US" altLang="ko-KR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15" name="_x122804776"/>
          <p:cNvSpPr>
            <a:spLocks noChangeArrowheads="1"/>
          </p:cNvSpPr>
          <p:nvPr/>
        </p:nvSpPr>
        <p:spPr bwMode="auto">
          <a:xfrm>
            <a:off x="5853897" y="2824549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47" name="_x138329016"/>
          <p:cNvSpPr>
            <a:spLocks noChangeArrowheads="1"/>
          </p:cNvSpPr>
          <p:nvPr/>
        </p:nvSpPr>
        <p:spPr bwMode="auto">
          <a:xfrm>
            <a:off x="756600" y="5522540"/>
            <a:ext cx="8392800" cy="472317"/>
          </a:xfrm>
          <a:prstGeom prst="rect">
            <a:avLst/>
          </a:prstGeom>
          <a:solidFill>
            <a:srgbClr val="87B972"/>
          </a:solidFill>
          <a:ln w="254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7350" algn="l"/>
              </a:tabLst>
            </a:pPr>
            <a:r>
              <a:rPr kumimoji="1" lang="ko-KR" altLang="en-US" sz="24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활력 있는 장년</a:t>
            </a:r>
            <a:endParaRPr kumimoji="1" lang="ko-KR" sz="24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1" name="_x122915272"/>
          <p:cNvSpPr>
            <a:spLocks noChangeArrowheads="1"/>
          </p:cNvSpPr>
          <p:nvPr/>
        </p:nvSpPr>
        <p:spPr bwMode="auto">
          <a:xfrm>
            <a:off x="4059132" y="3829164"/>
            <a:ext cx="1787736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일할 능력이 있다</a:t>
            </a:r>
            <a:endParaRPr kumimoji="1" lang="ko-KR" sz="14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3" name="_x122804776"/>
          <p:cNvSpPr>
            <a:spLocks noChangeArrowheads="1"/>
          </p:cNvSpPr>
          <p:nvPr/>
        </p:nvSpPr>
        <p:spPr bwMode="auto">
          <a:xfrm>
            <a:off x="3538208" y="412178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55" name="_x43601864"/>
          <p:cNvSpPr>
            <a:spLocks noChangeArrowheads="1"/>
          </p:cNvSpPr>
          <p:nvPr/>
        </p:nvSpPr>
        <p:spPr bwMode="auto">
          <a:xfrm>
            <a:off x="5808882" y="4162176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49" name="_x122811272"/>
          <p:cNvSpPr>
            <a:spLocks noChangeArrowheads="1"/>
          </p:cNvSpPr>
          <p:nvPr/>
        </p:nvSpPr>
        <p:spPr bwMode="auto">
          <a:xfrm>
            <a:off x="2870049" y="4661251"/>
            <a:ext cx="1872000" cy="482261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3.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취업지원서비스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강화하기</a:t>
            </a:r>
          </a:p>
        </p:txBody>
      </p:sp>
      <p:sp>
        <p:nvSpPr>
          <p:cNvPr id="48" name="_x122811272"/>
          <p:cNvSpPr>
            <a:spLocks noChangeArrowheads="1"/>
          </p:cNvSpPr>
          <p:nvPr/>
        </p:nvSpPr>
        <p:spPr bwMode="auto">
          <a:xfrm>
            <a:off x="5163951" y="4655154"/>
            <a:ext cx="1872000" cy="48835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4. </a:t>
            </a:r>
            <a:r>
              <a:rPr kumimoji="1" lang="ko-KR" altLang="en-US" sz="1600" b="1" i="0" u="none" strike="noStrike" cap="none" spc="-150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숙련 유지 및 향상하기</a:t>
            </a:r>
          </a:p>
        </p:txBody>
      </p:sp>
      <p:sp>
        <p:nvSpPr>
          <p:cNvPr id="119" name="_x43601864"/>
          <p:cNvSpPr>
            <a:spLocks noChangeArrowheads="1"/>
          </p:cNvSpPr>
          <p:nvPr/>
        </p:nvSpPr>
        <p:spPr bwMode="auto">
          <a:xfrm>
            <a:off x="7683303" y="342900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No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30" name="_x122811272"/>
          <p:cNvSpPr>
            <a:spLocks noChangeArrowheads="1"/>
          </p:cNvSpPr>
          <p:nvPr/>
        </p:nvSpPr>
        <p:spPr bwMode="auto">
          <a:xfrm>
            <a:off x="6747303" y="3789040"/>
            <a:ext cx="1872000" cy="365125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</a:p>
        </p:txBody>
      </p:sp>
      <p:sp>
        <p:nvSpPr>
          <p:cNvPr id="109" name="다이아몬드 108"/>
          <p:cNvSpPr/>
          <p:nvPr/>
        </p:nvSpPr>
        <p:spPr>
          <a:xfrm>
            <a:off x="3482568" y="2297824"/>
            <a:ext cx="2940864" cy="571504"/>
          </a:xfrm>
          <a:prstGeom prst="diamond">
            <a:avLst/>
          </a:prstGeom>
          <a:solidFill>
            <a:schemeClr val="bg1"/>
          </a:solidFill>
          <a:ln w="127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7" name="_x122807912"/>
          <p:cNvSpPr>
            <a:spLocks noChangeShapeType="1"/>
          </p:cNvSpPr>
          <p:nvPr/>
        </p:nvSpPr>
        <p:spPr bwMode="auto">
          <a:xfrm>
            <a:off x="4953000" y="1196752"/>
            <a:ext cx="0" cy="108012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44" name="_x122913352"/>
          <p:cNvSpPr>
            <a:spLocks noChangeShapeType="1"/>
          </p:cNvSpPr>
          <p:nvPr/>
        </p:nvSpPr>
        <p:spPr bwMode="auto">
          <a:xfrm>
            <a:off x="2217185" y="2583576"/>
            <a:ext cx="1278416" cy="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9" name="_x122804776"/>
          <p:cNvSpPr>
            <a:spLocks noChangeArrowheads="1"/>
          </p:cNvSpPr>
          <p:nvPr/>
        </p:nvSpPr>
        <p:spPr bwMode="auto">
          <a:xfrm>
            <a:off x="2654262" y="2240430"/>
            <a:ext cx="672428" cy="32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Yes</a:t>
            </a:r>
            <a:endParaRPr kumimoji="1" lang="en-US" altLang="ko-KR" sz="16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18" name="_x122811272"/>
          <p:cNvSpPr>
            <a:spLocks noChangeArrowheads="1"/>
          </p:cNvSpPr>
          <p:nvPr/>
        </p:nvSpPr>
        <p:spPr bwMode="auto">
          <a:xfrm>
            <a:off x="3056916" y="1571802"/>
            <a:ext cx="3792167" cy="428628"/>
          </a:xfrm>
          <a:prstGeom prst="roundRect">
            <a:avLst/>
          </a:prstGeom>
          <a:solidFill>
            <a:srgbClr val="1B8CA2"/>
          </a:solidFill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1.</a:t>
            </a:r>
            <a:r>
              <a:rPr kumimoji="1" lang="en-US" altLang="ko-KR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 </a:t>
            </a:r>
            <a:r>
              <a:rPr kumimoji="1" lang="ko-KR" altLang="en-US" sz="1600" b="1" i="0" u="none" strike="noStrike" cap="none" normalizeH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평생 직업생활 준비하기</a:t>
            </a:r>
            <a:endParaRPr kumimoji="1" lang="ko-KR" altLang="en-US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1134" name="_x122915272"/>
          <p:cNvSpPr>
            <a:spLocks noChangeArrowheads="1"/>
          </p:cNvSpPr>
          <p:nvPr/>
        </p:nvSpPr>
        <p:spPr bwMode="auto">
          <a:xfrm>
            <a:off x="3985610" y="2424035"/>
            <a:ext cx="1934779" cy="334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계속 재직할까</a:t>
            </a:r>
            <a:r>
              <a:rPr kumimoji="1" lang="en-US" altLang="ko-KR" sz="1400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B8CA2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?</a:t>
            </a:r>
            <a:endParaRPr kumimoji="1" lang="ko-KR" sz="140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B8CA2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2" name="_x122908792"/>
          <p:cNvSpPr>
            <a:spLocks noChangeShapeType="1"/>
          </p:cNvSpPr>
          <p:nvPr/>
        </p:nvSpPr>
        <p:spPr bwMode="auto">
          <a:xfrm>
            <a:off x="2217185" y="2581571"/>
            <a:ext cx="0" cy="847429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" name="_x122811272"/>
          <p:cNvSpPr>
            <a:spLocks noChangeArrowheads="1"/>
          </p:cNvSpPr>
          <p:nvPr/>
        </p:nvSpPr>
        <p:spPr bwMode="auto">
          <a:xfrm>
            <a:off x="1286697" y="3000562"/>
            <a:ext cx="1872000" cy="499876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2. </a:t>
            </a: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장년친화적 </a:t>
            </a:r>
            <a:endParaRPr kumimoji="1" lang="en-US" altLang="ko-KR" sz="1600" b="1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노동시장 조성하기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0" y="764704"/>
            <a:ext cx="9906000" cy="609329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19" name="_x138327496"/>
          <p:cNvSpPr>
            <a:spLocks noChangeArrowheads="1"/>
          </p:cNvSpPr>
          <p:nvPr/>
        </p:nvSpPr>
        <p:spPr bwMode="auto">
          <a:xfrm>
            <a:off x="3930588" y="857422"/>
            <a:ext cx="2044825" cy="425435"/>
          </a:xfrm>
          <a:prstGeom prst="rect">
            <a:avLst/>
          </a:prstGeom>
          <a:solidFill>
            <a:srgbClr val="1B8CA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7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장년 고용서비스</a:t>
            </a:r>
            <a:endParaRPr kumimoji="1" lang="ko-KR" sz="1800" b="0" i="0" u="none" strike="noStrike" cap="none" normalizeH="0" baseline="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3" name="_x122807912"/>
          <p:cNvSpPr>
            <a:spLocks noChangeShapeType="1"/>
          </p:cNvSpPr>
          <p:nvPr/>
        </p:nvSpPr>
        <p:spPr bwMode="auto">
          <a:xfrm>
            <a:off x="4953000" y="1198902"/>
            <a:ext cx="0" cy="684000"/>
          </a:xfrm>
          <a:prstGeom prst="line">
            <a:avLst/>
          </a:prstGeom>
          <a:noFill/>
          <a:ln w="19050">
            <a:solidFill>
              <a:srgbClr val="1B8CA2"/>
            </a:solidFill>
            <a:prstDash val="sysDash"/>
            <a:round/>
            <a:headEnd/>
            <a:tailEnd type="arrow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740532" y="1801923"/>
            <a:ext cx="8424936" cy="4651413"/>
          </a:xfrm>
          <a:prstGeom prst="roundRect">
            <a:avLst>
              <a:gd name="adj" fmla="val 4406"/>
            </a:avLst>
          </a:prstGeom>
          <a:solidFill>
            <a:schemeClr val="bg1">
              <a:lumMod val="95000"/>
              <a:alpha val="50000"/>
            </a:schemeClr>
          </a:solidFill>
          <a:ln w="3810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6" name="_x138329016"/>
          <p:cNvSpPr>
            <a:spLocks noChangeArrowheads="1"/>
          </p:cNvSpPr>
          <p:nvPr/>
        </p:nvSpPr>
        <p:spPr bwMode="auto">
          <a:xfrm rot="10800000">
            <a:off x="740532" y="5877272"/>
            <a:ext cx="8424936" cy="571504"/>
          </a:xfrm>
          <a:prstGeom prst="round2SameRect">
            <a:avLst>
              <a:gd name="adj1" fmla="val 37027"/>
              <a:gd name="adj2" fmla="val 0"/>
            </a:avLst>
          </a:prstGeom>
          <a:solidFill>
            <a:srgbClr val="1B8C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dirty="0" smtClean="0">
              <a:solidFill>
                <a:schemeClr val="lt1"/>
              </a:solidFill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455637" y="5942919"/>
            <a:ext cx="3328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일을 통해 </a:t>
            </a:r>
            <a:r>
              <a:rPr kumimoji="1" lang="ko-KR" altLang="en-US" sz="2400" dirty="0" err="1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활력있는</a:t>
            </a:r>
            <a:r>
              <a:rPr kumimoji="1" lang="ko-KR" altLang="en-US" sz="2400" dirty="0" smtClean="0">
                <a:solidFill>
                  <a:schemeClr val="bg1"/>
                </a:solidFill>
                <a:latin typeface="KoPub바탕체 Bold" panose="02020603020101020101" pitchFamily="18" charset="-127"/>
                <a:ea typeface="KoPub바탕체 Bold" panose="02020603020101020101" pitchFamily="18" charset="-127"/>
                <a:cs typeface="함초롬돋움" panose="02030504000101010101" pitchFamily="18" charset="-127"/>
              </a:rPr>
              <a:t> 장년</a:t>
            </a:r>
            <a:endParaRPr kumimoji="1" lang="ko-KR" altLang="ko-KR" sz="2400" dirty="0" smtClean="0">
              <a:solidFill>
                <a:schemeClr val="bg1"/>
              </a:solidFill>
              <a:latin typeface="KoPub바탕체 Bold" panose="02020603020101020101" pitchFamily="18" charset="-127"/>
              <a:ea typeface="KoPub바탕체 Bold" panose="0202060302010102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1482006" y="2914218"/>
            <a:ext cx="3149820" cy="922512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625180" y="3167410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사회공헌활동지원사업</a:t>
            </a:r>
          </a:p>
        </p:txBody>
      </p:sp>
      <p:sp>
        <p:nvSpPr>
          <p:cNvPr id="62" name="모서리가 둥근 직사각형 61"/>
          <p:cNvSpPr/>
          <p:nvPr/>
        </p:nvSpPr>
        <p:spPr>
          <a:xfrm>
            <a:off x="5192913" y="2914218"/>
            <a:ext cx="3234950" cy="922512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39956" y="3164229"/>
            <a:ext cx="2940864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시니어 창업지원</a:t>
            </a:r>
          </a:p>
        </p:txBody>
      </p:sp>
      <p:sp>
        <p:nvSpPr>
          <p:cNvPr id="64" name="모서리가 둥근 직사각형 63"/>
          <p:cNvSpPr/>
          <p:nvPr/>
        </p:nvSpPr>
        <p:spPr>
          <a:xfrm>
            <a:off x="1482006" y="4168307"/>
            <a:ext cx="3149820" cy="922512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625180" y="4421498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귀농귀촌</a:t>
            </a:r>
            <a:r>
              <a: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종합센터</a:t>
            </a:r>
          </a:p>
        </p:txBody>
      </p:sp>
      <p:sp>
        <p:nvSpPr>
          <p:cNvPr id="83" name="_x122811272"/>
          <p:cNvSpPr>
            <a:spLocks noChangeArrowheads="1"/>
          </p:cNvSpPr>
          <p:nvPr/>
        </p:nvSpPr>
        <p:spPr bwMode="auto">
          <a:xfrm>
            <a:off x="3056917" y="1573952"/>
            <a:ext cx="3792167" cy="428628"/>
          </a:xfrm>
          <a:prstGeom prst="roundRect">
            <a:avLst/>
          </a:prstGeom>
          <a:solidFill>
            <a:srgbClr val="87B972"/>
          </a:solidFill>
          <a:ln w="25400">
            <a:solidFill>
              <a:srgbClr val="1B8CA2"/>
            </a:solidFill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5. </a:t>
            </a:r>
            <a:r>
              <a:rPr kumimoji="1" lang="ko-KR" altLang="en-US" sz="2000" b="1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굴림" pitchFamily="50" charset="-127"/>
              </a:rPr>
              <a:t>새로운 일하기</a:t>
            </a:r>
            <a:endParaRPr kumimoji="1" lang="ko-KR" altLang="en-US" sz="20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굴림" pitchFamily="50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5197789" y="4168307"/>
            <a:ext cx="3230073" cy="922512"/>
          </a:xfrm>
          <a:prstGeom prst="roundRect">
            <a:avLst/>
          </a:prstGeom>
          <a:solidFill>
            <a:srgbClr val="1B8CA2">
              <a:alpha val="14000"/>
            </a:srgbClr>
          </a:solidFill>
          <a:ln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바탕체 Light" panose="02020603020101020101" pitchFamily="18" charset="-127"/>
              <a:ea typeface="KoPub바탕체 Light" panose="02020603020101020101" pitchFamily="18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340964" y="4421498"/>
            <a:ext cx="2863473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사회적기업</a:t>
            </a:r>
            <a:r>
              <a: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설립지원</a:t>
            </a:r>
          </a:p>
        </p:txBody>
      </p:sp>
      <p:grpSp>
        <p:nvGrpSpPr>
          <p:cNvPr id="99" name="그룹 98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00" name="양쪽 모서리가 둥근 사각형 99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01" name="직각 삼각형 100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02" name="직각 삼각형 101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103" name="그룹 102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104" name="TextBox 103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5.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새로운 일하기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66269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591510" y="994460"/>
            <a:ext cx="8722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신중년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사회공헌활동 지원사업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전문지식과 실무경력을 보유한 퇴직 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준고령자</a:t>
            </a:r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가</a:t>
            </a:r>
            <a:endParaRPr lang="ko-KR" altLang="en-US" spc="-15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Light" pitchFamily="18" charset="-127"/>
              <a:ea typeface="KoPub돋움체 Light" pitchFamily="18" charset="-127"/>
              <a:cs typeface="함초롬돋움" pitchFamily="18" charset="-127"/>
            </a:endParaRPr>
          </a:p>
          <a:p>
            <a:pPr algn="ctr"/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사회공헌할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 수 있도록 지원</a:t>
            </a:r>
          </a:p>
        </p:txBody>
      </p:sp>
      <p:cxnSp>
        <p:nvCxnSpPr>
          <p:cNvPr id="26" name="직선 연결선 25"/>
          <p:cNvCxnSpPr/>
          <p:nvPr/>
        </p:nvCxnSpPr>
        <p:spPr>
          <a:xfrm rot="5400000">
            <a:off x="-1188199" y="4352451"/>
            <a:ext cx="4431930" cy="7712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911799" y="2385397"/>
            <a:ext cx="8082404" cy="3115305"/>
            <a:chOff x="911799" y="3147369"/>
            <a:chExt cx="8082404" cy="3115305"/>
          </a:xfrm>
        </p:grpSpPr>
        <p:grpSp>
          <p:nvGrpSpPr>
            <p:cNvPr id="3" name="그룹 46"/>
            <p:cNvGrpSpPr/>
            <p:nvPr/>
          </p:nvGrpSpPr>
          <p:grpSpPr>
            <a:xfrm>
              <a:off x="911799" y="3920530"/>
              <a:ext cx="8082404" cy="1023308"/>
              <a:chOff x="841660" y="4190582"/>
              <a:chExt cx="7460681" cy="1023308"/>
            </a:xfrm>
          </p:grpSpPr>
          <p:sp>
            <p:nvSpPr>
              <p:cNvPr id="34" name="양쪽 모서리가 둥근 사각형 33"/>
              <p:cNvSpPr/>
              <p:nvPr/>
            </p:nvSpPr>
            <p:spPr>
              <a:xfrm>
                <a:off x="1220091" y="4190582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5" name="모서리가 둥근 직사각형 34"/>
              <p:cNvSpPr/>
              <p:nvPr/>
            </p:nvSpPr>
            <p:spPr>
              <a:xfrm>
                <a:off x="1220092" y="4478614"/>
                <a:ext cx="7082249" cy="735276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389573" y="4618438"/>
                <a:ext cx="669674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marL="342900" indent="-342900"/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-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교통비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(3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천원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),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참여수당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시간당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천원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),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식비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(5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천원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지급</a:t>
                </a:r>
              </a:p>
              <a:p>
                <a:pPr marL="342900" indent="-342900"/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(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단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일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4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시간 미만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활동시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식비 미지급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</a:t>
                </a:r>
              </a:p>
            </p:txBody>
          </p:sp>
          <p:sp>
            <p:nvSpPr>
              <p:cNvPr id="37" name="직사각형 36"/>
              <p:cNvSpPr/>
              <p:nvPr/>
            </p:nvSpPr>
            <p:spPr>
              <a:xfrm flipH="1">
                <a:off x="1389573" y="4191267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  <p:sp>
            <p:nvSpPr>
              <p:cNvPr id="38" name="타원 37"/>
              <p:cNvSpPr/>
              <p:nvPr/>
            </p:nvSpPr>
            <p:spPr>
              <a:xfrm>
                <a:off x="841660" y="4199986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4" name="그룹 45"/>
            <p:cNvGrpSpPr/>
            <p:nvPr/>
          </p:nvGrpSpPr>
          <p:grpSpPr>
            <a:xfrm>
              <a:off x="911799" y="5023342"/>
              <a:ext cx="8082404" cy="1239332"/>
              <a:chOff x="841660" y="5224170"/>
              <a:chExt cx="7460681" cy="1239332"/>
            </a:xfrm>
          </p:grpSpPr>
          <p:sp>
            <p:nvSpPr>
              <p:cNvPr id="40" name="양쪽 모서리가 둥근 사각형 39"/>
              <p:cNvSpPr/>
              <p:nvPr/>
            </p:nvSpPr>
            <p:spPr>
              <a:xfrm>
                <a:off x="1220091" y="5224170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1" name="모서리가 둥근 직사각형 40"/>
              <p:cNvSpPr/>
              <p:nvPr/>
            </p:nvSpPr>
            <p:spPr>
              <a:xfrm>
                <a:off x="1220092" y="5527398"/>
                <a:ext cx="7082249" cy="936104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1389573" y="5652798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사회공헌활동 운영기관에 참여신청서 제출</a:t>
                </a:r>
              </a:p>
              <a:p>
                <a:pPr>
                  <a:buFontTx/>
                  <a:buChar char="-"/>
                </a:pP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운영기관 목록은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“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워크넷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(www.work.go.kr)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–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장년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-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사회공헌활동지원사업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참고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”</a:t>
                </a:r>
                <a:endParaRPr lang="en-US" altLang="ko-KR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또는 고객센터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국번없이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☎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1350)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에 문의</a:t>
                </a:r>
                <a:endParaRPr lang="en-US" altLang="ko-KR" sz="14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43" name="직사각형 42"/>
              <p:cNvSpPr/>
              <p:nvPr/>
            </p:nvSpPr>
            <p:spPr>
              <a:xfrm flipH="1">
                <a:off x="1389572" y="5232637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841660" y="5224170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5" name="그룹 47"/>
            <p:cNvGrpSpPr/>
            <p:nvPr/>
          </p:nvGrpSpPr>
          <p:grpSpPr>
            <a:xfrm>
              <a:off x="911799" y="3147369"/>
              <a:ext cx="8082404" cy="686413"/>
              <a:chOff x="841660" y="3147368"/>
              <a:chExt cx="7460681" cy="686413"/>
            </a:xfrm>
          </p:grpSpPr>
          <p:sp>
            <p:nvSpPr>
              <p:cNvPr id="28" name="양쪽 모서리가 둥근 사각형 27"/>
              <p:cNvSpPr/>
              <p:nvPr/>
            </p:nvSpPr>
            <p:spPr>
              <a:xfrm>
                <a:off x="1220092" y="3147368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1" name="직사각형 30"/>
              <p:cNvSpPr/>
              <p:nvPr/>
            </p:nvSpPr>
            <p:spPr>
              <a:xfrm flipH="1">
                <a:off x="1389573" y="3148053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지원대상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841660" y="3191478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45" name="모서리가 둥근 직사각형 44"/>
              <p:cNvSpPr/>
              <p:nvPr/>
            </p:nvSpPr>
            <p:spPr>
              <a:xfrm>
                <a:off x="1220092" y="3437781"/>
                <a:ext cx="7082249" cy="396000"/>
              </a:xfrm>
              <a:prstGeom prst="roundRect">
                <a:avLst>
                  <a:gd name="adj" fmla="val 23265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389573" y="3523859"/>
                <a:ext cx="6696744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Bold" pitchFamily="18" charset="-127"/>
                    <a:ea typeface="KoPub돋움체 Bold" pitchFamily="18" charset="-127"/>
                    <a:cs typeface="함초롬돋움" panose="02030504000101010101" pitchFamily="18" charset="-127"/>
                  </a:rPr>
                  <a:t>만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Bold" pitchFamily="18" charset="-127"/>
                    <a:ea typeface="KoPub돋움체 Bold" pitchFamily="18" charset="-127"/>
                    <a:cs typeface="함초롬돋움" panose="02030504000101010101" pitchFamily="18" charset="-127"/>
                  </a:rPr>
                  <a:t>50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Bold" pitchFamily="18" charset="-127"/>
                    <a:ea typeface="KoPub돋움체 Bold" pitchFamily="18" charset="-127"/>
                    <a:cs typeface="함초롬돋움" panose="02030504000101010101" pitchFamily="18" charset="-127"/>
                  </a:rPr>
                  <a:t>세 이상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Bold" pitchFamily="18" charset="-127"/>
                    <a:ea typeface="KoPub돋움체 Bold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Bold" pitchFamily="18" charset="-127"/>
                    <a:ea typeface="KoPub돋움체 Bold" pitchFamily="18" charset="-127"/>
                    <a:cs typeface="함초롬돋움" panose="02030504000101010101" pitchFamily="18" charset="-127"/>
                  </a:rPr>
                  <a:t>해당분야 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Bold" pitchFamily="18" charset="-127"/>
                    <a:ea typeface="KoPub돋움체 Bold" pitchFamily="18" charset="-127"/>
                    <a:cs typeface="함초롬돋움" panose="02030504000101010101" pitchFamily="18" charset="-127"/>
                  </a:rPr>
                  <a:t>3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Bold" pitchFamily="18" charset="-127"/>
                    <a:ea typeface="KoPub돋움체 Bold" pitchFamily="18" charset="-127"/>
                    <a:cs typeface="함초롬돋움" panose="02030504000101010101" pitchFamily="18" charset="-127"/>
                  </a:rPr>
                  <a:t>년 이상의 퇴직자</a:t>
                </a:r>
              </a:p>
            </p:txBody>
          </p:sp>
        </p:grpSp>
      </p:grpSp>
      <p:grpSp>
        <p:nvGrpSpPr>
          <p:cNvPr id="6" name="그룹 28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3" name="양쪽 모서리가 둥근 사각형 32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9" name="직각 삼각형 38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9" name="직각 삼각형 48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7" name="그룹 49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51" name="TextBox 5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5.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새로운 일하기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54" name="양쪽 모서리가 둥근 사각형 53"/>
          <p:cNvSpPr/>
          <p:nvPr/>
        </p:nvSpPr>
        <p:spPr>
          <a:xfrm>
            <a:off x="1309662" y="5568720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1309663" y="5908434"/>
            <a:ext cx="7672436" cy="735276"/>
          </a:xfrm>
          <a:prstGeom prst="roundRect">
            <a:avLst>
              <a:gd name="adj" fmla="val 13644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 flipH="1">
            <a:off x="1493267" y="5586728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err="1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향후계획</a:t>
            </a:r>
            <a:endParaRPr lang="ko-KR" altLang="en-US" sz="1200" dirty="0" smtClean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906435" y="5644217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501342" y="6026169"/>
            <a:ext cx="7254806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00" indent="-342900"/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-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’19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년부터는 </a:t>
            </a:r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신중년의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경력을 활용하여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지역에 필요한 서비스를 제공하는 직접일자리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*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유형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신설 검토</a:t>
            </a:r>
            <a:endParaRPr lang="en-US" altLang="ko-KR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ysClr val="windowText" lastClr="00000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pPr marL="342900" indent="-342900"/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  *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ysClr val="windowText" lastClr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최저임금 이상 임금 제공</a:t>
            </a:r>
            <a:endParaRPr lang="en-US" altLang="ko-KR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ysClr val="windowText" lastClr="00000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608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591510" y="1101976"/>
            <a:ext cx="8722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시니어 창업지원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퇴직자의 전문성과 경력을 활용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한 기술창업 지원</a:t>
            </a:r>
          </a:p>
        </p:txBody>
      </p:sp>
      <p:cxnSp>
        <p:nvCxnSpPr>
          <p:cNvPr id="25" name="직선 연결선 24"/>
          <p:cNvCxnSpPr>
            <a:stCxn id="44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양쪽 모서리가 둥근 사각형 26"/>
          <p:cNvSpPr/>
          <p:nvPr/>
        </p:nvSpPr>
        <p:spPr>
          <a:xfrm>
            <a:off x="1321765" y="3647808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 flipH="1">
            <a:off x="1505371" y="3648493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지원내용</a:t>
            </a:r>
          </a:p>
        </p:txBody>
      </p:sp>
      <p:sp>
        <p:nvSpPr>
          <p:cNvPr id="34" name="타원 33"/>
          <p:cNvSpPr/>
          <p:nvPr/>
        </p:nvSpPr>
        <p:spPr>
          <a:xfrm>
            <a:off x="911799" y="3717113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1321765" y="5013176"/>
            <a:ext cx="1521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1321767" y="3935840"/>
            <a:ext cx="7672436" cy="936104"/>
          </a:xfrm>
          <a:prstGeom prst="roundRect">
            <a:avLst>
              <a:gd name="adj" fmla="val 13644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 flipH="1">
            <a:off x="1505370" y="5013861"/>
            <a:ext cx="2589534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신청방법 및 문의</a:t>
            </a:r>
          </a:p>
        </p:txBody>
      </p:sp>
      <p:sp>
        <p:nvSpPr>
          <p:cNvPr id="40" name="타원 39"/>
          <p:cNvSpPr/>
          <p:nvPr/>
        </p:nvSpPr>
        <p:spPr>
          <a:xfrm>
            <a:off x="911799" y="508248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1321767" y="2619336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 flipH="1">
            <a:off x="1505371" y="2620021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지원대상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911799" y="268864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1321767" y="2909749"/>
            <a:ext cx="7672436" cy="396000"/>
          </a:xfrm>
          <a:prstGeom prst="roundRect">
            <a:avLst>
              <a:gd name="adj" fmla="val 23265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05371" y="2995827"/>
            <a:ext cx="7254806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만 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40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세 이상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예비창업자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505371" y="4075665"/>
            <a:ext cx="7254806" cy="64633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00" indent="-342900"/>
            <a:r>
              <a:rPr lang="en-US" altLang="ko-KR" sz="14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1) </a:t>
            </a:r>
            <a:r>
              <a:rPr lang="ko-KR" altLang="en-US" sz="14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시니어 창업스쿨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기술창업을 위한 제조기술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뿌리산업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지식산업업종으로 실전창업교육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(100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시간 이상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342900" indent="-342900"/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2)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시니어 기술창업센터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: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시니어 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예비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창업자를 위한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사무공간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각 </a:t>
            </a:r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센터별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기술관련</a:t>
            </a:r>
          </a:p>
          <a:p>
            <a:pPr marL="342900" indent="-342900"/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                                 교육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상담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자문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네트워킹 등 지원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1321767" y="5316404"/>
            <a:ext cx="7672436" cy="735276"/>
          </a:xfrm>
          <a:prstGeom prst="roundRect">
            <a:avLst>
              <a:gd name="adj" fmla="val 13644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05371" y="5474591"/>
            <a:ext cx="7254806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창업진흥원 </a:t>
            </a:r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지식서비스창업부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(☎ 042-480-4388)</a:t>
            </a:r>
          </a:p>
          <a:p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창업넷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(www.startup.go.kr)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35" name="양쪽 모서리가 둥근 사각형 34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7" name="직각 삼각형 46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9" name="직각 삼각형 48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51" name="TextBox 50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5.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새로운 일하기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49703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591510" y="1101976"/>
            <a:ext cx="8722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귀농귀촌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종합센터</a:t>
            </a:r>
          </a:p>
          <a:p>
            <a:pPr algn="ctr"/>
            <a:r>
              <a:rPr lang="ko-KR" altLang="en-US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귀농귀촌을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 희망하는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도시민의 안정적인 정착 지원</a:t>
            </a:r>
          </a:p>
        </p:txBody>
      </p:sp>
      <p:cxnSp>
        <p:nvCxnSpPr>
          <p:cNvPr id="25" name="직선 연결선 24"/>
          <p:cNvCxnSpPr>
            <a:stCxn id="39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양쪽 모서리가 둥근 사각형 25"/>
          <p:cNvSpPr/>
          <p:nvPr/>
        </p:nvSpPr>
        <p:spPr>
          <a:xfrm>
            <a:off x="1321765" y="3647808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 flipH="1">
            <a:off x="1505371" y="3648493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지원내용</a:t>
            </a:r>
          </a:p>
        </p:txBody>
      </p:sp>
      <p:sp>
        <p:nvSpPr>
          <p:cNvPr id="31" name="타원 30"/>
          <p:cNvSpPr/>
          <p:nvPr/>
        </p:nvSpPr>
        <p:spPr>
          <a:xfrm>
            <a:off x="911799" y="3717113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2" name="양쪽 모서리가 둥근 사각형 31"/>
          <p:cNvSpPr/>
          <p:nvPr/>
        </p:nvSpPr>
        <p:spPr>
          <a:xfrm>
            <a:off x="1321765" y="5013176"/>
            <a:ext cx="1521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 flipH="1">
            <a:off x="1505370" y="5013861"/>
            <a:ext cx="2589534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신청방법 및 문의</a:t>
            </a:r>
          </a:p>
        </p:txBody>
      </p:sp>
      <p:sp>
        <p:nvSpPr>
          <p:cNvPr id="35" name="타원 34"/>
          <p:cNvSpPr/>
          <p:nvPr/>
        </p:nvSpPr>
        <p:spPr>
          <a:xfrm>
            <a:off x="911799" y="508248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7" name="양쪽 모서리가 둥근 사각형 36"/>
          <p:cNvSpPr/>
          <p:nvPr/>
        </p:nvSpPr>
        <p:spPr>
          <a:xfrm>
            <a:off x="1321767" y="2619336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 flipH="1">
            <a:off x="1505371" y="2620021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지원대상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911799" y="268864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1321767" y="2909749"/>
            <a:ext cx="7672436" cy="396000"/>
          </a:xfrm>
          <a:prstGeom prst="roundRect">
            <a:avLst>
              <a:gd name="adj" fmla="val 23265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505371" y="2995827"/>
            <a:ext cx="7254806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귀농귀촌을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희망하는 자</a:t>
            </a:r>
            <a:endParaRPr lang="ko-KR" altLang="en-US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itchFamily="18" charset="-127"/>
              <a:ea typeface="KoPub돋움체 Medium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1321767" y="5316404"/>
            <a:ext cx="7672436" cy="735276"/>
          </a:xfrm>
          <a:prstGeom prst="roundRect">
            <a:avLst>
              <a:gd name="adj" fmla="val 13644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1321767" y="3935840"/>
            <a:ext cx="7672436" cy="735276"/>
          </a:xfrm>
          <a:prstGeom prst="roundRect">
            <a:avLst>
              <a:gd name="adj" fmla="val 13644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05371" y="5474591"/>
            <a:ext cx="7254806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귀농귀촌종합센터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(☎ 1899-9097)</a:t>
            </a:r>
          </a:p>
          <a:p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귀농귀촌종합센터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홈페이지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(www.returnfarm.com)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505371" y="4075665"/>
            <a:ext cx="7254806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00" indent="-342900"/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1)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귀농창업 및 주택구입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2)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선도농가실습지원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3)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귀농인의 집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4)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세제지원 등</a:t>
            </a:r>
            <a:r>
              <a:rPr lang="ko-KR" altLang="en-US" sz="14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</a:t>
            </a:r>
          </a:p>
          <a:p>
            <a:pPr marL="342900" indent="-342900"/>
            <a:r>
              <a:rPr lang="ko-KR" altLang="en-US" sz="14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  </a:t>
            </a:r>
            <a:r>
              <a:rPr lang="ko-KR" altLang="en-US" sz="1400" b="1" spc="-1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귀농귀촌에</a:t>
            </a:r>
            <a:r>
              <a:rPr lang="ko-KR" altLang="en-US" sz="14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필요한 다양한 사업</a:t>
            </a:r>
          </a:p>
        </p:txBody>
      </p:sp>
      <p:grpSp>
        <p:nvGrpSpPr>
          <p:cNvPr id="33" name="그룹 32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45" name="양쪽 모서리가 둥근 사각형 44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6" name="직각 삼각형 45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7" name="직각 삼각형 46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50" name="TextBox 49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5.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새로운 일하기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91119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591510" y="1101976"/>
            <a:ext cx="8722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사회적기업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설립 지원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다양한 인적 </a:t>
            </a:r>
            <a:r>
              <a:rPr lang="en-US" altLang="ko-KR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· 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물적 지원</a:t>
            </a:r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Light" pitchFamily="18" charset="-127"/>
                <a:ea typeface="KoPub돋움체 Light" pitchFamily="18" charset="-127"/>
                <a:cs typeface="함초롬돋움" pitchFamily="18" charset="-127"/>
              </a:rPr>
              <a:t>을 통해 성공적인 사회적 기업 창업 지원</a:t>
            </a:r>
          </a:p>
        </p:txBody>
      </p:sp>
      <p:cxnSp>
        <p:nvCxnSpPr>
          <p:cNvPr id="25" name="직선 연결선 24"/>
          <p:cNvCxnSpPr>
            <a:stCxn id="38" idx="4"/>
          </p:cNvCxnSpPr>
          <p:nvPr/>
        </p:nvCxnSpPr>
        <p:spPr>
          <a:xfrm>
            <a:off x="1031622" y="2902314"/>
            <a:ext cx="0" cy="3955686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911799" y="2619336"/>
            <a:ext cx="8082404" cy="3432344"/>
            <a:chOff x="911799" y="2619336"/>
            <a:chExt cx="8082404" cy="3432344"/>
          </a:xfrm>
        </p:grpSpPr>
        <p:grpSp>
          <p:nvGrpSpPr>
            <p:cNvPr id="35" name="그룹 34"/>
            <p:cNvGrpSpPr/>
            <p:nvPr/>
          </p:nvGrpSpPr>
          <p:grpSpPr>
            <a:xfrm>
              <a:off x="911799" y="2619336"/>
              <a:ext cx="8082404" cy="686413"/>
              <a:chOff x="841660" y="2619335"/>
              <a:chExt cx="7460681" cy="686413"/>
            </a:xfrm>
          </p:grpSpPr>
          <p:sp>
            <p:nvSpPr>
              <p:cNvPr id="36" name="양쪽 모서리가 둥근 사각형 35"/>
              <p:cNvSpPr/>
              <p:nvPr/>
            </p:nvSpPr>
            <p:spPr>
              <a:xfrm>
                <a:off x="1220092" y="2619335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 flipH="1">
                <a:off x="1389573" y="2620020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지원대상</a:t>
                </a:r>
                <a:endPara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38" name="타원 37"/>
              <p:cNvSpPr/>
              <p:nvPr/>
            </p:nvSpPr>
            <p:spPr>
              <a:xfrm>
                <a:off x="841660" y="2688639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39" name="모서리가 둥근 직사각형 38"/>
              <p:cNvSpPr/>
              <p:nvPr/>
            </p:nvSpPr>
            <p:spPr>
              <a:xfrm>
                <a:off x="1220092" y="2909748"/>
                <a:ext cx="7082249" cy="396000"/>
              </a:xfrm>
              <a:prstGeom prst="roundRect">
                <a:avLst>
                  <a:gd name="adj" fmla="val 23265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1389573" y="2995826"/>
                <a:ext cx="6696744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사회적기업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 창업을 준비하는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예비창업자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팀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)</a:t>
                </a:r>
                <a:r>
                  <a:rPr lang="en-US" altLang="ko-KR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또는 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창업 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itchFamily="18" charset="-127"/>
                    <a:ea typeface="KoPub돋움체 Medium" pitchFamily="18" charset="-127"/>
                    <a:cs typeface="함초롬돋움" panose="02030504000101010101" pitchFamily="18" charset="-127"/>
                  </a:rPr>
                  <a:t>년 미만의 기업</a:t>
                </a: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911799" y="5013176"/>
              <a:ext cx="8082404" cy="1038504"/>
              <a:chOff x="841660" y="5013176"/>
              <a:chExt cx="7460681" cy="1038504"/>
            </a:xfrm>
          </p:grpSpPr>
          <p:sp>
            <p:nvSpPr>
              <p:cNvPr id="32" name="양쪽 모서리가 둥근 사각형 31"/>
              <p:cNvSpPr/>
              <p:nvPr/>
            </p:nvSpPr>
            <p:spPr>
              <a:xfrm>
                <a:off x="1220091" y="5013176"/>
                <a:ext cx="1404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 flipH="1">
                <a:off x="1389572" y="5013861"/>
                <a:ext cx="2390339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신청방법 및 문의</a:t>
                </a:r>
              </a:p>
            </p:txBody>
          </p:sp>
          <p:sp>
            <p:nvSpPr>
              <p:cNvPr id="34" name="타원 33"/>
              <p:cNvSpPr/>
              <p:nvPr/>
            </p:nvSpPr>
            <p:spPr>
              <a:xfrm>
                <a:off x="841660" y="5082480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41" name="모서리가 둥근 직사각형 40"/>
              <p:cNvSpPr/>
              <p:nvPr/>
            </p:nvSpPr>
            <p:spPr>
              <a:xfrm>
                <a:off x="1220092" y="5316404"/>
                <a:ext cx="7082249" cy="735276"/>
              </a:xfrm>
              <a:prstGeom prst="roundRect">
                <a:avLst>
                  <a:gd name="adj" fmla="val 13644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1389573" y="5474590"/>
                <a:ext cx="6696744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한국사회적기업진흥원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창업지원팀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(☎ 031-697-7711~7717)</a:t>
                </a:r>
              </a:p>
              <a:p>
                <a:r>
                  <a:rPr lang="ko-KR" altLang="en-US" sz="1400" b="1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한국사회적기업진흥원</a:t>
                </a:r>
                <a:r>
                  <a:rPr lang="ko-KR" altLang="en-US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홈페이지</a:t>
                </a:r>
                <a:r>
                  <a:rPr lang="en-US" altLang="ko-KR" sz="1400" b="1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(www.socialenterprise.or.kr)</a:t>
                </a:r>
              </a:p>
            </p:txBody>
          </p:sp>
        </p:grpSp>
        <p:grpSp>
          <p:nvGrpSpPr>
            <p:cNvPr id="46" name="그룹 45"/>
            <p:cNvGrpSpPr/>
            <p:nvPr/>
          </p:nvGrpSpPr>
          <p:grpSpPr>
            <a:xfrm>
              <a:off x="911799" y="3548786"/>
              <a:ext cx="8082404" cy="1221352"/>
              <a:chOff x="841660" y="3647808"/>
              <a:chExt cx="7460681" cy="1221352"/>
            </a:xfrm>
          </p:grpSpPr>
          <p:sp>
            <p:nvSpPr>
              <p:cNvPr id="26" name="양쪽 모서리가 둥근 사각형 25"/>
              <p:cNvSpPr/>
              <p:nvPr/>
            </p:nvSpPr>
            <p:spPr>
              <a:xfrm>
                <a:off x="1220091" y="3647808"/>
                <a:ext cx="900000" cy="432048"/>
              </a:xfrm>
              <a:prstGeom prst="round2SameRect">
                <a:avLst/>
              </a:prstGeom>
              <a:solidFill>
                <a:srgbClr val="1B8CA2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27" name="직사각형 26"/>
              <p:cNvSpPr/>
              <p:nvPr/>
            </p:nvSpPr>
            <p:spPr>
              <a:xfrm flipH="1">
                <a:off x="1389573" y="3648493"/>
                <a:ext cx="1512168" cy="291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perspectiveFront"/>
                  <a:lightRig rig="threePt" dir="t"/>
                </a:scene3d>
              </a:bodyPr>
              <a:lstStyle/>
              <a:p>
                <a:r>
                  <a:rPr lang="ko-KR" altLang="en-US" sz="1200" dirty="0" smtClean="0"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지원내용</a:t>
                </a: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841660" y="3717112"/>
                <a:ext cx="221211" cy="2136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rgbClr val="0070C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42" name="모서리가 둥근 직사각형 41"/>
              <p:cNvSpPr/>
              <p:nvPr/>
            </p:nvSpPr>
            <p:spPr>
              <a:xfrm>
                <a:off x="1220092" y="3935840"/>
                <a:ext cx="7082249" cy="933320"/>
              </a:xfrm>
              <a:prstGeom prst="roundRect">
                <a:avLst>
                  <a:gd name="adj" fmla="val 9231"/>
                </a:avLst>
              </a:prstGeom>
              <a:solidFill>
                <a:srgbClr val="F7F8F8"/>
              </a:solidFill>
              <a:ln w="19050">
                <a:solidFill>
                  <a:srgbClr val="1B8C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KoPub돋움체 Medium" pitchFamily="18" charset="-127"/>
                  <a:ea typeface="KoPub돋움체 Medium" pitchFamily="18" charset="-127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1389573" y="4075664"/>
                <a:ext cx="6696744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marL="342900" indent="-342900"/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1) </a:t>
                </a:r>
                <a:r>
                  <a:rPr lang="ko-KR" altLang="en-US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창업공간 제공 </a:t>
                </a:r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2) </a:t>
                </a:r>
                <a:r>
                  <a:rPr lang="ko-KR" altLang="en-US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창업비용</a:t>
                </a:r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(1,000~5,000</a:t>
                </a:r>
                <a:r>
                  <a:rPr lang="ko-KR" altLang="en-US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만원</a:t>
                </a:r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 </a:t>
                </a:r>
                <a:r>
                  <a:rPr lang="ko-KR" altLang="en-US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지원 </a:t>
                </a:r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3) </a:t>
                </a:r>
                <a:r>
                  <a:rPr lang="ko-KR" altLang="en-US" sz="1400" spc="-1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멘토링</a:t>
                </a:r>
                <a:endParaRPr lang="ko-KR" altLang="en-US" sz="1400" spc="-100" dirty="0" smtClean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함초롬돋움" panose="02030504000101010101" pitchFamily="18" charset="-127"/>
                </a:endParaRPr>
              </a:p>
              <a:p>
                <a:pPr marL="342900" indent="-342900"/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4) </a:t>
                </a:r>
                <a:r>
                  <a:rPr lang="ko-KR" altLang="en-US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사후지원</a:t>
                </a:r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우수사례 발굴</a:t>
                </a:r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네트워크 연계 등</a:t>
                </a:r>
                <a:r>
                  <a:rPr lang="en-US" altLang="ko-KR" sz="1400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</a:t>
                </a:r>
              </a:p>
              <a:p>
                <a:pPr marL="342900" indent="-342900"/>
                <a:r>
                  <a:rPr lang="en-US" altLang="ko-KR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* 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연 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1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회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매년 상반기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) </a:t>
                </a:r>
                <a:r>
                  <a:rPr lang="ko-KR" altLang="en-US" sz="1400" b="1" spc="-100" dirty="0" err="1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창업팀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rgbClr val="F4772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함초롬돋움" panose="02030504000101010101" pitchFamily="18" charset="-127"/>
                  </a:rPr>
                  <a:t> 모집</a:t>
                </a:r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48" name="양쪽 모서리가 둥근 사각형 47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9" name="직각 삼각형 48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0" name="직각 삼각형 49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478022" y="248771"/>
            <a:ext cx="5118369" cy="338554"/>
            <a:chOff x="693970" y="157594"/>
            <a:chExt cx="4724648" cy="338554"/>
          </a:xfrm>
        </p:grpSpPr>
        <p:sp>
          <p:nvSpPr>
            <p:cNvPr id="52" name="TextBox 51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생애주기별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 지원제도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5.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새로운 일하기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93970" y="167863"/>
              <a:ext cx="162766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25928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906000" cy="6858000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1311689" y="2060848"/>
            <a:ext cx="7601751" cy="2940077"/>
          </a:xfrm>
          <a:prstGeom prst="rect">
            <a:avLst/>
          </a:prstGeom>
          <a:solidFill>
            <a:schemeClr val="bg1">
              <a:alpha val="65000"/>
            </a:schemeClr>
          </a:solidFill>
          <a:ln w="114300">
            <a:solidFill>
              <a:srgbClr val="1B8CA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5" name="양쪽 모서리가 둥근 사각형 14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6" name="직각 삼각형 15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7" name="직각 삼각형 16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33939" y="248771"/>
            <a:ext cx="5162452" cy="338554"/>
            <a:chOff x="653278" y="157594"/>
            <a:chExt cx="4765340" cy="338554"/>
          </a:xfrm>
        </p:grpSpPr>
        <p:sp>
          <p:nvSpPr>
            <p:cNvPr id="19" name="TextBox 18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26" name="포인트가 7개인 별 25"/>
          <p:cNvSpPr/>
          <p:nvPr/>
        </p:nvSpPr>
        <p:spPr>
          <a:xfrm>
            <a:off x="2966114" y="3484656"/>
            <a:ext cx="96107" cy="88715"/>
          </a:xfrm>
          <a:prstGeom prst="star7">
            <a:avLst/>
          </a:prstGeom>
          <a:solidFill>
            <a:srgbClr val="1B8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8" name="포인트가 7개인 별 27"/>
          <p:cNvSpPr/>
          <p:nvPr/>
        </p:nvSpPr>
        <p:spPr>
          <a:xfrm>
            <a:off x="3512840" y="3484656"/>
            <a:ext cx="96107" cy="88715"/>
          </a:xfrm>
          <a:prstGeom prst="star7">
            <a:avLst/>
          </a:prstGeom>
          <a:solidFill>
            <a:srgbClr val="1B8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9" name="포인트가 7개인 별 28"/>
          <p:cNvSpPr/>
          <p:nvPr/>
        </p:nvSpPr>
        <p:spPr>
          <a:xfrm>
            <a:off x="4043811" y="3484656"/>
            <a:ext cx="96107" cy="88715"/>
          </a:xfrm>
          <a:prstGeom prst="star7">
            <a:avLst/>
          </a:prstGeom>
          <a:solidFill>
            <a:srgbClr val="1B8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701702" y="3611471"/>
            <a:ext cx="1728192" cy="647717"/>
          </a:xfrm>
          <a:prstGeom prst="rect">
            <a:avLst/>
          </a:prstGeom>
          <a:solidFill>
            <a:srgbClr val="FFC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889964" y="2696669"/>
            <a:ext cx="8126073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ln>
                  <a:solidFill>
                    <a:srgbClr val="1B8CA2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이러한 서비스를 지원받으려면</a:t>
            </a:r>
            <a:endParaRPr lang="en-US" altLang="ko-KR" sz="4000" dirty="0" smtClean="0">
              <a:ln>
                <a:solidFill>
                  <a:srgbClr val="1B8CA2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ctr"/>
            <a:endParaRPr lang="en-US" altLang="ko-KR" sz="1400" dirty="0" smtClean="0">
              <a:ln>
                <a:solidFill>
                  <a:srgbClr val="1B8CA2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ctr"/>
            <a:r>
              <a:rPr lang="ko-KR" altLang="en-US" sz="4800" dirty="0" smtClean="0">
                <a:ln>
                  <a:solidFill>
                    <a:srgbClr val="1B8CA2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</a:rPr>
              <a:t>어디로</a:t>
            </a:r>
            <a:r>
              <a:rPr lang="ko-KR" altLang="en-US" sz="4000" dirty="0" smtClean="0">
                <a:ln>
                  <a:solidFill>
                    <a:srgbClr val="1B8CA2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가야 하나요</a:t>
            </a:r>
            <a:r>
              <a:rPr lang="en-US" altLang="ko-KR" sz="4000" dirty="0" smtClean="0">
                <a:ln>
                  <a:solidFill>
                    <a:srgbClr val="1B8CA2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?</a:t>
            </a:r>
          </a:p>
        </p:txBody>
      </p:sp>
    </p:spTree>
    <p:extLst>
      <p:ext uri="{BB962C8B-B14F-4D97-AF65-F5344CB8AC3E}">
        <p14:creationId xmlns="" xmlns:p14="http://schemas.microsoft.com/office/powerpoint/2010/main" val="158271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906000" cy="6858000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1311689" y="2060848"/>
            <a:ext cx="7601751" cy="2940077"/>
          </a:xfrm>
          <a:prstGeom prst="rect">
            <a:avLst/>
          </a:prstGeom>
          <a:solidFill>
            <a:schemeClr val="bg1">
              <a:alpha val="65000"/>
            </a:schemeClr>
          </a:solidFill>
          <a:ln w="114300">
            <a:solidFill>
              <a:srgbClr val="1B8CA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5" name="양쪽 모서리가 둥근 사각형 14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6" name="직각 삼각형 15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7" name="직각 삼각형 16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33939" y="248771"/>
            <a:ext cx="5162452" cy="338554"/>
            <a:chOff x="653278" y="157594"/>
            <a:chExt cx="4765340" cy="338554"/>
          </a:xfrm>
        </p:grpSpPr>
        <p:sp>
          <p:nvSpPr>
            <p:cNvPr id="19" name="TextBox 18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22" name="모서리가 둥근 직사각형 21"/>
          <p:cNvSpPr/>
          <p:nvPr/>
        </p:nvSpPr>
        <p:spPr>
          <a:xfrm>
            <a:off x="5229620" y="2510858"/>
            <a:ext cx="2814224" cy="531357"/>
          </a:xfrm>
          <a:prstGeom prst="roundRect">
            <a:avLst/>
          </a:prstGeom>
          <a:solidFill>
            <a:srgbClr val="87B972"/>
          </a:solidFill>
          <a:ln w="12700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B05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5229620" y="3296676"/>
            <a:ext cx="2814224" cy="531357"/>
          </a:xfrm>
          <a:prstGeom prst="roundRect">
            <a:avLst/>
          </a:prstGeom>
          <a:solidFill>
            <a:srgbClr val="87B972"/>
          </a:solidFill>
          <a:ln w="12700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B05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1997367" y="2510858"/>
            <a:ext cx="2814224" cy="531357"/>
          </a:xfrm>
          <a:prstGeom prst="roundRect">
            <a:avLst/>
          </a:prstGeom>
          <a:solidFill>
            <a:srgbClr val="87B972"/>
          </a:solidFill>
          <a:ln w="12700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B05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997367" y="3296676"/>
            <a:ext cx="2814224" cy="531357"/>
          </a:xfrm>
          <a:prstGeom prst="roundRect">
            <a:avLst/>
          </a:prstGeom>
          <a:solidFill>
            <a:srgbClr val="87B972"/>
          </a:solidFill>
          <a:ln w="12700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B05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5229620" y="4065976"/>
            <a:ext cx="2814224" cy="531357"/>
          </a:xfrm>
          <a:prstGeom prst="roundRect">
            <a:avLst/>
          </a:prstGeom>
          <a:solidFill>
            <a:srgbClr val="87B972"/>
          </a:solidFill>
          <a:ln w="12700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B05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997367" y="4065976"/>
            <a:ext cx="2814224" cy="531357"/>
          </a:xfrm>
          <a:prstGeom prst="roundRect">
            <a:avLst/>
          </a:prstGeom>
          <a:solidFill>
            <a:srgbClr val="87B972"/>
          </a:solidFill>
          <a:ln w="12700"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B05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88909" y="2564904"/>
            <a:ext cx="309564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고용복지</a:t>
            </a:r>
            <a:r>
              <a:rPr lang="en-US" altLang="ko-KR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</a:t>
            </a:r>
            <a:r>
              <a:rPr lang="ko-KR" altLang="en-US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센터</a:t>
            </a:r>
            <a:endParaRPr lang="ko-KR" altLang="en-US" sz="24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088909" y="3348041"/>
            <a:ext cx="309564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고령자 인재은행</a:t>
            </a:r>
            <a:endParaRPr lang="ko-KR" altLang="en-US" sz="24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56656" y="2564904"/>
            <a:ext cx="309564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 용 센 터</a:t>
            </a:r>
            <a:endParaRPr lang="ko-KR" altLang="en-US" sz="24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56656" y="3348041"/>
            <a:ext cx="309564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spc="-15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중장년</a:t>
            </a:r>
            <a:r>
              <a:rPr lang="ko-KR" altLang="en-US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일자리희망센터</a:t>
            </a:r>
            <a:endParaRPr lang="ko-KR" altLang="en-US" sz="24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88909" y="4120023"/>
            <a:ext cx="309564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기타 </a:t>
            </a:r>
            <a:r>
              <a:rPr lang="ko-KR" altLang="en-US" sz="2400" spc="-15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지자체</a:t>
            </a:r>
            <a:r>
              <a:rPr lang="ko-KR" altLang="en-US" sz="2400" spc="-1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sz="24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856656" y="4120023"/>
            <a:ext cx="3095646" cy="46166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ko-KR" altLang="en-US" sz="2400" spc="-15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여성새로일하기센터</a:t>
            </a:r>
            <a:endParaRPr lang="ko-KR" altLang="en-US" sz="24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581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485100" y="157269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cxnSp>
        <p:nvCxnSpPr>
          <p:cNvPr id="67" name="직선 연결선 66"/>
          <p:cNvCxnSpPr>
            <a:stCxn id="83" idx="4"/>
          </p:cNvCxnSpPr>
          <p:nvPr/>
        </p:nvCxnSpPr>
        <p:spPr>
          <a:xfrm>
            <a:off x="1031622" y="1335716"/>
            <a:ext cx="0" cy="5522285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1321765" y="2081209"/>
            <a:ext cx="1287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70" name="모서리가 둥근 직사각형 69"/>
          <p:cNvSpPr/>
          <p:nvPr/>
        </p:nvSpPr>
        <p:spPr>
          <a:xfrm>
            <a:off x="1321767" y="2369241"/>
            <a:ext cx="7672436" cy="4156103"/>
          </a:xfrm>
          <a:prstGeom prst="roundRect">
            <a:avLst>
              <a:gd name="adj" fmla="val 3254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505371" y="2509065"/>
            <a:ext cx="7254806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00" indent="-342900"/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국민이 편리하게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고용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·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복지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금융 등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서민지원서비스를 </a:t>
            </a:r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원스톱</a:t>
            </a:r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으로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제공</a:t>
            </a:r>
          </a:p>
          <a:p>
            <a:pPr marL="342900" indent="-342900"/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여러 서비스 기관이 한 공간에서 서비스를 제공하는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협업모델</a:t>
            </a:r>
            <a:endParaRPr lang="en-US" altLang="ko-KR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F4772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pPr marL="342900" indent="-342900"/>
            <a:endParaRPr lang="en-US" altLang="ko-KR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F4772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pPr marL="342900" indent="-342900"/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[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고용복지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+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센터 지원서비스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]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</a:t>
            </a:r>
          </a:p>
        </p:txBody>
      </p:sp>
      <p:sp>
        <p:nvSpPr>
          <p:cNvPr id="72" name="직사각형 71"/>
          <p:cNvSpPr/>
          <p:nvPr/>
        </p:nvSpPr>
        <p:spPr>
          <a:xfrm flipH="1">
            <a:off x="1505371" y="2081894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고용복지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</a:t>
            </a:r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센터</a:t>
            </a:r>
          </a:p>
        </p:txBody>
      </p:sp>
      <p:sp>
        <p:nvSpPr>
          <p:cNvPr id="73" name="타원 72"/>
          <p:cNvSpPr/>
          <p:nvPr/>
        </p:nvSpPr>
        <p:spPr>
          <a:xfrm>
            <a:off x="911799" y="2150514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1" name="양쪽 모서리가 둥근 사각형 80"/>
          <p:cNvSpPr/>
          <p:nvPr/>
        </p:nvSpPr>
        <p:spPr>
          <a:xfrm>
            <a:off x="1321766" y="1052736"/>
            <a:ext cx="975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82" name="직사각형 81"/>
          <p:cNvSpPr/>
          <p:nvPr/>
        </p:nvSpPr>
        <p:spPr>
          <a:xfrm flipH="1">
            <a:off x="1505371" y="1053421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고용센터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3" name="타원 82"/>
          <p:cNvSpPr/>
          <p:nvPr/>
        </p:nvSpPr>
        <p:spPr>
          <a:xfrm>
            <a:off x="911799" y="112204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4" name="모서리가 둥근 직사각형 83"/>
          <p:cNvSpPr/>
          <p:nvPr/>
        </p:nvSpPr>
        <p:spPr>
          <a:xfrm>
            <a:off x="1321767" y="1343149"/>
            <a:ext cx="7672436" cy="645691"/>
          </a:xfrm>
          <a:prstGeom prst="roundRect">
            <a:avLst>
              <a:gd name="adj" fmla="val 23265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505371" y="1429228"/>
            <a:ext cx="7254806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취업지원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실업급여 지급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직업진로지도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직업능력개발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기업지원 등</a:t>
            </a:r>
            <a:endParaRPr lang="ko-KR" altLang="en-US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itchFamily="18" charset="-127"/>
              <a:ea typeface="KoPub돋움체 Medium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종합적인 고용서비스를 제공</a:t>
            </a:r>
          </a:p>
        </p:txBody>
      </p:sp>
      <p:pic>
        <p:nvPicPr>
          <p:cNvPr id="32" name="_x185542768" descr="EMB0000191421c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263" y="3438525"/>
            <a:ext cx="7351213" cy="29046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그룹 21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23" name="양쪽 모서리가 둥근 사각형 22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4" name="직각 삼각형 23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5" name="직각 삼각형 24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433939" y="248771"/>
            <a:ext cx="5162452" cy="338554"/>
            <a:chOff x="653278" y="157594"/>
            <a:chExt cx="4765340" cy="338554"/>
          </a:xfrm>
        </p:grpSpPr>
        <p:sp>
          <p:nvSpPr>
            <p:cNvPr id="28" name="TextBox 27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고용센터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&amp;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고용복지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+ 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센터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78328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직선 연결선 31"/>
          <p:cNvCxnSpPr>
            <a:stCxn id="35" idx="4"/>
          </p:cNvCxnSpPr>
          <p:nvPr/>
        </p:nvCxnSpPr>
        <p:spPr>
          <a:xfrm>
            <a:off x="1031622" y="1335716"/>
            <a:ext cx="0" cy="5522285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양쪽 모서리가 둥근 사각형 32"/>
          <p:cNvSpPr/>
          <p:nvPr/>
        </p:nvSpPr>
        <p:spPr>
          <a:xfrm>
            <a:off x="1321766" y="1052736"/>
            <a:ext cx="897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 flipH="1">
            <a:off x="1505371" y="1053421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방 문 처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911799" y="112204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1321767" y="1343148"/>
            <a:ext cx="7672436" cy="5182196"/>
          </a:xfrm>
          <a:prstGeom prst="roundRect">
            <a:avLst>
              <a:gd name="adj" fmla="val 3169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05371" y="1429227"/>
            <a:ext cx="7254806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홈페이지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(www.workpus.go.kr), ☎ (</a:t>
            </a:r>
            <a:r>
              <a:rPr lang="ko-KR" altLang="en-US" sz="14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국번없이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) 1350</a:t>
            </a: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/>
          </p:nvPr>
        </p:nvGraphicFramePr>
        <p:xfrm>
          <a:off x="1510300" y="1729383"/>
          <a:ext cx="7318907" cy="4594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907"/>
                <a:gridCol w="3198000"/>
                <a:gridCol w="3198000"/>
              </a:tblGrid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광역시도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A7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고 용 센 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A7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고용복지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+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센터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A767"/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서울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서울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중구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서초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강남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마포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남부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영등포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북부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노원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 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동부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송파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강서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 </a:t>
                      </a:r>
                      <a:r>
                        <a:rPr lang="ko-KR" altLang="en-US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관악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구로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부산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부산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부산진구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부산동부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수영구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부산북부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북구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인천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인천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남동구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인천북부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계양구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인천서부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대구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대구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수성구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대구강북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북구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대구서부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서구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동부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동구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달성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달성군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울산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울산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남구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-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대전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대전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서구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-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광주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-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북구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광산구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부천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고양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용인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성남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광주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이천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</a:t>
                      </a:r>
                    </a:p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광명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안산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시흥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평택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안성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김포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구리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수원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파주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화성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오산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의정부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안양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남양주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동두천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강원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강릉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속초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태백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삼척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영월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춘천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원주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경북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포항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김천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영주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문경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안동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울진출장센터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구미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칠곡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 </a:t>
                      </a:r>
                      <a:r>
                        <a:rPr lang="ko-KR" altLang="en-US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790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경남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창원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마산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김해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통영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거제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진주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</a:t>
                      </a:r>
                    </a:p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밀양출장센터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 하동출장센터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 </a:t>
                      </a:r>
                      <a:r>
                        <a:rPr lang="ko-KR" altLang="en-US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거창출장센터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 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 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양산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전북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전주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 </a:t>
                      </a:r>
                      <a:r>
                        <a:rPr lang="ko-KR" altLang="en-US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남원출장센터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부안출장센터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익산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정읍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군산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김제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전남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여수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순천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해남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목포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충북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옥천출장센터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청주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음성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제천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천안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충남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세종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공주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세종출장센터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논산출장센터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서산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보령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제주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제주</a:t>
                      </a:r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,</a:t>
                      </a:r>
                      <a:r>
                        <a:rPr lang="en-US" altLang="ko-KR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 </a:t>
                      </a:r>
                      <a:r>
                        <a:rPr lang="ko-KR" altLang="en-US" sz="1050" spc="-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</a:rPr>
                        <a:t>서귀포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99060" marR="9906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spc="-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-</a:t>
                      </a:r>
                      <a:endParaRPr lang="ko-KR" altLang="en-US" sz="1050" spc="-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6" name="그룹 15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7" name="양쪽 모서리가 둥근 사각형 16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8" name="직각 삼각형 17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2" name="직각 삼각형 21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433939" y="248771"/>
            <a:ext cx="5162452" cy="338554"/>
            <a:chOff x="653278" y="157594"/>
            <a:chExt cx="4765340" cy="338554"/>
          </a:xfrm>
        </p:grpSpPr>
        <p:sp>
          <p:nvSpPr>
            <p:cNvPr id="24" name="TextBox 23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고용센터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&amp;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고용복지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+ </a:t>
              </a:r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센터</a:t>
              </a:r>
              <a:endParaRPr lang="ko-KR" altLang="en-US" sz="16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04513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직선 연결선 42"/>
          <p:cNvCxnSpPr>
            <a:stCxn id="51" idx="4"/>
          </p:cNvCxnSpPr>
          <p:nvPr/>
        </p:nvCxnSpPr>
        <p:spPr>
          <a:xfrm>
            <a:off x="1031622" y="1335716"/>
            <a:ext cx="0" cy="5522285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양쪽 모서리가 둥근 사각형 48"/>
          <p:cNvSpPr/>
          <p:nvPr/>
        </p:nvSpPr>
        <p:spPr>
          <a:xfrm>
            <a:off x="1321766" y="1052736"/>
            <a:ext cx="1872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 flipH="1">
            <a:off x="1505371" y="1053421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중장년일자리희망센터</a:t>
            </a:r>
          </a:p>
        </p:txBody>
      </p:sp>
      <p:sp>
        <p:nvSpPr>
          <p:cNvPr id="51" name="타원 50"/>
          <p:cNvSpPr/>
          <p:nvPr/>
        </p:nvSpPr>
        <p:spPr>
          <a:xfrm>
            <a:off x="911799" y="112204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1321767" y="1343149"/>
            <a:ext cx="7672436" cy="2805931"/>
          </a:xfrm>
          <a:prstGeom prst="roundRect">
            <a:avLst>
              <a:gd name="adj" fmla="val 5433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505371" y="1429228"/>
            <a:ext cx="7254806" cy="24622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만 </a:t>
            </a:r>
            <a:r>
              <a:rPr lang="en-US" altLang="ko-KR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40</a:t>
            </a:r>
            <a:r>
              <a:rPr lang="ko-KR" altLang="en-US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세 이상</a:t>
            </a:r>
            <a:r>
              <a:rPr lang="ko-KR" altLang="en-US" sz="16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을 대상으로 </a:t>
            </a:r>
            <a:r>
              <a:rPr lang="ko-KR" altLang="en-US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고용지원서비스 </a:t>
            </a:r>
            <a:r>
              <a:rPr lang="ko-KR" altLang="en-US" sz="16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제공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846766" y="1860065"/>
            <a:ext cx="5928659" cy="215443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00" indent="-342900"/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1)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재직자 대상 전직지원 서비스</a:t>
            </a:r>
            <a:endParaRPr lang="en-US" altLang="ko-KR" sz="14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pPr marL="342900" indent="-342900"/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  - </a:t>
            </a:r>
            <a:r>
              <a:rPr lang="ko-KR" altLang="en-US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생애경력개발</a:t>
            </a:r>
            <a:r>
              <a:rPr lang="en-US" altLang="ko-KR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심리안정 등 전직교육</a:t>
            </a:r>
            <a:r>
              <a:rPr lang="en-US" altLang="ko-KR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역량 진단</a:t>
            </a:r>
            <a:r>
              <a:rPr lang="en-US" altLang="ko-KR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1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</a:t>
            </a:r>
            <a:r>
              <a:rPr lang="en-US" altLang="ko-KR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·</a:t>
            </a:r>
            <a:r>
              <a:rPr lang="ko-KR" altLang="en-US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창업 정보 제공</a:t>
            </a:r>
            <a:r>
              <a:rPr lang="en-US" altLang="ko-KR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1:1 </a:t>
            </a:r>
            <a:r>
              <a:rPr lang="ko-KR" altLang="en-US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상담</a:t>
            </a:r>
            <a:r>
              <a:rPr lang="en-US" altLang="ko-KR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컨설팅 등</a:t>
            </a:r>
            <a:endParaRPr lang="en-US" altLang="ko-KR" sz="1400" spc="1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2)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구직자 대상 재취업지원 서비스</a:t>
            </a:r>
            <a:endParaRPr lang="en-US" altLang="ko-KR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-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생애경력개발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재취업지원 교육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동아리 운영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pc="-1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·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창업 정보 제공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, 1:1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상담 등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3) </a:t>
            </a:r>
            <a:r>
              <a:rPr lang="ko-KR" altLang="en-US" sz="1400" b="1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신중년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(5060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세대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인생</a:t>
            </a:r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모작 패키지</a:t>
            </a:r>
            <a:endParaRPr lang="en-US" altLang="ko-KR" sz="1400" b="1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- 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50</a:t>
            </a:r>
            <a:r>
              <a:rPr lang="ko-KR" altLang="en-US" sz="1400" spc="-1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세이상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장년을 대상으로 생애경력설계를 시작으로 유형별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·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단계별 맞춤형 서비스 제공</a:t>
            </a:r>
          </a:p>
          <a:p>
            <a:endParaRPr lang="en-US" altLang="ko-KR" sz="10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홈페이지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(www.work.go.kr), ☎ 02-6021-1157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1467375" y="1807486"/>
            <a:ext cx="1223374" cy="368379"/>
          </a:xfrm>
          <a:prstGeom prst="rect">
            <a:avLst/>
          </a:prstGeom>
          <a:solidFill>
            <a:srgbClr val="1B8CA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ctr"/>
          <a:lstStyle/>
          <a:p>
            <a:pPr algn="ctr"/>
            <a:r>
              <a:rPr lang="ko-KR" altLang="en-US" sz="1600" b="1" spc="-50" dirty="0" smtClean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rPr>
              <a:t>지원서비스</a:t>
            </a:r>
            <a:endParaRPr lang="ko-KR" altLang="en-US" sz="1600" b="1" spc="-50" dirty="0">
              <a:ln w="38100">
                <a:solidFill>
                  <a:srgbClr val="4F81BD">
                    <a:shade val="50000"/>
                    <a:alpha val="0"/>
                  </a:srgbClr>
                </a:solidFill>
              </a:ln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1467375" y="3644669"/>
            <a:ext cx="1223374" cy="368379"/>
          </a:xfrm>
          <a:prstGeom prst="rect">
            <a:avLst/>
          </a:prstGeom>
          <a:solidFill>
            <a:srgbClr val="1B8CA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ctr"/>
          <a:lstStyle/>
          <a:p>
            <a:pPr algn="ctr"/>
            <a:r>
              <a:rPr lang="ko-KR" altLang="en-US" sz="1600" b="1" dirty="0" smtClean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rPr>
              <a:t>연락처</a:t>
            </a:r>
            <a:endParaRPr lang="ko-KR" altLang="en-US" sz="1600" b="1" dirty="0">
              <a:ln w="38100">
                <a:solidFill>
                  <a:srgbClr val="4F81BD">
                    <a:shade val="50000"/>
                    <a:alpha val="0"/>
                  </a:srgbClr>
                </a:solidFill>
              </a:ln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itchFamily="18" charset="-127"/>
            </a:endParaRPr>
          </a:p>
        </p:txBody>
      </p:sp>
      <p:sp>
        <p:nvSpPr>
          <p:cNvPr id="59" name="양쪽 모서리가 둥근 사각형 58"/>
          <p:cNvSpPr/>
          <p:nvPr/>
        </p:nvSpPr>
        <p:spPr>
          <a:xfrm>
            <a:off x="1321767" y="4344981"/>
            <a:ext cx="1404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 flipH="1">
            <a:off x="1505371" y="4345666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고령자 인재은행</a:t>
            </a:r>
          </a:p>
        </p:txBody>
      </p:sp>
      <p:sp>
        <p:nvSpPr>
          <p:cNvPr id="61" name="타원 60"/>
          <p:cNvSpPr/>
          <p:nvPr/>
        </p:nvSpPr>
        <p:spPr>
          <a:xfrm>
            <a:off x="911799" y="432894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2" name="모서리가 둥근 직사각형 61"/>
          <p:cNvSpPr/>
          <p:nvPr/>
        </p:nvSpPr>
        <p:spPr>
          <a:xfrm>
            <a:off x="1321767" y="4635394"/>
            <a:ext cx="7672436" cy="1653804"/>
          </a:xfrm>
          <a:prstGeom prst="roundRect">
            <a:avLst>
              <a:gd name="adj" fmla="val 9317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505371" y="4721472"/>
            <a:ext cx="7254806" cy="24622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만 </a:t>
            </a:r>
            <a:r>
              <a:rPr lang="en-US" altLang="ko-KR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50</a:t>
            </a:r>
            <a:r>
              <a:rPr lang="ko-KR" altLang="en-US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세 이상의 고령자</a:t>
            </a:r>
            <a:r>
              <a:rPr lang="ko-KR" altLang="en-US" sz="16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를 대상으로 </a:t>
            </a:r>
            <a:r>
              <a:rPr lang="ko-KR" altLang="en-US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취업알선</a:t>
            </a:r>
            <a:r>
              <a:rPr lang="en-US" altLang="ko-KR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취업능력향상 프로그램 제공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846767" y="5115861"/>
            <a:ext cx="5928658" cy="95410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1)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취업알선</a:t>
            </a:r>
            <a:r>
              <a:rPr lang="en-US" altLang="ko-KR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적정 </a:t>
            </a:r>
            <a:r>
              <a:rPr lang="ko-KR" altLang="en-US" sz="1400" spc="-1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취업처에</a:t>
            </a:r>
            <a:r>
              <a:rPr lang="ko-KR" altLang="en-US" sz="14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 대한 취업알선 </a:t>
            </a:r>
          </a:p>
          <a:p>
            <a:r>
              <a:rPr lang="en-US" altLang="ko-KR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2) </a:t>
            </a:r>
            <a:r>
              <a:rPr lang="ko-KR" altLang="en-US" sz="1400" b="1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취업능력향상 프로그램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취업의욕고취 및 직무능력향상 교육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(50</a:t>
            </a:r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시간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)</a:t>
            </a:r>
          </a:p>
          <a:p>
            <a:endParaRPr lang="en-US" altLang="ko-KR" sz="6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endParaRPr lang="en-US" altLang="ko-KR" sz="14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  <a:p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☎ 044-202-7460,7465</a:t>
            </a:r>
          </a:p>
        </p:txBody>
      </p:sp>
      <p:sp>
        <p:nvSpPr>
          <p:cNvPr id="65" name="직사각형 64"/>
          <p:cNvSpPr/>
          <p:nvPr/>
        </p:nvSpPr>
        <p:spPr>
          <a:xfrm>
            <a:off x="1467376" y="5109890"/>
            <a:ext cx="1223374" cy="368379"/>
          </a:xfrm>
          <a:prstGeom prst="rect">
            <a:avLst/>
          </a:prstGeom>
          <a:solidFill>
            <a:srgbClr val="1B8CA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ctr"/>
          <a:lstStyle/>
          <a:p>
            <a:pPr algn="ctr"/>
            <a:r>
              <a:rPr lang="ko-KR" altLang="en-US" sz="1600" b="1" spc="-50" dirty="0" smtClean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rPr>
              <a:t>지원서비스</a:t>
            </a:r>
            <a:endParaRPr lang="ko-KR" altLang="en-US" sz="1600" b="1" spc="-50" dirty="0">
              <a:ln w="38100">
                <a:solidFill>
                  <a:srgbClr val="4F81BD">
                    <a:shade val="50000"/>
                    <a:alpha val="0"/>
                  </a:srgbClr>
                </a:solidFill>
              </a:ln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itchFamily="18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467376" y="5785141"/>
            <a:ext cx="1223374" cy="368379"/>
          </a:xfrm>
          <a:prstGeom prst="rect">
            <a:avLst/>
          </a:prstGeom>
          <a:solidFill>
            <a:srgbClr val="1B8CA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ctr"/>
          <a:lstStyle/>
          <a:p>
            <a:pPr algn="ctr"/>
            <a:r>
              <a:rPr lang="ko-KR" altLang="en-US" sz="1600" b="1" dirty="0" smtClean="0">
                <a:ln w="38100">
                  <a:solidFill>
                    <a:srgbClr val="4F81BD">
                      <a:shade val="50000"/>
                      <a:alpha val="0"/>
                    </a:srgbClr>
                  </a:solidFill>
                </a:ln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itchFamily="18" charset="-127"/>
              </a:rPr>
              <a:t>연락처</a:t>
            </a:r>
            <a:endParaRPr lang="ko-KR" altLang="en-US" sz="1600" b="1" dirty="0">
              <a:ln w="38100">
                <a:solidFill>
                  <a:srgbClr val="4F81BD">
                    <a:shade val="50000"/>
                    <a:alpha val="0"/>
                  </a:srgbClr>
                </a:solidFill>
              </a:ln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itchFamily="18" charset="-127"/>
            </a:endParaRPr>
          </a:p>
        </p:txBody>
      </p:sp>
      <p:grpSp>
        <p:nvGrpSpPr>
          <p:cNvPr id="2" name="그룹 2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28" name="양쪽 모서리가 둥근 사각형 27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9" name="직각 삼각형 28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0" name="직각 삼각형 29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" name="그룹 30"/>
          <p:cNvGrpSpPr/>
          <p:nvPr/>
        </p:nvGrpSpPr>
        <p:grpSpPr>
          <a:xfrm>
            <a:off x="433938" y="248771"/>
            <a:ext cx="5519193" cy="338554"/>
            <a:chOff x="653278" y="157594"/>
            <a:chExt cx="4765340" cy="338554"/>
          </a:xfrm>
        </p:grpSpPr>
        <p:sp>
          <p:nvSpPr>
            <p:cNvPr id="32" name="TextBox 31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</a:t>
              </a:r>
              <a:r>
                <a:rPr lang="ko-KR" altLang="en-US" sz="1600" b="1" dirty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중장년일자리희망센터</a:t>
              </a:r>
              <a:r>
                <a:rPr lang="en-US" altLang="ko-KR" sz="1600" b="1" dirty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600" b="1" dirty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고령자인재은행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531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직선 연결선 26"/>
          <p:cNvCxnSpPr>
            <a:stCxn id="31" idx="4"/>
          </p:cNvCxnSpPr>
          <p:nvPr/>
        </p:nvCxnSpPr>
        <p:spPr>
          <a:xfrm>
            <a:off x="1031622" y="1335716"/>
            <a:ext cx="0" cy="5522285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양쪽 모서리가 둥근 사각형 27"/>
          <p:cNvSpPr/>
          <p:nvPr/>
        </p:nvSpPr>
        <p:spPr>
          <a:xfrm>
            <a:off x="1321766" y="1052736"/>
            <a:ext cx="89700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 flipH="1">
            <a:off x="1505371" y="1053421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방 문 처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911799" y="1122041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321767" y="1343148"/>
            <a:ext cx="7672436" cy="5182196"/>
          </a:xfrm>
          <a:prstGeom prst="roundRect">
            <a:avLst>
              <a:gd name="adj" fmla="val 3169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/>
          </p:nvPr>
        </p:nvGraphicFramePr>
        <p:xfrm>
          <a:off x="1510300" y="1556792"/>
          <a:ext cx="7320300" cy="471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640"/>
                <a:gridCol w="3147117"/>
                <a:gridCol w="3229543"/>
              </a:tblGrid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지역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A7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중장년일자리희망센터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32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)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A7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고령자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인재은행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(45)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A767"/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서울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중구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마포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영등포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강남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관악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마포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강동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양천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노원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성북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동작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금천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인천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남동구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경기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의정부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파주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수원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평택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안산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고양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수원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의정부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</a:t>
                      </a:r>
                      <a:r>
                        <a:rPr lang="en-US" altLang="ko-KR" sz="1050" strike="noStrike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 </a:t>
                      </a:r>
                      <a:r>
                        <a:rPr lang="ko-KR" altLang="en-US" sz="1050" strike="noStrike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평택</a:t>
                      </a:r>
                      <a:r>
                        <a:rPr lang="en-US" altLang="ko-KR" sz="1050" strike="noStrike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남양주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강원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원주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춘천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원주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속초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강릉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부산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진구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연제구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북구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진구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동래구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해운대구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경남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창원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거제통영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양산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창원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진주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울산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남구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북구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남구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대구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중구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경북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구미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포항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구미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포항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영주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안동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북구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광산구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북구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동구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전남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순천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목포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순천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목포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여수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전북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전주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익산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군산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412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대전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서구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중구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8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충남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아산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천안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조치원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  <a:tr h="2226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충북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청주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충주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제천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  <a:alpha val="70000"/>
                      </a:schemeClr>
                    </a:solidFill>
                  </a:tcPr>
                </a:tc>
              </a:tr>
              <a:tr h="2226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제주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제주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제주</a:t>
                      </a:r>
                      <a:r>
                        <a:rPr lang="en-US" altLang="ko-KR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, </a:t>
                      </a:r>
                      <a:r>
                        <a:rPr lang="ko-KR" altLang="en-US" sz="1050" strike="noStrike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서귀포</a:t>
                      </a:r>
                      <a:endParaRPr lang="ko-KR" altLang="en-US" sz="1050" strike="noStrike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99060" marR="990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4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16" name="양쪽 모서리가 둥근 사각형 15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7" name="직각 삼각형 16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2" name="직각 삼각형 21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" name="그룹 22"/>
          <p:cNvGrpSpPr/>
          <p:nvPr/>
        </p:nvGrpSpPr>
        <p:grpSpPr>
          <a:xfrm>
            <a:off x="433938" y="248771"/>
            <a:ext cx="5733507" cy="338554"/>
            <a:chOff x="653278" y="157594"/>
            <a:chExt cx="4765340" cy="338554"/>
          </a:xfrm>
        </p:grpSpPr>
        <p:sp>
          <p:nvSpPr>
            <p:cNvPr id="33" name="TextBox 32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</a:t>
              </a:r>
              <a:r>
                <a:rPr lang="ko-KR" altLang="en-US" sz="1600" b="1" dirty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중장년일자리희망센터</a:t>
              </a:r>
              <a:r>
                <a:rPr lang="en-US" altLang="ko-KR" sz="1600" b="1" dirty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600" b="1" dirty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고령자인재은행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0076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직선 연결선 58"/>
          <p:cNvCxnSpPr>
            <a:stCxn id="62" idx="4"/>
          </p:cNvCxnSpPr>
          <p:nvPr/>
        </p:nvCxnSpPr>
        <p:spPr>
          <a:xfrm>
            <a:off x="1031622" y="2487158"/>
            <a:ext cx="0" cy="4370842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양쪽 모서리가 둥근 사각형 59"/>
          <p:cNvSpPr/>
          <p:nvPr/>
        </p:nvSpPr>
        <p:spPr>
          <a:xfrm>
            <a:off x="1321766" y="2204179"/>
            <a:ext cx="1134956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 flipH="1">
            <a:off x="1505368" y="2204864"/>
            <a:ext cx="3135596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지원서비스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</a:p>
        </p:txBody>
      </p:sp>
      <p:sp>
        <p:nvSpPr>
          <p:cNvPr id="62" name="타원 61"/>
          <p:cNvSpPr/>
          <p:nvPr/>
        </p:nvSpPr>
        <p:spPr>
          <a:xfrm>
            <a:off x="911799" y="2273484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1321767" y="2494591"/>
            <a:ext cx="7672436" cy="2014529"/>
          </a:xfrm>
          <a:prstGeom prst="roundRect">
            <a:avLst>
              <a:gd name="adj" fmla="val 8127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5" name="양쪽 모서리가 둥근 사각형 64"/>
          <p:cNvSpPr/>
          <p:nvPr/>
        </p:nvSpPr>
        <p:spPr>
          <a:xfrm>
            <a:off x="1321767" y="4630565"/>
            <a:ext cx="3709242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6" name="직사각형 65"/>
          <p:cNvSpPr/>
          <p:nvPr/>
        </p:nvSpPr>
        <p:spPr>
          <a:xfrm flipH="1">
            <a:off x="1505368" y="4631250"/>
            <a:ext cx="4149709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err="1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새일센터</a:t>
            </a:r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지정현황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총 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147</a:t>
            </a:r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개소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), ’15</a:t>
            </a:r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년 </a:t>
            </a:r>
            <a:r>
              <a:rPr lang="en-US" altLang="ko-KR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9</a:t>
            </a:r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월말 기준 </a:t>
            </a:r>
          </a:p>
        </p:txBody>
      </p:sp>
      <p:sp>
        <p:nvSpPr>
          <p:cNvPr id="67" name="타원 66"/>
          <p:cNvSpPr/>
          <p:nvPr/>
        </p:nvSpPr>
        <p:spPr>
          <a:xfrm>
            <a:off x="911799" y="4699870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8" name="모서리가 둥근 직사각형 67"/>
          <p:cNvSpPr/>
          <p:nvPr/>
        </p:nvSpPr>
        <p:spPr>
          <a:xfrm>
            <a:off x="1321767" y="4920978"/>
            <a:ext cx="7672436" cy="862401"/>
          </a:xfrm>
          <a:prstGeom prst="roundRect">
            <a:avLst>
              <a:gd name="adj" fmla="val 10611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91510" y="1101976"/>
            <a:ext cx="8722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여성새로일하기센터</a:t>
            </a:r>
            <a:r>
              <a:rPr lang="en-US" altLang="ko-KR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(</a:t>
            </a:r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새일센터</a:t>
            </a:r>
            <a:r>
              <a:rPr lang="en-US" altLang="ko-KR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)</a:t>
            </a:r>
          </a:p>
          <a:p>
            <a:pPr algn="ctr"/>
            <a:r>
              <a:rPr lang="ko-KR" altLang="en-US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B8CA2"/>
                </a:solidFill>
                <a:latin typeface="KoPub돋움체 Bold" pitchFamily="18" charset="-127"/>
                <a:ea typeface="KoPub돋움체 Bold" pitchFamily="18" charset="-127"/>
                <a:cs typeface="함초롬돋움" pitchFamily="18" charset="-127"/>
              </a:rPr>
              <a:t>경력단절여성의 재취업을 지원</a:t>
            </a:r>
          </a:p>
        </p:txBody>
      </p:sp>
      <p:pic>
        <p:nvPicPr>
          <p:cNvPr id="77" name="그림 76" descr="여성새로일하기센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0662" y="2684207"/>
            <a:ext cx="6474719" cy="1641941"/>
          </a:xfrm>
          <a:prstGeom prst="rect">
            <a:avLst/>
          </a:prstGeom>
        </p:spPr>
      </p:pic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1520619" y="5045678"/>
          <a:ext cx="7254794" cy="59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347"/>
                <a:gridCol w="399347"/>
                <a:gridCol w="410440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  <a:gridCol w="403044"/>
              </a:tblGrid>
              <a:tr h="2520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계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서울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부산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대구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인천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광주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대전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울산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경기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강원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충북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충남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전북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전남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경북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경남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제주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세종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179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b="1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147</a:t>
                      </a:r>
                      <a:endParaRPr lang="ko-KR" altLang="en-US" sz="105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28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10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4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7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5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4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2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25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7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6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10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9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9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9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9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2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itchFamily="18" charset="-127"/>
                          <a:ea typeface="KoPub돋움체 Medium" pitchFamily="18" charset="-127"/>
                          <a:cs typeface="함초롬돋움" pitchFamily="18" charset="-127"/>
                        </a:rPr>
                        <a:t>1</a:t>
                      </a:r>
                      <a:endParaRPr lang="ko-KR" altLang="en-US" sz="10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itchFamily="18" charset="-127"/>
                        <a:ea typeface="KoPub돋움체 Medium" pitchFamily="18" charset="-127"/>
                        <a:cs typeface="함초롬돋움" pitchFamily="18" charset="-127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9" name="양쪽 모서리가 둥근 사각형 78"/>
          <p:cNvSpPr/>
          <p:nvPr/>
        </p:nvSpPr>
        <p:spPr>
          <a:xfrm>
            <a:off x="1321767" y="5929090"/>
            <a:ext cx="900930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80" name="직사각형 79"/>
          <p:cNvSpPr/>
          <p:nvPr/>
        </p:nvSpPr>
        <p:spPr>
          <a:xfrm flipH="1">
            <a:off x="1505371" y="5929775"/>
            <a:ext cx="1638182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연 </a:t>
            </a:r>
            <a:r>
              <a:rPr lang="ko-KR" altLang="en-US" sz="1200" dirty="0" err="1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락</a:t>
            </a:r>
            <a:r>
              <a:rPr lang="ko-KR" altLang="en-US" sz="1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처</a:t>
            </a:r>
          </a:p>
        </p:txBody>
      </p:sp>
      <p:sp>
        <p:nvSpPr>
          <p:cNvPr id="81" name="타원 80"/>
          <p:cNvSpPr/>
          <p:nvPr/>
        </p:nvSpPr>
        <p:spPr>
          <a:xfrm>
            <a:off x="911799" y="5998394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1321767" y="6219503"/>
            <a:ext cx="7672436" cy="396000"/>
          </a:xfrm>
          <a:prstGeom prst="roundRect">
            <a:avLst>
              <a:gd name="adj" fmla="val 23265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505371" y="6305581"/>
            <a:ext cx="7254806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홈페이지</a:t>
            </a:r>
            <a:r>
              <a:rPr lang="en-US" altLang="ko-KR" sz="14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(http://saeil.mogef.go.kr), ☎ 1544-1199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28" name="양쪽 모서리가 둥근 사각형 27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9" name="직각 삼각형 28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0" name="직각 삼각형 29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433939" y="248771"/>
            <a:ext cx="5162452" cy="338554"/>
            <a:chOff x="653278" y="157594"/>
            <a:chExt cx="4765340" cy="338554"/>
          </a:xfrm>
        </p:grpSpPr>
        <p:sp>
          <p:nvSpPr>
            <p:cNvPr id="39" name="TextBox 38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</a:t>
              </a:r>
              <a:r>
                <a:rPr lang="ko-KR" altLang="en-US" sz="1600" b="1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여성새로일하기센터</a:t>
              </a:r>
              <a:endParaRPr lang="ko-KR" altLang="en-US" sz="1600" b="1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rgbClr val="1B8CA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12249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591510" y="1101975"/>
            <a:ext cx="8722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지자체</a:t>
            </a:r>
            <a:r>
              <a:rPr lang="ko-KR" altLang="en-US" sz="2800" b="1" spc="-15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함초롬돋움" pitchFamily="18" charset="-127"/>
              </a:rPr>
              <a:t> 장년 관련 센터</a:t>
            </a:r>
          </a:p>
        </p:txBody>
      </p:sp>
      <p:cxnSp>
        <p:nvCxnSpPr>
          <p:cNvPr id="44" name="직선 연결선 43"/>
          <p:cNvCxnSpPr/>
          <p:nvPr/>
        </p:nvCxnSpPr>
        <p:spPr>
          <a:xfrm>
            <a:off x="1031622" y="2348880"/>
            <a:ext cx="0" cy="450912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양쪽 모서리가 둥근 사각형 63"/>
          <p:cNvSpPr/>
          <p:nvPr/>
        </p:nvSpPr>
        <p:spPr>
          <a:xfrm>
            <a:off x="1321766" y="4436427"/>
            <a:ext cx="1993052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5" name="직사각형 64"/>
          <p:cNvSpPr/>
          <p:nvPr/>
        </p:nvSpPr>
        <p:spPr>
          <a:xfrm flipH="1">
            <a:off x="1505368" y="4437112"/>
            <a:ext cx="3135596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대전인생이모작지원센터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911799" y="4505732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7" name="모서리가 둥근 직사각형 66"/>
          <p:cNvSpPr/>
          <p:nvPr/>
        </p:nvSpPr>
        <p:spPr>
          <a:xfrm>
            <a:off x="1321767" y="4726840"/>
            <a:ext cx="7672436" cy="1150433"/>
          </a:xfrm>
          <a:prstGeom prst="roundRect">
            <a:avLst>
              <a:gd name="adj" fmla="val 10611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05371" y="4812918"/>
            <a:ext cx="7254806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① 상담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②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취업지원 및 사후관리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구인처관리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정보제공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), 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③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직업능력개발교육</a:t>
            </a:r>
          </a:p>
          <a:p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④ 사회공헌활동 지원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⑤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지원사업 </a:t>
            </a:r>
            <a:r>
              <a:rPr lang="ko-KR" altLang="en-US" sz="1400" b="1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기수별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커뮤니티 등 제공</a:t>
            </a:r>
          </a:p>
          <a:p>
            <a:endParaRPr lang="ko-KR" altLang="en-US" sz="14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itchFamily="18" charset="-127"/>
              <a:ea typeface="KoPub돋움체 Medium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연락처 및 홈페이지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☎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042-520-5917, www.daejeonsenior.or.kr</a:t>
            </a:r>
          </a:p>
        </p:txBody>
      </p:sp>
      <p:sp>
        <p:nvSpPr>
          <p:cNvPr id="71" name="양쪽 모서리가 둥근 사각형 70"/>
          <p:cNvSpPr/>
          <p:nvPr/>
        </p:nvSpPr>
        <p:spPr>
          <a:xfrm>
            <a:off x="1321767" y="2204180"/>
            <a:ext cx="3397207" cy="432048"/>
          </a:xfrm>
          <a:prstGeom prst="round2SameRect">
            <a:avLst/>
          </a:prstGeom>
          <a:solidFill>
            <a:srgbClr val="1B8CA2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72" name="직사각형 71"/>
          <p:cNvSpPr/>
          <p:nvPr/>
        </p:nvSpPr>
        <p:spPr>
          <a:xfrm flipH="1">
            <a:off x="1505369" y="2204865"/>
            <a:ext cx="3135596" cy="29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perspectiveFront"/>
              <a:lightRig rig="threePt" dir="t"/>
            </a:scene3d>
          </a:bodyPr>
          <a:lstStyle/>
          <a:p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서울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50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플러스 센터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종로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동작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영등포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12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노은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 </a:t>
            </a:r>
          </a:p>
        </p:txBody>
      </p:sp>
      <p:sp>
        <p:nvSpPr>
          <p:cNvPr id="73" name="타원 72"/>
          <p:cNvSpPr/>
          <p:nvPr/>
        </p:nvSpPr>
        <p:spPr>
          <a:xfrm>
            <a:off x="911799" y="2273484"/>
            <a:ext cx="239645" cy="213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모서리가 둥근 직사각형 73"/>
          <p:cNvSpPr/>
          <p:nvPr/>
        </p:nvSpPr>
        <p:spPr>
          <a:xfrm>
            <a:off x="1321767" y="2494592"/>
            <a:ext cx="7672436" cy="1725811"/>
          </a:xfrm>
          <a:prstGeom prst="roundRect">
            <a:avLst>
              <a:gd name="adj" fmla="val 8127"/>
            </a:avLst>
          </a:prstGeom>
          <a:solidFill>
            <a:srgbClr val="F7F8F8"/>
          </a:solidFill>
          <a:ln w="19050">
            <a:solidFill>
              <a:srgbClr val="1B8C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505371" y="2580671"/>
            <a:ext cx="7254806" cy="150810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퇴직 전 후 장년층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을 대상으로</a:t>
            </a:r>
          </a:p>
          <a:p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① 맞춤형 고용복지서비스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②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교육프로그램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, ③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커뮤니티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시니어 자원봉사단 등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)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제공</a:t>
            </a:r>
          </a:p>
          <a:p>
            <a:endParaRPr lang="ko-KR" altLang="en-US" sz="14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itchFamily="18" charset="-127"/>
              <a:ea typeface="KoPub돋움체 Medium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47721"/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연락처 및 홈페이지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종로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) ☎ 02-3672-5060, www.dosimsenior.or.kr</a:t>
            </a:r>
          </a:p>
          <a:p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                          (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동작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) ☎ 02-3482-5060, www.dongjak.50center.or.kr</a:t>
            </a:r>
          </a:p>
          <a:p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                          (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영등포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) ☎ 02-2635-5060, www.ydp.or.kr </a:t>
            </a:r>
          </a:p>
          <a:p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                           (</a:t>
            </a:r>
            <a:r>
              <a:rPr lang="ko-KR" altLang="en-US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노은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돋움체 Medium" pitchFamily="18" charset="-127"/>
                <a:ea typeface="KoPub돋움체 Medium" pitchFamily="18" charset="-127"/>
                <a:cs typeface="함초롬돋움" panose="02030504000101010101" pitchFamily="18" charset="-127"/>
              </a:rPr>
              <a:t>하반기 건립 예정</a:t>
            </a:r>
            <a:endParaRPr lang="ko-KR" altLang="en-US" sz="1400" b="1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47721"/>
              </a:solidFill>
              <a:latin typeface="KoPub돋움체 Medium" pitchFamily="18" charset="-127"/>
              <a:ea typeface="KoPub돋움체 Medium" pitchFamily="18" charset="-127"/>
              <a:cs typeface="함초롬돋움" panose="02030504000101010101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-708" y="195431"/>
            <a:ext cx="768828" cy="458538"/>
            <a:chOff x="0" y="257211"/>
            <a:chExt cx="928662" cy="600021"/>
          </a:xfrm>
        </p:grpSpPr>
        <p:sp>
          <p:nvSpPr>
            <p:cNvPr id="23" name="양쪽 모서리가 둥근 사각형 22"/>
            <p:cNvSpPr/>
            <p:nvPr/>
          </p:nvSpPr>
          <p:spPr>
            <a:xfrm rot="5400000">
              <a:off x="164320" y="92891"/>
              <a:ext cx="600021" cy="92866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1B8C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4" name="직각 삼각형 23"/>
            <p:cNvSpPr/>
            <p:nvPr/>
          </p:nvSpPr>
          <p:spPr>
            <a:xfrm>
              <a:off x="0" y="285728"/>
              <a:ext cx="571472" cy="571504"/>
            </a:xfrm>
            <a:prstGeom prst="rtTriangle">
              <a:avLst/>
            </a:prstGeom>
            <a:solidFill>
              <a:srgbClr val="87B972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5" name="직각 삼각형 24"/>
            <p:cNvSpPr/>
            <p:nvPr/>
          </p:nvSpPr>
          <p:spPr>
            <a:xfrm flipV="1">
              <a:off x="0" y="266678"/>
              <a:ext cx="571472" cy="571504"/>
            </a:xfrm>
            <a:prstGeom prst="rtTriangle">
              <a:avLst/>
            </a:prstGeom>
            <a:solidFill>
              <a:srgbClr val="35B2C6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F6BB0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433939" y="248771"/>
            <a:ext cx="5162452" cy="338554"/>
            <a:chOff x="653278" y="157594"/>
            <a:chExt cx="4765340" cy="338554"/>
          </a:xfrm>
        </p:grpSpPr>
        <p:sp>
          <p:nvSpPr>
            <p:cNvPr id="27" name="TextBox 26"/>
            <p:cNvSpPr txBox="1"/>
            <p:nvPr/>
          </p:nvSpPr>
          <p:spPr>
            <a:xfrm>
              <a:off x="981965" y="157594"/>
              <a:ext cx="4436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서비스 창구 </a:t>
              </a:r>
              <a:r>
                <a:rPr lang="en-US" altLang="ko-KR" sz="16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&gt; </a:t>
              </a:r>
              <a:r>
                <a:rPr lang="ko-KR" altLang="en-US" sz="1600" b="1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rgbClr val="1B8CA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함초롬돋움" panose="02030504000101010101" pitchFamily="18" charset="-127"/>
                </a:rPr>
                <a:t>기타 지자체 장년 지원센터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53278" y="167863"/>
              <a:ext cx="24415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rgbClr val="F6BB0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바탕체 Light" panose="02020603020101020101" pitchFamily="18" charset="-127"/>
                  <a:ea typeface="KoPub바탕체 Light" panose="02020603020101020101" pitchFamily="18" charset="-127"/>
                  <a:cs typeface="함초롬돋움" panose="02030504000101010101" pitchFamily="18" charset="-127"/>
                </a:rPr>
                <a:t>III</a:t>
              </a:r>
              <a:endParaRPr lang="ko-KR" altLang="en-US" sz="2000" b="1" dirty="0">
                <a:ln>
                  <a:solidFill>
                    <a:srgbClr val="F6BB00">
                      <a:alpha val="0"/>
                    </a:srgbClr>
                  </a:solidFill>
                </a:ln>
                <a:solidFill>
                  <a:schemeClr val="bg1"/>
                </a:solidFill>
                <a:latin typeface="KoPub바탕체 Light" panose="02020603020101020101" pitchFamily="18" charset="-127"/>
                <a:ea typeface="KoPub바탕체 Light" panose="0202060302010102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74923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5091</TotalTime>
  <Words>4188</Words>
  <Application>Microsoft Office PowerPoint</Application>
  <PresentationFormat>A4 용지(210x297mm)</PresentationFormat>
  <Paragraphs>975</Paragraphs>
  <Slides>43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55" baseType="lpstr">
      <vt:lpstr>굴림</vt:lpstr>
      <vt:lpstr>Arial</vt:lpstr>
      <vt:lpstr>KoPub돋움체 Bold</vt:lpstr>
      <vt:lpstr>KoPub돋움체 Medium</vt:lpstr>
      <vt:lpstr>KoPub돋움체 Light</vt:lpstr>
      <vt:lpstr>함초롬돋움</vt:lpstr>
      <vt:lpstr>KoPub바탕체 Light</vt:lpstr>
      <vt:lpstr>맑은 고딕</vt:lpstr>
      <vt:lpstr>KoPub바탕체 Bold</vt:lpstr>
      <vt:lpstr>제주명조</vt:lpstr>
      <vt:lpstr>Wingdings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Moel</cp:lastModifiedBy>
  <cp:revision>481</cp:revision>
  <dcterms:created xsi:type="dcterms:W3CDTF">2016-03-29T07:59:16Z</dcterms:created>
  <dcterms:modified xsi:type="dcterms:W3CDTF">2018-09-07T07:57:02Z</dcterms:modified>
</cp:coreProperties>
</file>