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565" r:id="rId2"/>
    <p:sldId id="607" r:id="rId3"/>
    <p:sldId id="557" r:id="rId4"/>
    <p:sldId id="566" r:id="rId5"/>
    <p:sldId id="567" r:id="rId6"/>
    <p:sldId id="569" r:id="rId7"/>
    <p:sldId id="572" r:id="rId8"/>
    <p:sldId id="573" r:id="rId9"/>
    <p:sldId id="574" r:id="rId10"/>
    <p:sldId id="599" r:id="rId11"/>
    <p:sldId id="568" r:id="rId12"/>
    <p:sldId id="570" r:id="rId13"/>
    <p:sldId id="571" r:id="rId14"/>
    <p:sldId id="575" r:id="rId15"/>
    <p:sldId id="576" r:id="rId16"/>
    <p:sldId id="577" r:id="rId17"/>
    <p:sldId id="608" r:id="rId18"/>
    <p:sldId id="604" r:id="rId19"/>
    <p:sldId id="600" r:id="rId20"/>
    <p:sldId id="602" r:id="rId21"/>
    <p:sldId id="603" r:id="rId22"/>
    <p:sldId id="605" r:id="rId23"/>
    <p:sldId id="606" r:id="rId24"/>
    <p:sldId id="581" r:id="rId25"/>
    <p:sldId id="554" r:id="rId26"/>
  </p:sldIdLst>
  <p:sldSz cx="9144000" cy="6858000" type="screen4x3"/>
  <p:notesSz cx="6805613" cy="99393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3333FF"/>
    <a:srgbClr val="FF9999"/>
    <a:srgbClr val="FFFFCC"/>
    <a:srgbClr val="FA9B32"/>
    <a:srgbClr val="0066CC"/>
    <a:srgbClr val="006600"/>
    <a:srgbClr val="003366"/>
    <a:srgbClr val="003300"/>
    <a:srgbClr val="F68D36"/>
    <a:srgbClr val="FFCC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72" autoAdjust="0"/>
    <p:restoredTop sz="81818" autoAdjust="0"/>
  </p:normalViewPr>
  <p:slideViewPr>
    <p:cSldViewPr>
      <p:cViewPr varScale="1">
        <p:scale>
          <a:sx n="92" d="100"/>
          <a:sy n="92" d="100"/>
        </p:scale>
        <p:origin x="-948" y="-96"/>
      </p:cViewPr>
      <p:guideLst>
        <p:guide orient="horz" pos="2160"/>
        <p:guide pos="1020"/>
      </p:guideLst>
    </p:cSldViewPr>
  </p:slideViewPr>
  <p:outlineViewPr>
    <p:cViewPr>
      <p:scale>
        <a:sx n="33" d="100"/>
        <a:sy n="33" d="100"/>
      </p:scale>
      <p:origin x="0" y="1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564" y="-126"/>
      </p:cViewPr>
      <p:guideLst>
        <p:guide orient="horz" pos="3131"/>
        <p:guide pos="214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0" y="0"/>
            <a:ext cx="2949573" cy="496888"/>
          </a:xfrm>
          <a:prstGeom prst="rect">
            <a:avLst/>
          </a:prstGeom>
        </p:spPr>
        <p:txBody>
          <a:bodyPr vert="horz" lIns="91392" tIns="45695" rIns="91392" bIns="4569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4460" y="0"/>
            <a:ext cx="2949573" cy="496888"/>
          </a:xfrm>
          <a:prstGeom prst="rect">
            <a:avLst/>
          </a:prstGeom>
        </p:spPr>
        <p:txBody>
          <a:bodyPr vert="horz" lIns="91392" tIns="45695" rIns="91392" bIns="4569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E6F8D26-AD4E-4A59-852A-364D5306E18B}" type="datetimeFigureOut">
              <a:rPr lang="ko-KR" altLang="en-US"/>
              <a:pPr>
                <a:defRPr/>
              </a:pPr>
              <a:t>2012-05-11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0" y="9440878"/>
            <a:ext cx="2949573" cy="496887"/>
          </a:xfrm>
          <a:prstGeom prst="rect">
            <a:avLst/>
          </a:prstGeom>
        </p:spPr>
        <p:txBody>
          <a:bodyPr vert="horz" lIns="91392" tIns="45695" rIns="91392" bIns="4569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4460" y="9440878"/>
            <a:ext cx="2949573" cy="496887"/>
          </a:xfrm>
          <a:prstGeom prst="rect">
            <a:avLst/>
          </a:prstGeom>
        </p:spPr>
        <p:txBody>
          <a:bodyPr vert="horz" lIns="91392" tIns="45695" rIns="91392" bIns="4569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FE89322-3AB3-4393-BF87-1406E019998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0" y="0"/>
            <a:ext cx="2949573" cy="496888"/>
          </a:xfrm>
          <a:prstGeom prst="rect">
            <a:avLst/>
          </a:prstGeom>
        </p:spPr>
        <p:txBody>
          <a:bodyPr vert="horz" lIns="91392" tIns="45695" rIns="91392" bIns="4569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4460" y="0"/>
            <a:ext cx="2949573" cy="496888"/>
          </a:xfrm>
          <a:prstGeom prst="rect">
            <a:avLst/>
          </a:prstGeom>
        </p:spPr>
        <p:txBody>
          <a:bodyPr vert="horz" lIns="91392" tIns="45695" rIns="91392" bIns="4569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026654A-1CD3-4F12-ABEE-7DD6C5666288}" type="datetimeFigureOut">
              <a:rPr lang="ko-KR" altLang="en-US"/>
              <a:pPr>
                <a:defRPr/>
              </a:pPr>
              <a:t>2012-05-11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2" tIns="45695" rIns="91392" bIns="45695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41" y="4721225"/>
            <a:ext cx="5443538" cy="4471988"/>
          </a:xfrm>
          <a:prstGeom prst="rect">
            <a:avLst/>
          </a:prstGeom>
        </p:spPr>
        <p:txBody>
          <a:bodyPr vert="horz" lIns="91392" tIns="45695" rIns="91392" bIns="45695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0" y="9440878"/>
            <a:ext cx="2949573" cy="496887"/>
          </a:xfrm>
          <a:prstGeom prst="rect">
            <a:avLst/>
          </a:prstGeom>
        </p:spPr>
        <p:txBody>
          <a:bodyPr vert="horz" lIns="91392" tIns="45695" rIns="91392" bIns="4569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4460" y="9440878"/>
            <a:ext cx="2949573" cy="496887"/>
          </a:xfrm>
          <a:prstGeom prst="rect">
            <a:avLst/>
          </a:prstGeom>
        </p:spPr>
        <p:txBody>
          <a:bodyPr vert="horz" lIns="91392" tIns="45695" rIns="91392" bIns="4569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5975B07-091E-4D63-9FEB-136D4AF460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89AF08-2944-440B-9CE2-45C0AE0E5100}" type="slidenum">
              <a:rPr lang="en-US" altLang="ko-KR"/>
              <a:pPr/>
              <a:t>25</a:t>
            </a:fld>
            <a:endParaRPr lang="en-US" altLang="ko-KR"/>
          </a:p>
        </p:txBody>
      </p:sp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ko-KR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F3E71-8436-450F-A2D9-0BA069866AFC}" type="datetime1">
              <a:rPr lang="ko-KR" altLang="en-US"/>
              <a:pPr>
                <a:defRPr/>
              </a:pPr>
              <a:t>2012-05-11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57879-91C4-420A-BEFE-A2BCBDB680B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634082"/>
          </a:xfrm>
        </p:spPr>
        <p:txBody>
          <a:bodyPr>
            <a:normAutofit/>
          </a:bodyPr>
          <a:lstStyle>
            <a:lvl1pPr algn="l">
              <a:defRPr sz="30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1A48A-98F6-4897-95D7-0EBBCE80BA74}" type="datetime1">
              <a:rPr lang="ko-KR" altLang="en-US"/>
              <a:pPr>
                <a:defRPr/>
              </a:pPr>
              <a:t>2012-05-11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00875" y="6473825"/>
            <a:ext cx="2133600" cy="365125"/>
          </a:xfrm>
        </p:spPr>
        <p:txBody>
          <a:bodyPr/>
          <a:lstStyle>
            <a:lvl1pPr>
              <a:defRPr sz="140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pPr>
              <a:defRPr/>
            </a:pPr>
            <a:fld id="{BDEB2DC8-2001-43B7-B5A5-32AC78151496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8" descr="C_S cop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Slide00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645" y="0"/>
            <a:ext cx="9136710" cy="6858000"/>
          </a:xfrm>
          <a:prstGeom prst="rect">
            <a:avLst/>
          </a:prstGeom>
        </p:spPr>
      </p:pic>
      <p:pic>
        <p:nvPicPr>
          <p:cNvPr id="4" name="그림 3" descr="Slide (2) copy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645" y="0"/>
            <a:ext cx="913671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2E789-E44B-4102-BCAE-680B7A926ECA}" type="datetime1">
              <a:rPr lang="ko-KR" altLang="en-US"/>
              <a:pPr>
                <a:defRPr/>
              </a:pPr>
              <a:t>2012-05-11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52A22-CDE6-4750-8FAC-473B391D9A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4개" type="fourObj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7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/>
              <a:pPr/>
              <a:t>2012-05-11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0FB8B7D-F284-4A25-ABAF-29DC54676074}" type="datetime1">
              <a:rPr lang="ko-KR" altLang="en-US"/>
              <a:pPr>
                <a:defRPr/>
              </a:pPr>
              <a:t>2012-05-11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1E461C5-8DB6-40B7-B6EF-44FAFE12D8C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pic>
        <p:nvPicPr>
          <p:cNvPr id="1031" name="그림 7" descr="Slide_@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2" r:id="rId2"/>
    <p:sldLayoutId id="2147483693" r:id="rId3"/>
    <p:sldLayoutId id="2147483694" r:id="rId4"/>
    <p:sldLayoutId id="2147483695" r:id="rId5"/>
    <p:sldLayoutId id="2147483691" r:id="rId6"/>
    <p:sldLayoutId id="2147483696" r:id="rId7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10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D:\&#50672;&#54788;&#49437;\12&#44368;&#50977;-&#54861;&#48372;\&#44288;&#47532;&#44048;&#46021;&#51088;&#44368;&#50977;\&#52649;&#51452;&#49884;&#52397;%20&#44368;&#50977;\&#51473;&#45824;&#49324;&#44256;%20&#49324;&#47168;%20&#50689;&#49345;%20-%20&#49888;&#44148;&#55148;-.wmv" TargetMode="External"/><Relationship Id="rId1" Type="http://schemas.openxmlformats.org/officeDocument/2006/relationships/video" Target="file:///D:\&#50672;&#54788;&#49437;\12&#44368;&#50977;-&#54861;&#48372;\&#52649;&#51452;&#49884;&#52397;\&#51473;&#45824;&#49324;&#44256;%20&#49324;&#47168;%20&#50689;&#49345;%20-%20&#49888;&#44148;&#55148;-.wmv" TargetMode="Externa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Cover 2 copy.jpg"/>
          <p:cNvPicPr>
            <a:picLocks noChangeAspect="1"/>
          </p:cNvPicPr>
          <p:nvPr/>
        </p:nvPicPr>
        <p:blipFill rotWithShape="1">
          <a:blip r:embed="rId2" cstate="print">
            <a:alphaModFix/>
            <a:lum/>
          </a:blip>
          <a:stretch>
            <a:fillRect/>
          </a:stretch>
        </p:blipFill>
        <p:spPr>
          <a:xfrm>
            <a:off x="3645" y="0"/>
            <a:ext cx="913671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87824" y="3172906"/>
            <a:ext cx="33843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Arial"/>
                <a:cs typeface="Arial"/>
              </a:rPr>
              <a:t>2012. 4. 11 (</a:t>
            </a: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Arial"/>
                <a:cs typeface="Arial"/>
              </a:rPr>
              <a:t>금</a:t>
            </a:r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Arial"/>
                <a:cs typeface="Arial"/>
              </a:rPr>
              <a:t>)</a:t>
            </a:r>
            <a:endParaRPr lang="ko-KR" altLang="en-US" sz="2000" b="1" dirty="0">
              <a:solidFill>
                <a:schemeClr val="tx2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1357298"/>
            <a:ext cx="889762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ko-KR" altLang="en-US" sz="4000" b="1" spc="285" smtClean="0">
                <a:solidFill>
                  <a:schemeClr val="tx2"/>
                </a:solidFill>
                <a:latin typeface="HY견고딕"/>
                <a:ea typeface="HY견고딕"/>
              </a:rPr>
              <a:t>사망재해 위험업종 사업주 </a:t>
            </a:r>
            <a:r>
              <a:rPr lang="ko-KR" altLang="en-US" sz="4000" b="1" spc="285" dirty="0" smtClean="0">
                <a:solidFill>
                  <a:schemeClr val="tx2"/>
                </a:solidFill>
                <a:latin typeface="HY견고딕"/>
                <a:ea typeface="HY견고딕"/>
              </a:rPr>
              <a:t>특별</a:t>
            </a:r>
            <a:r>
              <a:rPr lang="ko-KR" altLang="en-US" sz="4000" b="1" spc="285" dirty="0" smtClean="0">
                <a:solidFill>
                  <a:schemeClr val="tx2"/>
                </a:solidFill>
                <a:latin typeface="HY견고딕"/>
                <a:ea typeface="HY견고딕"/>
                <a:cs typeface="+mn-cs"/>
              </a:rPr>
              <a:t>교육</a:t>
            </a:r>
            <a:endParaRPr lang="ko-KR" altLang="en-US" sz="4000" b="1" spc="285" dirty="0">
              <a:solidFill>
                <a:schemeClr val="tx2"/>
              </a:solidFill>
              <a:latin typeface="HY견고딕"/>
              <a:ea typeface="HY견고딕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43240" y="5189130"/>
            <a:ext cx="309411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Arial"/>
                <a:cs typeface="Arial"/>
              </a:rPr>
              <a:t>충주고용노동지청  연현석</a:t>
            </a:r>
            <a:endParaRPr lang="ko-KR" altLang="en-US" sz="2000" b="1" dirty="0">
              <a:solidFill>
                <a:schemeClr val="tx2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mtClean="0"/>
              <a:pPr/>
              <a:t>2</a:t>
            </a:fld>
            <a:endParaRPr lang="en-US" altLang="ko-KR" dirty="0" smtClean="0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828253"/>
            <a:ext cx="7315200" cy="944563"/>
          </a:xfrm>
          <a:effectLst>
            <a:outerShdw dist="35921" dir="2700000" algn="ctr" rotWithShape="0">
              <a:schemeClr val="bg1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ko-KR" altLang="en-US" sz="44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교 육 순 서</a:t>
            </a:r>
          </a:p>
        </p:txBody>
      </p:sp>
      <p:sp>
        <p:nvSpPr>
          <p:cNvPr id="14" name="모서리가 둥근 직사각형 13"/>
          <p:cNvSpPr/>
          <p:nvPr/>
        </p:nvSpPr>
        <p:spPr bwMode="auto">
          <a:xfrm flipV="1">
            <a:off x="1248663" y="2452668"/>
            <a:ext cx="6818358" cy="682600"/>
          </a:xfrm>
          <a:prstGeom prst="roundRect">
            <a:avLst>
              <a:gd name="adj" fmla="val 17006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252177" y="2420888"/>
            <a:ext cx="6803025" cy="785818"/>
          </a:xfrm>
          <a:prstGeom prst="roundRect">
            <a:avLst>
              <a:gd name="adj" fmla="val 11854"/>
            </a:avLst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100377" y="2563764"/>
            <a:ext cx="66399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   충주지청 산재예방지도과장</a:t>
            </a:r>
            <a:r>
              <a:rPr kumimoji="0" lang="en-US" altLang="ko-KR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신동진</a:t>
            </a:r>
            <a:r>
              <a:rPr kumimoji="0" lang="en-US" altLang="ko-KR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말씀</a:t>
            </a:r>
            <a:endParaRPr kumimoji="0" lang="en-US" altLang="ko-KR" sz="24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 bwMode="auto">
          <a:xfrm flipV="1">
            <a:off x="1263902" y="3899098"/>
            <a:ext cx="6818358" cy="682600"/>
          </a:xfrm>
          <a:prstGeom prst="roundRect">
            <a:avLst>
              <a:gd name="adj" fmla="val 17006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41" name="모서리가 둥근 직사각형 40"/>
          <p:cNvSpPr/>
          <p:nvPr/>
        </p:nvSpPr>
        <p:spPr>
          <a:xfrm>
            <a:off x="1267416" y="3867318"/>
            <a:ext cx="6803025" cy="785818"/>
          </a:xfrm>
          <a:prstGeom prst="roundRect">
            <a:avLst>
              <a:gd name="adj" fmla="val 11854"/>
            </a:avLst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115616" y="4010194"/>
            <a:ext cx="6840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   사망재해 위험업종 특별교육</a:t>
            </a:r>
            <a:r>
              <a:rPr kumimoji="0" lang="en-US" altLang="ko-KR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배경</a:t>
            </a:r>
            <a:r>
              <a:rPr kumimoji="0" lang="en-US" altLang="ko-KR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계획서 등</a:t>
            </a:r>
            <a:r>
              <a:rPr kumimoji="0" lang="en-US" altLang="ko-KR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kumimoji="0" lang="en-US" altLang="ko-KR" sz="24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 flipV="1">
            <a:off x="1263902" y="5339258"/>
            <a:ext cx="6818358" cy="682600"/>
          </a:xfrm>
          <a:prstGeom prst="roundRect">
            <a:avLst>
              <a:gd name="adj" fmla="val 17006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44" name="모서리가 둥근 직사각형 43"/>
          <p:cNvSpPr/>
          <p:nvPr/>
        </p:nvSpPr>
        <p:spPr>
          <a:xfrm>
            <a:off x="1267416" y="5307478"/>
            <a:ext cx="6803025" cy="785818"/>
          </a:xfrm>
          <a:prstGeom prst="roundRect">
            <a:avLst>
              <a:gd name="adj" fmla="val 11854"/>
            </a:avLst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1115616" y="5450354"/>
            <a:ext cx="66399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   사고사례를 통한 안전보건규칙</a:t>
            </a:r>
            <a:r>
              <a:rPr kumimoji="0" lang="en-US" altLang="ko-KR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공단</a:t>
            </a:r>
            <a:r>
              <a:rPr kumimoji="0" lang="en-US" altLang="ko-KR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kumimoji="0" lang="en-US" altLang="ko-KR" sz="24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mtClean="0"/>
              <a:pPr/>
              <a:t>3</a:t>
            </a:fld>
            <a:endParaRPr lang="en-US" altLang="ko-KR" dirty="0" smtClean="0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642918"/>
            <a:ext cx="7315200" cy="944563"/>
          </a:xfrm>
          <a:effectLst>
            <a:outerShdw dist="35921" dir="2700000" algn="ctr" rotWithShape="0">
              <a:schemeClr val="bg1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ko-KR" altLang="en-US" sz="44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목  차</a:t>
            </a:r>
          </a:p>
        </p:txBody>
      </p:sp>
      <p:sp>
        <p:nvSpPr>
          <p:cNvPr id="14" name="모서리가 둥근 직사각형 13"/>
          <p:cNvSpPr/>
          <p:nvPr/>
        </p:nvSpPr>
        <p:spPr bwMode="auto">
          <a:xfrm flipV="1">
            <a:off x="1248663" y="1732588"/>
            <a:ext cx="6818358" cy="682600"/>
          </a:xfrm>
          <a:prstGeom prst="roundRect">
            <a:avLst>
              <a:gd name="adj" fmla="val 17006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252177" y="1700808"/>
            <a:ext cx="6803025" cy="785818"/>
          </a:xfrm>
          <a:prstGeom prst="roundRect">
            <a:avLst>
              <a:gd name="adj" fmla="val 11854"/>
            </a:avLst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100377" y="1843684"/>
            <a:ext cx="55975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   산 업 재 해 현 황</a:t>
            </a:r>
            <a:endParaRPr kumimoji="0" lang="en-US" altLang="ko-KR" sz="24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 bwMode="auto">
          <a:xfrm flipV="1">
            <a:off x="1240430" y="3059606"/>
            <a:ext cx="6826591" cy="708561"/>
          </a:xfrm>
          <a:prstGeom prst="roundRect">
            <a:avLst>
              <a:gd name="adj" fmla="val 17006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1247459" y="3027828"/>
            <a:ext cx="6819562" cy="740341"/>
          </a:xfrm>
          <a:prstGeom prst="roundRect">
            <a:avLst>
              <a:gd name="adj" fmla="val 11854"/>
            </a:avLst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25" name="모서리가 둥근 직사각형 24"/>
          <p:cNvSpPr/>
          <p:nvPr/>
        </p:nvSpPr>
        <p:spPr bwMode="auto">
          <a:xfrm flipV="1">
            <a:off x="1226969" y="4298796"/>
            <a:ext cx="6840052" cy="714380"/>
          </a:xfrm>
          <a:prstGeom prst="roundRect">
            <a:avLst>
              <a:gd name="adj" fmla="val 17006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1230484" y="4282955"/>
            <a:ext cx="6836537" cy="730221"/>
          </a:xfrm>
          <a:prstGeom prst="roundRect">
            <a:avLst>
              <a:gd name="adj" fmla="val 11854"/>
            </a:avLst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994659" y="1904411"/>
            <a:ext cx="439339" cy="439339"/>
          </a:xfrm>
          <a:prstGeom prst="ellipse">
            <a:avLst/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타원 29"/>
          <p:cNvSpPr/>
          <p:nvPr/>
        </p:nvSpPr>
        <p:spPr bwMode="auto">
          <a:xfrm flipV="1">
            <a:off x="1007474" y="1919866"/>
            <a:ext cx="421450" cy="42145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1000">
                <a:srgbClr val="FFC000"/>
              </a:gs>
              <a:gs pos="58000">
                <a:srgbClr val="FF9900"/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1016794" y="1919867"/>
            <a:ext cx="423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kumimoji="0" lang="en-US" altLang="ko-KR" sz="1800" b="0" i="1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994659" y="4441672"/>
            <a:ext cx="439339" cy="439339"/>
          </a:xfrm>
          <a:prstGeom prst="ellipse">
            <a:avLst/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타원 32"/>
          <p:cNvSpPr/>
          <p:nvPr/>
        </p:nvSpPr>
        <p:spPr bwMode="auto">
          <a:xfrm flipV="1">
            <a:off x="1007474" y="4457127"/>
            <a:ext cx="421450" cy="42145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1000">
                <a:srgbClr val="FFC000"/>
              </a:gs>
              <a:gs pos="58000">
                <a:srgbClr val="FF9900"/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016794" y="4457128"/>
            <a:ext cx="423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kumimoji="0" lang="en-US" altLang="ko-KR" sz="1800" b="0" i="1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986497" y="3196665"/>
            <a:ext cx="439339" cy="439339"/>
          </a:xfrm>
          <a:prstGeom prst="ellipse">
            <a:avLst/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36" name="타원 35"/>
          <p:cNvSpPr/>
          <p:nvPr/>
        </p:nvSpPr>
        <p:spPr bwMode="auto">
          <a:xfrm flipV="1">
            <a:off x="999312" y="3212120"/>
            <a:ext cx="421450" cy="42145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1000">
                <a:srgbClr val="FFC000"/>
              </a:gs>
              <a:gs pos="58000">
                <a:srgbClr val="FF9900"/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004494" y="3212121"/>
            <a:ext cx="423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kumimoji="0" lang="en-US" altLang="ko-KR" sz="1800" b="0" i="1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397948" y="3196665"/>
            <a:ext cx="55975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산 업 안 전 보 건  정 책 방 향</a:t>
            </a:r>
            <a:endParaRPr kumimoji="0" lang="en-US" altLang="ko-KR" sz="24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83568" y="4425831"/>
            <a:ext cx="55975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kern="0" noProof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재 해 방 지 계 획 서  제 출</a:t>
            </a:r>
            <a:endParaRPr kumimoji="0" lang="en-US" altLang="ko-KR" sz="24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모서리가 둥근 직사각형 44"/>
          <p:cNvSpPr/>
          <p:nvPr/>
        </p:nvSpPr>
        <p:spPr bwMode="auto">
          <a:xfrm flipV="1">
            <a:off x="1298977" y="5389057"/>
            <a:ext cx="6840052" cy="714380"/>
          </a:xfrm>
          <a:prstGeom prst="roundRect">
            <a:avLst>
              <a:gd name="adj" fmla="val 17006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1302492" y="5373216"/>
            <a:ext cx="6836537" cy="730221"/>
          </a:xfrm>
          <a:prstGeom prst="roundRect">
            <a:avLst>
              <a:gd name="adj" fmla="val 11854"/>
            </a:avLst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1066667" y="5531933"/>
            <a:ext cx="439339" cy="439339"/>
          </a:xfrm>
          <a:prstGeom prst="ellipse">
            <a:avLst/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타원 47"/>
          <p:cNvSpPr/>
          <p:nvPr/>
        </p:nvSpPr>
        <p:spPr bwMode="auto">
          <a:xfrm flipV="1">
            <a:off x="1079482" y="5547388"/>
            <a:ext cx="421450" cy="42145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1000">
                <a:srgbClr val="FFC000"/>
              </a:gs>
              <a:gs pos="58000">
                <a:srgbClr val="FF9900"/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088802" y="5547389"/>
            <a:ext cx="423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i="1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kumimoji="0" lang="en-US" altLang="ko-KR" sz="1800" b="0" i="1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1547664" y="5517232"/>
            <a:ext cx="55975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최 근  사 고 사 </a:t>
            </a:r>
            <a:r>
              <a:rPr kumimoji="0" lang="ko-KR" altLang="en-US" sz="2400" kern="0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례</a:t>
            </a:r>
            <a:endParaRPr kumimoji="0" lang="en-US" altLang="ko-KR" sz="24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4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" name="그림 12" descr="0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2450" y="5929313"/>
            <a:ext cx="1562100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" name="Group 86"/>
          <p:cNvGrpSpPr>
            <a:grpSpLocks/>
          </p:cNvGrpSpPr>
          <p:nvPr/>
        </p:nvGrpSpPr>
        <p:grpSpPr bwMode="auto">
          <a:xfrm>
            <a:off x="5651500" y="1989138"/>
            <a:ext cx="3290888" cy="1789112"/>
            <a:chOff x="1088" y="1826"/>
            <a:chExt cx="2955" cy="1607"/>
          </a:xfrm>
        </p:grpSpPr>
        <p:pic>
          <p:nvPicPr>
            <p:cNvPr id="32" name="그림 19" descr="8-4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91" y="2083"/>
              <a:ext cx="875" cy="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그림 20" descr="8-5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88" y="1826"/>
              <a:ext cx="2955" cy="16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4" name="그림 20" descr="28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5" y="1628775"/>
            <a:ext cx="4464050" cy="104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그림 20" descr="28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8525" y="2889250"/>
            <a:ext cx="4464050" cy="104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그림 20" descr="28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32025" y="4113213"/>
            <a:ext cx="4464050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그림 20" descr="28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2500" y="5337175"/>
            <a:ext cx="4895850" cy="104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28" descr="블루점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7975" y="3000375"/>
            <a:ext cx="36512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Text Box 25"/>
          <p:cNvSpPr txBox="1">
            <a:spLocks noChangeArrowheads="1"/>
          </p:cNvSpPr>
          <p:nvPr/>
        </p:nvSpPr>
        <p:spPr bwMode="auto">
          <a:xfrm>
            <a:off x="1474788" y="3105150"/>
            <a:ext cx="3563937" cy="71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0">
              <a:lnSpc>
                <a:spcPct val="60000"/>
              </a:lnSpc>
              <a:spcBef>
                <a:spcPct val="50000"/>
              </a:spcBef>
            </a:pPr>
            <a:r>
              <a:rPr kumimoji="0" lang="ko-KR" altLang="en-US" sz="2400" b="1">
                <a:latin typeface="HY헤드라인M" pitchFamily="18" charset="-127"/>
                <a:ea typeface="HY헤드라인M" pitchFamily="18" charset="-127"/>
              </a:rPr>
              <a:t>세계시장 </a:t>
            </a:r>
            <a:r>
              <a:rPr kumimoji="0" lang="en-US" altLang="ko-KR" sz="2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kumimoji="0" lang="ko-KR" altLang="en-US" sz="2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등</a:t>
            </a:r>
            <a:r>
              <a:rPr kumimoji="0" lang="ko-KR" altLang="en-US" sz="2400" b="1">
                <a:latin typeface="HY헤드라인M" pitchFamily="18" charset="-127"/>
                <a:ea typeface="HY헤드라인M" pitchFamily="18" charset="-127"/>
              </a:rPr>
              <a:t> 품목</a:t>
            </a:r>
          </a:p>
          <a:p>
            <a:pPr algn="ctr" latinLnBrk="0">
              <a:lnSpc>
                <a:spcPct val="60000"/>
              </a:lnSpc>
              <a:spcBef>
                <a:spcPct val="50000"/>
              </a:spcBef>
            </a:pPr>
            <a:r>
              <a:rPr kumimoji="0" lang="en-US" altLang="ko-KR" sz="2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121</a:t>
            </a:r>
            <a:r>
              <a:rPr kumimoji="0" lang="ko-KR" altLang="en-US" sz="2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개</a:t>
            </a:r>
            <a:endParaRPr kumimoji="0" lang="ko-KR" altLang="en-US" sz="240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3" name="Picture 28" descr="블루점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90613" y="1700213"/>
            <a:ext cx="365125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 Box 25"/>
          <p:cNvSpPr txBox="1">
            <a:spLocks noChangeArrowheads="1"/>
          </p:cNvSpPr>
          <p:nvPr/>
        </p:nvSpPr>
        <p:spPr bwMode="auto">
          <a:xfrm>
            <a:off x="755650" y="1844675"/>
            <a:ext cx="35639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0">
              <a:lnSpc>
                <a:spcPct val="60000"/>
              </a:lnSpc>
              <a:spcBef>
                <a:spcPct val="50000"/>
              </a:spcBef>
            </a:pPr>
            <a:r>
              <a:rPr kumimoji="0" lang="ko-KR" altLang="en-US" sz="2400" b="1">
                <a:latin typeface="HY헤드라인M" pitchFamily="18" charset="-127"/>
                <a:ea typeface="HY헤드라인M" pitchFamily="18" charset="-127"/>
              </a:rPr>
              <a:t>인터넷 보급률</a:t>
            </a:r>
          </a:p>
          <a:p>
            <a:pPr algn="ctr" latinLnBrk="0">
              <a:lnSpc>
                <a:spcPct val="50000"/>
              </a:lnSpc>
              <a:spcBef>
                <a:spcPct val="50000"/>
              </a:spcBef>
            </a:pPr>
            <a:r>
              <a:rPr kumimoji="0" lang="ko-KR" altLang="en-US" sz="2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세계 </a:t>
            </a:r>
            <a:r>
              <a:rPr kumimoji="0" lang="en-US" altLang="ko-KR" sz="2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kumimoji="0" lang="ko-KR" altLang="en-US" sz="2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위</a:t>
            </a:r>
            <a:endParaRPr kumimoji="0" lang="ko-KR" altLang="en-US" sz="240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5" name="Picture 28" descr="블루점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67013" y="4473575"/>
            <a:ext cx="365125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Text Box 25"/>
          <p:cNvSpPr txBox="1">
            <a:spLocks noChangeArrowheads="1"/>
          </p:cNvSpPr>
          <p:nvPr/>
        </p:nvSpPr>
        <p:spPr bwMode="auto">
          <a:xfrm>
            <a:off x="2957513" y="4514850"/>
            <a:ext cx="3563937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0">
              <a:lnSpc>
                <a:spcPct val="60000"/>
              </a:lnSpc>
              <a:spcBef>
                <a:spcPct val="50000"/>
              </a:spcBef>
            </a:pPr>
            <a:r>
              <a:rPr kumimoji="0" lang="en-US" altLang="ko-KR" sz="2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G20 </a:t>
            </a:r>
            <a:r>
              <a:rPr kumimoji="0" lang="ko-KR" altLang="en-US" sz="2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국가정상회의</a:t>
            </a:r>
            <a:r>
              <a:rPr kumimoji="0" lang="ko-KR" altLang="en-US" sz="2400" b="1">
                <a:latin typeface="HY헤드라인M" pitchFamily="18" charset="-127"/>
                <a:ea typeface="HY헤드라인M" pitchFamily="18" charset="-127"/>
              </a:rPr>
              <a:t> 개최</a:t>
            </a:r>
            <a:endParaRPr kumimoji="0" lang="ko-KR" altLang="en-US" sz="240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7" name="Picture 28" descr="블루점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4000" y="5561013"/>
            <a:ext cx="365125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Text Box 25"/>
          <p:cNvSpPr txBox="1">
            <a:spLocks noChangeArrowheads="1"/>
          </p:cNvSpPr>
          <p:nvPr/>
        </p:nvSpPr>
        <p:spPr bwMode="auto">
          <a:xfrm>
            <a:off x="4392613" y="5626100"/>
            <a:ext cx="40671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60000"/>
              </a:lnSpc>
              <a:spcBef>
                <a:spcPct val="50000"/>
              </a:spcBef>
            </a:pPr>
            <a:r>
              <a:rPr kumimoji="0" lang="ko-KR" altLang="en-US" sz="2400" b="1">
                <a:latin typeface="HY헤드라인M" pitchFamily="18" charset="-127"/>
                <a:ea typeface="HY헤드라인M" pitchFamily="18" charset="-127"/>
              </a:rPr>
              <a:t>세계 </a:t>
            </a:r>
            <a:r>
              <a:rPr kumimoji="0" lang="en-US" altLang="ko-KR" sz="2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15</a:t>
            </a:r>
            <a:r>
              <a:rPr kumimoji="0" lang="ko-KR" altLang="en-US" sz="2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위</a:t>
            </a:r>
            <a:r>
              <a:rPr kumimoji="0" lang="ko-KR" altLang="en-US" sz="2400" b="1">
                <a:latin typeface="HY헤드라인M" pitchFamily="18" charset="-127"/>
                <a:ea typeface="HY헤드라인M" pitchFamily="18" charset="-127"/>
              </a:rPr>
              <a:t> 경제대국</a:t>
            </a:r>
          </a:p>
          <a:p>
            <a:pPr latinLnBrk="0">
              <a:lnSpc>
                <a:spcPct val="60000"/>
              </a:lnSpc>
              <a:spcBef>
                <a:spcPct val="50000"/>
              </a:spcBef>
            </a:pPr>
            <a:r>
              <a:rPr kumimoji="0" lang="en-US" altLang="ko-KR" sz="1500">
                <a:latin typeface="HY헤드라인M" pitchFamily="18" charset="-127"/>
                <a:ea typeface="HY헤드라인M" pitchFamily="18" charset="-127"/>
              </a:rPr>
              <a:t>- 2010</a:t>
            </a:r>
            <a:r>
              <a:rPr kumimoji="0" lang="ko-KR" altLang="en-US" sz="1500"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kumimoji="0" lang="en-US" altLang="ko-KR" sz="1500">
                <a:latin typeface="HY헤드라인M" pitchFamily="18" charset="-127"/>
                <a:ea typeface="HY헤드라인M" pitchFamily="18" charset="-127"/>
              </a:rPr>
              <a:t>GDP(</a:t>
            </a:r>
            <a:r>
              <a:rPr kumimoji="0" lang="ko-KR" altLang="en-US" sz="1500">
                <a:latin typeface="HY헤드라인M" pitchFamily="18" charset="-127"/>
                <a:ea typeface="HY헤드라인M" pitchFamily="18" charset="-127"/>
              </a:rPr>
              <a:t>국내총생산</a:t>
            </a:r>
            <a:r>
              <a:rPr kumimoji="0" lang="en-US" altLang="ko-KR" sz="1500">
                <a:latin typeface="HY헤드라인M" pitchFamily="18" charset="-127"/>
                <a:ea typeface="HY헤드라인M" pitchFamily="18" charset="-127"/>
              </a:rPr>
              <a:t>): 1</a:t>
            </a:r>
            <a:r>
              <a:rPr kumimoji="0" lang="ko-KR" altLang="en-US" sz="1500">
                <a:latin typeface="HY헤드라인M" pitchFamily="18" charset="-127"/>
                <a:ea typeface="HY헤드라인M" pitchFamily="18" charset="-127"/>
              </a:rPr>
              <a:t>조</a:t>
            </a:r>
            <a:r>
              <a:rPr kumimoji="0" lang="en-US" altLang="ko-KR" sz="1500">
                <a:latin typeface="HY헤드라인M" pitchFamily="18" charset="-127"/>
                <a:ea typeface="HY헤드라인M" pitchFamily="18" charset="-127"/>
              </a:rPr>
              <a:t>71</a:t>
            </a:r>
            <a:r>
              <a:rPr kumimoji="0" lang="ko-KR" altLang="en-US" sz="1500">
                <a:latin typeface="HY헤드라인M" pitchFamily="18" charset="-127"/>
                <a:ea typeface="HY헤드라인M" pitchFamily="18" charset="-127"/>
              </a:rPr>
              <a:t>억달러</a:t>
            </a:r>
            <a:endParaRPr kumimoji="0" lang="ko-KR" altLang="en-US" sz="150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9" name="Picture 14" descr="그림1"/>
          <p:cNvPicPr>
            <a:picLocks noChangeAspect="1" noChangeArrowheads="1"/>
          </p:cNvPicPr>
          <p:nvPr/>
        </p:nvPicPr>
        <p:blipFill>
          <a:blip r:embed="rId7" cstate="print">
            <a:lum contrast="40000"/>
          </a:blip>
          <a:srcRect/>
          <a:stretch>
            <a:fillRect/>
          </a:stretch>
        </p:blipFill>
        <p:spPr bwMode="auto">
          <a:xfrm>
            <a:off x="360363" y="116632"/>
            <a:ext cx="8548687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Text Box 14"/>
          <p:cNvSpPr txBox="1">
            <a:spLocks noChangeArrowheads="1"/>
          </p:cNvSpPr>
          <p:nvPr/>
        </p:nvSpPr>
        <p:spPr bwMode="auto">
          <a:xfrm>
            <a:off x="733425" y="271339"/>
            <a:ext cx="810895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latinLnBrk="0" hangingPunct="0">
              <a:lnSpc>
                <a:spcPct val="90000"/>
              </a:lnSpc>
              <a:spcBef>
                <a:spcPct val="50000"/>
              </a:spcBef>
              <a:defRPr/>
            </a:pPr>
            <a:r>
              <a:rPr kumimoji="0" lang="ko-KR" altLang="en-US" sz="30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지금 우리는 </a:t>
            </a:r>
            <a:r>
              <a:rPr kumimoji="0" lang="en-US" altLang="ko-KR" sz="30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? </a:t>
            </a:r>
            <a:r>
              <a:rPr kumimoji="0" lang="en-US" altLang="ko-KR" sz="2600" b="1" kern="0" dirty="0">
                <a:solidFill>
                  <a:schemeClr val="bg1"/>
                </a:solidFill>
                <a:latin typeface="다음_Regular" pitchFamily="2" charset="-127"/>
                <a:ea typeface="HY헤드라인M" pitchFamily="18" charset="-127"/>
                <a:cs typeface="+mj-cs"/>
              </a:rPr>
              <a:t>–</a:t>
            </a:r>
            <a:r>
              <a:rPr kumimoji="0" lang="en-US" altLang="ko-KR" sz="26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r>
              <a:rPr kumimoji="0" lang="ko-KR" altLang="en-US" sz="26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세계 속의 대한민국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5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9" name="Group 25"/>
          <p:cNvGrpSpPr>
            <a:grpSpLocks/>
          </p:cNvGrpSpPr>
          <p:nvPr/>
        </p:nvGrpSpPr>
        <p:grpSpPr bwMode="auto">
          <a:xfrm>
            <a:off x="692150" y="2709168"/>
            <a:ext cx="2520950" cy="431800"/>
            <a:chOff x="188" y="3430"/>
            <a:chExt cx="1588" cy="272"/>
          </a:xfrm>
        </p:grpSpPr>
        <p:pic>
          <p:nvPicPr>
            <p:cNvPr id="10" name="그림 15" descr="11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8" y="3430"/>
              <a:ext cx="1229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그림 6" descr="02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4" y="3475"/>
              <a:ext cx="18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 Box 46"/>
            <p:cNvSpPr txBox="1">
              <a:spLocks noChangeArrowheads="1"/>
            </p:cNvSpPr>
            <p:nvPr/>
          </p:nvSpPr>
          <p:spPr bwMode="auto">
            <a:xfrm>
              <a:off x="567" y="3430"/>
              <a:ext cx="120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sz="2000" b="1">
                  <a:solidFill>
                    <a:srgbClr val="1C4372"/>
                  </a:solidFill>
                  <a:latin typeface="HY헤드라인M" pitchFamily="18" charset="-127"/>
                  <a:ea typeface="HY헤드라인M" pitchFamily="18" charset="-127"/>
                </a:rPr>
                <a:t>대한민국  </a:t>
              </a:r>
              <a:r>
                <a:rPr lang="en-US" altLang="ko-KR" sz="2000" b="1">
                  <a:solidFill>
                    <a:srgbClr val="1C4372"/>
                  </a:solidFill>
                  <a:latin typeface="HY헤드라인M" pitchFamily="18" charset="-127"/>
                  <a:ea typeface="HY헤드라인M" pitchFamily="18" charset="-127"/>
                </a:rPr>
                <a:t>1.42 </a:t>
              </a:r>
              <a:endParaRPr lang="ko-KR" altLang="en-US" sz="2000" b="1">
                <a:solidFill>
                  <a:srgbClr val="1C4372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14" name="Group 49"/>
          <p:cNvGrpSpPr>
            <a:grpSpLocks/>
          </p:cNvGrpSpPr>
          <p:nvPr/>
        </p:nvGrpSpPr>
        <p:grpSpPr bwMode="auto">
          <a:xfrm>
            <a:off x="6188075" y="2798763"/>
            <a:ext cx="2813050" cy="2862262"/>
            <a:chOff x="3795" y="2135"/>
            <a:chExt cx="1897" cy="1930"/>
          </a:xfrm>
        </p:grpSpPr>
        <p:pic>
          <p:nvPicPr>
            <p:cNvPr id="15" name="그림 6" descr="02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95" y="2135"/>
              <a:ext cx="1897" cy="19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32" descr="원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800" y="2160"/>
              <a:ext cx="1892" cy="1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36" descr="page3_1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974" y="2522"/>
              <a:ext cx="414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" name="Group 48"/>
          <p:cNvGrpSpPr>
            <a:grpSpLocks/>
          </p:cNvGrpSpPr>
          <p:nvPr/>
        </p:nvGrpSpPr>
        <p:grpSpPr bwMode="auto">
          <a:xfrm>
            <a:off x="3265488" y="3321050"/>
            <a:ext cx="2819400" cy="2862263"/>
            <a:chOff x="1927" y="1727"/>
            <a:chExt cx="1901" cy="1930"/>
          </a:xfrm>
        </p:grpSpPr>
        <p:pic>
          <p:nvPicPr>
            <p:cNvPr id="19" name="그림 6" descr="02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931" y="1727"/>
              <a:ext cx="1897" cy="19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" name="Picture 34" descr="원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927" y="1752"/>
              <a:ext cx="1892" cy="1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" name="Picture 35" descr="page5_4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828" y="2039"/>
              <a:ext cx="756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7" name="Group 47"/>
          <p:cNvGrpSpPr>
            <a:grpSpLocks/>
          </p:cNvGrpSpPr>
          <p:nvPr/>
        </p:nvGrpSpPr>
        <p:grpSpPr bwMode="auto">
          <a:xfrm>
            <a:off x="323850" y="3644900"/>
            <a:ext cx="2825750" cy="2863850"/>
            <a:chOff x="68" y="1408"/>
            <a:chExt cx="1905" cy="1931"/>
          </a:xfrm>
        </p:grpSpPr>
        <p:pic>
          <p:nvPicPr>
            <p:cNvPr id="28" name="그림 6" descr="02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" y="1409"/>
              <a:ext cx="1897" cy="19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33" descr="원1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8" y="1408"/>
              <a:ext cx="1892" cy="1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Picture 31" descr="page4_5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58" y="1631"/>
              <a:ext cx="1079" cy="11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1" name="Picture 29" descr="블루점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2113" y="1726506"/>
            <a:ext cx="365125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30"/>
          <p:cNvSpPr txBox="1">
            <a:spLocks noChangeArrowheads="1"/>
          </p:cNvSpPr>
          <p:nvPr/>
        </p:nvSpPr>
        <p:spPr bwMode="auto">
          <a:xfrm>
            <a:off x="750888" y="1623318"/>
            <a:ext cx="7005637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800" b="1">
                <a:latin typeface="HY헤드라인M" pitchFamily="18" charset="-127"/>
                <a:ea typeface="HY헤드라인M" pitchFamily="18" charset="-127"/>
              </a:rPr>
              <a:t>사망만인율</a:t>
            </a:r>
            <a:r>
              <a:rPr lang="en-US" altLang="ko-KR" sz="2800" b="1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en-US" altLang="ko-KR" sz="28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OECD </a:t>
            </a:r>
            <a:r>
              <a:rPr lang="ko-KR" altLang="en-US" sz="28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국가</a:t>
            </a:r>
            <a:r>
              <a:rPr lang="ko-KR" altLang="en-US" sz="2800" b="1">
                <a:latin typeface="HY헤드라인M" pitchFamily="18" charset="-127"/>
                <a:ea typeface="HY헤드라인M" pitchFamily="18" charset="-127"/>
              </a:rPr>
              <a:t> 중</a:t>
            </a:r>
            <a:r>
              <a:rPr lang="ko-KR" altLang="en-US" sz="28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최고</a:t>
            </a:r>
            <a:r>
              <a:rPr lang="en-US" altLang="ko-KR" sz="28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2800" b="1">
                <a:solidFill>
                  <a:srgbClr val="FF0000"/>
                </a:solidFill>
                <a:latin typeface="바탕" pitchFamily="18" charset="-127"/>
                <a:ea typeface="바탕" pitchFamily="18" charset="-127"/>
              </a:rPr>
              <a:t>‘</a:t>
            </a:r>
            <a:r>
              <a:rPr lang="en-US" altLang="ko-KR" sz="28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07~</a:t>
            </a:r>
            <a:r>
              <a:rPr lang="en-US" altLang="ko-KR" sz="2800" b="1">
                <a:solidFill>
                  <a:srgbClr val="FF0000"/>
                </a:solidFill>
                <a:latin typeface="바탕" pitchFamily="18" charset="-127"/>
                <a:ea typeface="바탕" pitchFamily="18" charset="-127"/>
              </a:rPr>
              <a:t>’</a:t>
            </a:r>
            <a:r>
              <a:rPr lang="en-US" altLang="ko-KR" sz="28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10)</a:t>
            </a:r>
          </a:p>
          <a:p>
            <a:pPr>
              <a:spcBef>
                <a:spcPct val="50000"/>
              </a:spcBef>
            </a:pPr>
            <a:r>
              <a:rPr lang="en-US" altLang="ko-KR" b="1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1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</a:rPr>
              <a:t>근로자 </a:t>
            </a:r>
            <a:r>
              <a:rPr lang="en-US" altLang="ko-KR" b="1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</a:rPr>
              <a:t>10,000</a:t>
            </a:r>
            <a:r>
              <a:rPr lang="ko-KR" altLang="en-US" b="1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</a:rPr>
              <a:t>명당 사망자수</a:t>
            </a:r>
          </a:p>
        </p:txBody>
      </p:sp>
      <p:sp>
        <p:nvSpPr>
          <p:cNvPr id="33" name="직사각형 25"/>
          <p:cNvSpPr>
            <a:spLocks noChangeArrowheads="1"/>
          </p:cNvSpPr>
          <p:nvPr/>
        </p:nvSpPr>
        <p:spPr bwMode="auto">
          <a:xfrm>
            <a:off x="511175" y="4935538"/>
            <a:ext cx="6842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200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0.48</a:t>
            </a:r>
            <a:endParaRPr lang="ko-KR" altLang="en-US" sz="2000">
              <a:latin typeface="Arial" pitchFamily="34" charset="0"/>
            </a:endParaRPr>
          </a:p>
        </p:txBody>
      </p:sp>
      <p:sp>
        <p:nvSpPr>
          <p:cNvPr id="34" name="직사각형 26"/>
          <p:cNvSpPr>
            <a:spLocks noChangeArrowheads="1"/>
          </p:cNvSpPr>
          <p:nvPr/>
        </p:nvSpPr>
        <p:spPr bwMode="auto">
          <a:xfrm>
            <a:off x="3817938" y="4341813"/>
            <a:ext cx="6842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200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0.26</a:t>
            </a:r>
            <a:endParaRPr lang="ko-KR" altLang="en-US" sz="2000">
              <a:latin typeface="Arial" pitchFamily="34" charset="0"/>
            </a:endParaRPr>
          </a:p>
        </p:txBody>
      </p:sp>
      <p:sp>
        <p:nvSpPr>
          <p:cNvPr id="35" name="직사각형 27"/>
          <p:cNvSpPr>
            <a:spLocks noChangeArrowheads="1"/>
          </p:cNvSpPr>
          <p:nvPr/>
        </p:nvSpPr>
        <p:spPr bwMode="auto">
          <a:xfrm>
            <a:off x="6942138" y="3457575"/>
            <a:ext cx="6842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200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0.07</a:t>
            </a:r>
            <a:endParaRPr lang="ko-KR" altLang="en-US" sz="2000">
              <a:latin typeface="Arial" pitchFamily="34" charset="0"/>
            </a:endParaRPr>
          </a:p>
        </p:txBody>
      </p:sp>
      <p:pic>
        <p:nvPicPr>
          <p:cNvPr id="36" name="Picture 14" descr="그림1"/>
          <p:cNvPicPr>
            <a:picLocks noChangeAspect="1" noChangeArrowheads="1"/>
          </p:cNvPicPr>
          <p:nvPr/>
        </p:nvPicPr>
        <p:blipFill>
          <a:blip r:embed="rId12" cstate="print">
            <a:lum contrast="40000"/>
          </a:blip>
          <a:srcRect/>
          <a:stretch>
            <a:fillRect/>
          </a:stretch>
        </p:blipFill>
        <p:spPr bwMode="auto">
          <a:xfrm>
            <a:off x="347663" y="97185"/>
            <a:ext cx="8548687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Text Box 14"/>
          <p:cNvSpPr txBox="1">
            <a:spLocks noChangeArrowheads="1"/>
          </p:cNvSpPr>
          <p:nvPr/>
        </p:nvSpPr>
        <p:spPr bwMode="auto">
          <a:xfrm>
            <a:off x="773113" y="263872"/>
            <a:ext cx="8056562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latinLnBrk="0" hangingPunct="0">
              <a:lnSpc>
                <a:spcPct val="90000"/>
              </a:lnSpc>
              <a:spcBef>
                <a:spcPct val="50000"/>
              </a:spcBef>
              <a:defRPr/>
            </a:pPr>
            <a:r>
              <a:rPr kumimoji="0" lang="ko-KR" altLang="en-US" sz="30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지금 우리는 </a:t>
            </a:r>
            <a:r>
              <a:rPr kumimoji="0" lang="en-US" altLang="ko-KR" sz="30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? </a:t>
            </a:r>
            <a:r>
              <a:rPr kumimoji="0" lang="en-US" altLang="ko-KR" sz="2600" b="1" kern="0" dirty="0">
                <a:solidFill>
                  <a:schemeClr val="bg1"/>
                </a:solidFill>
                <a:latin typeface="다음_Regular" pitchFamily="2" charset="-127"/>
                <a:ea typeface="HY헤드라인M" pitchFamily="18" charset="-127"/>
                <a:cs typeface="+mj-cs"/>
              </a:rPr>
              <a:t>–</a:t>
            </a:r>
            <a:r>
              <a:rPr kumimoji="0" lang="en-US" altLang="ko-KR" sz="26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r>
              <a:rPr kumimoji="0" lang="ko-KR" altLang="en-US" sz="26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일터의 산업재해</a:t>
            </a:r>
          </a:p>
        </p:txBody>
      </p:sp>
      <p:sp>
        <p:nvSpPr>
          <p:cNvPr id="38" name="Rectangle 25"/>
          <p:cNvSpPr>
            <a:spLocks noChangeArrowheads="1"/>
          </p:cNvSpPr>
          <p:nvPr/>
        </p:nvSpPr>
        <p:spPr bwMode="auto">
          <a:xfrm>
            <a:off x="1042988" y="5661025"/>
            <a:ext cx="14414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3600">
                <a:solidFill>
                  <a:srgbClr val="FF3300"/>
                </a:solidFill>
                <a:latin typeface="돋움" pitchFamily="50" charset="-127"/>
                <a:ea typeface="돋움" pitchFamily="50" charset="-127"/>
              </a:rPr>
              <a:t>3</a:t>
            </a:r>
            <a:r>
              <a:rPr lang="ko-KR" altLang="en-US" sz="3600">
                <a:solidFill>
                  <a:srgbClr val="FF3300"/>
                </a:solidFill>
                <a:latin typeface="돋움" pitchFamily="50" charset="-127"/>
                <a:ea typeface="돋움" pitchFamily="50" charset="-127"/>
              </a:rPr>
              <a:t>배</a:t>
            </a:r>
          </a:p>
        </p:txBody>
      </p:sp>
      <p:sp>
        <p:nvSpPr>
          <p:cNvPr id="39" name="Rectangle 26"/>
          <p:cNvSpPr>
            <a:spLocks noChangeArrowheads="1"/>
          </p:cNvSpPr>
          <p:nvPr/>
        </p:nvSpPr>
        <p:spPr bwMode="auto">
          <a:xfrm>
            <a:off x="3995738" y="5157788"/>
            <a:ext cx="14414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3600">
                <a:solidFill>
                  <a:srgbClr val="FF3300"/>
                </a:solidFill>
                <a:latin typeface="돋움" pitchFamily="50" charset="-127"/>
                <a:ea typeface="돋움" pitchFamily="50" charset="-127"/>
              </a:rPr>
              <a:t>5</a:t>
            </a:r>
            <a:r>
              <a:rPr lang="ko-KR" altLang="en-US" sz="3600">
                <a:solidFill>
                  <a:srgbClr val="FF3300"/>
                </a:solidFill>
                <a:latin typeface="돋움" pitchFamily="50" charset="-127"/>
                <a:ea typeface="돋움" pitchFamily="50" charset="-127"/>
              </a:rPr>
              <a:t>배</a:t>
            </a: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6948488" y="4508500"/>
            <a:ext cx="14414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3600">
                <a:solidFill>
                  <a:srgbClr val="FF3300"/>
                </a:solidFill>
                <a:latin typeface="돋움" pitchFamily="50" charset="-127"/>
                <a:ea typeface="돋움" pitchFamily="50" charset="-127"/>
              </a:rPr>
              <a:t>20</a:t>
            </a:r>
            <a:r>
              <a:rPr lang="ko-KR" altLang="en-US" sz="3600">
                <a:solidFill>
                  <a:srgbClr val="FF3300"/>
                </a:solidFill>
                <a:latin typeface="돋움" pitchFamily="50" charset="-127"/>
                <a:ea typeface="돋움" pitchFamily="50" charset="-127"/>
              </a:rPr>
              <a:t>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6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Picture 29" descr="사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463" y="4086225"/>
            <a:ext cx="390525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0" descr="사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9988" y="2732088"/>
            <a:ext cx="895350" cy="242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1" descr="사람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9225" y="3325813"/>
            <a:ext cx="6413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2" descr="사람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5163" y="1501775"/>
            <a:ext cx="1327150" cy="375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666750" y="5443538"/>
            <a:ext cx="136842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ko-KR" altLang="en-US" sz="1500" b="1">
                <a:latin typeface="HY헤드라인M" pitchFamily="18" charset="-127"/>
                <a:ea typeface="HY헤드라인M" pitchFamily="18" charset="-127"/>
              </a:rPr>
              <a:t>일 평균 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altLang="ko-KR" sz="15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5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명 사망</a:t>
            </a:r>
            <a:endParaRPr lang="ko-KR" altLang="en-US" sz="150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2282825" y="5461000"/>
            <a:ext cx="136842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ko-KR" altLang="en-US" sz="1500" b="1" dirty="0">
                <a:latin typeface="HY헤드라인M" pitchFamily="18" charset="-127"/>
                <a:ea typeface="HY헤드라인M" pitchFamily="18" charset="-127"/>
              </a:rPr>
              <a:t>연 평균 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altLang="ko-KR" sz="15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2,114</a:t>
            </a:r>
            <a:r>
              <a:rPr lang="ko-KR" altLang="en-US" sz="15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명 </a:t>
            </a:r>
            <a:r>
              <a:rPr lang="ko-KR" altLang="en-US" sz="1500" b="1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사망</a:t>
            </a:r>
            <a:endParaRPr lang="ko-KR" altLang="en-US" sz="15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4918075" y="5427663"/>
            <a:ext cx="1368425" cy="442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ko-KR" altLang="en-US" sz="1500" b="1" dirty="0">
                <a:latin typeface="HY헤드라인M" pitchFamily="18" charset="-127"/>
                <a:ea typeface="HY헤드라인M" pitchFamily="18" charset="-127"/>
              </a:rPr>
              <a:t>일 평균 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altLang="ko-KR" sz="15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256</a:t>
            </a:r>
            <a:r>
              <a:rPr lang="ko-KR" altLang="en-US" sz="15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명 </a:t>
            </a:r>
            <a:r>
              <a:rPr lang="ko-KR" altLang="en-US" sz="1500" b="1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부상</a:t>
            </a:r>
            <a:endParaRPr lang="ko-KR" altLang="en-US" sz="15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6953250" y="5411788"/>
            <a:ext cx="1584325" cy="442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ko-KR" altLang="en-US" sz="1500" b="1" dirty="0">
                <a:latin typeface="HY헤드라인M" pitchFamily="18" charset="-127"/>
                <a:ea typeface="HY헤드라인M" pitchFamily="18" charset="-127"/>
              </a:rPr>
              <a:t>연 평균 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altLang="ko-KR" sz="15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93,300</a:t>
            </a:r>
            <a:r>
              <a:rPr lang="ko-KR" altLang="en-US" sz="1500" b="1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명 부상</a:t>
            </a:r>
            <a:endParaRPr lang="ko-KR" altLang="en-US" sz="15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4" name="Picture 14" descr="그림1"/>
          <p:cNvPicPr>
            <a:picLocks noChangeAspect="1" noChangeArrowheads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360363" y="116632"/>
            <a:ext cx="8548687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733425" y="307132"/>
            <a:ext cx="810895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latinLnBrk="0" hangingPunct="0">
              <a:lnSpc>
                <a:spcPct val="90000"/>
              </a:lnSpc>
              <a:spcBef>
                <a:spcPct val="50000"/>
              </a:spcBef>
              <a:defRPr/>
            </a:pPr>
            <a:r>
              <a:rPr kumimoji="0" lang="ko-KR" altLang="en-US" sz="30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지금 우리는 </a:t>
            </a:r>
            <a:r>
              <a:rPr kumimoji="0" lang="en-US" altLang="ko-KR" sz="30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? </a:t>
            </a:r>
            <a:r>
              <a:rPr kumimoji="0" lang="en-US" altLang="ko-KR" sz="2600" b="1" kern="0" dirty="0">
                <a:solidFill>
                  <a:schemeClr val="bg1"/>
                </a:solidFill>
                <a:latin typeface="다음_Regular" pitchFamily="2" charset="-127"/>
                <a:ea typeface="HY헤드라인M" pitchFamily="18" charset="-127"/>
                <a:cs typeface="+mj-cs"/>
              </a:rPr>
              <a:t>–</a:t>
            </a:r>
            <a:r>
              <a:rPr kumimoji="0" lang="en-US" altLang="ko-KR" sz="26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r>
              <a:rPr kumimoji="0" lang="ko-KR" altLang="en-US" sz="26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우리 일터에서는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7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Text Box 15"/>
          <p:cNvSpPr txBox="1">
            <a:spLocks noChangeArrowheads="1"/>
          </p:cNvSpPr>
          <p:nvPr/>
        </p:nvSpPr>
        <p:spPr bwMode="gray">
          <a:xfrm>
            <a:off x="971550" y="332656"/>
            <a:ext cx="7129463" cy="466725"/>
          </a:xfrm>
          <a:prstGeom prst="rect">
            <a:avLst/>
          </a:prstGeom>
          <a:noFill/>
          <a:ln w="9525" algn="ctr">
            <a:solidFill>
              <a:schemeClr val="accent1">
                <a:lumMod val="7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2011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재해자 </a:t>
            </a:r>
            <a:r>
              <a:rPr lang="en-US" altLang="ko-KR" sz="24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93,292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명 </a:t>
            </a:r>
            <a:r>
              <a:rPr lang="en-US" altLang="ko-KR" sz="24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/ </a:t>
            </a:r>
            <a:r>
              <a:rPr lang="ko-KR" altLang="en-US" sz="24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사망자 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2,114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명</a:t>
            </a:r>
            <a:endParaRPr lang="ko-KR" altLang="en-US" sz="24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" name="그룹 18"/>
          <p:cNvGrpSpPr>
            <a:grpSpLocks/>
          </p:cNvGrpSpPr>
          <p:nvPr/>
        </p:nvGrpSpPr>
        <p:grpSpPr bwMode="auto">
          <a:xfrm>
            <a:off x="827088" y="1341438"/>
            <a:ext cx="7200900" cy="4751387"/>
            <a:chOff x="971600" y="1412776"/>
            <a:chExt cx="6992129" cy="4334867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971600" y="1412776"/>
              <a:ext cx="6992129" cy="433486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sp>
          <p:nvSpPr>
            <p:cNvPr id="8" name="직사각형 7"/>
            <p:cNvSpPr>
              <a:spLocks noChangeArrowheads="1"/>
            </p:cNvSpPr>
            <p:nvPr/>
          </p:nvSpPr>
          <p:spPr bwMode="auto">
            <a:xfrm>
              <a:off x="5075006" y="3285473"/>
              <a:ext cx="1153023" cy="31573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>
                <a:defRPr/>
              </a:pPr>
              <a:r>
                <a:rPr kumimoji="0" lang="en-US" altLang="ko-KR" sz="1600" b="1" dirty="0">
                  <a:solidFill>
                    <a:srgbClr val="FF0000"/>
                  </a:solidFill>
                  <a:latin typeface="휴먼옛체" pitchFamily="18" charset="-127"/>
                  <a:ea typeface="휴먼옛체" pitchFamily="18" charset="-127"/>
                </a:rPr>
                <a:t>5</a:t>
              </a:r>
              <a:r>
                <a:rPr kumimoji="0" lang="ko-KR" altLang="en-US" sz="1600" b="1" dirty="0">
                  <a:solidFill>
                    <a:srgbClr val="FF0000"/>
                  </a:solidFill>
                  <a:latin typeface="휴먼옛체" pitchFamily="18" charset="-127"/>
                  <a:ea typeface="휴먼옛체" pitchFamily="18" charset="-127"/>
                </a:rPr>
                <a:t>분 </a:t>
              </a:r>
              <a:r>
                <a:rPr kumimoji="0" lang="en-US" altLang="ko-KR" sz="1600" b="1" dirty="0" smtClean="0">
                  <a:solidFill>
                    <a:srgbClr val="FF0000"/>
                  </a:solidFill>
                  <a:latin typeface="휴먼옛체" pitchFamily="18" charset="-127"/>
                  <a:ea typeface="휴먼옛체" pitchFamily="18" charset="-127"/>
                </a:rPr>
                <a:t>40</a:t>
              </a:r>
              <a:r>
                <a:rPr kumimoji="0" lang="ko-KR" altLang="en-US" sz="1600" b="1" dirty="0">
                  <a:solidFill>
                    <a:srgbClr val="FF0000"/>
                  </a:solidFill>
                  <a:latin typeface="휴먼옛체" pitchFamily="18" charset="-127"/>
                  <a:ea typeface="휴먼옛체" pitchFamily="18" charset="-127"/>
                </a:rPr>
                <a:t>초</a:t>
              </a:r>
            </a:p>
          </p:txBody>
        </p:sp>
        <p:sp>
          <p:nvSpPr>
            <p:cNvPr id="9" name="직사각형 8"/>
            <p:cNvSpPr>
              <a:spLocks noChangeArrowheads="1"/>
            </p:cNvSpPr>
            <p:nvPr/>
          </p:nvSpPr>
          <p:spPr bwMode="auto">
            <a:xfrm>
              <a:off x="6300477" y="5085754"/>
              <a:ext cx="1296381" cy="31573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>
                <a:defRPr/>
              </a:pPr>
              <a:r>
                <a:rPr kumimoji="0" lang="en-US" altLang="ko-KR" sz="1600" b="1" dirty="0">
                  <a:solidFill>
                    <a:srgbClr val="FF0000"/>
                  </a:solidFill>
                  <a:latin typeface="휴먼옛체" pitchFamily="18" charset="-127"/>
                  <a:ea typeface="휴먼옛체" pitchFamily="18" charset="-127"/>
                </a:rPr>
                <a:t>4</a:t>
              </a:r>
              <a:r>
                <a:rPr kumimoji="0" lang="ko-KR" altLang="en-US" sz="1600" b="1" dirty="0">
                  <a:solidFill>
                    <a:srgbClr val="FF0000"/>
                  </a:solidFill>
                  <a:latin typeface="휴먼옛체" pitchFamily="18" charset="-127"/>
                  <a:ea typeface="휴먼옛체" pitchFamily="18" charset="-127"/>
                </a:rPr>
                <a:t>시간 </a:t>
              </a:r>
              <a:r>
                <a:rPr kumimoji="0" lang="en-US" altLang="ko-KR" sz="1600" b="1" dirty="0" smtClean="0">
                  <a:solidFill>
                    <a:srgbClr val="FF0000"/>
                  </a:solidFill>
                  <a:latin typeface="휴먼옛체" pitchFamily="18" charset="-127"/>
                  <a:ea typeface="휴먼옛체" pitchFamily="18" charset="-127"/>
                </a:rPr>
                <a:t>9</a:t>
              </a:r>
              <a:r>
                <a:rPr kumimoji="0" lang="ko-KR" altLang="en-US" sz="1600" b="1" dirty="0" smtClean="0">
                  <a:solidFill>
                    <a:srgbClr val="FF0000"/>
                  </a:solidFill>
                  <a:latin typeface="휴먼옛체" pitchFamily="18" charset="-127"/>
                  <a:ea typeface="휴먼옛체" pitchFamily="18" charset="-127"/>
                </a:rPr>
                <a:t>분</a:t>
              </a:r>
              <a:endParaRPr kumimoji="0" lang="ko-KR" altLang="en-US" sz="1600" b="1" dirty="0">
                <a:solidFill>
                  <a:srgbClr val="FF0000"/>
                </a:solidFill>
                <a:latin typeface="휴먼옛체" pitchFamily="18" charset="-127"/>
                <a:ea typeface="휴먼옛체" pitchFamily="18" charset="-127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8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" name="그룹 33"/>
          <p:cNvGrpSpPr>
            <a:grpSpLocks/>
          </p:cNvGrpSpPr>
          <p:nvPr/>
        </p:nvGrpSpPr>
        <p:grpSpPr bwMode="auto">
          <a:xfrm>
            <a:off x="612775" y="4338638"/>
            <a:ext cx="7921625" cy="2195512"/>
            <a:chOff x="612775" y="4071938"/>
            <a:chExt cx="7921625" cy="2195512"/>
          </a:xfrm>
        </p:grpSpPr>
        <p:grpSp>
          <p:nvGrpSpPr>
            <p:cNvPr id="6" name="그룹 62"/>
            <p:cNvGrpSpPr>
              <a:grpSpLocks/>
            </p:cNvGrpSpPr>
            <p:nvPr/>
          </p:nvGrpSpPr>
          <p:grpSpPr bwMode="auto">
            <a:xfrm>
              <a:off x="612775" y="4071938"/>
              <a:ext cx="7921625" cy="2195512"/>
              <a:chOff x="2348060" y="6259181"/>
              <a:chExt cx="4918553" cy="848243"/>
            </a:xfrm>
          </p:grpSpPr>
          <p:sp>
            <p:nvSpPr>
              <p:cNvPr id="8" name="AutoShape 77"/>
              <p:cNvSpPr>
                <a:spLocks noChangeArrowheads="1"/>
              </p:cNvSpPr>
              <p:nvPr/>
            </p:nvSpPr>
            <p:spPr bwMode="auto">
              <a:xfrm>
                <a:off x="2348060" y="6259181"/>
                <a:ext cx="4918553" cy="848243"/>
              </a:xfrm>
              <a:prstGeom prst="roundRect">
                <a:avLst>
                  <a:gd name="adj" fmla="val 16954"/>
                </a:avLst>
              </a:prstGeom>
              <a:solidFill>
                <a:schemeClr val="bg1"/>
              </a:solidFill>
              <a:ln w="19050">
                <a:noFill/>
              </a:ln>
              <a:effectLst/>
              <a:scene3d>
                <a:camera prst="perspectiveAbove" fov="0">
                  <a:rot lat="0" lon="0" rev="0"/>
                </a:camera>
                <a:lightRig rig="balanced" dir="t"/>
              </a:scene3d>
              <a:sp3d prstMaterial="dkEdge">
                <a:bevelT w="127000" h="1270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000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9" name="AutoShape 77"/>
              <p:cNvSpPr>
                <a:spLocks noChangeArrowheads="1"/>
              </p:cNvSpPr>
              <p:nvPr/>
            </p:nvSpPr>
            <p:spPr bwMode="auto">
              <a:xfrm>
                <a:off x="2348060" y="6265015"/>
                <a:ext cx="4894205" cy="828623"/>
              </a:xfrm>
              <a:prstGeom prst="roundRect">
                <a:avLst>
                  <a:gd name="adj" fmla="val 16634"/>
                </a:avLst>
              </a:prstGeom>
              <a:gradFill flip="none" rotWithShape="1">
                <a:gsLst>
                  <a:gs pos="0">
                    <a:schemeClr val="bg1">
                      <a:alpha val="33000"/>
                    </a:schemeClr>
                  </a:gs>
                  <a:gs pos="100000">
                    <a:schemeClr val="bg1">
                      <a:alpha val="13000"/>
                    </a:schemeClr>
                  </a:gs>
                </a:gsLst>
                <a:lin ang="5400000" scaled="1"/>
                <a:tileRect/>
              </a:gradFill>
              <a:ln w="19050">
                <a:noFill/>
              </a:ln>
              <a:effectLst/>
              <a:scene3d>
                <a:camera prst="perspectiveAbove" fov="0">
                  <a:rot lat="0" lon="0" rev="0"/>
                </a:camera>
                <a:lightRig rig="flat" dir="t"/>
              </a:scene3d>
              <a:sp3d prstMaterial="clear">
                <a:bevelT w="254000" h="2540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000" dirty="0">
                  <a:solidFill>
                    <a:srgbClr val="002060"/>
                  </a:solidFill>
                </a:endParaRPr>
              </a:p>
            </p:txBody>
          </p:sp>
        </p:grpSp>
        <p:sp>
          <p:nvSpPr>
            <p:cNvPr id="7" name="AutoShape 49"/>
            <p:cNvSpPr>
              <a:spLocks noChangeArrowheads="1"/>
            </p:cNvSpPr>
            <p:nvPr/>
          </p:nvSpPr>
          <p:spPr bwMode="auto">
            <a:xfrm>
              <a:off x="857250" y="4244404"/>
              <a:ext cx="4364038" cy="419560"/>
            </a:xfrm>
            <a:prstGeom prst="roundRect">
              <a:avLst>
                <a:gd name="adj" fmla="val 50000"/>
              </a:avLst>
            </a:prstGeom>
            <a:solidFill>
              <a:srgbClr val="E83200"/>
            </a:solidFill>
            <a:ln w="28575">
              <a:noFill/>
              <a:round/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none" anchor="ctr"/>
            <a:lstStyle/>
            <a:p>
              <a:pPr eaLnBrk="0" hangingPunct="0">
                <a:spcBef>
                  <a:spcPct val="30000"/>
                </a:spcBef>
                <a:defRPr/>
              </a:pPr>
              <a:r>
                <a:rPr lang="ko-KR" altLang="en-US" sz="2400" b="1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  경제적 손실액 </a:t>
              </a:r>
              <a:r>
                <a:rPr lang="en-US" altLang="ko-KR" sz="2400" b="1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: </a:t>
              </a:r>
              <a:r>
                <a:rPr lang="ko-KR" altLang="en-US" sz="2400" b="1">
                  <a:solidFill>
                    <a:srgbClr val="B9DCFF"/>
                  </a:solidFill>
                  <a:latin typeface="HY헤드라인M" pitchFamily="18" charset="-127"/>
                  <a:ea typeface="HY헤드라인M" pitchFamily="18" charset="-127"/>
                </a:rPr>
                <a:t>약 </a:t>
              </a:r>
              <a:r>
                <a:rPr lang="en-US" altLang="ko-KR" sz="2400" b="1">
                  <a:solidFill>
                    <a:srgbClr val="B9DCFF"/>
                  </a:solidFill>
                  <a:latin typeface="HY헤드라인M" pitchFamily="18" charset="-127"/>
                  <a:ea typeface="HY헤드라인M" pitchFamily="18" charset="-127"/>
                </a:rPr>
                <a:t>17</a:t>
              </a:r>
              <a:r>
                <a:rPr lang="ko-KR" altLang="en-US" sz="2400" b="1">
                  <a:solidFill>
                    <a:srgbClr val="B9DCFF"/>
                  </a:solidFill>
                  <a:latin typeface="HY헤드라인M" pitchFamily="18" charset="-127"/>
                  <a:ea typeface="HY헤드라인M" pitchFamily="18" charset="-127"/>
                </a:rPr>
                <a:t>조원</a:t>
              </a:r>
            </a:p>
          </p:txBody>
        </p:sp>
      </p:grpSp>
      <p:grpSp>
        <p:nvGrpSpPr>
          <p:cNvPr id="10" name="그룹 32"/>
          <p:cNvGrpSpPr>
            <a:grpSpLocks/>
          </p:cNvGrpSpPr>
          <p:nvPr/>
        </p:nvGrpSpPr>
        <p:grpSpPr bwMode="auto">
          <a:xfrm>
            <a:off x="612775" y="2976563"/>
            <a:ext cx="7921625" cy="1219200"/>
            <a:chOff x="612775" y="2668588"/>
            <a:chExt cx="7921625" cy="1260475"/>
          </a:xfrm>
        </p:grpSpPr>
        <p:grpSp>
          <p:nvGrpSpPr>
            <p:cNvPr id="12" name="그룹 62"/>
            <p:cNvGrpSpPr>
              <a:grpSpLocks/>
            </p:cNvGrpSpPr>
            <p:nvPr/>
          </p:nvGrpSpPr>
          <p:grpSpPr bwMode="auto">
            <a:xfrm>
              <a:off x="612775" y="2668588"/>
              <a:ext cx="7921625" cy="1260475"/>
              <a:chOff x="2348060" y="6259181"/>
              <a:chExt cx="4918553" cy="848243"/>
            </a:xfrm>
          </p:grpSpPr>
          <p:sp>
            <p:nvSpPr>
              <p:cNvPr id="15" name="AutoShape 77"/>
              <p:cNvSpPr>
                <a:spLocks noChangeArrowheads="1"/>
              </p:cNvSpPr>
              <p:nvPr/>
            </p:nvSpPr>
            <p:spPr bwMode="auto">
              <a:xfrm>
                <a:off x="2348060" y="6259181"/>
                <a:ext cx="4918553" cy="848243"/>
              </a:xfrm>
              <a:prstGeom prst="roundRect">
                <a:avLst>
                  <a:gd name="adj" fmla="val 16954"/>
                </a:avLst>
              </a:prstGeom>
              <a:solidFill>
                <a:schemeClr val="bg1"/>
              </a:solidFill>
              <a:ln w="19050">
                <a:noFill/>
              </a:ln>
              <a:effectLst/>
              <a:scene3d>
                <a:camera prst="perspectiveAbove" fov="0">
                  <a:rot lat="0" lon="0" rev="0"/>
                </a:camera>
                <a:lightRig rig="balanced" dir="t"/>
              </a:scene3d>
              <a:sp3d prstMaterial="dkEdge">
                <a:bevelT w="127000" h="1270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000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6" name="AutoShape 77"/>
              <p:cNvSpPr>
                <a:spLocks noChangeArrowheads="1"/>
              </p:cNvSpPr>
              <p:nvPr/>
            </p:nvSpPr>
            <p:spPr bwMode="auto">
              <a:xfrm>
                <a:off x="2348060" y="6265015"/>
                <a:ext cx="4894205" cy="828623"/>
              </a:xfrm>
              <a:prstGeom prst="roundRect">
                <a:avLst>
                  <a:gd name="adj" fmla="val 16634"/>
                </a:avLst>
              </a:prstGeom>
              <a:gradFill flip="none" rotWithShape="1">
                <a:gsLst>
                  <a:gs pos="0">
                    <a:schemeClr val="bg1">
                      <a:alpha val="33000"/>
                    </a:schemeClr>
                  </a:gs>
                  <a:gs pos="100000">
                    <a:schemeClr val="bg1">
                      <a:alpha val="13000"/>
                    </a:schemeClr>
                  </a:gs>
                </a:gsLst>
                <a:lin ang="5400000" scaled="1"/>
                <a:tileRect/>
              </a:gradFill>
              <a:ln w="19050">
                <a:noFill/>
              </a:ln>
              <a:effectLst/>
              <a:scene3d>
                <a:camera prst="perspectiveAbove" fov="0">
                  <a:rot lat="0" lon="0" rev="0"/>
                </a:camera>
                <a:lightRig rig="flat" dir="t"/>
              </a:scene3d>
              <a:sp3d prstMaterial="clear">
                <a:bevelT w="254000" h="2540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000" dirty="0">
                  <a:solidFill>
                    <a:srgbClr val="002060"/>
                  </a:solidFill>
                </a:endParaRPr>
              </a:p>
            </p:txBody>
          </p:sp>
        </p:grpSp>
        <p:sp>
          <p:nvSpPr>
            <p:cNvPr id="13" name="AutoShape 49"/>
            <p:cNvSpPr>
              <a:spLocks noChangeArrowheads="1"/>
            </p:cNvSpPr>
            <p:nvPr/>
          </p:nvSpPr>
          <p:spPr bwMode="auto">
            <a:xfrm>
              <a:off x="857250" y="2839442"/>
              <a:ext cx="3555550" cy="419560"/>
            </a:xfrm>
            <a:prstGeom prst="roundRect">
              <a:avLst>
                <a:gd name="adj" fmla="val 50000"/>
              </a:avLst>
            </a:prstGeom>
            <a:solidFill>
              <a:srgbClr val="E83200"/>
            </a:solidFill>
            <a:ln w="28575">
              <a:noFill/>
              <a:round/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none" anchor="ctr"/>
            <a:lstStyle/>
            <a:p>
              <a:pPr eaLnBrk="0" hangingPunct="0">
                <a:spcBef>
                  <a:spcPct val="30000"/>
                </a:spcBef>
                <a:defRPr/>
              </a:pPr>
              <a:r>
                <a:rPr lang="ko-KR" altLang="en-US" sz="2400" dirty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 사망자수 </a:t>
              </a:r>
              <a:r>
                <a:rPr lang="en-US" altLang="ko-KR" sz="2400" dirty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: </a:t>
              </a:r>
              <a:r>
                <a:rPr lang="en-US" altLang="ko-KR" sz="2400" dirty="0" smtClean="0">
                  <a:solidFill>
                    <a:srgbClr val="B9DCFF"/>
                  </a:solidFill>
                  <a:latin typeface="HY견고딕" pitchFamily="18" charset="-127"/>
                  <a:ea typeface="HY견고딕" pitchFamily="18" charset="-127"/>
                </a:rPr>
                <a:t>2,114</a:t>
              </a:r>
              <a:r>
                <a:rPr lang="ko-KR" altLang="en-US" sz="2400" dirty="0" smtClean="0">
                  <a:solidFill>
                    <a:srgbClr val="B9DCFF"/>
                  </a:solidFill>
                  <a:latin typeface="HY견고딕" pitchFamily="18" charset="-127"/>
                  <a:ea typeface="HY견고딕" pitchFamily="18" charset="-127"/>
                </a:rPr>
                <a:t>명</a:t>
              </a:r>
              <a:endParaRPr lang="ko-KR" altLang="en-US" sz="2400" dirty="0">
                <a:solidFill>
                  <a:srgbClr val="B9DCFF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4" name="Text Box 21"/>
            <p:cNvSpPr txBox="1">
              <a:spLocks noChangeArrowheads="1"/>
            </p:cNvSpPr>
            <p:nvPr/>
          </p:nvSpPr>
          <p:spPr bwMode="auto">
            <a:xfrm>
              <a:off x="857250" y="3354628"/>
              <a:ext cx="7129463" cy="3791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>
                <a:spcBef>
                  <a:spcPct val="50000"/>
                </a:spcBef>
                <a:buSzPct val="130000"/>
                <a:buFontTx/>
                <a:buBlip>
                  <a:blip r:embed="rId2"/>
                </a:buBlip>
              </a:pPr>
              <a:r>
                <a:rPr kumimoji="0" lang="en-US" altLang="ko-KR"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kumimoji="0" lang="en-US" altLang="ko-KR">
                  <a:latin typeface="Century Schoolbook" pitchFamily="18" charset="0"/>
                  <a:ea typeface="HY헤드라인M" pitchFamily="18" charset="-127"/>
                </a:rPr>
                <a:t>‘</a:t>
              </a:r>
              <a:r>
                <a:rPr kumimoji="0" lang="en-US" altLang="ko-KR">
                  <a:latin typeface="HY헤드라인M" pitchFamily="18" charset="-127"/>
                  <a:ea typeface="HY헤드라인M" pitchFamily="18" charset="-127"/>
                </a:rPr>
                <a:t>10</a:t>
              </a:r>
              <a:r>
                <a:rPr kumimoji="0" lang="ko-KR" altLang="en-US">
                  <a:latin typeface="HY헤드라인M" pitchFamily="18" charset="-127"/>
                  <a:ea typeface="HY헤드라인M" pitchFamily="18" charset="-127"/>
                </a:rPr>
                <a:t>년  교통사고로 인한 사망자수 </a:t>
              </a:r>
              <a:r>
                <a:rPr kumimoji="0" lang="en-US" altLang="ko-KR">
                  <a:latin typeface="HY헤드라인M" pitchFamily="18" charset="-127"/>
                  <a:ea typeface="HY헤드라인M" pitchFamily="18" charset="-127"/>
                </a:rPr>
                <a:t>: 5,505</a:t>
              </a:r>
              <a:r>
                <a:rPr kumimoji="0" lang="ko-KR" altLang="en-US">
                  <a:latin typeface="HY헤드라인M" pitchFamily="18" charset="-127"/>
                  <a:ea typeface="HY헤드라인M" pitchFamily="18" charset="-127"/>
                </a:rPr>
                <a:t>명</a:t>
              </a:r>
            </a:p>
          </p:txBody>
        </p:sp>
      </p:grpSp>
      <p:pic>
        <p:nvPicPr>
          <p:cNvPr id="17" name="Picture 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4654644"/>
            <a:ext cx="2736850" cy="1738312"/>
          </a:xfrm>
          <a:prstGeom prst="roundRect">
            <a:avLst>
              <a:gd name="adj" fmla="val 12231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18" name="Group 30"/>
          <p:cNvGrpSpPr>
            <a:grpSpLocks/>
          </p:cNvGrpSpPr>
          <p:nvPr/>
        </p:nvGrpSpPr>
        <p:grpSpPr bwMode="auto">
          <a:xfrm>
            <a:off x="857250" y="5084763"/>
            <a:ext cx="4895850" cy="396875"/>
            <a:chOff x="455" y="3277"/>
            <a:chExt cx="3084" cy="250"/>
          </a:xfrm>
        </p:grpSpPr>
        <p:sp>
          <p:nvSpPr>
            <p:cNvPr id="19" name="Text Box 27"/>
            <p:cNvSpPr txBox="1">
              <a:spLocks noChangeArrowheads="1"/>
            </p:cNvSpPr>
            <p:nvPr/>
          </p:nvSpPr>
          <p:spPr bwMode="auto">
            <a:xfrm>
              <a:off x="455" y="3277"/>
              <a:ext cx="3084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>
                <a:spcBef>
                  <a:spcPct val="50000"/>
                </a:spcBef>
                <a:buSzPct val="110000"/>
                <a:buFontTx/>
                <a:buBlip>
                  <a:blip r:embed="rId2"/>
                </a:buBlip>
              </a:pPr>
              <a:r>
                <a:rPr kumimoji="0" lang="ko-KR" altLang="en-US" sz="2000" b="1">
                  <a:solidFill>
                    <a:srgbClr val="808080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kumimoji="0" lang="ko-KR" altLang="en-US" sz="2000" b="1">
                  <a:solidFill>
                    <a:schemeClr val="hlink"/>
                  </a:solidFill>
                  <a:latin typeface="HY헤드라인M" pitchFamily="18" charset="-127"/>
                  <a:ea typeface="HY헤드라인M" pitchFamily="18" charset="-127"/>
                </a:rPr>
                <a:t>박지성 집</a:t>
              </a:r>
              <a:r>
                <a:rPr kumimoji="0" lang="en-US" altLang="ko-KR" sz="2000" b="1">
                  <a:solidFill>
                    <a:schemeClr val="hlink"/>
                  </a:solidFill>
                  <a:latin typeface="HY헤드라인M" pitchFamily="18" charset="-127"/>
                  <a:ea typeface="HY헤드라인M" pitchFamily="18" charset="-127"/>
                </a:rPr>
                <a:t>(36</a:t>
              </a:r>
              <a:r>
                <a:rPr kumimoji="0" lang="ko-KR" altLang="en-US" sz="2000" b="1">
                  <a:solidFill>
                    <a:schemeClr val="hlink"/>
                  </a:solidFill>
                  <a:latin typeface="HY헤드라인M" pitchFamily="18" charset="-127"/>
                  <a:ea typeface="HY헤드라인M" pitchFamily="18" charset="-127"/>
                </a:rPr>
                <a:t>억 원</a:t>
              </a:r>
              <a:r>
                <a:rPr kumimoji="0" lang="en-US" altLang="ko-KR" sz="2000" b="1">
                  <a:solidFill>
                    <a:schemeClr val="hlink"/>
                  </a:solidFill>
                  <a:latin typeface="HY헤드라인M" pitchFamily="18" charset="-127"/>
                  <a:ea typeface="HY헤드라인M" pitchFamily="18" charset="-127"/>
                </a:rPr>
                <a:t>)</a:t>
              </a:r>
              <a:r>
                <a:rPr kumimoji="0" lang="en-US" altLang="ko-KR" sz="2000" b="1">
                  <a:latin typeface="HY헤드라인M" pitchFamily="18" charset="-127"/>
                  <a:ea typeface="HY헤드라인M" pitchFamily="18" charset="-127"/>
                </a:rPr>
                <a:t>        </a:t>
              </a:r>
              <a:r>
                <a:rPr kumimoji="0" lang="en-US" altLang="ko-KR" sz="2000" b="1">
                  <a:solidFill>
                    <a:srgbClr val="9900CC"/>
                  </a:solidFill>
                  <a:latin typeface="HY헤드라인M" pitchFamily="18" charset="-127"/>
                  <a:ea typeface="HY헤드라인M" pitchFamily="18" charset="-127"/>
                </a:rPr>
                <a:t>4,722</a:t>
              </a:r>
              <a:r>
                <a:rPr kumimoji="0" lang="ko-KR" altLang="en-US" sz="2000" b="1">
                  <a:solidFill>
                    <a:srgbClr val="9900CC"/>
                  </a:solidFill>
                  <a:latin typeface="HY헤드라인M" pitchFamily="18" charset="-127"/>
                  <a:ea typeface="HY헤드라인M" pitchFamily="18" charset="-127"/>
                </a:rPr>
                <a:t>채</a:t>
              </a:r>
            </a:p>
          </p:txBody>
        </p:sp>
        <p:sp>
          <p:nvSpPr>
            <p:cNvPr id="20" name="AutoShape 29"/>
            <p:cNvSpPr>
              <a:spLocks noChangeArrowheads="1"/>
            </p:cNvSpPr>
            <p:nvPr/>
          </p:nvSpPr>
          <p:spPr bwMode="auto">
            <a:xfrm>
              <a:off x="2098" y="3346"/>
              <a:ext cx="272" cy="13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B2B2B2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SzPct val="100000"/>
                <a:buFontTx/>
                <a:buBlip>
                  <a:blip r:embed="rId2"/>
                </a:buBlip>
              </a:pPr>
              <a:endParaRPr kumimoji="0" lang="ko-KR" altLang="en-US" sz="20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21" name="Text Box 33"/>
          <p:cNvSpPr txBox="1">
            <a:spLocks noChangeArrowheads="1"/>
          </p:cNvSpPr>
          <p:nvPr/>
        </p:nvSpPr>
        <p:spPr bwMode="auto">
          <a:xfrm>
            <a:off x="857250" y="5497513"/>
            <a:ext cx="489585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>
              <a:spcBef>
                <a:spcPct val="50000"/>
              </a:spcBef>
              <a:buSzPct val="110000"/>
              <a:buFontTx/>
              <a:buBlip>
                <a:blip r:embed="rId2"/>
              </a:buBlip>
            </a:pPr>
            <a:r>
              <a:rPr kumimoji="0" lang="ko-KR" altLang="en-US" sz="2000" b="1">
                <a:solidFill>
                  <a:srgbClr val="80808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000" b="1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</a:rPr>
              <a:t>인천국제공항</a:t>
            </a:r>
            <a:r>
              <a:rPr kumimoji="0" lang="en-US" altLang="ko-KR" sz="2000" b="1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kumimoji="0" lang="ko-KR" altLang="en-US" sz="2000" b="1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</a:rPr>
              <a:t>개</a:t>
            </a:r>
            <a:r>
              <a:rPr kumimoji="0" lang="en-US" altLang="ko-KR" sz="2000" b="1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kumimoji="0" lang="ko-KR" altLang="en-US" sz="2000" b="1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</a:rPr>
              <a:t>건설비</a:t>
            </a:r>
          </a:p>
        </p:txBody>
      </p:sp>
      <p:pic>
        <p:nvPicPr>
          <p:cNvPr id="22" name="Picture 31" descr="인천공항"/>
          <p:cNvPicPr>
            <a:picLocks noChangeAspect="1" noChangeArrowheads="1"/>
          </p:cNvPicPr>
          <p:nvPr/>
        </p:nvPicPr>
        <p:blipFill>
          <a:blip r:embed="rId4" cstate="print"/>
          <a:srcRect t="6380"/>
          <a:stretch>
            <a:fillRect/>
          </a:stretch>
        </p:blipFill>
        <p:spPr bwMode="auto">
          <a:xfrm>
            <a:off x="5508625" y="4681631"/>
            <a:ext cx="2736850" cy="1711325"/>
          </a:xfrm>
          <a:prstGeom prst="roundRect">
            <a:avLst>
              <a:gd name="adj" fmla="val 12161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23" name="Group 32"/>
          <p:cNvGrpSpPr>
            <a:grpSpLocks/>
          </p:cNvGrpSpPr>
          <p:nvPr/>
        </p:nvGrpSpPr>
        <p:grpSpPr bwMode="auto">
          <a:xfrm>
            <a:off x="5508625" y="4643438"/>
            <a:ext cx="2736850" cy="1749425"/>
            <a:chOff x="3334" y="2871"/>
            <a:chExt cx="2041" cy="1103"/>
          </a:xfrm>
        </p:grpSpPr>
        <p:pic>
          <p:nvPicPr>
            <p:cNvPr id="24" name="Picture 33"/>
            <p:cNvPicPr>
              <a:picLocks noChangeAspect="1" noChangeArrowheads="1"/>
            </p:cNvPicPr>
            <p:nvPr/>
          </p:nvPicPr>
          <p:blipFill>
            <a:blip r:embed="rId5" cstate="print"/>
            <a:srcRect l="50261" t="19646" r="18684" b="41211"/>
            <a:stretch>
              <a:fillRect/>
            </a:stretch>
          </p:blipFill>
          <p:spPr bwMode="gray">
            <a:xfrm>
              <a:off x="3334" y="2873"/>
              <a:ext cx="1092" cy="1101"/>
            </a:xfrm>
            <a:prstGeom prst="roundRect">
              <a:avLst>
                <a:gd name="adj" fmla="val 11400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25" name="Picture 34"/>
            <p:cNvPicPr>
              <a:picLocks noChangeAspect="1" noChangeArrowheads="1"/>
            </p:cNvPicPr>
            <p:nvPr/>
          </p:nvPicPr>
          <p:blipFill>
            <a:blip r:embed="rId6" cstate="print"/>
            <a:srcRect l="27208" t="30241" r="54179" b="42708"/>
            <a:stretch>
              <a:fillRect/>
            </a:stretch>
          </p:blipFill>
          <p:spPr bwMode="gray">
            <a:xfrm flipH="1">
              <a:off x="4426" y="2871"/>
              <a:ext cx="949" cy="1103"/>
            </a:xfrm>
            <a:prstGeom prst="roundRect">
              <a:avLst>
                <a:gd name="adj" fmla="val 1060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grpSp>
        <p:nvGrpSpPr>
          <p:cNvPr id="27" name="Group 30"/>
          <p:cNvGrpSpPr>
            <a:grpSpLocks/>
          </p:cNvGrpSpPr>
          <p:nvPr/>
        </p:nvGrpSpPr>
        <p:grpSpPr bwMode="auto">
          <a:xfrm>
            <a:off x="828675" y="5942013"/>
            <a:ext cx="4895850" cy="396875"/>
            <a:chOff x="431" y="3269"/>
            <a:chExt cx="3084" cy="250"/>
          </a:xfrm>
        </p:grpSpPr>
        <p:sp>
          <p:nvSpPr>
            <p:cNvPr id="28" name="Text Box 27"/>
            <p:cNvSpPr txBox="1">
              <a:spLocks noChangeArrowheads="1"/>
            </p:cNvSpPr>
            <p:nvPr/>
          </p:nvSpPr>
          <p:spPr bwMode="auto">
            <a:xfrm>
              <a:off x="431" y="3269"/>
              <a:ext cx="3084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>
                <a:spcBef>
                  <a:spcPct val="50000"/>
                </a:spcBef>
                <a:buSzPct val="110000"/>
                <a:buFontTx/>
                <a:buBlip>
                  <a:blip r:embed="rId2"/>
                </a:buBlip>
              </a:pPr>
              <a:r>
                <a:rPr kumimoji="0" lang="ko-KR" altLang="en-US" sz="2000" b="1">
                  <a:latin typeface="HY헤드라인M" pitchFamily="18" charset="-127"/>
                  <a:ea typeface="HY헤드라인M" pitchFamily="18" charset="-127"/>
                </a:rPr>
                <a:t> 비행기 구입</a:t>
              </a:r>
              <a:r>
                <a:rPr kumimoji="0" lang="en-US" altLang="ko-KR" sz="2000" b="1">
                  <a:latin typeface="HY헤드라인M" pitchFamily="18" charset="-127"/>
                  <a:ea typeface="HY헤드라인M" pitchFamily="18" charset="-127"/>
                </a:rPr>
                <a:t>(A380)         </a:t>
              </a:r>
              <a:r>
                <a:rPr kumimoji="0" lang="en-US" altLang="ko-KR" sz="2000" b="1">
                  <a:solidFill>
                    <a:srgbClr val="9900CC"/>
                  </a:solidFill>
                  <a:latin typeface="HY헤드라인M" pitchFamily="18" charset="-127"/>
                  <a:ea typeface="HY헤드라인M" pitchFamily="18" charset="-127"/>
                </a:rPr>
                <a:t>43</a:t>
              </a:r>
              <a:r>
                <a:rPr kumimoji="0" lang="ko-KR" altLang="en-US" sz="2000" b="1">
                  <a:solidFill>
                    <a:srgbClr val="9900CC"/>
                  </a:solidFill>
                  <a:latin typeface="HY헤드라인M" pitchFamily="18" charset="-127"/>
                  <a:ea typeface="HY헤드라인M" pitchFamily="18" charset="-127"/>
                </a:rPr>
                <a:t>대</a:t>
              </a:r>
            </a:p>
          </p:txBody>
        </p:sp>
        <p:sp>
          <p:nvSpPr>
            <p:cNvPr id="29" name="AutoShape 29"/>
            <p:cNvSpPr>
              <a:spLocks noChangeArrowheads="1"/>
            </p:cNvSpPr>
            <p:nvPr/>
          </p:nvSpPr>
          <p:spPr bwMode="auto">
            <a:xfrm>
              <a:off x="2116" y="3354"/>
              <a:ext cx="272" cy="13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B2B2B2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SzPct val="110000"/>
                <a:buFontTx/>
                <a:buBlip>
                  <a:blip r:embed="rId2"/>
                </a:buBlip>
              </a:pPr>
              <a:endParaRPr kumimoji="0" lang="ko-KR" altLang="en-US" sz="200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0" name="그룹 30"/>
          <p:cNvGrpSpPr>
            <a:grpSpLocks/>
          </p:cNvGrpSpPr>
          <p:nvPr/>
        </p:nvGrpSpPr>
        <p:grpSpPr bwMode="auto">
          <a:xfrm>
            <a:off x="612775" y="1181100"/>
            <a:ext cx="8058150" cy="1585913"/>
            <a:chOff x="612775" y="915988"/>
            <a:chExt cx="8058150" cy="1584325"/>
          </a:xfrm>
        </p:grpSpPr>
        <p:grpSp>
          <p:nvGrpSpPr>
            <p:cNvPr id="31" name="그룹 62"/>
            <p:cNvGrpSpPr>
              <a:grpSpLocks/>
            </p:cNvGrpSpPr>
            <p:nvPr/>
          </p:nvGrpSpPr>
          <p:grpSpPr bwMode="auto">
            <a:xfrm>
              <a:off x="612775" y="915988"/>
              <a:ext cx="7921625" cy="1584325"/>
              <a:chOff x="2348060" y="6259181"/>
              <a:chExt cx="4918553" cy="848243"/>
            </a:xfrm>
          </p:grpSpPr>
          <p:sp>
            <p:nvSpPr>
              <p:cNvPr id="35" name="AutoShape 77"/>
              <p:cNvSpPr>
                <a:spLocks noChangeArrowheads="1"/>
              </p:cNvSpPr>
              <p:nvPr/>
            </p:nvSpPr>
            <p:spPr bwMode="auto">
              <a:xfrm>
                <a:off x="2348060" y="6259181"/>
                <a:ext cx="4918553" cy="848243"/>
              </a:xfrm>
              <a:prstGeom prst="roundRect">
                <a:avLst>
                  <a:gd name="adj" fmla="val 16954"/>
                </a:avLst>
              </a:prstGeom>
              <a:solidFill>
                <a:schemeClr val="bg1"/>
              </a:solidFill>
              <a:ln w="19050">
                <a:noFill/>
              </a:ln>
              <a:effectLst/>
              <a:scene3d>
                <a:camera prst="perspectiveAbove" fov="0">
                  <a:rot lat="0" lon="0" rev="0"/>
                </a:camera>
                <a:lightRig rig="balanced" dir="t"/>
              </a:scene3d>
              <a:sp3d prstMaterial="dkEdge">
                <a:bevelT w="127000" h="1270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000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36" name="AutoShape 77"/>
              <p:cNvSpPr>
                <a:spLocks noChangeArrowheads="1"/>
              </p:cNvSpPr>
              <p:nvPr/>
            </p:nvSpPr>
            <p:spPr bwMode="auto">
              <a:xfrm>
                <a:off x="2348060" y="6265015"/>
                <a:ext cx="4894205" cy="828623"/>
              </a:xfrm>
              <a:prstGeom prst="roundRect">
                <a:avLst>
                  <a:gd name="adj" fmla="val 16634"/>
                </a:avLst>
              </a:prstGeom>
              <a:gradFill flip="none" rotWithShape="1">
                <a:gsLst>
                  <a:gs pos="0">
                    <a:schemeClr val="bg1">
                      <a:alpha val="33000"/>
                    </a:schemeClr>
                  </a:gs>
                  <a:gs pos="100000">
                    <a:schemeClr val="bg1">
                      <a:alpha val="13000"/>
                    </a:schemeClr>
                  </a:gs>
                </a:gsLst>
                <a:lin ang="5400000" scaled="1"/>
                <a:tileRect/>
              </a:gradFill>
              <a:ln w="19050">
                <a:noFill/>
              </a:ln>
              <a:effectLst/>
              <a:scene3d>
                <a:camera prst="perspectiveAbove" fov="0">
                  <a:rot lat="0" lon="0" rev="0"/>
                </a:camera>
                <a:lightRig rig="flat" dir="t"/>
              </a:scene3d>
              <a:sp3d prstMaterial="clear">
                <a:bevelT w="254000" h="2540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000" dirty="0">
                  <a:solidFill>
                    <a:srgbClr val="002060"/>
                  </a:solidFill>
                </a:endParaRPr>
              </a:p>
            </p:txBody>
          </p:sp>
        </p:grpSp>
        <p:sp>
          <p:nvSpPr>
            <p:cNvPr id="32" name="Text Box 15"/>
            <p:cNvSpPr txBox="1">
              <a:spLocks noChangeArrowheads="1"/>
            </p:cNvSpPr>
            <p:nvPr/>
          </p:nvSpPr>
          <p:spPr bwMode="auto">
            <a:xfrm>
              <a:off x="857250" y="1660525"/>
              <a:ext cx="4464050" cy="6254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>
                <a:lnSpc>
                  <a:spcPts val="1600"/>
                </a:lnSpc>
                <a:spcBef>
                  <a:spcPct val="50000"/>
                </a:spcBef>
                <a:buSzPct val="130000"/>
                <a:buFontTx/>
                <a:buBlip>
                  <a:blip r:embed="rId2"/>
                </a:buBlip>
              </a:pPr>
              <a:r>
                <a:rPr kumimoji="0" lang="ko-KR" altLang="en-US" sz="1600">
                  <a:latin typeface="HY견고딕" pitchFamily="18" charset="-127"/>
                  <a:ea typeface="HY견고딕" pitchFamily="18" charset="-127"/>
                </a:rPr>
                <a:t> 경기도 동두천시 인구 </a:t>
              </a:r>
              <a:r>
                <a:rPr kumimoji="0" lang="en-US" altLang="ko-KR" sz="1600">
                  <a:latin typeface="HY견고딕" pitchFamily="18" charset="-127"/>
                  <a:ea typeface="HY견고딕" pitchFamily="18" charset="-127"/>
                </a:rPr>
                <a:t>: 87,100</a:t>
              </a:r>
              <a:r>
                <a:rPr kumimoji="0" lang="ko-KR" altLang="en-US" sz="1600">
                  <a:latin typeface="HY견고딕" pitchFamily="18" charset="-127"/>
                  <a:ea typeface="HY견고딕" pitchFamily="18" charset="-127"/>
                </a:rPr>
                <a:t>명</a:t>
              </a:r>
            </a:p>
            <a:p>
              <a:pPr>
                <a:lnSpc>
                  <a:spcPts val="1600"/>
                </a:lnSpc>
                <a:spcBef>
                  <a:spcPct val="50000"/>
                </a:spcBef>
                <a:buSzPct val="130000"/>
                <a:buFontTx/>
                <a:buBlip>
                  <a:blip r:embed="rId2"/>
                </a:buBlip>
              </a:pPr>
              <a:r>
                <a:rPr kumimoji="0" lang="ko-KR" altLang="en-US" sz="1600">
                  <a:latin typeface="HY견고딕" pitchFamily="18" charset="-127"/>
                  <a:ea typeface="HY견고딕" pitchFamily="18" charset="-127"/>
                </a:rPr>
                <a:t> 강원도 동해시 인구 </a:t>
              </a:r>
              <a:r>
                <a:rPr kumimoji="0" lang="en-US" altLang="ko-KR" sz="1600">
                  <a:latin typeface="HY견고딕" pitchFamily="18" charset="-127"/>
                  <a:ea typeface="HY견고딕" pitchFamily="18" charset="-127"/>
                </a:rPr>
                <a:t>: 96,241</a:t>
              </a:r>
              <a:r>
                <a:rPr kumimoji="0" lang="ko-KR" altLang="en-US" sz="1600">
                  <a:latin typeface="HY견고딕" pitchFamily="18" charset="-127"/>
                  <a:ea typeface="HY견고딕" pitchFamily="18" charset="-127"/>
                </a:rPr>
                <a:t>명</a:t>
              </a:r>
            </a:p>
          </p:txBody>
        </p:sp>
        <p:sp>
          <p:nvSpPr>
            <p:cNvPr id="33" name="Text Box 15"/>
            <p:cNvSpPr txBox="1">
              <a:spLocks noChangeArrowheads="1"/>
            </p:cNvSpPr>
            <p:nvPr/>
          </p:nvSpPr>
          <p:spPr bwMode="auto">
            <a:xfrm>
              <a:off x="4313238" y="1643063"/>
              <a:ext cx="4357687" cy="6254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>
                <a:lnSpc>
                  <a:spcPts val="1600"/>
                </a:lnSpc>
                <a:spcBef>
                  <a:spcPct val="50000"/>
                </a:spcBef>
                <a:buSzPct val="130000"/>
                <a:buFontTx/>
                <a:buBlip>
                  <a:blip r:embed="rId2"/>
                </a:buBlip>
              </a:pPr>
              <a:r>
                <a:rPr kumimoji="0" lang="ko-KR" altLang="en-US" sz="1600">
                  <a:latin typeface="HY견고딕" pitchFamily="18" charset="-127"/>
                  <a:ea typeface="HY견고딕" pitchFamily="18" charset="-127"/>
                </a:rPr>
                <a:t> 서울시 강남구 대치동 인구 </a:t>
              </a:r>
              <a:r>
                <a:rPr kumimoji="0" lang="en-US" altLang="ko-KR" sz="1600">
                  <a:latin typeface="HY견고딕" pitchFamily="18" charset="-127"/>
                  <a:ea typeface="HY견고딕" pitchFamily="18" charset="-127"/>
                </a:rPr>
                <a:t>: 94,200</a:t>
              </a:r>
              <a:r>
                <a:rPr kumimoji="0" lang="ko-KR" altLang="en-US" sz="1600">
                  <a:latin typeface="HY견고딕" pitchFamily="18" charset="-127"/>
                  <a:ea typeface="HY견고딕" pitchFamily="18" charset="-127"/>
                </a:rPr>
                <a:t>명</a:t>
              </a:r>
            </a:p>
            <a:p>
              <a:pPr>
                <a:lnSpc>
                  <a:spcPts val="1600"/>
                </a:lnSpc>
                <a:spcBef>
                  <a:spcPct val="50000"/>
                </a:spcBef>
                <a:buSzPct val="130000"/>
                <a:buFontTx/>
                <a:buBlip>
                  <a:blip r:embed="rId2"/>
                </a:buBlip>
              </a:pPr>
              <a:r>
                <a:rPr kumimoji="0" lang="ko-KR" altLang="en-US" sz="1600">
                  <a:latin typeface="HY견고딕" pitchFamily="18" charset="-127"/>
                  <a:ea typeface="HY견고딕" pitchFamily="18" charset="-127"/>
                </a:rPr>
                <a:t> 서울시 노원구 월계동 인구 </a:t>
              </a:r>
              <a:r>
                <a:rPr kumimoji="0" lang="en-US" altLang="ko-KR" sz="1600">
                  <a:latin typeface="HY견고딕" pitchFamily="18" charset="-127"/>
                  <a:ea typeface="HY견고딕" pitchFamily="18" charset="-127"/>
                </a:rPr>
                <a:t>: 96,000</a:t>
              </a:r>
              <a:r>
                <a:rPr kumimoji="0" lang="ko-KR" altLang="en-US" sz="1600">
                  <a:latin typeface="HY견고딕" pitchFamily="18" charset="-127"/>
                  <a:ea typeface="HY견고딕" pitchFamily="18" charset="-127"/>
                </a:rPr>
                <a:t>명</a:t>
              </a:r>
            </a:p>
          </p:txBody>
        </p:sp>
        <p:sp>
          <p:nvSpPr>
            <p:cNvPr id="34" name="AutoShape 49"/>
            <p:cNvSpPr>
              <a:spLocks noChangeArrowheads="1"/>
            </p:cNvSpPr>
            <p:nvPr/>
          </p:nvSpPr>
          <p:spPr bwMode="auto">
            <a:xfrm>
              <a:off x="857250" y="1071546"/>
              <a:ext cx="3555550" cy="419560"/>
            </a:xfrm>
            <a:prstGeom prst="roundRect">
              <a:avLst>
                <a:gd name="adj" fmla="val 50000"/>
              </a:avLst>
            </a:prstGeom>
            <a:solidFill>
              <a:srgbClr val="E83200"/>
            </a:solidFill>
            <a:ln w="28575">
              <a:noFill/>
              <a:round/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none" anchor="ctr"/>
            <a:lstStyle/>
            <a:p>
              <a:pPr eaLnBrk="0" hangingPunct="0">
                <a:spcBef>
                  <a:spcPct val="30000"/>
                </a:spcBef>
                <a:defRPr/>
              </a:pPr>
              <a:r>
                <a:rPr lang="ko-KR" altLang="en-US" sz="2400" b="1" dirty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  재해자수</a:t>
              </a:r>
              <a:r>
                <a:rPr lang="en-US" altLang="ko-KR" sz="2400" b="1" dirty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: </a:t>
              </a:r>
              <a:r>
                <a:rPr lang="en-US" altLang="ko-KR" sz="2400" b="1" dirty="0" smtClean="0">
                  <a:solidFill>
                    <a:srgbClr val="B9DCFF"/>
                  </a:solidFill>
                  <a:latin typeface="HY헤드라인M" pitchFamily="18" charset="-127"/>
                  <a:ea typeface="HY헤드라인M" pitchFamily="18" charset="-127"/>
                </a:rPr>
                <a:t>93,292</a:t>
              </a:r>
              <a:r>
                <a:rPr lang="ko-KR" altLang="en-US" sz="2400" b="1" dirty="0" smtClean="0">
                  <a:solidFill>
                    <a:srgbClr val="B9DCFF"/>
                  </a:solidFill>
                  <a:latin typeface="HY헤드라인M" pitchFamily="18" charset="-127"/>
                  <a:ea typeface="HY헤드라인M" pitchFamily="18" charset="-127"/>
                </a:rPr>
                <a:t>명</a:t>
              </a:r>
              <a:endParaRPr lang="ko-KR" altLang="en-US" sz="2400" b="1" dirty="0">
                <a:solidFill>
                  <a:srgbClr val="B9DC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37" name="TextBox 5"/>
          <p:cNvSpPr txBox="1">
            <a:spLocks noChangeArrowheads="1"/>
          </p:cNvSpPr>
          <p:nvPr/>
        </p:nvSpPr>
        <p:spPr bwMode="auto">
          <a:xfrm>
            <a:off x="539750" y="332656"/>
            <a:ext cx="59801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[</a:t>
            </a:r>
            <a:r>
              <a:rPr lang="ko-KR" altLang="en-US" sz="24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2011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년 </a:t>
            </a:r>
            <a:r>
              <a:rPr lang="ko-KR" altLang="en-US" sz="24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재해자</a:t>
            </a:r>
            <a:r>
              <a:rPr lang="en-US" altLang="ko-KR" sz="24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사망자 발생에 따른 손실</a:t>
            </a:r>
            <a:r>
              <a:rPr lang="en-US" altLang="ko-KR" sz="24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]</a:t>
            </a:r>
            <a:endParaRPr lang="ko-KR" altLang="en-US" sz="24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9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6" name="그룹 62"/>
          <p:cNvGrpSpPr>
            <a:grpSpLocks/>
          </p:cNvGrpSpPr>
          <p:nvPr/>
        </p:nvGrpSpPr>
        <p:grpSpPr bwMode="auto">
          <a:xfrm>
            <a:off x="769938" y="2896393"/>
            <a:ext cx="7388225" cy="1368425"/>
            <a:chOff x="2348060" y="6259181"/>
            <a:chExt cx="4918553" cy="848243"/>
          </a:xfrm>
        </p:grpSpPr>
        <p:sp>
          <p:nvSpPr>
            <p:cNvPr id="7" name="AutoShape 77"/>
            <p:cNvSpPr>
              <a:spLocks noChangeArrowheads="1"/>
            </p:cNvSpPr>
            <p:nvPr/>
          </p:nvSpPr>
          <p:spPr bwMode="auto">
            <a:xfrm>
              <a:off x="2348060" y="6259181"/>
              <a:ext cx="4918553" cy="848243"/>
            </a:xfrm>
            <a:prstGeom prst="roundRect">
              <a:avLst>
                <a:gd name="adj" fmla="val 16954"/>
              </a:avLst>
            </a:prstGeom>
            <a:solidFill>
              <a:schemeClr val="bg1"/>
            </a:solidFill>
            <a:ln w="19050">
              <a:noFill/>
            </a:ln>
            <a:effectLst/>
            <a:scene3d>
              <a:camera prst="perspectiveAbove" fov="0">
                <a:rot lat="0" lon="0" rev="0"/>
              </a:camera>
              <a:lightRig rig="balanced" dir="t"/>
            </a:scene3d>
            <a:sp3d prstMaterial="dkEdge">
              <a:bevelT w="127000" h="1270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800" dirty="0">
                <a:solidFill>
                  <a:srgbClr val="002060"/>
                </a:solidFill>
              </a:endParaRPr>
            </a:p>
          </p:txBody>
        </p:sp>
        <p:sp>
          <p:nvSpPr>
            <p:cNvPr id="8" name="AutoShape 77"/>
            <p:cNvSpPr>
              <a:spLocks noChangeArrowheads="1"/>
            </p:cNvSpPr>
            <p:nvPr/>
          </p:nvSpPr>
          <p:spPr bwMode="auto">
            <a:xfrm>
              <a:off x="2348060" y="6265015"/>
              <a:ext cx="4894205" cy="828623"/>
            </a:xfrm>
            <a:prstGeom prst="roundRect">
              <a:avLst>
                <a:gd name="adj" fmla="val 16634"/>
              </a:avLst>
            </a:prstGeom>
            <a:gradFill flip="none" rotWithShape="1">
              <a:gsLst>
                <a:gs pos="0">
                  <a:schemeClr val="bg1">
                    <a:alpha val="33000"/>
                  </a:schemeClr>
                </a:gs>
                <a:gs pos="100000">
                  <a:schemeClr val="bg1">
                    <a:alpha val="13000"/>
                  </a:schemeClr>
                </a:gs>
              </a:gsLst>
              <a:lin ang="5400000" scaled="1"/>
              <a:tileRect/>
            </a:gradFill>
            <a:ln w="19050">
              <a:noFill/>
            </a:ln>
            <a:effectLst/>
            <a:scene3d>
              <a:camera prst="perspectiveAbove" fov="0">
                <a:rot lat="0" lon="0" rev="0"/>
              </a:camera>
              <a:lightRig rig="flat" dir="t"/>
            </a:scene3d>
            <a:sp3d prstMaterial="clear">
              <a:bevelT w="254000" h="2540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800" dirty="0">
                <a:solidFill>
                  <a:srgbClr val="002060"/>
                </a:solidFill>
              </a:endParaRPr>
            </a:p>
          </p:txBody>
        </p:sp>
      </p:grp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274763" y="3378993"/>
            <a:ext cx="5818187" cy="8552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sz="1800" dirty="0" smtClean="0">
                <a:latin typeface="휴먼모음T" pitchFamily="18" charset="-127"/>
                <a:ea typeface="휴먼모음T" pitchFamily="18" charset="-127"/>
              </a:rPr>
              <a:t>2010</a:t>
            </a:r>
            <a:r>
              <a:rPr lang="ko-KR" altLang="en-US" sz="1800" dirty="0" smtClean="0">
                <a:latin typeface="휴먼모음T" pitchFamily="18" charset="-127"/>
                <a:ea typeface="휴먼모음T" pitchFamily="18" charset="-127"/>
              </a:rPr>
              <a:t>년 </a:t>
            </a:r>
            <a:r>
              <a:rPr lang="en-US" altLang="ko-KR" sz="1800" dirty="0" smtClean="0">
                <a:latin typeface="휴먼모음T" pitchFamily="18" charset="-127"/>
                <a:ea typeface="휴먼모음T" pitchFamily="18" charset="-127"/>
              </a:rPr>
              <a:t>1,346</a:t>
            </a:r>
            <a:r>
              <a:rPr lang="ko-KR" altLang="en-US" sz="1800" dirty="0" smtClean="0">
                <a:latin typeface="휴먼모음T" pitchFamily="18" charset="-127"/>
                <a:ea typeface="휴먼모음T" pitchFamily="18" charset="-127"/>
              </a:rPr>
              <a:t>명 </a:t>
            </a:r>
            <a:r>
              <a:rPr lang="ko-KR" altLang="en-US" sz="1800" dirty="0">
                <a:latin typeface="휴먼모음T" pitchFamily="18" charset="-127"/>
                <a:ea typeface="휴먼모음T" pitchFamily="18" charset="-127"/>
              </a:rPr>
              <a:t>보다 </a:t>
            </a:r>
            <a:r>
              <a:rPr lang="en-US" altLang="ko-KR" sz="1800" dirty="0" smtClean="0">
                <a:solidFill>
                  <a:srgbClr val="3333FF"/>
                </a:solidFill>
                <a:latin typeface="휴먼모음T" pitchFamily="18" charset="-127"/>
                <a:ea typeface="휴먼모음T" pitchFamily="18" charset="-127"/>
              </a:rPr>
              <a:t>33</a:t>
            </a:r>
            <a:r>
              <a:rPr lang="ko-KR" altLang="en-US" sz="1800" dirty="0" smtClean="0">
                <a:solidFill>
                  <a:srgbClr val="3333FF"/>
                </a:solidFill>
                <a:latin typeface="휴먼모음T" pitchFamily="18" charset="-127"/>
                <a:ea typeface="휴먼모음T" pitchFamily="18" charset="-127"/>
              </a:rPr>
              <a:t>명</a:t>
            </a:r>
            <a:r>
              <a:rPr lang="en-US" altLang="ko-KR" sz="1800" dirty="0" smtClean="0">
                <a:solidFill>
                  <a:srgbClr val="3333FF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800" dirty="0">
                <a:solidFill>
                  <a:srgbClr val="3333FF"/>
                </a:solidFill>
                <a:latin typeface="휴먼모음T" pitchFamily="18" charset="-127"/>
                <a:ea typeface="휴먼모음T" pitchFamily="18" charset="-127"/>
              </a:rPr>
              <a:t>감소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ko-KR" altLang="en-US" sz="1800" dirty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전국 : 재해자 </a:t>
            </a:r>
            <a:r>
              <a:rPr lang="ko-KR" altLang="en-US" sz="1800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9</a:t>
            </a:r>
            <a:r>
              <a:rPr lang="en-US" altLang="ko-KR" sz="1800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3,292</a:t>
            </a:r>
            <a:r>
              <a:rPr lang="ko-KR" altLang="en-US" sz="1800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명</a:t>
            </a:r>
            <a:r>
              <a:rPr lang="ko-KR" altLang="en-US" sz="1800" dirty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(재해율 : </a:t>
            </a:r>
            <a:r>
              <a:rPr lang="ko-KR" altLang="en-US" sz="1800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0.6</a:t>
            </a:r>
            <a:r>
              <a:rPr lang="en-US" altLang="ko-KR" sz="1800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sz="1800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%) </a:t>
            </a:r>
            <a:r>
              <a:rPr lang="en-US" altLang="ko-KR" dirty="0" smtClean="0">
                <a:solidFill>
                  <a:srgbClr val="3333FF"/>
                </a:solidFill>
                <a:latin typeface="휴먼모음T" pitchFamily="18" charset="-127"/>
                <a:ea typeface="휴먼모음T" pitchFamily="18" charset="-127"/>
              </a:rPr>
              <a:t>5,353</a:t>
            </a:r>
            <a:r>
              <a:rPr lang="ko-KR" altLang="en-US" sz="1800" dirty="0" smtClean="0">
                <a:solidFill>
                  <a:srgbClr val="3333FF"/>
                </a:solidFill>
                <a:latin typeface="휴먼모음T" pitchFamily="18" charset="-127"/>
                <a:ea typeface="휴먼모음T" pitchFamily="18" charset="-127"/>
              </a:rPr>
              <a:t>명 감소</a:t>
            </a:r>
            <a:endParaRPr lang="ko-KR" altLang="en-US" sz="1800" dirty="0">
              <a:solidFill>
                <a:srgbClr val="3333FF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AutoShape 49"/>
          <p:cNvSpPr>
            <a:spLocks noChangeArrowheads="1"/>
          </p:cNvSpPr>
          <p:nvPr/>
        </p:nvSpPr>
        <p:spPr bwMode="auto">
          <a:xfrm>
            <a:off x="1001080" y="2976289"/>
            <a:ext cx="6120508" cy="43872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1298C8"/>
              </a:gs>
              <a:gs pos="100000">
                <a:srgbClr val="4488B6"/>
              </a:gs>
            </a:gsLst>
            <a:lin ang="0" scaled="1"/>
            <a:tileRect/>
          </a:gradFill>
          <a:ln w="28575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 anchor="ctr"/>
          <a:lstStyle/>
          <a:p>
            <a:pPr eaLnBrk="0" hangingPunct="0">
              <a:spcBef>
                <a:spcPct val="30000"/>
              </a:spcBef>
              <a:defRPr/>
            </a:pPr>
            <a:r>
              <a:rPr lang="ko-KR" altLang="en-US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ko-KR" altLang="en-US" b="1" dirty="0">
                <a:solidFill>
                  <a:schemeClr val="bg1"/>
                </a:solidFill>
                <a:latin typeface="휴먼매직체" pitchFamily="18" charset="-127"/>
                <a:ea typeface="휴먼매직체" pitchFamily="18" charset="-127"/>
              </a:rPr>
              <a:t>재해자수</a:t>
            </a:r>
            <a:r>
              <a:rPr lang="en-US" altLang="ko-KR" b="1" dirty="0">
                <a:solidFill>
                  <a:schemeClr val="bg1"/>
                </a:solidFill>
                <a:latin typeface="휴먼매직체" pitchFamily="18" charset="-127"/>
                <a:ea typeface="휴먼매직체" pitchFamily="18" charset="-127"/>
              </a:rPr>
              <a:t>: </a:t>
            </a:r>
            <a:r>
              <a:rPr lang="en-US" altLang="ko-KR" b="1" dirty="0" smtClean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1,316</a:t>
            </a:r>
            <a:r>
              <a:rPr lang="ko-KR" altLang="en-US" b="1" dirty="0" smtClean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명</a:t>
            </a:r>
            <a:r>
              <a:rPr lang="en-US" altLang="ko-KR" b="1" dirty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b="1" dirty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재해율 </a:t>
            </a:r>
            <a:r>
              <a:rPr lang="en-US" altLang="ko-KR" b="1" dirty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: </a:t>
            </a:r>
            <a:r>
              <a:rPr lang="en-US" altLang="ko-KR" b="1" dirty="0" smtClean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0.95%)</a:t>
            </a:r>
            <a:endParaRPr lang="en-US" altLang="ko-KR" b="1" dirty="0">
              <a:solidFill>
                <a:srgbClr val="FFFC18"/>
              </a:solidFill>
              <a:latin typeface="휴먼매직체" pitchFamily="18" charset="-127"/>
              <a:ea typeface="휴먼매직체" pitchFamily="18" charset="-127"/>
            </a:endParaRPr>
          </a:p>
        </p:txBody>
      </p:sp>
      <p:grpSp>
        <p:nvGrpSpPr>
          <p:cNvPr id="12" name="Group 56"/>
          <p:cNvGrpSpPr>
            <a:grpSpLocks/>
          </p:cNvGrpSpPr>
          <p:nvPr/>
        </p:nvGrpSpPr>
        <p:grpSpPr bwMode="auto">
          <a:xfrm>
            <a:off x="7370763" y="2842418"/>
            <a:ext cx="1439862" cy="1349375"/>
            <a:chOff x="1777" y="2241"/>
            <a:chExt cx="1114" cy="996"/>
          </a:xfrm>
        </p:grpSpPr>
        <p:sp>
          <p:nvSpPr>
            <p:cNvPr id="13" name="AutoShape 57"/>
            <p:cNvSpPr>
              <a:spLocks noChangeArrowheads="1"/>
            </p:cNvSpPr>
            <p:nvPr/>
          </p:nvSpPr>
          <p:spPr bwMode="gray">
            <a:xfrm>
              <a:off x="1778" y="2416"/>
              <a:ext cx="1112" cy="821"/>
            </a:xfrm>
            <a:prstGeom prst="diamond">
              <a:avLst/>
            </a:prstGeom>
            <a:gradFill rotWithShape="1">
              <a:gsLst>
                <a:gs pos="0">
                  <a:srgbClr val="F3D34B"/>
                </a:gs>
                <a:gs pos="100000">
                  <a:srgbClr val="F3D34B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9525" algn="ctr">
              <a:miter lim="800000"/>
              <a:headEnd/>
              <a:tailEnd/>
            </a:ln>
            <a:effectLst/>
            <a:scene3d>
              <a:camera prst="legacyObliqueBottom"/>
              <a:lightRig rig="legacyFlat4" dir="t"/>
            </a:scene3d>
            <a:sp3d extrusionH="227000" prstMaterial="legacyMatte">
              <a:bevelT w="13500" h="13500" prst="angle"/>
              <a:bevelB w="13500" h="13500" prst="angle"/>
              <a:extrusionClr>
                <a:schemeClr val="accent2">
                  <a:lumMod val="60000"/>
                  <a:lumOff val="40000"/>
                </a:schemeClr>
              </a:extrusionClr>
            </a:sp3d>
          </p:spPr>
          <p:txBody>
            <a:bodyPr wrap="none" anchor="ctr">
              <a:flatTx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4" name="AutoShape 58"/>
            <p:cNvSpPr>
              <a:spLocks noChangeArrowheads="1"/>
            </p:cNvSpPr>
            <p:nvPr/>
          </p:nvSpPr>
          <p:spPr bwMode="gray">
            <a:xfrm>
              <a:off x="1779" y="2330"/>
              <a:ext cx="1112" cy="821"/>
            </a:xfrm>
            <a:prstGeom prst="diamond">
              <a:avLst/>
            </a:prstGeom>
            <a:gradFill rotWithShape="1">
              <a:gsLst>
                <a:gs pos="0">
                  <a:srgbClr val="99CCFF"/>
                </a:gs>
                <a:gs pos="100000">
                  <a:srgbClr val="F7E18F"/>
                </a:gs>
              </a:gsLst>
              <a:lin ang="5400000" scaled="1"/>
            </a:gradFill>
            <a:ln w="9525" algn="ctr">
              <a:miter lim="800000"/>
              <a:headEnd/>
              <a:tailEnd/>
            </a:ln>
            <a:effectLst/>
            <a:scene3d>
              <a:camera prst="legacyObliqueBottom"/>
              <a:lightRig rig="legacyFlat3" dir="t"/>
            </a:scene3d>
            <a:sp3d extrusionH="227000" prstMaterial="legacyMatte">
              <a:bevelT w="13500" h="13500" prst="angle"/>
              <a:bevelB w="13500" h="13500" prst="angle"/>
              <a:extrusionClr>
                <a:srgbClr val="85C2FF"/>
              </a:extrusionClr>
            </a:sp3d>
          </p:spPr>
          <p:txBody>
            <a:bodyPr wrap="none" anchor="ctr">
              <a:flatTx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5" name="AutoShape 59"/>
            <p:cNvSpPr>
              <a:spLocks noChangeArrowheads="1"/>
            </p:cNvSpPr>
            <p:nvPr/>
          </p:nvSpPr>
          <p:spPr bwMode="gray">
            <a:xfrm>
              <a:off x="1777" y="2241"/>
              <a:ext cx="1112" cy="821"/>
            </a:xfrm>
            <a:prstGeom prst="diamond">
              <a:avLst/>
            </a:prstGeom>
            <a:gradFill rotWithShape="1">
              <a:gsLst>
                <a:gs pos="0">
                  <a:schemeClr val="accent6">
                    <a:lumMod val="40000"/>
                    <a:lumOff val="60000"/>
                  </a:schemeClr>
                </a:gs>
                <a:gs pos="100000">
                  <a:srgbClr val="99CCFF"/>
                </a:gs>
              </a:gsLst>
              <a:lin ang="5400000" scaled="1"/>
            </a:gradFill>
            <a:ln w="9525" algn="ctr">
              <a:miter lim="800000"/>
              <a:headEnd/>
              <a:tailEnd/>
            </a:ln>
            <a:effectLst/>
            <a:scene3d>
              <a:camera prst="legacyObliqueBottom"/>
              <a:lightRig rig="legacyFlat2" dir="t"/>
            </a:scene3d>
            <a:sp3d extrusionH="227000" prstMaterial="legacyMatte">
              <a:bevelT w="13500" h="13500" prst="angle"/>
              <a:bevelB w="13500" h="13500" prst="angle"/>
              <a:extrusionClr>
                <a:srgbClr val="61B0FF"/>
              </a:extrusionClr>
            </a:sp3d>
          </p:spPr>
          <p:txBody>
            <a:bodyPr wrap="none" anchor="ctr">
              <a:flatTx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</p:grpSp>
      <p:sp>
        <p:nvSpPr>
          <p:cNvPr id="16" name="Rectangle 60"/>
          <p:cNvSpPr>
            <a:spLocks noChangeArrowheads="1"/>
          </p:cNvSpPr>
          <p:nvPr/>
        </p:nvSpPr>
        <p:spPr bwMode="gray">
          <a:xfrm>
            <a:off x="7564438" y="3213893"/>
            <a:ext cx="87395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3.6</a:t>
            </a:r>
            <a:r>
              <a:rPr lang="ko-KR" altLang="en-US" sz="1600" dirty="0" smtClean="0">
                <a:latin typeface="휴먼모음T" pitchFamily="18" charset="-127"/>
                <a:ea typeface="휴먼모음T" pitchFamily="18" charset="-127"/>
              </a:rPr>
              <a:t>명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/</a:t>
            </a:r>
            <a:r>
              <a:rPr lang="ko-KR" altLang="en-US" sz="1600" dirty="0">
                <a:latin typeface="휴먼모음T" pitchFamily="18" charset="-127"/>
                <a:ea typeface="휴먼모음T" pitchFamily="18" charset="-127"/>
              </a:rPr>
              <a:t>일</a:t>
            </a:r>
          </a:p>
        </p:txBody>
      </p:sp>
      <p:grpSp>
        <p:nvGrpSpPr>
          <p:cNvPr id="17" name="그룹 62"/>
          <p:cNvGrpSpPr>
            <a:grpSpLocks/>
          </p:cNvGrpSpPr>
          <p:nvPr/>
        </p:nvGrpSpPr>
        <p:grpSpPr bwMode="auto">
          <a:xfrm>
            <a:off x="769938" y="4660800"/>
            <a:ext cx="7351712" cy="1360488"/>
            <a:chOff x="2348060" y="6259181"/>
            <a:chExt cx="4918553" cy="848243"/>
          </a:xfrm>
        </p:grpSpPr>
        <p:sp>
          <p:nvSpPr>
            <p:cNvPr id="18" name="AutoShape 77"/>
            <p:cNvSpPr>
              <a:spLocks noChangeArrowheads="1"/>
            </p:cNvSpPr>
            <p:nvPr/>
          </p:nvSpPr>
          <p:spPr bwMode="auto">
            <a:xfrm>
              <a:off x="2348060" y="6259181"/>
              <a:ext cx="4918553" cy="848243"/>
            </a:xfrm>
            <a:prstGeom prst="roundRect">
              <a:avLst>
                <a:gd name="adj" fmla="val 16954"/>
              </a:avLst>
            </a:prstGeom>
            <a:solidFill>
              <a:schemeClr val="bg1"/>
            </a:solidFill>
            <a:ln w="19050">
              <a:noFill/>
            </a:ln>
            <a:effectLst/>
            <a:scene3d>
              <a:camera prst="perspectiveAbove" fov="0">
                <a:rot lat="0" lon="0" rev="0"/>
              </a:camera>
              <a:lightRig rig="balanced" dir="t"/>
            </a:scene3d>
            <a:sp3d prstMaterial="dkEdge">
              <a:bevelT w="127000" h="1270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800" dirty="0">
                <a:solidFill>
                  <a:srgbClr val="002060"/>
                </a:solidFill>
              </a:endParaRPr>
            </a:p>
          </p:txBody>
        </p:sp>
        <p:sp>
          <p:nvSpPr>
            <p:cNvPr id="19" name="AutoShape 77"/>
            <p:cNvSpPr>
              <a:spLocks noChangeArrowheads="1"/>
            </p:cNvSpPr>
            <p:nvPr/>
          </p:nvSpPr>
          <p:spPr bwMode="auto">
            <a:xfrm>
              <a:off x="2348060" y="6265015"/>
              <a:ext cx="4894205" cy="828623"/>
            </a:xfrm>
            <a:prstGeom prst="roundRect">
              <a:avLst>
                <a:gd name="adj" fmla="val 16634"/>
              </a:avLst>
            </a:prstGeom>
            <a:gradFill flip="none" rotWithShape="1">
              <a:gsLst>
                <a:gs pos="0">
                  <a:schemeClr val="bg1">
                    <a:alpha val="33000"/>
                  </a:schemeClr>
                </a:gs>
                <a:gs pos="100000">
                  <a:schemeClr val="bg1">
                    <a:alpha val="13000"/>
                  </a:schemeClr>
                </a:gs>
              </a:gsLst>
              <a:lin ang="5400000" scaled="1"/>
              <a:tileRect/>
            </a:gradFill>
            <a:ln w="19050">
              <a:noFill/>
            </a:ln>
            <a:effectLst/>
            <a:scene3d>
              <a:camera prst="perspectiveAbove" fov="0">
                <a:rot lat="0" lon="0" rev="0"/>
              </a:camera>
              <a:lightRig rig="flat" dir="t"/>
            </a:scene3d>
            <a:sp3d prstMaterial="clear">
              <a:bevelT w="254000" h="2540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800" dirty="0">
                <a:solidFill>
                  <a:srgbClr val="002060"/>
                </a:solidFill>
              </a:endParaRPr>
            </a:p>
          </p:txBody>
        </p:sp>
      </p:grpSp>
      <p:sp>
        <p:nvSpPr>
          <p:cNvPr id="20" name="AutoShape 49"/>
          <p:cNvSpPr>
            <a:spLocks noChangeArrowheads="1"/>
          </p:cNvSpPr>
          <p:nvPr/>
        </p:nvSpPr>
        <p:spPr bwMode="auto">
          <a:xfrm>
            <a:off x="1011112" y="4776489"/>
            <a:ext cx="6150354" cy="4389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1298C8"/>
              </a:gs>
              <a:gs pos="100000">
                <a:srgbClr val="4488B6"/>
              </a:gs>
            </a:gsLst>
            <a:lin ang="0" scaled="1"/>
            <a:tileRect/>
          </a:gradFill>
          <a:ln w="28575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 anchor="ctr"/>
          <a:lstStyle/>
          <a:p>
            <a:pPr eaLnBrk="0" hangingPunct="0">
              <a:spcBef>
                <a:spcPct val="30000"/>
              </a:spcBef>
              <a:defRPr/>
            </a:pPr>
            <a:r>
              <a:rPr lang="ko-KR" altLang="en-US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ko-KR" altLang="en-US" b="1" dirty="0">
                <a:solidFill>
                  <a:schemeClr val="bg1"/>
                </a:solidFill>
                <a:latin typeface="휴먼매직체" pitchFamily="18" charset="-127"/>
                <a:ea typeface="휴먼매직체" pitchFamily="18" charset="-127"/>
              </a:rPr>
              <a:t>사망자수</a:t>
            </a:r>
            <a:r>
              <a:rPr lang="en-US" altLang="ko-KR" b="1" dirty="0">
                <a:solidFill>
                  <a:schemeClr val="bg1"/>
                </a:solidFill>
                <a:latin typeface="휴먼매직체" pitchFamily="18" charset="-127"/>
                <a:ea typeface="휴먼매직체" pitchFamily="18" charset="-127"/>
              </a:rPr>
              <a:t>: </a:t>
            </a:r>
            <a:r>
              <a:rPr lang="en-US" altLang="ko-KR" b="1" dirty="0" smtClean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44</a:t>
            </a:r>
            <a:r>
              <a:rPr lang="ko-KR" altLang="en-US" b="1" dirty="0" smtClean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명 </a:t>
            </a:r>
            <a:r>
              <a:rPr lang="en-US" altLang="ko-KR" b="1" dirty="0" smtClean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b="1" dirty="0" err="1" smtClean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사망만이율</a:t>
            </a:r>
            <a:r>
              <a:rPr lang="ko-KR" altLang="en-US" b="1" dirty="0" smtClean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b="1" dirty="0" smtClean="0">
                <a:solidFill>
                  <a:srgbClr val="FFFC18"/>
                </a:solidFill>
                <a:latin typeface="휴먼매직체" pitchFamily="18" charset="-127"/>
                <a:ea typeface="휴먼매직체" pitchFamily="18" charset="-127"/>
              </a:rPr>
              <a:t>: 3.16)</a:t>
            </a:r>
            <a:endParaRPr lang="ko-KR" altLang="en-US" b="1" dirty="0">
              <a:solidFill>
                <a:srgbClr val="FFFC18"/>
              </a:solidFill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1201738" y="5114825"/>
            <a:ext cx="5738812" cy="8345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sz="1800" dirty="0" smtClean="0">
                <a:latin typeface="휴먼모음T" pitchFamily="18" charset="-127"/>
                <a:ea typeface="휴먼모음T" pitchFamily="18" charset="-127"/>
              </a:rPr>
              <a:t>2010</a:t>
            </a:r>
            <a:r>
              <a:rPr lang="ko-KR" altLang="en-US" sz="1800" dirty="0" smtClean="0">
                <a:latin typeface="휴먼모음T" pitchFamily="18" charset="-127"/>
                <a:ea typeface="휴먼모음T" pitchFamily="18" charset="-127"/>
              </a:rPr>
              <a:t>년 </a:t>
            </a:r>
            <a:r>
              <a:rPr lang="en-US" altLang="ko-KR" dirty="0" smtClean="0">
                <a:latin typeface="휴먼모음T" pitchFamily="18" charset="-127"/>
                <a:ea typeface="휴먼모음T" pitchFamily="18" charset="-127"/>
              </a:rPr>
              <a:t>52</a:t>
            </a:r>
            <a:r>
              <a:rPr lang="ko-KR" altLang="en-US" sz="1800" dirty="0" smtClean="0">
                <a:latin typeface="휴먼모음T" pitchFamily="18" charset="-127"/>
                <a:ea typeface="휴먼모음T" pitchFamily="18" charset="-127"/>
              </a:rPr>
              <a:t>명 </a:t>
            </a:r>
            <a:r>
              <a:rPr lang="ko-KR" altLang="en-US" sz="1800" dirty="0">
                <a:latin typeface="휴먼모음T" pitchFamily="18" charset="-127"/>
                <a:ea typeface="휴먼모음T" pitchFamily="18" charset="-127"/>
              </a:rPr>
              <a:t>보다 </a:t>
            </a:r>
            <a:r>
              <a:rPr lang="en-US" altLang="ko-KR" sz="1800" dirty="0">
                <a:solidFill>
                  <a:srgbClr val="FF3300"/>
                </a:solidFill>
                <a:latin typeface="휴먼모음T" pitchFamily="18" charset="-127"/>
                <a:ea typeface="휴먼모음T" pitchFamily="18" charset="-127"/>
              </a:rPr>
              <a:t>8</a:t>
            </a:r>
            <a:r>
              <a:rPr lang="ko-KR" altLang="en-US" sz="1800" dirty="0">
                <a:solidFill>
                  <a:srgbClr val="FF3300"/>
                </a:solidFill>
                <a:latin typeface="휴먼모음T" pitchFamily="18" charset="-127"/>
                <a:ea typeface="휴먼모음T" pitchFamily="18" charset="-127"/>
              </a:rPr>
              <a:t>명</a:t>
            </a:r>
            <a:r>
              <a:rPr lang="ko-KR" altLang="en-US" sz="18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dirty="0" smtClean="0">
                <a:solidFill>
                  <a:srgbClr val="3333FF"/>
                </a:solidFill>
                <a:latin typeface="휴먼모음T" pitchFamily="18" charset="-127"/>
                <a:ea typeface="휴먼모음T" pitchFamily="18" charset="-127"/>
              </a:rPr>
              <a:t>감소 </a:t>
            </a:r>
            <a:r>
              <a:rPr lang="en-US" altLang="ko-KR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사고성은 </a:t>
            </a:r>
            <a:r>
              <a:rPr lang="en-US" altLang="ko-KR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명 증가</a:t>
            </a:r>
            <a:r>
              <a:rPr lang="en-US" altLang="ko-KR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18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ko-KR" altLang="en-US" sz="1800" dirty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전국 : </a:t>
            </a:r>
            <a:r>
              <a:rPr lang="ko-KR" altLang="en-US" sz="1800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2,</a:t>
            </a:r>
            <a:r>
              <a:rPr lang="en-US" altLang="ko-KR" sz="1800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114</a:t>
            </a:r>
            <a:r>
              <a:rPr lang="ko-KR" altLang="en-US" sz="1800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명 </a:t>
            </a:r>
            <a:r>
              <a:rPr lang="en-US" altLang="ko-KR" dirty="0" smtClean="0">
                <a:solidFill>
                  <a:srgbClr val="FF3300"/>
                </a:solidFill>
                <a:latin typeface="휴먼모음T" pitchFamily="18" charset="-127"/>
                <a:ea typeface="휴먼모음T" pitchFamily="18" charset="-127"/>
              </a:rPr>
              <a:t>86</a:t>
            </a:r>
            <a:r>
              <a:rPr lang="ko-KR" altLang="en-US" sz="1800" dirty="0" smtClean="0">
                <a:solidFill>
                  <a:srgbClr val="FF3300"/>
                </a:solidFill>
                <a:latin typeface="휴먼모음T" pitchFamily="18" charset="-127"/>
                <a:ea typeface="휴먼모음T" pitchFamily="18" charset="-127"/>
              </a:rPr>
              <a:t>명</a:t>
            </a:r>
            <a:r>
              <a:rPr lang="ko-KR" altLang="en-US" sz="18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dirty="0" smtClean="0">
                <a:solidFill>
                  <a:srgbClr val="3333FF"/>
                </a:solidFill>
                <a:latin typeface="휴먼모음T" pitchFamily="18" charset="-127"/>
                <a:ea typeface="휴먼모음T" pitchFamily="18" charset="-127"/>
              </a:rPr>
              <a:t>감소</a:t>
            </a:r>
            <a:r>
              <a:rPr lang="ko-KR" altLang="en-US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 (</a:t>
            </a:r>
            <a:r>
              <a:rPr lang="ko-KR" altLang="en-US" dirty="0" err="1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사망만인율</a:t>
            </a:r>
            <a:r>
              <a:rPr lang="ko-KR" altLang="en-US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 : </a:t>
            </a:r>
            <a:r>
              <a:rPr lang="en-US" altLang="ko-KR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1.47</a:t>
            </a:r>
            <a:r>
              <a:rPr lang="ko-KR" altLang="en-US" dirty="0" smtClean="0">
                <a:solidFill>
                  <a:srgbClr val="0033CC"/>
                </a:solidFill>
                <a:latin typeface="휴먼모음T" pitchFamily="18" charset="-127"/>
                <a:ea typeface="휴먼모음T" pitchFamily="18" charset="-127"/>
              </a:rPr>
              <a:t>) </a:t>
            </a:r>
            <a:endParaRPr lang="ko-KR" altLang="en-US" sz="1800" dirty="0">
              <a:solidFill>
                <a:srgbClr val="0033CC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grpSp>
        <p:nvGrpSpPr>
          <p:cNvPr id="22" name="Group 55"/>
          <p:cNvGrpSpPr>
            <a:grpSpLocks/>
          </p:cNvGrpSpPr>
          <p:nvPr/>
        </p:nvGrpSpPr>
        <p:grpSpPr bwMode="auto">
          <a:xfrm>
            <a:off x="7588250" y="4756050"/>
            <a:ext cx="1143000" cy="977900"/>
            <a:chOff x="1777" y="2241"/>
            <a:chExt cx="1114" cy="910"/>
          </a:xfrm>
        </p:grpSpPr>
        <p:grpSp>
          <p:nvGrpSpPr>
            <p:cNvPr id="23" name="Group 56"/>
            <p:cNvGrpSpPr>
              <a:grpSpLocks/>
            </p:cNvGrpSpPr>
            <p:nvPr/>
          </p:nvGrpSpPr>
          <p:grpSpPr bwMode="auto">
            <a:xfrm>
              <a:off x="1777" y="2241"/>
              <a:ext cx="1114" cy="910"/>
              <a:chOff x="1777" y="2241"/>
              <a:chExt cx="1114" cy="910"/>
            </a:xfrm>
          </p:grpSpPr>
          <p:sp>
            <p:nvSpPr>
              <p:cNvPr id="25" name="AutoShape 58"/>
              <p:cNvSpPr>
                <a:spLocks noChangeArrowheads="1"/>
              </p:cNvSpPr>
              <p:nvPr/>
            </p:nvSpPr>
            <p:spPr bwMode="gray">
              <a:xfrm>
                <a:off x="1779" y="2330"/>
                <a:ext cx="1112" cy="821"/>
              </a:xfrm>
              <a:prstGeom prst="diamond">
                <a:avLst/>
              </a:prstGeom>
              <a:gradFill rotWithShape="1">
                <a:gsLst>
                  <a:gs pos="0">
                    <a:srgbClr val="99CCFF"/>
                  </a:gs>
                  <a:gs pos="100000">
                    <a:srgbClr val="F7E18F"/>
                  </a:gs>
                </a:gsLst>
                <a:lin ang="5400000" scaled="1"/>
              </a:gradFill>
              <a:ln w="9525" algn="ctr">
                <a:miter lim="800000"/>
                <a:headEnd/>
                <a:tailEnd/>
              </a:ln>
              <a:effectLst/>
              <a:scene3d>
                <a:camera prst="legacyObliqueBottom"/>
                <a:lightRig rig="legacyFlat3" dir="t"/>
              </a:scene3d>
              <a:sp3d extrusionH="227000" prstMaterial="legacyMatte">
                <a:bevelT w="13500" h="13500" prst="angle"/>
                <a:bevelB w="13500" h="13500" prst="angle"/>
                <a:extrusionClr>
                  <a:srgbClr val="85C2FF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1800" kern="0">
                  <a:solidFill>
                    <a:sysClr val="windowText" lastClr="000000"/>
                  </a:solidFill>
                  <a:latin typeface="휴먼모음T" pitchFamily="18" charset="-127"/>
                  <a:ea typeface="휴먼모음T" pitchFamily="18" charset="-127"/>
                </a:endParaRPr>
              </a:p>
            </p:txBody>
          </p:sp>
          <p:sp>
            <p:nvSpPr>
              <p:cNvPr id="27" name="AutoShape 59"/>
              <p:cNvSpPr>
                <a:spLocks noChangeArrowheads="1"/>
              </p:cNvSpPr>
              <p:nvPr/>
            </p:nvSpPr>
            <p:spPr bwMode="gray">
              <a:xfrm>
                <a:off x="1777" y="2241"/>
                <a:ext cx="1112" cy="821"/>
              </a:xfrm>
              <a:prstGeom prst="diamond">
                <a:avLst/>
              </a:prstGeom>
              <a:gradFill rotWithShape="1">
                <a:gsLst>
                  <a:gs pos="0">
                    <a:schemeClr val="accent6">
                      <a:lumMod val="40000"/>
                      <a:lumOff val="60000"/>
                    </a:schemeClr>
                  </a:gs>
                  <a:gs pos="100000">
                    <a:srgbClr val="99CCFF"/>
                  </a:gs>
                </a:gsLst>
                <a:lin ang="5400000" scaled="1"/>
              </a:gradFill>
              <a:ln w="9525" algn="ctr">
                <a:miter lim="800000"/>
                <a:headEnd/>
                <a:tailEnd/>
              </a:ln>
              <a:effectLst/>
              <a:scene3d>
                <a:camera prst="legacyObliqueBottom"/>
                <a:lightRig rig="legacyFlat2" dir="t"/>
              </a:scene3d>
              <a:sp3d extrusionH="227000" prstMaterial="legacyMatte">
                <a:bevelT w="13500" h="13500" prst="angle"/>
                <a:bevelB w="13500" h="13500" prst="angle"/>
                <a:extrusionClr>
                  <a:srgbClr val="61B0FF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1800" kern="0">
                  <a:solidFill>
                    <a:sysClr val="windowText" lastClr="000000"/>
                  </a:solidFill>
                  <a:latin typeface="휴먼모음T" pitchFamily="18" charset="-127"/>
                  <a:ea typeface="휴먼모음T" pitchFamily="18" charset="-127"/>
                </a:endParaRPr>
              </a:p>
            </p:txBody>
          </p:sp>
        </p:grpSp>
        <p:sp>
          <p:nvSpPr>
            <p:cNvPr id="24" name="Rectangle 60"/>
            <p:cNvSpPr>
              <a:spLocks noChangeArrowheads="1"/>
            </p:cNvSpPr>
            <p:nvPr/>
          </p:nvSpPr>
          <p:spPr bwMode="gray">
            <a:xfrm>
              <a:off x="1922" y="2511"/>
              <a:ext cx="969" cy="3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ko-KR" altLang="en-US" sz="1600" dirty="0">
                  <a:latin typeface="휴먼모음T" pitchFamily="18" charset="-127"/>
                  <a:ea typeface="휴먼모음T" pitchFamily="18" charset="-127"/>
                </a:rPr>
                <a:t>1명</a:t>
              </a:r>
              <a:r>
                <a:rPr lang="en-US" altLang="ko-KR" sz="1600" dirty="0" smtClean="0">
                  <a:latin typeface="휴먼모음T" pitchFamily="18" charset="-127"/>
                  <a:ea typeface="휴먼모음T" pitchFamily="18" charset="-127"/>
                </a:rPr>
                <a:t>/8</a:t>
              </a:r>
              <a:r>
                <a:rPr lang="ko-KR" altLang="en-US" sz="1600" dirty="0" smtClean="0">
                  <a:latin typeface="휴먼모음T" pitchFamily="18" charset="-127"/>
                  <a:ea typeface="휴먼모음T" pitchFamily="18" charset="-127"/>
                </a:rPr>
                <a:t>일</a:t>
              </a:r>
              <a:endParaRPr lang="ko-KR" altLang="en-US" sz="1600" dirty="0">
                <a:latin typeface="휴먼모음T" pitchFamily="18" charset="-127"/>
                <a:ea typeface="휴먼모음T" pitchFamily="18" charset="-127"/>
              </a:endParaRPr>
            </a:p>
          </p:txBody>
        </p:sp>
      </p:grpSp>
      <p:grpSp>
        <p:nvGrpSpPr>
          <p:cNvPr id="30" name="그룹 37"/>
          <p:cNvGrpSpPr>
            <a:grpSpLocks/>
          </p:cNvGrpSpPr>
          <p:nvPr/>
        </p:nvGrpSpPr>
        <p:grpSpPr bwMode="auto">
          <a:xfrm>
            <a:off x="857250" y="1135063"/>
            <a:ext cx="7315200" cy="1116012"/>
            <a:chOff x="857250" y="1135657"/>
            <a:chExt cx="7315200" cy="1116013"/>
          </a:xfrm>
        </p:grpSpPr>
        <p:grpSp>
          <p:nvGrpSpPr>
            <p:cNvPr id="31" name="그룹 33"/>
            <p:cNvGrpSpPr>
              <a:grpSpLocks/>
            </p:cNvGrpSpPr>
            <p:nvPr/>
          </p:nvGrpSpPr>
          <p:grpSpPr bwMode="auto">
            <a:xfrm>
              <a:off x="857250" y="1135657"/>
              <a:ext cx="4392612" cy="1116013"/>
              <a:chOff x="857250" y="1135657"/>
              <a:chExt cx="4392612" cy="1116013"/>
            </a:xfrm>
          </p:grpSpPr>
          <p:sp>
            <p:nvSpPr>
              <p:cNvPr id="34" name="AutoShape 49"/>
              <p:cNvSpPr>
                <a:spLocks noChangeArrowheads="1"/>
              </p:cNvSpPr>
              <p:nvPr/>
            </p:nvSpPr>
            <p:spPr bwMode="auto">
              <a:xfrm>
                <a:off x="857250" y="1135657"/>
                <a:ext cx="4392612" cy="439738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1298C8"/>
                  </a:gs>
                  <a:gs pos="100000">
                    <a:srgbClr val="4488B6"/>
                  </a:gs>
                </a:gsLst>
                <a:lin ang="0" scaled="1"/>
                <a:tileRect/>
              </a:gradFill>
              <a:ln w="28575">
                <a:noFill/>
                <a:round/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txBody>
              <a:bodyPr wrap="none" anchor="ctr"/>
              <a:lstStyle/>
              <a:p>
                <a:pPr eaLnBrk="0" hangingPunct="0">
                  <a:spcBef>
                    <a:spcPct val="30000"/>
                  </a:spcBef>
                  <a:defRPr/>
                </a:pPr>
                <a:r>
                  <a:rPr lang="ko-KR" altLang="en-US" dirty="0">
                    <a:solidFill>
                      <a:schemeClr val="bg1"/>
                    </a:solidFill>
                    <a:latin typeface="휴먼모음T" pitchFamily="18" charset="-127"/>
                    <a:ea typeface="휴먼모음T" pitchFamily="18" charset="-127"/>
                  </a:rPr>
                  <a:t>  </a:t>
                </a:r>
                <a:r>
                  <a:rPr lang="ko-KR" altLang="en-US" b="1" dirty="0">
                    <a:solidFill>
                      <a:schemeClr val="bg1"/>
                    </a:solidFill>
                    <a:latin typeface="휴먼매직체" pitchFamily="18" charset="-127"/>
                    <a:ea typeface="휴먼매직체" pitchFamily="18" charset="-127"/>
                  </a:rPr>
                  <a:t>사업장수</a:t>
                </a:r>
                <a:r>
                  <a:rPr lang="en-US" altLang="ko-KR" b="1" dirty="0">
                    <a:solidFill>
                      <a:schemeClr val="bg1"/>
                    </a:solidFill>
                    <a:latin typeface="휴먼매직체" pitchFamily="18" charset="-127"/>
                    <a:ea typeface="휴먼매직체" pitchFamily="18" charset="-127"/>
                  </a:rPr>
                  <a:t>: </a:t>
                </a:r>
                <a:r>
                  <a:rPr lang="en-US" altLang="ko-KR" b="1" dirty="0" smtClean="0">
                    <a:solidFill>
                      <a:srgbClr val="FFFC18"/>
                    </a:solidFill>
                    <a:latin typeface="휴먼매직체" pitchFamily="18" charset="-127"/>
                    <a:ea typeface="휴먼매직체" pitchFamily="18" charset="-127"/>
                  </a:rPr>
                  <a:t>17,693</a:t>
                </a:r>
                <a:r>
                  <a:rPr lang="ko-KR" altLang="en-US" b="1" dirty="0" smtClean="0">
                    <a:solidFill>
                      <a:srgbClr val="FFFC18"/>
                    </a:solidFill>
                    <a:latin typeface="휴먼매직체" pitchFamily="18" charset="-127"/>
                    <a:ea typeface="휴먼매직체" pitchFamily="18" charset="-127"/>
                  </a:rPr>
                  <a:t>개소</a:t>
                </a:r>
                <a:endParaRPr lang="ko-KR" altLang="en-US" b="1" dirty="0">
                  <a:solidFill>
                    <a:srgbClr val="FFFC18"/>
                  </a:solidFill>
                  <a:latin typeface="휴먼매직체" pitchFamily="18" charset="-127"/>
                  <a:ea typeface="휴먼매직체" pitchFamily="18" charset="-127"/>
                </a:endParaRPr>
              </a:p>
            </p:txBody>
          </p:sp>
          <p:sp>
            <p:nvSpPr>
              <p:cNvPr id="35" name="AutoShape 49"/>
              <p:cNvSpPr>
                <a:spLocks noChangeArrowheads="1"/>
              </p:cNvSpPr>
              <p:nvPr/>
            </p:nvSpPr>
            <p:spPr bwMode="auto">
              <a:xfrm>
                <a:off x="857250" y="1811932"/>
                <a:ext cx="4392612" cy="439738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1298C8"/>
                  </a:gs>
                  <a:gs pos="100000">
                    <a:srgbClr val="4488B6"/>
                  </a:gs>
                </a:gsLst>
                <a:lin ang="0" scaled="1"/>
                <a:tileRect/>
              </a:gradFill>
              <a:ln w="28575">
                <a:noFill/>
                <a:round/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txBody>
              <a:bodyPr wrap="none" anchor="ctr"/>
              <a:lstStyle/>
              <a:p>
                <a:pPr eaLnBrk="0" hangingPunct="0">
                  <a:spcBef>
                    <a:spcPct val="30000"/>
                  </a:spcBef>
                  <a:defRPr/>
                </a:pPr>
                <a:r>
                  <a:rPr lang="ko-KR" altLang="en-US" dirty="0">
                    <a:solidFill>
                      <a:schemeClr val="bg1"/>
                    </a:solidFill>
                    <a:latin typeface="휴먼모음T" pitchFamily="18" charset="-127"/>
                    <a:ea typeface="휴먼모음T" pitchFamily="18" charset="-127"/>
                  </a:rPr>
                  <a:t>  </a:t>
                </a:r>
                <a:r>
                  <a:rPr lang="ko-KR" altLang="en-US" b="1" dirty="0">
                    <a:solidFill>
                      <a:schemeClr val="bg1"/>
                    </a:solidFill>
                    <a:latin typeface="휴먼매직체" pitchFamily="18" charset="-127"/>
                    <a:ea typeface="휴먼매직체" pitchFamily="18" charset="-127"/>
                  </a:rPr>
                  <a:t>근로자수</a:t>
                </a:r>
                <a:r>
                  <a:rPr lang="en-US" altLang="ko-KR" b="1" dirty="0">
                    <a:solidFill>
                      <a:schemeClr val="bg1"/>
                    </a:solidFill>
                    <a:latin typeface="휴먼매직체" pitchFamily="18" charset="-127"/>
                    <a:ea typeface="휴먼매직체" pitchFamily="18" charset="-127"/>
                  </a:rPr>
                  <a:t>: </a:t>
                </a:r>
                <a:r>
                  <a:rPr lang="en-US" altLang="ko-KR" b="1" dirty="0" smtClean="0">
                    <a:solidFill>
                      <a:srgbClr val="FFFC18"/>
                    </a:solidFill>
                    <a:latin typeface="휴먼매직체" pitchFamily="18" charset="-127"/>
                    <a:ea typeface="휴먼매직체" pitchFamily="18" charset="-127"/>
                  </a:rPr>
                  <a:t>138,844</a:t>
                </a:r>
                <a:r>
                  <a:rPr lang="ko-KR" altLang="en-US" b="1" dirty="0" smtClean="0">
                    <a:solidFill>
                      <a:srgbClr val="FFFC18"/>
                    </a:solidFill>
                    <a:latin typeface="휴먼매직체" pitchFamily="18" charset="-127"/>
                    <a:ea typeface="휴먼매직체" pitchFamily="18" charset="-127"/>
                  </a:rPr>
                  <a:t>명</a:t>
                </a:r>
                <a:endParaRPr lang="ko-KR" altLang="en-US" b="1" dirty="0">
                  <a:solidFill>
                    <a:srgbClr val="FFFC18"/>
                  </a:solidFill>
                  <a:latin typeface="휴먼매직체" pitchFamily="18" charset="-127"/>
                  <a:ea typeface="휴먼매직체" pitchFamily="18" charset="-127"/>
                </a:endParaRPr>
              </a:p>
            </p:txBody>
          </p:sp>
        </p:grpSp>
        <p:sp>
          <p:nvSpPr>
            <p:cNvPr id="32" name="Text Box 40"/>
            <p:cNvSpPr txBox="1">
              <a:spLocks noChangeArrowheads="1"/>
            </p:cNvSpPr>
            <p:nvPr/>
          </p:nvSpPr>
          <p:spPr bwMode="auto">
            <a:xfrm>
              <a:off x="4983163" y="1170582"/>
              <a:ext cx="3189287" cy="311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hangingPunct="0">
                <a:spcBef>
                  <a:spcPct val="30000"/>
                </a:spcBef>
              </a:pPr>
              <a:r>
                <a:rPr lang="ko-KR" altLang="en-US" dirty="0">
                  <a:solidFill>
                    <a:srgbClr val="008000"/>
                  </a:solidFill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en-US" altLang="ko-KR" sz="1800" b="1" dirty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800" b="1" dirty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전국: </a:t>
              </a:r>
              <a:r>
                <a:rPr lang="ko-KR" altLang="en-US" sz="1800" b="1" dirty="0" smtClean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1,</a:t>
              </a:r>
              <a:r>
                <a:rPr lang="en-US" altLang="ko-KR" sz="1800" b="1" dirty="0" smtClean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738</a:t>
              </a:r>
              <a:r>
                <a:rPr lang="ko-KR" altLang="en-US" sz="1800" b="1" dirty="0" smtClean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,</a:t>
              </a:r>
              <a:r>
                <a:rPr lang="en-US" altLang="ko-KR" sz="1800" b="1" dirty="0" smtClean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196</a:t>
              </a:r>
              <a:r>
                <a:rPr lang="ko-KR" altLang="en-US" sz="1800" b="1" dirty="0" smtClean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개소</a:t>
              </a:r>
              <a:r>
                <a:rPr lang="en-US" altLang="ko-KR" sz="1800" b="1" dirty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)</a:t>
              </a:r>
            </a:p>
          </p:txBody>
        </p:sp>
        <p:sp>
          <p:nvSpPr>
            <p:cNvPr id="33" name="Text Box 41"/>
            <p:cNvSpPr txBox="1">
              <a:spLocks noChangeArrowheads="1"/>
            </p:cNvSpPr>
            <p:nvPr/>
          </p:nvSpPr>
          <p:spPr bwMode="auto">
            <a:xfrm>
              <a:off x="4983163" y="1840507"/>
              <a:ext cx="3189287" cy="312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hangingPunct="0">
                <a:spcBef>
                  <a:spcPct val="30000"/>
                </a:spcBef>
              </a:pPr>
              <a:r>
                <a:rPr lang="ko-KR" altLang="en-US" dirty="0">
                  <a:solidFill>
                    <a:srgbClr val="008000"/>
                  </a:solidFill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en-US" altLang="ko-KR" sz="1800" b="1" dirty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800" b="1" dirty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전국: </a:t>
              </a:r>
              <a:r>
                <a:rPr lang="ko-KR" altLang="en-US" sz="1800" b="1" dirty="0" smtClean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14,</a:t>
              </a:r>
              <a:r>
                <a:rPr lang="en-US" altLang="ko-KR" sz="1800" b="1" dirty="0" smtClean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362</a:t>
              </a:r>
              <a:r>
                <a:rPr lang="ko-KR" altLang="en-US" sz="1800" b="1" dirty="0" smtClean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,</a:t>
              </a:r>
              <a:r>
                <a:rPr lang="en-US" altLang="ko-KR" sz="1800" b="1" dirty="0" smtClean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372</a:t>
              </a:r>
              <a:r>
                <a:rPr lang="ko-KR" altLang="en-US" sz="1800" b="1" dirty="0" smtClean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개소</a:t>
              </a:r>
              <a:r>
                <a:rPr lang="en-US" altLang="ko-KR" sz="1800" b="1" dirty="0">
                  <a:solidFill>
                    <a:srgbClr val="0000CC"/>
                  </a:solidFill>
                  <a:latin typeface="휴먼모음T" pitchFamily="18" charset="-127"/>
                  <a:ea typeface="휴먼모음T" pitchFamily="18" charset="-127"/>
                </a:rPr>
                <a:t>)</a:t>
              </a:r>
            </a:p>
          </p:txBody>
        </p:sp>
      </p:grpSp>
      <p:sp>
        <p:nvSpPr>
          <p:cNvPr id="36" name="Text Box 2"/>
          <p:cNvSpPr txBox="1">
            <a:spLocks noChangeArrowheads="1"/>
          </p:cNvSpPr>
          <p:nvPr/>
        </p:nvSpPr>
        <p:spPr bwMode="auto">
          <a:xfrm>
            <a:off x="785813" y="173583"/>
            <a:ext cx="5657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2011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년도 </a:t>
            </a:r>
            <a:r>
              <a:rPr lang="ko-KR" altLang="en-US" sz="28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산업재해 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현황</a:t>
            </a:r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충주</a:t>
            </a:r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en-US" altLang="ko-KR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28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10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39552" y="245591"/>
            <a:ext cx="5657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년간 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사고성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사망재해 현황 </a:t>
            </a:r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충주</a:t>
            </a:r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en-US" altLang="ko-KR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28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330031" y="5260228"/>
            <a:ext cx="8482747" cy="1121100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1" name="Picture 83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595346"/>
            <a:ext cx="142640" cy="151031"/>
          </a:xfrm>
          <a:prstGeom prst="rect">
            <a:avLst/>
          </a:prstGeom>
          <a:noFill/>
        </p:spPr>
      </p:pic>
      <p:sp>
        <p:nvSpPr>
          <p:cNvPr id="42" name="양쪽 모서리가 둥근 사각형 41"/>
          <p:cNvSpPr/>
          <p:nvPr/>
        </p:nvSpPr>
        <p:spPr>
          <a:xfrm>
            <a:off x="350073" y="5249730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양쪽 모서리가 둥근 사각형 42"/>
          <p:cNvSpPr/>
          <p:nvPr/>
        </p:nvSpPr>
        <p:spPr>
          <a:xfrm>
            <a:off x="330031" y="5244505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4" name="그림 43" descr="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" y="4818141"/>
            <a:ext cx="9589419" cy="483067"/>
          </a:xfrm>
          <a:prstGeom prst="rect">
            <a:avLst/>
          </a:prstGeom>
        </p:spPr>
      </p:pic>
      <p:sp>
        <p:nvSpPr>
          <p:cNvPr id="45" name="직사각형 44"/>
          <p:cNvSpPr/>
          <p:nvPr/>
        </p:nvSpPr>
        <p:spPr>
          <a:xfrm>
            <a:off x="177116" y="4830723"/>
            <a:ext cx="6895214" cy="4530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업종별 사망재해 현황</a:t>
            </a:r>
            <a:endParaRPr lang="ko-KR" altLang="en-US" sz="20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813779" y="5457418"/>
            <a:ext cx="80487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건설업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에서의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사망사고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가 </a:t>
            </a:r>
            <a:r>
              <a:rPr lang="ko-KR" altLang="en-US" sz="20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가장 많이 발생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(35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명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, 46.05%)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하고 있을 뿐만아니라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매년 증가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(‘09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7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명→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‘10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11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명→ ‘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11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17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명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추세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323529" y="1052735"/>
          <a:ext cx="8352928" cy="3588258"/>
        </p:xfrm>
        <a:graphic>
          <a:graphicData uri="http://schemas.openxmlformats.org/drawingml/2006/table">
            <a:tbl>
              <a:tblPr/>
              <a:tblGrid>
                <a:gridCol w="2238604"/>
                <a:gridCol w="1154388"/>
                <a:gridCol w="1154388"/>
                <a:gridCol w="1268516"/>
                <a:gridCol w="1268516"/>
                <a:gridCol w="1268516"/>
              </a:tblGrid>
              <a:tr h="312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chemeClr val="bg1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33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a typeface="한양중고딕"/>
                        </a:rPr>
                        <a:t>계 </a:t>
                      </a:r>
                      <a:r>
                        <a:rPr lang="en-US" altLang="ko-KR" sz="1200" b="1" kern="0" spc="0" dirty="0">
                          <a:solidFill>
                            <a:schemeClr val="bg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a typeface="한양중고딕"/>
                        </a:rPr>
                        <a:t>명</a:t>
                      </a:r>
                      <a:r>
                        <a:rPr lang="en-US" altLang="ko-KR" sz="1200" b="1" kern="0" spc="0" dirty="0">
                          <a:solidFill>
                            <a:schemeClr val="bg1"/>
                          </a:solidFill>
                          <a:latin typeface="한양중고딕"/>
                        </a:rPr>
                        <a:t>, %)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33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chemeClr val="bg1"/>
                          </a:solidFill>
                          <a:latin typeface="한양중고딕"/>
                        </a:rPr>
                        <a:t>2011</a:t>
                      </a: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a typeface="한양중고딕"/>
                        </a:rPr>
                        <a:t>년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3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chemeClr val="bg1"/>
                          </a:solidFill>
                          <a:latin typeface="한양중고딕"/>
                        </a:rPr>
                        <a:t>2010</a:t>
                      </a: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a typeface="한양중고딕"/>
                        </a:rPr>
                        <a:t>년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3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chemeClr val="bg1"/>
                          </a:solidFill>
                          <a:latin typeface="한양중고딕"/>
                        </a:rPr>
                        <a:t>2009</a:t>
                      </a: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a typeface="한양중고딕"/>
                        </a:rPr>
                        <a:t>년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33FF"/>
                    </a:solidFill>
                  </a:tcPr>
                </a:tc>
              </a:tr>
              <a:tr h="271211">
                <a:tc>
                  <a:txBody>
                    <a:bodyPr/>
                    <a:lstStyle/>
                    <a:p>
                      <a:pPr marL="0" marR="0" indent="0" algn="ctr" fontAlgn="b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latin typeface="한양중고딕"/>
                          <a:ea typeface="한양중고딕"/>
                        </a:rPr>
                        <a:t>금융및보험업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0.00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1211">
                <a:tc>
                  <a:txBody>
                    <a:bodyPr/>
                    <a:lstStyle/>
                    <a:p>
                      <a:pPr marL="0" marR="0" indent="0" algn="ctr" fontAlgn="b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한양중고딕"/>
                        </a:rPr>
                        <a:t>광 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5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6.58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3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2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1211">
                <a:tc>
                  <a:txBody>
                    <a:bodyPr/>
                    <a:lstStyle/>
                    <a:p>
                      <a:pPr marL="0" marR="0" indent="0" algn="ctr" fontAlgn="b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한양중고딕"/>
                        </a:rPr>
                        <a:t>제조업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24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31.58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9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9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6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211">
                <a:tc>
                  <a:txBody>
                    <a:bodyPr/>
                    <a:lstStyle/>
                    <a:p>
                      <a:pPr marL="0" marR="0" indent="0" algn="ctr" fontAlgn="b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20" dirty="0">
                          <a:solidFill>
                            <a:srgbClr val="000000"/>
                          </a:solidFill>
                          <a:ea typeface="한양중고딕"/>
                        </a:rPr>
                        <a:t>전기가스 및 </a:t>
                      </a:r>
                      <a:r>
                        <a:rPr lang="ko-KR" altLang="en-US" sz="1200" b="1" kern="0" spc="-120" dirty="0" err="1">
                          <a:solidFill>
                            <a:srgbClr val="000000"/>
                          </a:solidFill>
                          <a:ea typeface="한양중고딕"/>
                        </a:rPr>
                        <a:t>상수도업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0.00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1211">
                <a:tc>
                  <a:txBody>
                    <a:bodyPr/>
                    <a:lstStyle/>
                    <a:p>
                      <a:pPr marL="0" marR="0" indent="0" algn="ctr" fontAlgn="b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한양중고딕"/>
                        </a:rPr>
                        <a:t>건설업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35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46.05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17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11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7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211">
                <a:tc>
                  <a:txBody>
                    <a:bodyPr/>
                    <a:lstStyle/>
                    <a:p>
                      <a:pPr marL="0" marR="0" indent="0" algn="ctr" fontAlgn="b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a typeface="한양중고딕"/>
                        </a:rPr>
                        <a:t>운수창고및통신업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1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1.32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1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1211">
                <a:tc>
                  <a:txBody>
                    <a:bodyPr/>
                    <a:lstStyle/>
                    <a:p>
                      <a:pPr marL="0" marR="0" indent="0" algn="ctr" fontAlgn="b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한양중고딕"/>
                        </a:rPr>
                        <a:t>임 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4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5.26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2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2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1211">
                <a:tc>
                  <a:txBody>
                    <a:bodyPr/>
                    <a:lstStyle/>
                    <a:p>
                      <a:pPr marL="0" marR="0" indent="0" algn="ctr" fontAlgn="b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한양중고딕"/>
                        </a:rPr>
                        <a:t>농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a typeface="한양중고딕"/>
                        </a:rPr>
                        <a:t>․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한양중고딕"/>
                        </a:rPr>
                        <a:t>어 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latin typeface="한양중고딕"/>
                        </a:rPr>
                        <a:t>0.00</a:t>
                      </a:r>
                      <a:endParaRPr 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1211">
                <a:tc>
                  <a:txBody>
                    <a:bodyPr/>
                    <a:lstStyle/>
                    <a:p>
                      <a:pPr marL="0" marR="0" indent="0" algn="ctr" fontAlgn="b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a typeface="한양중고딕"/>
                        </a:rPr>
                        <a:t>기타의사업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latin typeface="한양중고딕"/>
                        </a:rPr>
                        <a:t>7</a:t>
                      </a:r>
                      <a:endParaRPr 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latin typeface="한양중고딕"/>
                        </a:rPr>
                        <a:t>9.21</a:t>
                      </a:r>
                      <a:endParaRPr 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latin typeface="한양중고딕"/>
                        </a:rPr>
                        <a:t>4</a:t>
                      </a:r>
                      <a:endParaRPr 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latin typeface="한양중고딕"/>
                        </a:rPr>
                        <a:t>0</a:t>
                      </a:r>
                      <a:endParaRPr 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latin typeface="한양중고딕"/>
                        </a:rPr>
                        <a:t>3</a:t>
                      </a:r>
                      <a:endParaRPr 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1211">
                <a:tc>
                  <a:txBody>
                    <a:bodyPr/>
                    <a:lstStyle/>
                    <a:p>
                      <a:pPr marL="0" marR="0" indent="0" algn="ctr" fontAlgn="b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a typeface="한양중고딕"/>
                        </a:rPr>
                        <a:t>계</a:t>
                      </a:r>
                      <a:endParaRPr lang="ko-KR" altLang="en-US" sz="1050" kern="0" spc="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0000"/>
                          </a:solidFill>
                          <a:latin typeface="한양중고딕"/>
                        </a:rPr>
                        <a:t>76</a:t>
                      </a:r>
                      <a:endParaRPr lang="en-US" sz="1100" kern="0" spc="0" dirty="0">
                        <a:solidFill>
                          <a:srgbClr val="FF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0000"/>
                          </a:solidFill>
                          <a:latin typeface="한양중고딕"/>
                        </a:rPr>
                        <a:t>100.00</a:t>
                      </a:r>
                      <a:endParaRPr lang="en-US" sz="1100" kern="0" spc="0" dirty="0">
                        <a:solidFill>
                          <a:srgbClr val="FF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0000"/>
                          </a:solidFill>
                          <a:latin typeface="한양중고딕"/>
                        </a:rPr>
                        <a:t>30</a:t>
                      </a:r>
                      <a:endParaRPr lang="en-US" sz="1100" kern="0" spc="0" dirty="0">
                        <a:solidFill>
                          <a:srgbClr val="FF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0000"/>
                          </a:solidFill>
                          <a:latin typeface="한양중고딕"/>
                        </a:rPr>
                        <a:t>25</a:t>
                      </a:r>
                      <a:endParaRPr lang="en-US" sz="1100" kern="0" spc="0" dirty="0">
                        <a:solidFill>
                          <a:srgbClr val="FF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0000"/>
                          </a:solidFill>
                          <a:latin typeface="한양중고딕"/>
                        </a:rPr>
                        <a:t>21</a:t>
                      </a:r>
                      <a:endParaRPr lang="en-US" sz="1100" kern="0" spc="0" dirty="0">
                        <a:solidFill>
                          <a:srgbClr val="FF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11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39552" y="245591"/>
            <a:ext cx="5657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년간 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사고성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사망재해 현황 </a:t>
            </a:r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충주</a:t>
            </a:r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28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330031" y="4506576"/>
            <a:ext cx="8482747" cy="1946759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1" name="Picture 83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841695"/>
            <a:ext cx="142640" cy="151031"/>
          </a:xfrm>
          <a:prstGeom prst="rect">
            <a:avLst/>
          </a:prstGeom>
          <a:noFill/>
        </p:spPr>
      </p:pic>
      <p:sp>
        <p:nvSpPr>
          <p:cNvPr id="42" name="양쪽 모서리가 둥근 사각형 41"/>
          <p:cNvSpPr/>
          <p:nvPr/>
        </p:nvSpPr>
        <p:spPr>
          <a:xfrm>
            <a:off x="350073" y="4496079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양쪽 모서리가 둥근 사각형 42"/>
          <p:cNvSpPr/>
          <p:nvPr/>
        </p:nvSpPr>
        <p:spPr>
          <a:xfrm>
            <a:off x="330031" y="4490854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4" name="그림 43" descr="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" y="4098061"/>
            <a:ext cx="9589419" cy="483067"/>
          </a:xfrm>
          <a:prstGeom prst="rect">
            <a:avLst/>
          </a:prstGeom>
        </p:spPr>
      </p:pic>
      <p:sp>
        <p:nvSpPr>
          <p:cNvPr id="45" name="직사각형 44"/>
          <p:cNvSpPr/>
          <p:nvPr/>
        </p:nvSpPr>
        <p:spPr>
          <a:xfrm>
            <a:off x="177116" y="4077072"/>
            <a:ext cx="6895214" cy="4530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err="1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기타의사업</a:t>
            </a:r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사망재해발생 현황</a:t>
            </a:r>
            <a:endParaRPr lang="ko-KR" altLang="en-US" sz="20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813779" y="4703767"/>
            <a:ext cx="804872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기타의사업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사망사고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(7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명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중 도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․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소매및소비자용품수리업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(4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명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57.14%)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에서 사망사고 발생이 가장 많음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sz="8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※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나머지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(3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명 사망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는 위생및유사서비스업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건물등의종합관리사업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및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부동산업및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임대업에서 각각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명씩이 사망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365496" y="1494823"/>
            <a:ext cx="8482747" cy="2057204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0" name="Picture 83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375" y="1829941"/>
            <a:ext cx="142640" cy="151031"/>
          </a:xfrm>
          <a:prstGeom prst="rect">
            <a:avLst/>
          </a:prstGeom>
          <a:noFill/>
        </p:spPr>
      </p:pic>
      <p:sp>
        <p:nvSpPr>
          <p:cNvPr id="31" name="양쪽 모서리가 둥근 사각형 30"/>
          <p:cNvSpPr/>
          <p:nvPr/>
        </p:nvSpPr>
        <p:spPr>
          <a:xfrm>
            <a:off x="385538" y="1484325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양쪽 모서리가 둥근 사각형 31"/>
          <p:cNvSpPr/>
          <p:nvPr/>
        </p:nvSpPr>
        <p:spPr>
          <a:xfrm>
            <a:off x="365496" y="1479100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3" name="그림 32" descr="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496" y="1052736"/>
            <a:ext cx="9589419" cy="483067"/>
          </a:xfrm>
          <a:prstGeom prst="rect">
            <a:avLst/>
          </a:prstGeom>
        </p:spPr>
      </p:pic>
      <p:sp>
        <p:nvSpPr>
          <p:cNvPr id="34" name="직사각형 33"/>
          <p:cNvSpPr/>
          <p:nvPr/>
        </p:nvSpPr>
        <p:spPr>
          <a:xfrm>
            <a:off x="212581" y="1065318"/>
            <a:ext cx="6895214" cy="4530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제조업 사망재해발생 현황</a:t>
            </a:r>
            <a:endParaRPr lang="ko-KR" altLang="en-US" sz="20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849244" y="1692013"/>
            <a:ext cx="804872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제조업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사망사고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(24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명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중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①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비금속광물제품및금속제품제조업또는금속가공업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(11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명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45.8%),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②화학제품제조업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(4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명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16.67%),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③기계기구제조업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(3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명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12.5%)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에서 사망사고 발생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높음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8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※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나머지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명의 사망은 ④식료품제조업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⑤시멘트제조업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⑥수송용기계기구제조업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(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을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⑦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자동차및모터사이클수리업에서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발생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12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Picture 2" descr="TV-0ADMIN_LN52A690A4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250825" y="115888"/>
            <a:ext cx="8558213" cy="288925"/>
          </a:xfrm>
          <a:prstGeom prst="roundRect">
            <a:avLst>
              <a:gd name="adj" fmla="val 50000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1"/>
            <a:r>
              <a:rPr kumimoji="1" lang="ko-KR" altLang="en-US" sz="2400" b="1">
                <a:solidFill>
                  <a:schemeClr val="bg1"/>
                </a:solidFill>
                <a:latin typeface="휴먼옛체" pitchFamily="18" charset="-127"/>
                <a:ea typeface="휴먼옛체" pitchFamily="18" charset="-127"/>
              </a:rPr>
              <a:t>우리나라 대형재해 사례</a:t>
            </a:r>
            <a:r>
              <a:rPr kumimoji="1" lang="en-US" altLang="ko-KR" sz="2400" b="1">
                <a:solidFill>
                  <a:schemeClr val="bg1"/>
                </a:solidFill>
                <a:latin typeface="Times New Roman" pitchFamily="18" charset="0"/>
                <a:ea typeface="휴먼옛체" pitchFamily="18" charset="-127"/>
              </a:rPr>
              <a:t>…</a:t>
            </a:r>
            <a:r>
              <a:rPr kumimoji="1" lang="en-US" altLang="ko-KR" sz="2400" b="1">
                <a:solidFill>
                  <a:schemeClr val="bg1"/>
                </a:solidFill>
                <a:latin typeface="휴먼옛체" pitchFamily="18" charset="-127"/>
                <a:ea typeface="휴먼옛체" pitchFamily="18" charset="-127"/>
              </a:rPr>
              <a:t>.</a:t>
            </a:r>
          </a:p>
        </p:txBody>
      </p:sp>
      <p:pic>
        <p:nvPicPr>
          <p:cNvPr id="7" name="중대사고 사례 영상 - 신건희-.wmv">
            <a:hlinkClick r:id="" action="ppaction://media"/>
          </p:cNvPr>
          <p:cNvPicPr>
            <a:picLocks noGrp="1" noRot="1" noChangeAspect="1" noChangeArrowheads="1"/>
          </p:cNvPicPr>
          <p:nvPr>
            <p:ph idx="4294967295"/>
            <a:videoFile r:link="rId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250825" y="476250"/>
            <a:ext cx="8569325" cy="5400675"/>
          </a:xfrm>
        </p:spPr>
      </p:pic>
      <p:pic>
        <p:nvPicPr>
          <p:cNvPr id="8" name="중대사고 사례 영상 - 신건희-.wmv">
            <a:hlinkClick r:id="" action="ppaction://media"/>
          </p:cNvPr>
          <p:cNvPicPr>
            <a:picLocks noRot="1" noChangeAspect="1" noChangeArrowheads="1"/>
          </p:cNvPicPr>
          <p:nvPr>
            <a:videoFile r:link="rId2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video>
              <p:cMediaNode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13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 bwMode="auto">
          <a:xfrm flipV="1">
            <a:off x="721477" y="148410"/>
            <a:ext cx="6826591" cy="708561"/>
          </a:xfrm>
          <a:prstGeom prst="roundRect">
            <a:avLst>
              <a:gd name="adj" fmla="val 17006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728506" y="116632"/>
            <a:ext cx="6819562" cy="740341"/>
          </a:xfrm>
          <a:prstGeom prst="roundRect">
            <a:avLst>
              <a:gd name="adj" fmla="val 11854"/>
            </a:avLst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467544" y="285469"/>
            <a:ext cx="439339" cy="439339"/>
          </a:xfrm>
          <a:prstGeom prst="ellipse">
            <a:avLst/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8" name="타원 7"/>
          <p:cNvSpPr/>
          <p:nvPr/>
        </p:nvSpPr>
        <p:spPr bwMode="auto">
          <a:xfrm flipV="1">
            <a:off x="480359" y="300924"/>
            <a:ext cx="421450" cy="42145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1000">
                <a:srgbClr val="FFC000"/>
              </a:gs>
              <a:gs pos="58000">
                <a:srgbClr val="FF9900"/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85541" y="300925"/>
            <a:ext cx="423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kumimoji="0" lang="en-US" altLang="ko-KR" sz="1800" b="0" i="1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78995" y="285469"/>
            <a:ext cx="55975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산 업 안 전 보 건  정 책 방 향</a:t>
            </a:r>
            <a:endParaRPr kumimoji="0" lang="en-US" altLang="ko-KR" sz="24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72816"/>
            <a:ext cx="5976664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8"/>
          <p:cNvGrpSpPr>
            <a:grpSpLocks/>
          </p:cNvGrpSpPr>
          <p:nvPr/>
        </p:nvGrpSpPr>
        <p:grpSpPr bwMode="auto">
          <a:xfrm>
            <a:off x="827584" y="980728"/>
            <a:ext cx="6625136" cy="649163"/>
            <a:chOff x="858" y="2477"/>
            <a:chExt cx="3793" cy="238"/>
          </a:xfrm>
        </p:grpSpPr>
        <p:sp>
          <p:nvSpPr>
            <p:cNvPr id="14" name="AutoShape 9"/>
            <p:cNvSpPr>
              <a:spLocks noChangeArrowheads="1"/>
            </p:cNvSpPr>
            <p:nvPr/>
          </p:nvSpPr>
          <p:spPr bwMode="auto">
            <a:xfrm>
              <a:off x="858" y="2477"/>
              <a:ext cx="3793" cy="238"/>
            </a:xfrm>
            <a:prstGeom prst="roundRect">
              <a:avLst>
                <a:gd name="adj" fmla="val 50000"/>
              </a:avLst>
            </a:prstGeom>
            <a:solidFill>
              <a:srgbClr val="475DC9">
                <a:alpha val="28999"/>
              </a:srgbClr>
            </a:solidFill>
            <a:ln w="9525" algn="ctr">
              <a:solidFill>
                <a:srgbClr val="C0C0C0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  <p:sp>
          <p:nvSpPr>
            <p:cNvPr id="15" name="Rectangle 10"/>
            <p:cNvSpPr>
              <a:spLocks noChangeArrowheads="1"/>
            </p:cNvSpPr>
            <p:nvPr/>
          </p:nvSpPr>
          <p:spPr bwMode="auto">
            <a:xfrm>
              <a:off x="1305" y="2513"/>
              <a:ext cx="2916" cy="16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>
                <a:lnSpc>
                  <a:spcPct val="80000"/>
                </a:lnSpc>
                <a:buSzPct val="80000"/>
              </a:pPr>
              <a:r>
                <a:rPr lang="ko-KR" altLang="en-US" sz="2800" b="0" dirty="0" smtClean="0">
                  <a:solidFill>
                    <a:srgbClr val="FF0000"/>
                  </a:solidFill>
                  <a:latin typeface="HY헤드라인M" pitchFamily="18" charset="-127"/>
                  <a:ea typeface="HY헤드라인M" pitchFamily="18" charset="-127"/>
                </a:rPr>
                <a:t>산업안전보건법의 강력한 집행</a:t>
              </a:r>
              <a:endParaRPr lang="en-US" altLang="ko-KR" sz="28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6" name="직사각형 15"/>
          <p:cNvSpPr/>
          <p:nvPr/>
        </p:nvSpPr>
        <p:spPr>
          <a:xfrm>
            <a:off x="611560" y="6018093"/>
            <a:ext cx="8136904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buClr>
                <a:schemeClr val="bg1"/>
              </a:buClr>
              <a:buFont typeface="Wingdings" pitchFamily="2" charset="2"/>
              <a:buNone/>
              <a:defRPr/>
            </a:pPr>
            <a:r>
              <a:rPr lang="en-US" altLang="ko-KR" b="1" dirty="0" smtClean="0">
                <a:solidFill>
                  <a:srgbClr val="0000FF"/>
                </a:solidFill>
                <a:latin typeface="HY동녘B" pitchFamily="18" charset="-127"/>
                <a:ea typeface="HY동녘B" pitchFamily="18" charset="-127"/>
              </a:rPr>
              <a:t>★ </a:t>
            </a:r>
            <a:r>
              <a:rPr lang="en-US" altLang="ko-KR" b="1" dirty="0" smtClean="0">
                <a:solidFill>
                  <a:srgbClr val="0000FF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 </a:t>
            </a:r>
            <a:r>
              <a:rPr lang="en-US" altLang="ko-KR" b="1" dirty="0" smtClean="0">
                <a:solidFill>
                  <a:srgbClr val="0000FF"/>
                </a:solidFill>
                <a:sym typeface="Wingdings"/>
              </a:rPr>
              <a:t>’</a:t>
            </a:r>
            <a:r>
              <a:rPr lang="en-US" altLang="ko-KR" b="1" dirty="0" smtClean="0">
                <a:solidFill>
                  <a:srgbClr val="0000FF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12</a:t>
            </a:r>
            <a:r>
              <a:rPr lang="ko-KR" altLang="en-US" b="1" dirty="0" smtClean="0">
                <a:solidFill>
                  <a:srgbClr val="0000FF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년부터는 지방고용노동관서에서  </a:t>
            </a:r>
            <a:r>
              <a:rPr lang="en-US" altLang="ko-KR" b="1" dirty="0" smtClean="0">
                <a:solidFill>
                  <a:srgbClr val="FF0000"/>
                </a:solidFill>
                <a:sym typeface="Wingdings"/>
              </a:rPr>
              <a:t>“</a:t>
            </a:r>
            <a:r>
              <a:rPr lang="ko-KR" altLang="en-US" b="1" dirty="0" smtClean="0">
                <a:solidFill>
                  <a:srgbClr val="FF0000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감독</a:t>
            </a:r>
            <a:r>
              <a:rPr lang="en-US" altLang="ko-KR" b="1" dirty="0" smtClean="0">
                <a:solidFill>
                  <a:srgbClr val="FF0000"/>
                </a:solidFill>
                <a:sym typeface="Wingdings"/>
              </a:rPr>
              <a:t>”</a:t>
            </a:r>
            <a:r>
              <a:rPr lang="ko-KR" altLang="en-US" b="1" dirty="0" smtClean="0">
                <a:solidFill>
                  <a:srgbClr val="FF0000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만을 실시</a:t>
            </a:r>
            <a:endParaRPr lang="en-US" altLang="ko-KR" b="1" dirty="0" smtClean="0">
              <a:solidFill>
                <a:srgbClr val="FF0000"/>
              </a:solidFill>
              <a:latin typeface="HY동녘B" pitchFamily="18" charset="-127"/>
              <a:ea typeface="HY동녘B" pitchFamily="18" charset="-127"/>
              <a:sym typeface="Wingdings"/>
            </a:endParaRPr>
          </a:p>
          <a:p>
            <a:pPr>
              <a:spcBef>
                <a:spcPts val="600"/>
              </a:spcBef>
              <a:buClr>
                <a:schemeClr val="bg1"/>
              </a:buClr>
              <a:buFont typeface="Wingdings" pitchFamily="2" charset="2"/>
              <a:buNone/>
              <a:defRPr/>
            </a:pPr>
            <a:r>
              <a:rPr lang="en-US" altLang="ko-KR" b="1" dirty="0" smtClean="0">
                <a:solidFill>
                  <a:srgbClr val="FF0000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  </a:t>
            </a:r>
            <a:r>
              <a:rPr lang="en-US" altLang="ko-KR" b="1" dirty="0" smtClean="0">
                <a:solidFill>
                  <a:srgbClr val="006600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- </a:t>
            </a:r>
            <a:r>
              <a:rPr lang="ko-KR" altLang="en-US" b="1" dirty="0" smtClean="0">
                <a:solidFill>
                  <a:srgbClr val="006600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산업안전보건규칙  총</a:t>
            </a:r>
            <a:r>
              <a:rPr lang="en-US" altLang="ko-KR" b="1" dirty="0" smtClean="0">
                <a:solidFill>
                  <a:srgbClr val="006600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670</a:t>
            </a:r>
            <a:r>
              <a:rPr lang="ko-KR" altLang="en-US" b="1" dirty="0" smtClean="0">
                <a:solidFill>
                  <a:srgbClr val="006600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조문 중 </a:t>
            </a:r>
            <a:r>
              <a:rPr lang="en-US" altLang="ko-KR" b="1" dirty="0" smtClean="0">
                <a:solidFill>
                  <a:srgbClr val="CC3300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227</a:t>
            </a:r>
            <a:r>
              <a:rPr lang="ko-KR" altLang="en-US" b="1" dirty="0" smtClean="0">
                <a:solidFill>
                  <a:srgbClr val="CC3300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조문 </a:t>
            </a:r>
            <a:r>
              <a:rPr lang="ko-KR" altLang="en-US" b="1" dirty="0" err="1" smtClean="0">
                <a:solidFill>
                  <a:srgbClr val="CC3300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위반시</a:t>
            </a:r>
            <a:r>
              <a:rPr lang="ko-KR" altLang="en-US" b="1" dirty="0" smtClean="0">
                <a:solidFill>
                  <a:srgbClr val="CC3300"/>
                </a:solidFill>
                <a:latin typeface="HY동녘B" pitchFamily="18" charset="-127"/>
                <a:ea typeface="HY동녘B" pitchFamily="18" charset="-127"/>
                <a:sym typeface="Wingdings"/>
              </a:rPr>
              <a:t> 즉시 사법처리  </a:t>
            </a:r>
            <a:endParaRPr lang="en-US" altLang="ko-KR" b="1" dirty="0">
              <a:solidFill>
                <a:srgbClr val="CC3300"/>
              </a:solidFill>
              <a:latin typeface="HY동녘B" pitchFamily="18" charset="-127"/>
              <a:ea typeface="HY동녘B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14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" name="그룹 28"/>
          <p:cNvGrpSpPr>
            <a:grpSpLocks/>
          </p:cNvGrpSpPr>
          <p:nvPr/>
        </p:nvGrpSpPr>
        <p:grpSpPr bwMode="auto">
          <a:xfrm>
            <a:off x="3367725" y="894432"/>
            <a:ext cx="5573712" cy="1519237"/>
            <a:chOff x="2993909" y="132954"/>
            <a:chExt cx="5322506" cy="1047750"/>
          </a:xfrm>
        </p:grpSpPr>
        <p:sp>
          <p:nvSpPr>
            <p:cNvPr id="6" name="양쪽 모서리가 둥근 사각형 5"/>
            <p:cNvSpPr/>
            <p:nvPr/>
          </p:nvSpPr>
          <p:spPr>
            <a:xfrm rot="5400000">
              <a:off x="5131287" y="-2004424"/>
              <a:ext cx="1047750" cy="5322506"/>
            </a:xfrm>
            <a:prstGeom prst="round2SameRect">
              <a:avLst/>
            </a:prstGeom>
            <a:solidFill>
              <a:srgbClr val="F96F07"/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양쪽 모서리가 둥근 사각형 4"/>
            <p:cNvSpPr/>
            <p:nvPr/>
          </p:nvSpPr>
          <p:spPr>
            <a:xfrm>
              <a:off x="2993909" y="184411"/>
              <a:ext cx="5270964" cy="945931"/>
            </a:xfrm>
            <a:prstGeom prst="rect">
              <a:avLst/>
            </a:prstGeom>
            <a:gradFill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18900000" scaled="0"/>
            </a:gra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60020" tIns="80010" rIns="160020" bIns="80010" anchor="ctr"/>
            <a:lstStyle/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  <a:defRPr/>
              </a:pP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전년도 </a:t>
              </a:r>
              <a:r>
                <a:rPr lang="ko-KR" altLang="en-US" sz="2000" b="1" dirty="0" err="1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사고성</a:t>
              </a: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 휴업재해가 </a:t>
              </a:r>
              <a:r>
                <a:rPr lang="en-US" altLang="ko-KR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2</a:t>
              </a:r>
              <a:r>
                <a:rPr lang="ko-KR" altLang="en-US" sz="2000" b="1" dirty="0" err="1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명이상</a:t>
              </a: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 발생하고 </a:t>
              </a:r>
              <a:r>
                <a:rPr lang="ko-KR" altLang="en-US" sz="2000" b="1" dirty="0" err="1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사고성</a:t>
              </a: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 휴업재해율이 동종업종의 </a:t>
              </a:r>
              <a:r>
                <a:rPr lang="en-US" altLang="ko-KR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1.5</a:t>
              </a: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배 이상인 사업장</a:t>
              </a:r>
              <a:endParaRPr lang="en-US" altLang="ko-KR" sz="2000" b="1" dirty="0" smtClean="0">
                <a:solidFill>
                  <a:srgbClr val="000000"/>
                </a:solidFill>
                <a:latin typeface="휴먼옛체" pitchFamily="18" charset="-127"/>
                <a:ea typeface="휴먼옛체" pitchFamily="18" charset="-127"/>
              </a:endParaRPr>
            </a:p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  <a:defRPr/>
              </a:pP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장관</a:t>
              </a:r>
              <a:r>
                <a:rPr lang="ko-KR" altLang="en-US" sz="2000" b="1" dirty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, </a:t>
              </a:r>
              <a:r>
                <a:rPr lang="ko-KR" altLang="en-US" sz="2000" b="1" dirty="0" err="1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지청장이</a:t>
              </a:r>
              <a:r>
                <a:rPr lang="ko-KR" altLang="en-US" sz="2000" b="1" dirty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 필요하다고 판단하는 사업장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251520" y="1241287"/>
            <a:ext cx="3168003" cy="804802"/>
            <a:chOff x="0" y="1984"/>
            <a:chExt cx="2993909" cy="1309687"/>
          </a:xfrm>
          <a:gradFill>
            <a:gsLst>
              <a:gs pos="0">
                <a:schemeClr val="bg2">
                  <a:lumMod val="40000"/>
                  <a:lumOff val="6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0"/>
          </a:gradFill>
          <a:scene3d>
            <a:camera prst="orthographicFront"/>
            <a:lightRig rig="threePt" dir="t"/>
          </a:scene3d>
        </p:grpSpPr>
        <p:sp>
          <p:nvSpPr>
            <p:cNvPr id="9" name="모서리가 둥근 직사각형 8"/>
            <p:cNvSpPr/>
            <p:nvPr/>
          </p:nvSpPr>
          <p:spPr>
            <a:xfrm>
              <a:off x="0" y="1984"/>
              <a:ext cx="2993909" cy="1309687"/>
            </a:xfrm>
            <a:prstGeom prst="roundRect">
              <a:avLst/>
            </a:prstGeom>
            <a:grpFill/>
            <a:sp3d prstMaterial="plastic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모서리가 둥근 직사각형 4"/>
            <p:cNvSpPr/>
            <p:nvPr/>
          </p:nvSpPr>
          <p:spPr>
            <a:xfrm>
              <a:off x="63934" y="65918"/>
              <a:ext cx="2866041" cy="118181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ko-KR" altLang="en-US" sz="2300" dirty="0"/>
            </a:p>
          </p:txBody>
        </p:sp>
      </p:grpSp>
      <p:grpSp>
        <p:nvGrpSpPr>
          <p:cNvPr id="12" name="그룹 31"/>
          <p:cNvGrpSpPr>
            <a:grpSpLocks/>
          </p:cNvGrpSpPr>
          <p:nvPr/>
        </p:nvGrpSpPr>
        <p:grpSpPr bwMode="auto">
          <a:xfrm>
            <a:off x="3262950" y="3924771"/>
            <a:ext cx="5678487" cy="1120775"/>
            <a:chOff x="2888519" y="1489403"/>
            <a:chExt cx="5400600" cy="1119758"/>
          </a:xfrm>
        </p:grpSpPr>
        <p:sp>
          <p:nvSpPr>
            <p:cNvPr id="13" name="양쪽 모서리가 둥근 사각형 12"/>
            <p:cNvSpPr/>
            <p:nvPr/>
          </p:nvSpPr>
          <p:spPr>
            <a:xfrm rot="5400000">
              <a:off x="5028940" y="-651018"/>
              <a:ext cx="1119758" cy="5400600"/>
            </a:xfrm>
            <a:prstGeom prst="round2SameRect">
              <a:avLst/>
            </a:prstGeom>
            <a:solidFill>
              <a:srgbClr val="00CC00"/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양쪽 모서리가 둥근 사각형 13"/>
            <p:cNvSpPr/>
            <p:nvPr/>
          </p:nvSpPr>
          <p:spPr>
            <a:xfrm rot="5400000">
              <a:off x="5052548" y="-601454"/>
              <a:ext cx="1048386" cy="5322090"/>
            </a:xfrm>
            <a:prstGeom prst="round2SameRect">
              <a:avLst/>
            </a:prstGeom>
            <a:gradFill>
              <a:gsLst>
                <a:gs pos="0">
                  <a:srgbClr val="92D050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18900000" scaled="0"/>
            </a:gra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양쪽 모서리가 둥근 사각형 4"/>
            <p:cNvSpPr/>
            <p:nvPr/>
          </p:nvSpPr>
          <p:spPr>
            <a:xfrm>
              <a:off x="2994206" y="1638493"/>
              <a:ext cx="5270756" cy="9452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60020" tIns="80010" rIns="160020" bIns="80010" anchor="ctr"/>
            <a:lstStyle/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  <a:defRPr/>
              </a:pPr>
              <a:r>
                <a:rPr lang="ko-KR" altLang="en-US" sz="2000" b="1" dirty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중대재해 1회 발생 </a:t>
              </a: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사업장</a:t>
              </a:r>
              <a:r>
                <a:rPr lang="en-US" altLang="ko-KR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(</a:t>
              </a:r>
              <a:r>
                <a:rPr lang="ko-KR" altLang="en-US" sz="2000" b="1" dirty="0" err="1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사고사망만인율</a:t>
              </a:r>
              <a:r>
                <a:rPr lang="en-US" altLang="ko-KR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)</a:t>
              </a:r>
              <a:endParaRPr lang="ko-KR" altLang="en-US" sz="2000" b="1" dirty="0">
                <a:solidFill>
                  <a:srgbClr val="000000"/>
                </a:solidFill>
                <a:latin typeface="휴먼옛체" pitchFamily="18" charset="-127"/>
                <a:ea typeface="휴먼옛체" pitchFamily="18" charset="-127"/>
              </a:endParaRPr>
            </a:p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  <a:defRPr/>
              </a:pPr>
              <a:r>
                <a:rPr lang="ko-KR" altLang="en-US" sz="2000" b="1" dirty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중대재해 2</a:t>
              </a: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회</a:t>
              </a:r>
              <a:r>
                <a:rPr lang="en-US" altLang="ko-KR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(</a:t>
              </a: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동시 </a:t>
              </a:r>
              <a:r>
                <a:rPr lang="en-US" altLang="ko-KR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2</a:t>
              </a: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명 사망</a:t>
              </a:r>
              <a:r>
                <a:rPr lang="en-US" altLang="ko-KR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)</a:t>
              </a: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 </a:t>
              </a:r>
              <a:r>
                <a:rPr lang="ko-KR" altLang="en-US" sz="2000" b="1" dirty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발생 </a:t>
              </a:r>
              <a:r>
                <a:rPr lang="ko-KR" altLang="en-US" sz="2000" b="1" dirty="0" smtClean="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사업장</a:t>
              </a:r>
              <a:endParaRPr lang="ko-KR" altLang="en-US" sz="20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6" name="그룹 34"/>
          <p:cNvGrpSpPr>
            <a:grpSpLocks/>
          </p:cNvGrpSpPr>
          <p:nvPr/>
        </p:nvGrpSpPr>
        <p:grpSpPr bwMode="auto">
          <a:xfrm>
            <a:off x="3367725" y="5189562"/>
            <a:ext cx="5573712" cy="1047750"/>
            <a:chOff x="2993909" y="2879528"/>
            <a:chExt cx="5322506" cy="1047750"/>
          </a:xfrm>
        </p:grpSpPr>
        <p:sp>
          <p:nvSpPr>
            <p:cNvPr id="17" name="양쪽 모서리가 둥근 사각형 16"/>
            <p:cNvSpPr/>
            <p:nvPr/>
          </p:nvSpPr>
          <p:spPr>
            <a:xfrm rot="5400000">
              <a:off x="5131287" y="742150"/>
              <a:ext cx="1047750" cy="5322506"/>
            </a:xfrm>
            <a:prstGeom prst="round2SameRect">
              <a:avLst/>
            </a:prstGeom>
            <a:solidFill>
              <a:schemeClr val="accent2">
                <a:lumMod val="75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양쪽 모서리가 둥근 사각형 4"/>
            <p:cNvSpPr/>
            <p:nvPr/>
          </p:nvSpPr>
          <p:spPr>
            <a:xfrm>
              <a:off x="2993909" y="2935090"/>
              <a:ext cx="5270964" cy="944563"/>
            </a:xfrm>
            <a:prstGeom prst="rect">
              <a:avLst/>
            </a:pr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18900000" scaled="0"/>
            </a:gra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7630" tIns="43815" rIns="87630" bIns="43815" anchor="ctr"/>
            <a:lstStyle/>
            <a:p>
              <a:pPr marL="228600" lvl="1" indent="-228600" defTabSz="1022350">
                <a:lnSpc>
                  <a:spcPct val="90000"/>
                </a:lnSpc>
                <a:spcAft>
                  <a:spcPct val="15000"/>
                </a:spcAft>
                <a:buFontTx/>
                <a:buChar char="•"/>
                <a:defRPr/>
              </a:pPr>
              <a:r>
                <a:rPr lang="ko-KR" altLang="en-US" sz="2300" b="1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대형 사망재해 발생(사회적 물의)</a:t>
              </a:r>
              <a:endParaRPr lang="ko-KR" altLang="en-US" sz="2300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  <a:p>
              <a:pPr marL="228600" lvl="1" indent="-228600" defTabSz="1022350">
                <a:lnSpc>
                  <a:spcPct val="90000"/>
                </a:lnSpc>
                <a:spcAft>
                  <a:spcPct val="15000"/>
                </a:spcAft>
                <a:buFontTx/>
                <a:buChar char="•"/>
                <a:defRPr/>
              </a:pPr>
              <a:r>
                <a:rPr lang="ko-KR" altLang="en-US" sz="2300" b="1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지방청장이 지시</a:t>
              </a:r>
              <a:endParaRPr lang="ko-KR" altLang="en-US" sz="2300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9" name="Group 1047"/>
          <p:cNvGrpSpPr>
            <a:grpSpLocks/>
          </p:cNvGrpSpPr>
          <p:nvPr/>
        </p:nvGrpSpPr>
        <p:grpSpPr bwMode="auto">
          <a:xfrm>
            <a:off x="407037" y="1375444"/>
            <a:ext cx="2890838" cy="581025"/>
            <a:chOff x="288" y="912"/>
            <a:chExt cx="1004" cy="366"/>
          </a:xfrm>
        </p:grpSpPr>
        <p:sp>
          <p:nvSpPr>
            <p:cNvPr id="20" name="Rectangle 39"/>
            <p:cNvSpPr>
              <a:spLocks noChangeArrowheads="1"/>
            </p:cNvSpPr>
            <p:nvPr/>
          </p:nvSpPr>
          <p:spPr bwMode="auto">
            <a:xfrm>
              <a:off x="288" y="912"/>
              <a:ext cx="912" cy="365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3200">
                  <a:solidFill>
                    <a:srgbClr val="FF3300"/>
                  </a:solidFill>
                  <a:latin typeface="휴먼옛체" pitchFamily="18" charset="-127"/>
                  <a:ea typeface="휴먼옛체" pitchFamily="18" charset="-127"/>
                </a:rPr>
                <a:t>1</a:t>
              </a:r>
              <a:r>
                <a:rPr lang="ko-KR" altLang="en-US" sz="3200">
                  <a:solidFill>
                    <a:srgbClr val="FF3300"/>
                  </a:solidFill>
                  <a:latin typeface="휴먼옛체" pitchFamily="18" charset="-127"/>
                  <a:ea typeface="휴먼옛체" pitchFamily="18" charset="-127"/>
                </a:rPr>
                <a:t>단계</a:t>
              </a:r>
              <a:r>
                <a:rPr lang="ko-KR" altLang="en-US" sz="260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 </a:t>
              </a:r>
            </a:p>
          </p:txBody>
        </p:sp>
        <p:pic>
          <p:nvPicPr>
            <p:cNvPr id="21" name="Picture 1049" descr="bluebox_lo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5" y="935"/>
              <a:ext cx="997" cy="3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Rectangle 1050"/>
            <p:cNvSpPr>
              <a:spLocks noChangeArrowheads="1"/>
            </p:cNvSpPr>
            <p:nvPr/>
          </p:nvSpPr>
          <p:spPr bwMode="auto">
            <a:xfrm>
              <a:off x="521" y="981"/>
              <a:ext cx="544" cy="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2200">
                  <a:solidFill>
                    <a:schemeClr val="bg1"/>
                  </a:solidFill>
                  <a:latin typeface="휴먼옛체" pitchFamily="18" charset="-127"/>
                  <a:ea typeface="휴먼옛체" pitchFamily="18" charset="-127"/>
                </a:rPr>
                <a:t>정기감독</a:t>
              </a:r>
            </a:p>
          </p:txBody>
        </p:sp>
      </p:grpSp>
      <p:grpSp>
        <p:nvGrpSpPr>
          <p:cNvPr id="23" name="그룹 7"/>
          <p:cNvGrpSpPr/>
          <p:nvPr/>
        </p:nvGrpSpPr>
        <p:grpSpPr>
          <a:xfrm>
            <a:off x="251520" y="4084301"/>
            <a:ext cx="3168003" cy="804802"/>
            <a:chOff x="0" y="1984"/>
            <a:chExt cx="2993909" cy="1309687"/>
          </a:xfrm>
          <a:gradFill>
            <a:gsLst>
              <a:gs pos="0">
                <a:schemeClr val="bg2">
                  <a:lumMod val="40000"/>
                  <a:lumOff val="6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0"/>
          </a:gradFill>
          <a:scene3d>
            <a:camera prst="orthographicFront"/>
            <a:lightRig rig="threePt" dir="t"/>
          </a:scene3d>
        </p:grpSpPr>
        <p:sp>
          <p:nvSpPr>
            <p:cNvPr id="24" name="모서리가 둥근 직사각형 8"/>
            <p:cNvSpPr/>
            <p:nvPr/>
          </p:nvSpPr>
          <p:spPr>
            <a:xfrm>
              <a:off x="0" y="1984"/>
              <a:ext cx="2993909" cy="1309687"/>
            </a:xfrm>
            <a:prstGeom prst="roundRect">
              <a:avLst/>
            </a:prstGeom>
            <a:grpFill/>
            <a:sp3d prstMaterial="plastic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모서리가 둥근 직사각형 4"/>
            <p:cNvSpPr/>
            <p:nvPr/>
          </p:nvSpPr>
          <p:spPr>
            <a:xfrm>
              <a:off x="63934" y="65918"/>
              <a:ext cx="2866041" cy="118181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ko-KR" altLang="en-US" sz="2300" dirty="0"/>
            </a:p>
          </p:txBody>
        </p:sp>
      </p:grpSp>
      <p:grpSp>
        <p:nvGrpSpPr>
          <p:cNvPr id="27" name="Group 1047"/>
          <p:cNvGrpSpPr>
            <a:grpSpLocks/>
          </p:cNvGrpSpPr>
          <p:nvPr/>
        </p:nvGrpSpPr>
        <p:grpSpPr bwMode="auto">
          <a:xfrm>
            <a:off x="407037" y="4218458"/>
            <a:ext cx="2890838" cy="581025"/>
            <a:chOff x="288" y="912"/>
            <a:chExt cx="1004" cy="366"/>
          </a:xfrm>
        </p:grpSpPr>
        <p:sp>
          <p:nvSpPr>
            <p:cNvPr id="28" name="Rectangle 39"/>
            <p:cNvSpPr>
              <a:spLocks noChangeArrowheads="1"/>
            </p:cNvSpPr>
            <p:nvPr/>
          </p:nvSpPr>
          <p:spPr bwMode="auto">
            <a:xfrm>
              <a:off x="288" y="912"/>
              <a:ext cx="912" cy="365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3200">
                  <a:solidFill>
                    <a:srgbClr val="FF3300"/>
                  </a:solidFill>
                  <a:latin typeface="휴먼옛체" pitchFamily="18" charset="-127"/>
                  <a:ea typeface="휴먼옛체" pitchFamily="18" charset="-127"/>
                </a:rPr>
                <a:t>1</a:t>
              </a:r>
              <a:r>
                <a:rPr lang="ko-KR" altLang="en-US" sz="3200">
                  <a:solidFill>
                    <a:srgbClr val="FF3300"/>
                  </a:solidFill>
                  <a:latin typeface="휴먼옛체" pitchFamily="18" charset="-127"/>
                  <a:ea typeface="휴먼옛체" pitchFamily="18" charset="-127"/>
                </a:rPr>
                <a:t>단계</a:t>
              </a:r>
              <a:r>
                <a:rPr lang="ko-KR" altLang="en-US" sz="260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 </a:t>
              </a:r>
            </a:p>
          </p:txBody>
        </p:sp>
        <p:pic>
          <p:nvPicPr>
            <p:cNvPr id="29" name="Picture 1049" descr="bluebox_lo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5" y="935"/>
              <a:ext cx="997" cy="3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" name="Rectangle 1050"/>
            <p:cNvSpPr>
              <a:spLocks noChangeArrowheads="1"/>
            </p:cNvSpPr>
            <p:nvPr/>
          </p:nvSpPr>
          <p:spPr bwMode="auto">
            <a:xfrm>
              <a:off x="521" y="981"/>
              <a:ext cx="544" cy="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2200">
                  <a:solidFill>
                    <a:schemeClr val="bg1"/>
                  </a:solidFill>
                  <a:latin typeface="휴먼옛체" pitchFamily="18" charset="-127"/>
                  <a:ea typeface="휴먼옛체" pitchFamily="18" charset="-127"/>
                </a:rPr>
                <a:t>수시감독</a:t>
              </a:r>
            </a:p>
          </p:txBody>
        </p:sp>
      </p:grpSp>
      <p:grpSp>
        <p:nvGrpSpPr>
          <p:cNvPr id="31" name="그룹 7"/>
          <p:cNvGrpSpPr/>
          <p:nvPr/>
        </p:nvGrpSpPr>
        <p:grpSpPr>
          <a:xfrm>
            <a:off x="251520" y="5314167"/>
            <a:ext cx="3168003" cy="804802"/>
            <a:chOff x="0" y="1984"/>
            <a:chExt cx="2993909" cy="1309687"/>
          </a:xfrm>
          <a:gradFill>
            <a:gsLst>
              <a:gs pos="0">
                <a:schemeClr val="bg2">
                  <a:lumMod val="40000"/>
                  <a:lumOff val="6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0"/>
          </a:gradFill>
          <a:scene3d>
            <a:camera prst="orthographicFront"/>
            <a:lightRig rig="threePt" dir="t"/>
          </a:scene3d>
        </p:grpSpPr>
        <p:sp>
          <p:nvSpPr>
            <p:cNvPr id="32" name="모서리가 둥근 직사각형 8"/>
            <p:cNvSpPr/>
            <p:nvPr/>
          </p:nvSpPr>
          <p:spPr>
            <a:xfrm>
              <a:off x="0" y="1984"/>
              <a:ext cx="2993909" cy="1309687"/>
            </a:xfrm>
            <a:prstGeom prst="roundRect">
              <a:avLst/>
            </a:prstGeom>
            <a:grpFill/>
            <a:sp3d prstMaterial="plastic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모서리가 둥근 직사각형 4"/>
            <p:cNvSpPr/>
            <p:nvPr/>
          </p:nvSpPr>
          <p:spPr>
            <a:xfrm>
              <a:off x="63934" y="65918"/>
              <a:ext cx="2866041" cy="118181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ko-KR" altLang="en-US" sz="2300" dirty="0"/>
            </a:p>
          </p:txBody>
        </p:sp>
      </p:grpSp>
      <p:grpSp>
        <p:nvGrpSpPr>
          <p:cNvPr id="34" name="Group 1047"/>
          <p:cNvGrpSpPr>
            <a:grpSpLocks/>
          </p:cNvGrpSpPr>
          <p:nvPr/>
        </p:nvGrpSpPr>
        <p:grpSpPr bwMode="auto">
          <a:xfrm>
            <a:off x="407037" y="5448324"/>
            <a:ext cx="2890838" cy="581025"/>
            <a:chOff x="288" y="912"/>
            <a:chExt cx="1004" cy="366"/>
          </a:xfrm>
        </p:grpSpPr>
        <p:sp>
          <p:nvSpPr>
            <p:cNvPr id="35" name="Rectangle 39"/>
            <p:cNvSpPr>
              <a:spLocks noChangeArrowheads="1"/>
            </p:cNvSpPr>
            <p:nvPr/>
          </p:nvSpPr>
          <p:spPr bwMode="auto">
            <a:xfrm>
              <a:off x="288" y="912"/>
              <a:ext cx="912" cy="365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3200">
                  <a:solidFill>
                    <a:srgbClr val="FF3300"/>
                  </a:solidFill>
                  <a:latin typeface="휴먼옛체" pitchFamily="18" charset="-127"/>
                  <a:ea typeface="휴먼옛체" pitchFamily="18" charset="-127"/>
                </a:rPr>
                <a:t>1</a:t>
              </a:r>
              <a:r>
                <a:rPr lang="ko-KR" altLang="en-US" sz="3200">
                  <a:solidFill>
                    <a:srgbClr val="FF3300"/>
                  </a:solidFill>
                  <a:latin typeface="휴먼옛체" pitchFamily="18" charset="-127"/>
                  <a:ea typeface="휴먼옛체" pitchFamily="18" charset="-127"/>
                </a:rPr>
                <a:t>단계</a:t>
              </a:r>
              <a:r>
                <a:rPr lang="ko-KR" altLang="en-US" sz="2600">
                  <a:solidFill>
                    <a:srgbClr val="000000"/>
                  </a:solidFill>
                  <a:latin typeface="휴먼옛체" pitchFamily="18" charset="-127"/>
                  <a:ea typeface="휴먼옛체" pitchFamily="18" charset="-127"/>
                </a:rPr>
                <a:t> </a:t>
              </a:r>
            </a:p>
          </p:txBody>
        </p:sp>
        <p:pic>
          <p:nvPicPr>
            <p:cNvPr id="36" name="Picture 1049" descr="bluebox_lo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5" y="935"/>
              <a:ext cx="997" cy="3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" name="Rectangle 1050"/>
            <p:cNvSpPr>
              <a:spLocks noChangeArrowheads="1"/>
            </p:cNvSpPr>
            <p:nvPr/>
          </p:nvSpPr>
          <p:spPr bwMode="auto">
            <a:xfrm>
              <a:off x="521" y="981"/>
              <a:ext cx="544" cy="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sz="2200">
                  <a:solidFill>
                    <a:schemeClr val="bg1"/>
                  </a:solidFill>
                  <a:latin typeface="휴먼옛체" pitchFamily="18" charset="-127"/>
                  <a:ea typeface="휴먼옛체" pitchFamily="18" charset="-127"/>
                </a:rPr>
                <a:t>특별감독</a:t>
              </a:r>
            </a:p>
          </p:txBody>
        </p:sp>
      </p:grpSp>
      <p:sp>
        <p:nvSpPr>
          <p:cNvPr id="38" name="Rectangle 4"/>
          <p:cNvSpPr>
            <a:spLocks noChangeArrowheads="1"/>
          </p:cNvSpPr>
          <p:nvPr/>
        </p:nvSpPr>
        <p:spPr bwMode="auto">
          <a:xfrm>
            <a:off x="395536" y="2528250"/>
            <a:ext cx="8424936" cy="1188782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 </a:t>
            </a:r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사망재해 특별관리대상 사업장 정기감독</a:t>
            </a:r>
            <a:r>
              <a:rPr lang="en-US" altLang="ko-K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</a:t>
            </a:r>
            <a:endParaRPr lang="ko-KR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- </a:t>
            </a:r>
            <a:r>
              <a:rPr lang="ko-KR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대상 </a:t>
            </a:r>
            <a:r>
              <a: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: </a:t>
            </a:r>
            <a:r>
              <a:rPr lang="ko-KR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교육 </a:t>
            </a:r>
            <a:r>
              <a:rPr lang="ko-KR" alt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미참석</a:t>
            </a:r>
            <a:r>
              <a: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, </a:t>
            </a:r>
            <a:r>
              <a:rPr lang="ko-KR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재해방지계획서  </a:t>
            </a:r>
            <a:r>
              <a:rPr lang="ko-KR" alt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미제출</a:t>
            </a:r>
            <a:r>
              <a: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, </a:t>
            </a:r>
            <a:r>
              <a:rPr lang="ko-KR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계획서 이행불량</a:t>
            </a:r>
            <a:r>
              <a: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,  </a:t>
            </a:r>
            <a:r>
              <a:rPr lang="ko-KR" alt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관리중</a:t>
            </a:r>
            <a:r>
              <a:rPr lang="ko-KR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재해발생 사업장 </a:t>
            </a:r>
            <a:r>
              <a: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-</a:t>
            </a:r>
            <a:r>
              <a:rPr lang="ko-KR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endParaRPr lang="en-US" altLang="ko-KR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r>
              <a:rPr lang="en-US" altLang="ko-K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         </a:t>
            </a:r>
            <a:endParaRPr lang="en-US" altLang="ko-K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15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39552" y="245591"/>
            <a:ext cx="5657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특별관리대상 선정 및 관리   </a:t>
            </a:r>
            <a:r>
              <a:rPr lang="en-US" altLang="ko-KR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28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325803" y="1698265"/>
            <a:ext cx="8482747" cy="1874751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5" name="Picture 83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8682" y="2033383"/>
            <a:ext cx="142640" cy="151031"/>
          </a:xfrm>
          <a:prstGeom prst="rect">
            <a:avLst/>
          </a:prstGeom>
          <a:noFill/>
        </p:spPr>
      </p:pic>
      <p:sp>
        <p:nvSpPr>
          <p:cNvPr id="16" name="양쪽 모서리가 둥근 사각형 15"/>
          <p:cNvSpPr/>
          <p:nvPr/>
        </p:nvSpPr>
        <p:spPr>
          <a:xfrm>
            <a:off x="345845" y="1687767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양쪽 모서리가 둥근 사각형 16"/>
          <p:cNvSpPr/>
          <p:nvPr/>
        </p:nvSpPr>
        <p:spPr>
          <a:xfrm>
            <a:off x="325803" y="1682542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 descr="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" y="1268760"/>
            <a:ext cx="9589419" cy="483067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42844" y="1268760"/>
            <a:ext cx="6895214" cy="4530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특별관리대상 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(240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개소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20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809551" y="1867994"/>
            <a:ext cx="8048729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/>
            <a:r>
              <a:rPr kumimoji="1" lang="ko-KR" altLang="en-US" sz="2000" spc="-15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제조업 </a:t>
            </a:r>
            <a:r>
              <a:rPr kumimoji="1" lang="en-US" altLang="ko-KR" sz="2000" spc="-15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7</a:t>
            </a:r>
            <a:r>
              <a:rPr kumimoji="1" lang="ko-KR" altLang="en-US" sz="2000" spc="-15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개 업종 및 </a:t>
            </a:r>
            <a:r>
              <a:rPr kumimoji="1" lang="ko-KR" altLang="en-US" sz="2000" spc="-150" dirty="0" err="1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기타의사업</a:t>
            </a:r>
            <a:r>
              <a:rPr kumimoji="1" lang="ko-KR" altLang="en-US" sz="2000" spc="-15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1" lang="en-US" altLang="ko-KR" sz="2000" spc="-15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4</a:t>
            </a:r>
            <a:r>
              <a:rPr kumimoji="1" lang="ko-KR" altLang="en-US" sz="2000" spc="-15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개 업종 중 최근 </a:t>
            </a:r>
            <a:r>
              <a:rPr kumimoji="1" lang="en-US" altLang="ko-KR" sz="2000" spc="-15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  <a:r>
              <a:rPr kumimoji="1" lang="ko-KR" altLang="en-US" sz="2000" spc="-15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년간 재해가 가장 많은</a:t>
            </a:r>
            <a:endParaRPr kumimoji="1" lang="en-US" altLang="ko-KR" sz="2000" spc="-15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eaLnBrk="0" latinLnBrk="0" hangingPunct="0"/>
            <a:r>
              <a:rPr lang="ko-KR" altLang="en-US" sz="2000" spc="-15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사업장 </a:t>
            </a:r>
            <a:r>
              <a:rPr lang="en-US" altLang="ko-KR" sz="2000" spc="-15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240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개소</a:t>
            </a:r>
            <a:endParaRPr lang="en-US" altLang="ko-KR" sz="2000" spc="-15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eaLnBrk="0" latinLnBrk="0" hangingPunct="0"/>
            <a:endParaRPr lang="en-US" altLang="ko-KR" sz="800" spc="-15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eaLnBrk="0" latinLnBrk="0" hangingPunct="0"/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※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이중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16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개소에 대하여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3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월달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정기감독 실시</a:t>
            </a:r>
            <a:r>
              <a:rPr lang="en-US" altLang="ko-KR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재해다발 사업장 중심</a:t>
            </a:r>
            <a:r>
              <a:rPr lang="en-US" altLang="ko-KR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1" lang="ko-KR" altLang="en-US" sz="2000" spc="-15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</a:p>
        </p:txBody>
      </p:sp>
      <p:sp>
        <p:nvSpPr>
          <p:cNvPr id="22" name="모서리가 둥근 직사각형 21"/>
          <p:cNvSpPr/>
          <p:nvPr/>
        </p:nvSpPr>
        <p:spPr>
          <a:xfrm>
            <a:off x="348976" y="4506577"/>
            <a:ext cx="8482747" cy="1658727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3" name="Picture 83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855" y="4841695"/>
            <a:ext cx="142640" cy="151031"/>
          </a:xfrm>
          <a:prstGeom prst="rect">
            <a:avLst/>
          </a:prstGeom>
          <a:noFill/>
        </p:spPr>
      </p:pic>
      <p:sp>
        <p:nvSpPr>
          <p:cNvPr id="24" name="양쪽 모서리가 둥근 사각형 23"/>
          <p:cNvSpPr/>
          <p:nvPr/>
        </p:nvSpPr>
        <p:spPr>
          <a:xfrm>
            <a:off x="369018" y="4496079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양쪽 모서리가 둥근 사각형 24"/>
          <p:cNvSpPr/>
          <p:nvPr/>
        </p:nvSpPr>
        <p:spPr>
          <a:xfrm>
            <a:off x="348976" y="4490854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 descr="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141" y="4077072"/>
            <a:ext cx="9589419" cy="483067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166017" y="4077072"/>
            <a:ext cx="6895214" cy="4530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관리방안</a:t>
            </a:r>
            <a:endParaRPr lang="ko-KR" altLang="en-US" sz="20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832724" y="4696051"/>
            <a:ext cx="80487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/>
            <a:r>
              <a:rPr kumimoji="1" lang="ko-KR" altLang="en-US" sz="2000" spc="-150" dirty="0" err="1" smtClean="0">
                <a:latin typeface="HY헤드라인M" pitchFamily="18" charset="-127"/>
                <a:ea typeface="HY헤드라인M" pitchFamily="18" charset="-127"/>
              </a:rPr>
              <a:t>산안법</a:t>
            </a:r>
            <a:r>
              <a:rPr kumimoji="1" lang="ko-KR" altLang="en-US" sz="2000" spc="-150" dirty="0" smtClean="0">
                <a:latin typeface="HY헤드라인M" pitchFamily="18" charset="-127"/>
                <a:ea typeface="HY헤드라인M" pitchFamily="18" charset="-127"/>
              </a:rPr>
              <a:t> 강화조치 공문발송</a:t>
            </a:r>
            <a:r>
              <a:rPr kumimoji="1" lang="en-US" altLang="ko-KR" sz="2000" spc="-150" dirty="0" smtClean="0"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kumimoji="1" lang="ko-KR" altLang="en-US" sz="2000" spc="-150" dirty="0" smtClean="0"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kumimoji="1" lang="en-US" altLang="ko-KR" sz="2000" spc="-150" dirty="0" smtClean="0">
                <a:latin typeface="HY헤드라인M" pitchFamily="18" charset="-127"/>
                <a:ea typeface="HY헤드라인M" pitchFamily="18" charset="-127"/>
              </a:rPr>
              <a:t>) -&gt; </a:t>
            </a:r>
            <a:r>
              <a:rPr lang="ko-KR" altLang="en-US" sz="2000" spc="-150" dirty="0" smtClean="0">
                <a:latin typeface="HY헤드라인M" pitchFamily="18" charset="-127"/>
                <a:ea typeface="HY헤드라인M" pitchFamily="18" charset="-127"/>
              </a:rPr>
              <a:t>정기감독</a:t>
            </a:r>
            <a:r>
              <a:rPr lang="en-US" altLang="ko-KR" sz="2000" spc="-150" dirty="0" smtClean="0">
                <a:latin typeface="HY헤드라인M" pitchFamily="18" charset="-127"/>
                <a:ea typeface="HY헤드라인M" pitchFamily="18" charset="-127"/>
              </a:rPr>
              <a:t>(3</a:t>
            </a:r>
            <a:r>
              <a:rPr lang="ko-KR" altLang="en-US" sz="2000" spc="-150" dirty="0" smtClean="0"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lang="en-US" altLang="ko-KR" sz="2000" spc="-15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en-US" altLang="ko-KR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-&gt; </a:t>
            </a:r>
            <a:r>
              <a:rPr lang="ko-KR" altLang="en-US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특별교육</a:t>
            </a:r>
            <a:r>
              <a:rPr lang="en-US" altLang="ko-KR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(5</a:t>
            </a:r>
            <a:r>
              <a:rPr lang="ko-KR" altLang="en-US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월초</a:t>
            </a:r>
            <a:r>
              <a:rPr lang="en-US" altLang="ko-KR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) -&gt;</a:t>
            </a:r>
          </a:p>
          <a:p>
            <a:pPr eaLnBrk="0" latinLnBrk="0" hangingPunct="0"/>
            <a:r>
              <a:rPr kumimoji="1" lang="ko-KR" altLang="en-US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재해방지계획서 제출</a:t>
            </a:r>
            <a:r>
              <a:rPr kumimoji="1" lang="en-US" altLang="ko-KR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(5</a:t>
            </a:r>
            <a:r>
              <a:rPr lang="en-US" altLang="ko-KR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.25</a:t>
            </a:r>
            <a:r>
              <a:rPr kumimoji="1" lang="en-US" altLang="ko-KR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) -&gt; </a:t>
            </a:r>
            <a:r>
              <a:rPr lang="ko-KR" altLang="en-US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재해방지 실적제출</a:t>
            </a:r>
            <a:r>
              <a:rPr lang="en-US" altLang="ko-KR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(8</a:t>
            </a:r>
            <a:r>
              <a:rPr lang="ko-KR" altLang="en-US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월말</a:t>
            </a:r>
            <a:r>
              <a:rPr lang="en-US" altLang="ko-KR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) -&gt; </a:t>
            </a:r>
            <a:r>
              <a:rPr lang="ko-KR" altLang="en-US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정기감독</a:t>
            </a:r>
            <a:r>
              <a:rPr lang="en-US" altLang="ko-KR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*(9</a:t>
            </a:r>
            <a:r>
              <a:rPr lang="ko-KR" altLang="en-US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lang="en-US" altLang="ko-KR" sz="2000" spc="-150" dirty="0" smtClean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eaLnBrk="0" latinLnBrk="0" hangingPunct="0"/>
            <a:endParaRPr kumimoji="1" lang="en-US" altLang="ko-KR" sz="1600" spc="-150" dirty="0" smtClean="0">
              <a:solidFill>
                <a:srgbClr val="0066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eaLnBrk="0" latinLnBrk="0" hangingPunct="0"/>
            <a:r>
              <a:rPr kumimoji="1" lang="en-US" altLang="ko-KR" sz="1600" spc="-15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*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감독대상 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관리 </a:t>
            </a:r>
            <a:r>
              <a:rPr lang="ko-KR" altLang="en-US" sz="16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기간중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재해발생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계획서 </a:t>
            </a:r>
            <a:r>
              <a:rPr lang="ko-KR" altLang="en-US" sz="16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미제출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계획실적 저조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교육미참석</a:t>
            </a:r>
            <a:endParaRPr kumimoji="1" lang="ko-KR" altLang="en-US" sz="1600" spc="-15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1" name="Picture 83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212976"/>
            <a:ext cx="142640" cy="151031"/>
          </a:xfrm>
          <a:prstGeom prst="rect">
            <a:avLst/>
          </a:prstGeom>
          <a:noFill/>
        </p:spPr>
      </p:pic>
      <p:sp>
        <p:nvSpPr>
          <p:cNvPr id="30" name="직사각형 29"/>
          <p:cNvSpPr/>
          <p:nvPr/>
        </p:nvSpPr>
        <p:spPr>
          <a:xfrm>
            <a:off x="827584" y="3082315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/>
            <a:r>
              <a:rPr lang="ko-KR" altLang="en-US" sz="2000" spc="-15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사망사고가 가장 많은 소규모 건설현장은 별도관리 </a:t>
            </a:r>
            <a:r>
              <a:rPr lang="en-US" altLang="ko-KR" sz="2000" spc="-150" dirty="0" smtClean="0">
                <a:latin typeface="HY헤드라인M" pitchFamily="18" charset="-127"/>
                <a:ea typeface="HY헤드라인M" pitchFamily="18" charset="-127"/>
              </a:rPr>
              <a:t>(5</a:t>
            </a:r>
            <a:r>
              <a:rPr lang="ko-KR" altLang="en-US" sz="2000" spc="-150" dirty="0" err="1" smtClean="0">
                <a:latin typeface="HY헤드라인M" pitchFamily="18" charset="-127"/>
                <a:ea typeface="HY헤드라인M" pitchFamily="18" charset="-127"/>
              </a:rPr>
              <a:t>월달</a:t>
            </a:r>
            <a:r>
              <a:rPr lang="ko-KR" altLang="en-US" sz="2000" spc="-150" dirty="0" smtClean="0">
                <a:latin typeface="HY헤드라인M" pitchFamily="18" charset="-127"/>
                <a:ea typeface="HY헤드라인M" pitchFamily="18" charset="-127"/>
              </a:rPr>
              <a:t> 집중감독</a:t>
            </a:r>
            <a:r>
              <a:rPr lang="en-US" altLang="ko-KR" sz="2000" spc="-15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kumimoji="1" lang="en-US" altLang="ko-KR" sz="2000" spc="-150" dirty="0" smtClean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16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348976" y="2130313"/>
            <a:ext cx="8482747" cy="3314911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양쪽 모서리가 둥근 사각형 6"/>
          <p:cNvSpPr/>
          <p:nvPr/>
        </p:nvSpPr>
        <p:spPr>
          <a:xfrm>
            <a:off x="369018" y="2119815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양쪽 모서리가 둥근 사각형 7"/>
          <p:cNvSpPr/>
          <p:nvPr/>
        </p:nvSpPr>
        <p:spPr>
          <a:xfrm>
            <a:off x="348976" y="2114590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00808"/>
            <a:ext cx="9589419" cy="483067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66017" y="1700808"/>
            <a:ext cx="6895214" cy="4530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사업장 개요</a:t>
            </a:r>
          </a:p>
        </p:txBody>
      </p:sp>
      <p:pic>
        <p:nvPicPr>
          <p:cNvPr id="20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882" y="2710548"/>
            <a:ext cx="142640" cy="151031"/>
          </a:xfrm>
          <a:prstGeom prst="rect">
            <a:avLst/>
          </a:prstGeom>
          <a:noFill/>
        </p:spPr>
      </p:pic>
      <p:sp>
        <p:nvSpPr>
          <p:cNvPr id="21" name="직사각형 20"/>
          <p:cNvSpPr/>
          <p:nvPr/>
        </p:nvSpPr>
        <p:spPr>
          <a:xfrm>
            <a:off x="843751" y="2564904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err="1" smtClean="0">
                <a:latin typeface="HY헤드라인M" pitchFamily="18" charset="-127"/>
                <a:ea typeface="HY헤드라인M" pitchFamily="18" charset="-127"/>
              </a:rPr>
              <a:t>사업장명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대표자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소재지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사업장 관리번호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 bwMode="auto">
          <a:xfrm flipV="1">
            <a:off x="794921" y="132473"/>
            <a:ext cx="6840052" cy="714380"/>
          </a:xfrm>
          <a:prstGeom prst="roundRect">
            <a:avLst>
              <a:gd name="adj" fmla="val 17006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798436" y="116632"/>
            <a:ext cx="6836537" cy="730221"/>
          </a:xfrm>
          <a:prstGeom prst="roundRect">
            <a:avLst>
              <a:gd name="adj" fmla="val 11854"/>
            </a:avLst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62611" y="275349"/>
            <a:ext cx="439339" cy="439339"/>
          </a:xfrm>
          <a:prstGeom prst="ellipse">
            <a:avLst/>
          </a:prstGeom>
          <a:noFill/>
          <a:ln w="57150" cap="flat" cmpd="sng" algn="ctr">
            <a:solidFill>
              <a:schemeClr val="bg1">
                <a:lumMod val="85000"/>
              </a:scheme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38100"/>
          </a:sp3d>
        </p:spPr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타원 24"/>
          <p:cNvSpPr/>
          <p:nvPr/>
        </p:nvSpPr>
        <p:spPr bwMode="auto">
          <a:xfrm flipV="1">
            <a:off x="575426" y="290804"/>
            <a:ext cx="421450" cy="42145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1000">
                <a:srgbClr val="FFC000"/>
              </a:gs>
              <a:gs pos="58000">
                <a:srgbClr val="FF9900"/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kern="0" dirty="0">
              <a:solidFill>
                <a:sysClr val="window" lastClr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584746" y="290805"/>
            <a:ext cx="423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kumimoji="0" lang="en-US" altLang="ko-KR" sz="1800" b="0" i="1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251520" y="259508"/>
            <a:ext cx="55975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재해방지계획서 </a:t>
            </a:r>
            <a:r>
              <a:rPr kumimoji="0" lang="ko-KR" altLang="en-US" sz="2400" kern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제출</a:t>
            </a:r>
            <a:endParaRPr kumimoji="0" lang="en-US" altLang="ko-KR" sz="24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6" name="Group 8"/>
          <p:cNvGrpSpPr>
            <a:grpSpLocks/>
          </p:cNvGrpSpPr>
          <p:nvPr/>
        </p:nvGrpSpPr>
        <p:grpSpPr bwMode="auto">
          <a:xfrm>
            <a:off x="531757" y="980722"/>
            <a:ext cx="7961342" cy="504601"/>
            <a:chOff x="565" y="2451"/>
            <a:chExt cx="4558" cy="185"/>
          </a:xfrm>
        </p:grpSpPr>
        <p:sp>
          <p:nvSpPr>
            <p:cNvPr id="37" name="AutoShape 9"/>
            <p:cNvSpPr>
              <a:spLocks noChangeArrowheads="1"/>
            </p:cNvSpPr>
            <p:nvPr/>
          </p:nvSpPr>
          <p:spPr bwMode="auto">
            <a:xfrm>
              <a:off x="565" y="2451"/>
              <a:ext cx="4558" cy="185"/>
            </a:xfrm>
            <a:prstGeom prst="roundRect">
              <a:avLst>
                <a:gd name="adj" fmla="val 50000"/>
              </a:avLst>
            </a:prstGeom>
            <a:solidFill>
              <a:srgbClr val="475DC9">
                <a:alpha val="28999"/>
              </a:srgbClr>
            </a:solidFill>
            <a:ln w="9525" algn="ctr">
              <a:solidFill>
                <a:srgbClr val="C0C0C0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  <p:sp>
          <p:nvSpPr>
            <p:cNvPr id="38" name="Rectangle 10"/>
            <p:cNvSpPr>
              <a:spLocks noChangeArrowheads="1"/>
            </p:cNvSpPr>
            <p:nvPr/>
          </p:nvSpPr>
          <p:spPr bwMode="auto">
            <a:xfrm>
              <a:off x="652" y="2477"/>
              <a:ext cx="4452" cy="124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pPr>
                <a:lnSpc>
                  <a:spcPct val="80000"/>
                </a:lnSpc>
                <a:buSzPct val="80000"/>
              </a:pPr>
              <a:r>
                <a:rPr lang="ko-KR" altLang="en-US" sz="2000" b="0" dirty="0" smtClean="0">
                  <a:solidFill>
                    <a:srgbClr val="FF0000"/>
                  </a:solidFill>
                  <a:latin typeface="HY헤드라인M" pitchFamily="18" charset="-127"/>
                  <a:ea typeface="HY헤드라인M" pitchFamily="18" charset="-127"/>
                </a:rPr>
                <a:t>재해방지 계획서 작성내용</a:t>
              </a:r>
              <a:r>
                <a:rPr lang="en-US" altLang="ko-KR" sz="2000" b="0" dirty="0" smtClean="0">
                  <a:solidFill>
                    <a:srgbClr val="FF0000"/>
                  </a:solidFill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lang="ko-KR" altLang="en-US" sz="2000" b="0" dirty="0" smtClean="0">
                  <a:solidFill>
                    <a:srgbClr val="FF0000"/>
                  </a:solidFill>
                  <a:latin typeface="HY헤드라인M" pitchFamily="18" charset="-127"/>
                  <a:ea typeface="HY헤드라인M" pitchFamily="18" charset="-127"/>
                </a:rPr>
                <a:t>방법</a:t>
              </a:r>
              <a:r>
                <a:rPr lang="en-US" altLang="ko-KR" sz="2000" b="0" dirty="0" smtClean="0">
                  <a:solidFill>
                    <a:srgbClr val="FF0000"/>
                  </a:solidFill>
                  <a:latin typeface="HY헤드라인M" pitchFamily="18" charset="-127"/>
                  <a:ea typeface="HY헤드라인M" pitchFamily="18" charset="-127"/>
                </a:rPr>
                <a:t>) </a:t>
              </a: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* </a:t>
              </a:r>
              <a:r>
                <a:rPr lang="ko-KR" altLang="en-US" sz="1400" b="0" dirty="0" smtClean="0">
                  <a:latin typeface="HY헤드라인M" pitchFamily="18" charset="-127"/>
                  <a:ea typeface="HY헤드라인M" pitchFamily="18" charset="-127"/>
                </a:rPr>
                <a:t>충주지청</a:t>
              </a: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lang="ko-KR" altLang="en-US" sz="1400" b="0" dirty="0" err="1" smtClean="0">
                  <a:latin typeface="HY헤드라인M" pitchFamily="18" charset="-127"/>
                  <a:ea typeface="HY헤드라인M" pitchFamily="18" charset="-127"/>
                </a:rPr>
                <a:t>홈피</a:t>
              </a: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)/</a:t>
              </a:r>
              <a:r>
                <a:rPr lang="ko-KR" altLang="en-US" sz="1400" b="0" dirty="0" smtClean="0">
                  <a:latin typeface="HY헤드라인M" pitchFamily="18" charset="-127"/>
                  <a:ea typeface="HY헤드라인M" pitchFamily="18" charset="-127"/>
                </a:rPr>
                <a:t>정보의장</a:t>
              </a: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/</a:t>
              </a:r>
              <a:r>
                <a:rPr lang="ko-KR" altLang="en-US" sz="1400" b="0" dirty="0" smtClean="0">
                  <a:latin typeface="HY헤드라인M" pitchFamily="18" charset="-127"/>
                  <a:ea typeface="HY헤드라인M" pitchFamily="18" charset="-127"/>
                </a:rPr>
                <a:t>부서별자료</a:t>
              </a: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lang="ko-KR" altLang="en-US" sz="1400" b="0" dirty="0" smtClean="0">
                  <a:latin typeface="HY헤드라인M" pitchFamily="18" charset="-127"/>
                  <a:ea typeface="HY헤드라인M" pitchFamily="18" charset="-127"/>
                </a:rPr>
                <a:t>양식참조</a:t>
              </a: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)</a:t>
              </a:r>
              <a:r>
                <a:rPr lang="ko-KR" altLang="en-US" sz="1400" b="0" dirty="0" smtClean="0">
                  <a:latin typeface="HY헤드라인M" pitchFamily="18" charset="-127"/>
                  <a:ea typeface="HY헤드라인M" pitchFamily="18" charset="-127"/>
                </a:rPr>
                <a:t> </a:t>
              </a:r>
              <a:endParaRPr lang="en-US" altLang="ko-KR" sz="1400" b="0" dirty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pic>
        <p:nvPicPr>
          <p:cNvPr id="39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430628"/>
            <a:ext cx="142640" cy="151031"/>
          </a:xfrm>
          <a:prstGeom prst="rect">
            <a:avLst/>
          </a:prstGeom>
          <a:noFill/>
        </p:spPr>
      </p:pic>
      <p:sp>
        <p:nvSpPr>
          <p:cNvPr id="40" name="직사각형 39"/>
          <p:cNvSpPr/>
          <p:nvPr/>
        </p:nvSpPr>
        <p:spPr>
          <a:xfrm>
            <a:off x="854437" y="3284984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업종</a:t>
            </a:r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근로자수</a:t>
            </a:r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전화번호</a:t>
            </a:r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전화번호</a:t>
            </a:r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안전보건업무 담당자</a:t>
            </a:r>
            <a:endParaRPr lang="ko-KR" altLang="en-US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1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254654"/>
            <a:ext cx="142640" cy="151031"/>
          </a:xfrm>
          <a:prstGeom prst="rect">
            <a:avLst/>
          </a:prstGeom>
          <a:noFill/>
        </p:spPr>
      </p:pic>
      <p:sp>
        <p:nvSpPr>
          <p:cNvPr id="42" name="직사각형 41"/>
          <p:cNvSpPr/>
          <p:nvPr/>
        </p:nvSpPr>
        <p:spPr>
          <a:xfrm>
            <a:off x="854437" y="4109010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도급업체 현황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사업장명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사업주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근로자수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재해현황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도급내용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담당자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3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870788"/>
            <a:ext cx="142640" cy="151031"/>
          </a:xfrm>
          <a:prstGeom prst="rect">
            <a:avLst/>
          </a:prstGeom>
          <a:noFill/>
        </p:spPr>
      </p:pic>
      <p:sp>
        <p:nvSpPr>
          <p:cNvPr id="44" name="직사각형 43"/>
          <p:cNvSpPr/>
          <p:nvPr/>
        </p:nvSpPr>
        <p:spPr>
          <a:xfrm>
            <a:off x="854437" y="4725144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사업장 현안 문제점 및 특이사항</a:t>
            </a:r>
            <a:endParaRPr lang="ko-KR" altLang="en-US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45" name="Group 8"/>
          <p:cNvGrpSpPr>
            <a:grpSpLocks/>
          </p:cNvGrpSpPr>
          <p:nvPr/>
        </p:nvGrpSpPr>
        <p:grpSpPr bwMode="auto">
          <a:xfrm>
            <a:off x="684157" y="5732711"/>
            <a:ext cx="7961342" cy="504601"/>
            <a:chOff x="565" y="2451"/>
            <a:chExt cx="4558" cy="185"/>
          </a:xfrm>
        </p:grpSpPr>
        <p:sp>
          <p:nvSpPr>
            <p:cNvPr id="46" name="AutoShape 9"/>
            <p:cNvSpPr>
              <a:spLocks noChangeArrowheads="1"/>
            </p:cNvSpPr>
            <p:nvPr/>
          </p:nvSpPr>
          <p:spPr bwMode="auto">
            <a:xfrm>
              <a:off x="565" y="2451"/>
              <a:ext cx="4558" cy="185"/>
            </a:xfrm>
            <a:prstGeom prst="roundRect">
              <a:avLst>
                <a:gd name="adj" fmla="val 50000"/>
              </a:avLst>
            </a:prstGeom>
            <a:solidFill>
              <a:srgbClr val="475DC9">
                <a:alpha val="28999"/>
              </a:srgbClr>
            </a:solidFill>
            <a:ln w="9525" algn="ctr">
              <a:solidFill>
                <a:srgbClr val="C0C0C0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  <p:sp>
          <p:nvSpPr>
            <p:cNvPr id="47" name="Rectangle 10"/>
            <p:cNvSpPr>
              <a:spLocks noChangeArrowheads="1"/>
            </p:cNvSpPr>
            <p:nvPr/>
          </p:nvSpPr>
          <p:spPr bwMode="auto">
            <a:xfrm>
              <a:off x="652" y="2490"/>
              <a:ext cx="4452" cy="9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pPr>
                <a:lnSpc>
                  <a:spcPct val="80000"/>
                </a:lnSpc>
                <a:buSzPct val="80000"/>
              </a:pPr>
              <a:r>
                <a:rPr lang="ko-KR" altLang="en-US" sz="1400" b="0" dirty="0" smtClean="0">
                  <a:latin typeface="HY헤드라인M" pitchFamily="18" charset="-127"/>
                  <a:ea typeface="HY헤드라인M" pitchFamily="18" charset="-127"/>
                </a:rPr>
                <a:t>안전보건공생협력 프로그램 추진</a:t>
              </a: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/ </a:t>
              </a:r>
              <a:r>
                <a:rPr lang="ko-KR" altLang="en-US" sz="1400" b="0" dirty="0" smtClean="0">
                  <a:latin typeface="HY헤드라인M" pitchFamily="18" charset="-127"/>
                  <a:ea typeface="HY헤드라인M" pitchFamily="18" charset="-127"/>
                </a:rPr>
                <a:t>외부기관에 의한 안전진단 실시업체는 동 계획서 제출면제</a:t>
              </a:r>
              <a:endParaRPr lang="en-US" altLang="ko-KR" sz="1400" b="0" dirty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17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323529" y="1412777"/>
            <a:ext cx="8496944" cy="5184576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양쪽 모서리가 둥근 사각형 6"/>
          <p:cNvSpPr/>
          <p:nvPr/>
        </p:nvSpPr>
        <p:spPr>
          <a:xfrm>
            <a:off x="369018" y="1327727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양쪽 모서리가 둥근 사각형 7"/>
          <p:cNvSpPr/>
          <p:nvPr/>
        </p:nvSpPr>
        <p:spPr>
          <a:xfrm>
            <a:off x="348976" y="1322502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589419" cy="483067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66017" y="908720"/>
            <a:ext cx="6895214" cy="4530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충주지청 홈페이지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작성양식 게시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20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539552" y="245591"/>
            <a:ext cx="5657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재해방지 계획서 작성내용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방법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24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556792"/>
            <a:ext cx="7848872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포인트가 16개인 별 17"/>
          <p:cNvSpPr/>
          <p:nvPr/>
        </p:nvSpPr>
        <p:spPr>
          <a:xfrm>
            <a:off x="5148064" y="2204864"/>
            <a:ext cx="1080120" cy="1080120"/>
          </a:xfrm>
          <a:prstGeom prst="star16">
            <a:avLst/>
          </a:prstGeom>
          <a:noFill/>
          <a:ln w="57150" cap="rnd" cmpd="sng" algn="ctr">
            <a:solidFill>
              <a:srgbClr val="FF0000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contourW="19050">
            <a:contourClr>
              <a:sysClr val="window" lastClr="FFFFFF"/>
            </a:contourClr>
          </a:sp3d>
        </p:spPr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18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323528" y="1698265"/>
            <a:ext cx="8482747" cy="3818967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양쪽 모서리가 둥근 사각형 6"/>
          <p:cNvSpPr/>
          <p:nvPr/>
        </p:nvSpPr>
        <p:spPr>
          <a:xfrm>
            <a:off x="369018" y="1613216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양쪽 모서리가 둥근 사각형 7"/>
          <p:cNvSpPr/>
          <p:nvPr/>
        </p:nvSpPr>
        <p:spPr>
          <a:xfrm>
            <a:off x="348976" y="1607991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4209"/>
            <a:ext cx="9589419" cy="483067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66017" y="1194209"/>
            <a:ext cx="6895214" cy="4530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안전보건관리조직 구성 및 업무</a:t>
            </a:r>
          </a:p>
        </p:txBody>
      </p:sp>
      <p:pic>
        <p:nvPicPr>
          <p:cNvPr id="20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882" y="2347965"/>
            <a:ext cx="142640" cy="151031"/>
          </a:xfrm>
          <a:prstGeom prst="rect">
            <a:avLst/>
          </a:prstGeom>
          <a:noFill/>
        </p:spPr>
      </p:pic>
      <p:sp>
        <p:nvSpPr>
          <p:cNvPr id="21" name="직사각형 20"/>
          <p:cNvSpPr/>
          <p:nvPr/>
        </p:nvSpPr>
        <p:spPr>
          <a:xfrm>
            <a:off x="843751" y="2202321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안전보건관리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총괄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책임자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안전관리자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보건관리자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관리감독자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854437" y="2922401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산업안전보건법상 선임의무가 있는 사업장은 해당인력을 기록</a:t>
            </a:r>
            <a:endParaRPr lang="ko-KR" altLang="en-US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827584" y="3498465"/>
            <a:ext cx="80487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선임의무가 없는 사업장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소규모 사업장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은 역할 수행자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(5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인 미만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 사업장은 안전보건관리를 책임지는 자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대표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와 실질적인 안전보건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  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관리감독자 포함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))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을 기재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827584" y="4610523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000" dirty="0" err="1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담당별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업무를 명확히 기록</a:t>
            </a:r>
            <a:endParaRPr lang="ko-KR" altLang="en-US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539552" y="245591"/>
            <a:ext cx="5657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재해방지 계획서 작성내용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방법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24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19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539552" y="245591"/>
            <a:ext cx="5657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재해방지 계획서 작성내용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방법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24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348976" y="1698265"/>
            <a:ext cx="8482747" cy="3818967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양쪽 모서리가 둥근 사각형 29"/>
          <p:cNvSpPr/>
          <p:nvPr/>
        </p:nvSpPr>
        <p:spPr>
          <a:xfrm>
            <a:off x="369018" y="1687767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양쪽 모서리가 둥근 사각형 30"/>
          <p:cNvSpPr/>
          <p:nvPr/>
        </p:nvSpPr>
        <p:spPr>
          <a:xfrm>
            <a:off x="348976" y="1682542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68760"/>
            <a:ext cx="9589419" cy="483067"/>
          </a:xfrm>
          <a:prstGeom prst="rect">
            <a:avLst/>
          </a:prstGeom>
        </p:spPr>
      </p:pic>
      <p:sp>
        <p:nvSpPr>
          <p:cNvPr id="33" name="직사각형 32"/>
          <p:cNvSpPr/>
          <p:nvPr/>
        </p:nvSpPr>
        <p:spPr>
          <a:xfrm>
            <a:off x="166017" y="1196752"/>
            <a:ext cx="6895214" cy="525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재해현황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(3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및 대책</a:t>
            </a:r>
          </a:p>
        </p:txBody>
      </p:sp>
      <p:pic>
        <p:nvPicPr>
          <p:cNvPr id="36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882" y="2278500"/>
            <a:ext cx="142640" cy="151031"/>
          </a:xfrm>
          <a:prstGeom prst="rect">
            <a:avLst/>
          </a:prstGeom>
          <a:noFill/>
        </p:spPr>
      </p:pic>
      <p:sp>
        <p:nvSpPr>
          <p:cNvPr id="45" name="직사각형 44"/>
          <p:cNvSpPr/>
          <p:nvPr/>
        </p:nvSpPr>
        <p:spPr>
          <a:xfrm>
            <a:off x="843751" y="2132856"/>
            <a:ext cx="80487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재해현황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(09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~12.5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000" dirty="0" err="1" smtClean="0">
                <a:latin typeface="HY헤드라인M" pitchFamily="18" charset="-127"/>
                <a:ea typeface="HY헤드라인M" pitchFamily="18" charset="-127"/>
              </a:rPr>
              <a:t>피재자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성명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소속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경력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입사일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사고경위 및 사고원인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691365"/>
            <a:ext cx="142640" cy="151031"/>
          </a:xfrm>
          <a:prstGeom prst="rect">
            <a:avLst/>
          </a:prstGeom>
          <a:noFill/>
        </p:spPr>
      </p:pic>
      <p:sp>
        <p:nvSpPr>
          <p:cNvPr id="47" name="직사각형 46"/>
          <p:cNvSpPr/>
          <p:nvPr/>
        </p:nvSpPr>
        <p:spPr>
          <a:xfrm>
            <a:off x="854437" y="3545721"/>
            <a:ext cx="804872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재발방지 대책</a:t>
            </a:r>
            <a:endParaRPr lang="en-US" altLang="ko-KR" sz="2000" dirty="0" smtClean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- 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동종 및 유사 재해방지</a:t>
            </a:r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타 공정전파</a:t>
            </a:r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를 위한 대책수립 및 수행내용</a:t>
            </a:r>
            <a:endParaRPr lang="en-US" altLang="ko-KR" sz="2000" dirty="0" smtClean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   (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증빙자료 포함</a:t>
            </a:r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20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539552" y="245591"/>
            <a:ext cx="5657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재해방지 계획서 작성내용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방법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24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348976" y="1698265"/>
            <a:ext cx="8482747" cy="3818967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양쪽 모서리가 둥근 사각형 29"/>
          <p:cNvSpPr/>
          <p:nvPr/>
        </p:nvSpPr>
        <p:spPr>
          <a:xfrm>
            <a:off x="369018" y="1687767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양쪽 모서리가 둥근 사각형 30"/>
          <p:cNvSpPr/>
          <p:nvPr/>
        </p:nvSpPr>
        <p:spPr>
          <a:xfrm>
            <a:off x="348976" y="1682542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68760"/>
            <a:ext cx="9589419" cy="483067"/>
          </a:xfrm>
          <a:prstGeom prst="rect">
            <a:avLst/>
          </a:prstGeom>
        </p:spPr>
      </p:pic>
      <p:sp>
        <p:nvSpPr>
          <p:cNvPr id="33" name="직사각형 32"/>
          <p:cNvSpPr/>
          <p:nvPr/>
        </p:nvSpPr>
        <p:spPr>
          <a:xfrm>
            <a:off x="166017" y="1196752"/>
            <a:ext cx="6895214" cy="525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공정도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분석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*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위험성평가 가능 사업장 실시</a:t>
            </a:r>
          </a:p>
        </p:txBody>
      </p:sp>
      <p:pic>
        <p:nvPicPr>
          <p:cNvPr id="36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882" y="2278500"/>
            <a:ext cx="142640" cy="151031"/>
          </a:xfrm>
          <a:prstGeom prst="rect">
            <a:avLst/>
          </a:prstGeom>
          <a:noFill/>
        </p:spPr>
      </p:pic>
      <p:sp>
        <p:nvSpPr>
          <p:cNvPr id="45" name="직사각형 44"/>
          <p:cNvSpPr/>
          <p:nvPr/>
        </p:nvSpPr>
        <p:spPr>
          <a:xfrm>
            <a:off x="843751" y="2132856"/>
            <a:ext cx="804872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제조업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사업장의 모든 공정을 기술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도식화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사진포함 도식화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2000" dirty="0" err="1" smtClean="0">
                <a:latin typeface="HY헤드라인M" pitchFamily="18" charset="-127"/>
                <a:ea typeface="HY헤드라인M" pitchFamily="18" charset="-127"/>
              </a:rPr>
              <a:t>공정별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근로자수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위험기계기구 배치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위험물질 사용량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등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20047"/>
            <a:ext cx="142640" cy="151031"/>
          </a:xfrm>
          <a:prstGeom prst="rect">
            <a:avLst/>
          </a:prstGeom>
          <a:noFill/>
        </p:spPr>
      </p:pic>
      <p:sp>
        <p:nvSpPr>
          <p:cNvPr id="47" name="직사각형 46"/>
          <p:cNvSpPr/>
          <p:nvPr/>
        </p:nvSpPr>
        <p:spPr>
          <a:xfrm>
            <a:off x="854437" y="3874403"/>
            <a:ext cx="8048729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기타의 사업</a:t>
            </a:r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endParaRPr lang="en-US" altLang="ko-KR" sz="800" dirty="0" smtClean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- 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업무 진행절차를 기술하고 각 업무별 작업 근로자수</a:t>
            </a:r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위험요인</a:t>
            </a:r>
            <a:endParaRPr lang="en-US" altLang="ko-KR" sz="2000" dirty="0" smtClean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   (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인적</a:t>
            </a:r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err="1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물적요인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총괄</a:t>
            </a:r>
            <a:r>
              <a:rPr lang="en-US" altLang="ko-KR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0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을 기록</a:t>
            </a:r>
            <a:endParaRPr lang="ko-KR" altLang="en-US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21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539552" y="245591"/>
            <a:ext cx="5657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재해방지 계획서 작성내용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방법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24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348976" y="1482241"/>
            <a:ext cx="8482747" cy="1874751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양쪽 모서리가 둥근 사각형 29"/>
          <p:cNvSpPr/>
          <p:nvPr/>
        </p:nvSpPr>
        <p:spPr>
          <a:xfrm>
            <a:off x="369018" y="1471743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양쪽 모서리가 둥근 사각형 30"/>
          <p:cNvSpPr/>
          <p:nvPr/>
        </p:nvSpPr>
        <p:spPr>
          <a:xfrm>
            <a:off x="348976" y="1466518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589419" cy="483067"/>
          </a:xfrm>
          <a:prstGeom prst="rect">
            <a:avLst/>
          </a:prstGeom>
        </p:spPr>
      </p:pic>
      <p:sp>
        <p:nvSpPr>
          <p:cNvPr id="33" name="직사각형 32"/>
          <p:cNvSpPr/>
          <p:nvPr/>
        </p:nvSpPr>
        <p:spPr>
          <a:xfrm>
            <a:off x="166017" y="980728"/>
            <a:ext cx="6895214" cy="525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근로자 교육계획</a:t>
            </a:r>
          </a:p>
        </p:txBody>
      </p:sp>
      <p:pic>
        <p:nvPicPr>
          <p:cNvPr id="36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882" y="2062476"/>
            <a:ext cx="142640" cy="151031"/>
          </a:xfrm>
          <a:prstGeom prst="rect">
            <a:avLst/>
          </a:prstGeom>
          <a:noFill/>
        </p:spPr>
      </p:pic>
      <p:sp>
        <p:nvSpPr>
          <p:cNvPr id="45" name="직사각형 44"/>
          <p:cNvSpPr/>
          <p:nvPr/>
        </p:nvSpPr>
        <p:spPr>
          <a:xfrm>
            <a:off x="843751" y="1916832"/>
            <a:ext cx="804872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정기교육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err="1" smtClean="0">
                <a:latin typeface="HY헤드라인M" pitchFamily="18" charset="-127"/>
                <a:ea typeface="HY헤드라인M" pitchFamily="18" charset="-127"/>
              </a:rPr>
              <a:t>신규채용시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교육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특별안전보건교육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관리감독자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기타 교육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- 12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년도 전체적인 교육계획을 작성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-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강사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일시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대상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장소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교육내용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교안마련 계획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323528" y="4149080"/>
            <a:ext cx="8568952" cy="1874751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양쪽 모서리가 둥근 사각형 15"/>
          <p:cNvSpPr/>
          <p:nvPr/>
        </p:nvSpPr>
        <p:spPr>
          <a:xfrm>
            <a:off x="404514" y="4136039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양쪽 모서리가 둥근 사각형 16"/>
          <p:cNvSpPr/>
          <p:nvPr/>
        </p:nvSpPr>
        <p:spPr>
          <a:xfrm>
            <a:off x="384472" y="4130814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96" y="3717032"/>
            <a:ext cx="9589419" cy="483067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201513" y="3645024"/>
            <a:ext cx="6895214" cy="525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유해위험기계기구 관리현황</a:t>
            </a:r>
          </a:p>
        </p:txBody>
      </p:sp>
      <p:pic>
        <p:nvPicPr>
          <p:cNvPr id="20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378" y="4726772"/>
            <a:ext cx="142640" cy="151031"/>
          </a:xfrm>
          <a:prstGeom prst="rect">
            <a:avLst/>
          </a:prstGeom>
          <a:noFill/>
        </p:spPr>
      </p:pic>
      <p:sp>
        <p:nvSpPr>
          <p:cNvPr id="21" name="직사각형 20"/>
          <p:cNvSpPr/>
          <p:nvPr/>
        </p:nvSpPr>
        <p:spPr>
          <a:xfrm>
            <a:off x="879247" y="4581128"/>
            <a:ext cx="804872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종류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규격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용량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사용공정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안전인증 일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최근 안전검사일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향후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안전검사 실시계획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8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※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대상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: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프레스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전단기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크레인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리프트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압력용기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롤러기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사출성형기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고소작업대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4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22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539552" y="245591"/>
            <a:ext cx="5657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재해방지 계획서 작성내용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방법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24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348976" y="1482241"/>
            <a:ext cx="8482747" cy="1874751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양쪽 모서리가 둥근 사각형 29"/>
          <p:cNvSpPr/>
          <p:nvPr/>
        </p:nvSpPr>
        <p:spPr>
          <a:xfrm>
            <a:off x="369018" y="1471743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양쪽 모서리가 둥근 사각형 30"/>
          <p:cNvSpPr/>
          <p:nvPr/>
        </p:nvSpPr>
        <p:spPr>
          <a:xfrm>
            <a:off x="348976" y="1466518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589419" cy="483067"/>
          </a:xfrm>
          <a:prstGeom prst="rect">
            <a:avLst/>
          </a:prstGeom>
        </p:spPr>
      </p:pic>
      <p:sp>
        <p:nvSpPr>
          <p:cNvPr id="33" name="직사각형 32"/>
          <p:cNvSpPr/>
          <p:nvPr/>
        </p:nvSpPr>
        <p:spPr>
          <a:xfrm>
            <a:off x="166017" y="980728"/>
            <a:ext cx="6895214" cy="525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작업환경측정 계획</a:t>
            </a:r>
          </a:p>
        </p:txBody>
      </p:sp>
      <p:pic>
        <p:nvPicPr>
          <p:cNvPr id="36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882" y="1846452"/>
            <a:ext cx="142640" cy="151031"/>
          </a:xfrm>
          <a:prstGeom prst="rect">
            <a:avLst/>
          </a:prstGeom>
          <a:noFill/>
        </p:spPr>
      </p:pic>
      <p:sp>
        <p:nvSpPr>
          <p:cNvPr id="45" name="직사각형 44"/>
          <p:cNvSpPr/>
          <p:nvPr/>
        </p:nvSpPr>
        <p:spPr>
          <a:xfrm>
            <a:off x="843751" y="1700808"/>
            <a:ext cx="80487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최근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년간 작업환경측정 현황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8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buFontTx/>
              <a:buChar char="-"/>
            </a:pP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유해인자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측정공정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노출 근로자수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측정일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측정값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노출기준 초과여부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측정기관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</a:p>
          <a:p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사후조치 내용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증빙자료 포함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dirty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323528" y="4149080"/>
            <a:ext cx="8568952" cy="1874751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양쪽 모서리가 둥근 사각형 15"/>
          <p:cNvSpPr/>
          <p:nvPr/>
        </p:nvSpPr>
        <p:spPr>
          <a:xfrm>
            <a:off x="404514" y="4136039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양쪽 모서리가 둥근 사각형 16"/>
          <p:cNvSpPr/>
          <p:nvPr/>
        </p:nvSpPr>
        <p:spPr>
          <a:xfrm>
            <a:off x="384472" y="4130814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96" y="3717032"/>
            <a:ext cx="9589419" cy="483067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201513" y="3645024"/>
            <a:ext cx="6895214" cy="525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근로자 건강진단 실시계획</a:t>
            </a:r>
          </a:p>
        </p:txBody>
      </p:sp>
      <p:pic>
        <p:nvPicPr>
          <p:cNvPr id="22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926572"/>
            <a:ext cx="142640" cy="151031"/>
          </a:xfrm>
          <a:prstGeom prst="rect">
            <a:avLst/>
          </a:prstGeom>
          <a:noFill/>
        </p:spPr>
      </p:pic>
      <p:sp>
        <p:nvSpPr>
          <p:cNvPr id="23" name="직사각형 22"/>
          <p:cNvSpPr/>
          <p:nvPr/>
        </p:nvSpPr>
        <p:spPr>
          <a:xfrm>
            <a:off x="854437" y="2780928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12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년도 작업환경측정 계획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4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503197"/>
            <a:ext cx="142640" cy="151031"/>
          </a:xfrm>
          <a:prstGeom prst="rect">
            <a:avLst/>
          </a:prstGeom>
          <a:noFill/>
        </p:spPr>
      </p:pic>
      <p:sp>
        <p:nvSpPr>
          <p:cNvPr id="25" name="직사각형 24"/>
          <p:cNvSpPr/>
          <p:nvPr/>
        </p:nvSpPr>
        <p:spPr>
          <a:xfrm>
            <a:off x="854437" y="4357553"/>
            <a:ext cx="80487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최근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년간 건강진단 실시현황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8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buFontTx/>
              <a:buChar char="-"/>
            </a:pP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일반건강진단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err="1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배치전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건강진단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배치 후 </a:t>
            </a:r>
            <a:r>
              <a:rPr lang="ko-KR" altLang="en-US" sz="1600" dirty="0" err="1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첫번째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특수건강진단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특수건강진단</a:t>
            </a:r>
            <a:endParaRPr lang="en-US" altLang="ko-KR" sz="1600" dirty="0" smtClean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buFontTx/>
              <a:buChar char="-"/>
            </a:pP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 err="1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요관찰자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및 </a:t>
            </a:r>
            <a:r>
              <a:rPr lang="ko-KR" altLang="en-US" sz="1600" dirty="0" err="1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유소견자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사후관리 현황</a:t>
            </a:r>
            <a:endParaRPr lang="ko-KR" altLang="en-US" sz="1600" dirty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622806"/>
            <a:ext cx="142640" cy="151031"/>
          </a:xfrm>
          <a:prstGeom prst="rect">
            <a:avLst/>
          </a:prstGeom>
          <a:noFill/>
        </p:spPr>
      </p:pic>
      <p:sp>
        <p:nvSpPr>
          <p:cNvPr id="34" name="직사각형 33"/>
          <p:cNvSpPr/>
          <p:nvPr/>
        </p:nvSpPr>
        <p:spPr>
          <a:xfrm>
            <a:off x="854437" y="5477162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12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년도 건강진단 실시계획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23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539552" y="245591"/>
            <a:ext cx="5657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재해방지 계획서 작성내용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방법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24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348976" y="1482241"/>
            <a:ext cx="8482747" cy="1874751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양쪽 모서리가 둥근 사각형 29"/>
          <p:cNvSpPr/>
          <p:nvPr/>
        </p:nvSpPr>
        <p:spPr>
          <a:xfrm>
            <a:off x="369018" y="1471743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양쪽 모서리가 둥근 사각형 30"/>
          <p:cNvSpPr/>
          <p:nvPr/>
        </p:nvSpPr>
        <p:spPr>
          <a:xfrm>
            <a:off x="348976" y="1466518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589419" cy="483067"/>
          </a:xfrm>
          <a:prstGeom prst="rect">
            <a:avLst/>
          </a:prstGeom>
        </p:spPr>
      </p:pic>
      <p:sp>
        <p:nvSpPr>
          <p:cNvPr id="33" name="직사각형 32"/>
          <p:cNvSpPr/>
          <p:nvPr/>
        </p:nvSpPr>
        <p:spPr>
          <a:xfrm>
            <a:off x="166017" y="980728"/>
            <a:ext cx="6895214" cy="525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도급업체 관리계획</a:t>
            </a:r>
          </a:p>
        </p:txBody>
      </p:sp>
      <p:pic>
        <p:nvPicPr>
          <p:cNvPr id="36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882" y="1846452"/>
            <a:ext cx="142640" cy="151031"/>
          </a:xfrm>
          <a:prstGeom prst="rect">
            <a:avLst/>
          </a:prstGeom>
          <a:noFill/>
        </p:spPr>
      </p:pic>
      <p:sp>
        <p:nvSpPr>
          <p:cNvPr id="45" name="직사각형 44"/>
          <p:cNvSpPr/>
          <p:nvPr/>
        </p:nvSpPr>
        <p:spPr>
          <a:xfrm>
            <a:off x="843751" y="1700808"/>
            <a:ext cx="80487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smtClean="0">
                <a:latin typeface="HY헤드라인M" pitchFamily="18" charset="-127"/>
                <a:ea typeface="HY헤드라인M" pitchFamily="18" charset="-127"/>
              </a:rPr>
              <a:t>안전보건협의체 구성현황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8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323528" y="4149080"/>
            <a:ext cx="8568952" cy="2304256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양쪽 모서리가 둥근 사각형 15"/>
          <p:cNvSpPr/>
          <p:nvPr/>
        </p:nvSpPr>
        <p:spPr>
          <a:xfrm>
            <a:off x="404514" y="4136039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양쪽 모서리가 둥근 사각형 16"/>
          <p:cNvSpPr/>
          <p:nvPr/>
        </p:nvSpPr>
        <p:spPr>
          <a:xfrm>
            <a:off x="384472" y="4130814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96" y="3717032"/>
            <a:ext cx="9589419" cy="483067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201513" y="3645024"/>
            <a:ext cx="6895214" cy="525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작업공정 관리계획</a:t>
            </a:r>
          </a:p>
        </p:txBody>
      </p:sp>
      <p:pic>
        <p:nvPicPr>
          <p:cNvPr id="22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926572"/>
            <a:ext cx="142640" cy="151031"/>
          </a:xfrm>
          <a:prstGeom prst="rect">
            <a:avLst/>
          </a:prstGeom>
          <a:noFill/>
        </p:spPr>
      </p:pic>
      <p:sp>
        <p:nvSpPr>
          <p:cNvPr id="23" name="직사각형 22"/>
          <p:cNvSpPr/>
          <p:nvPr/>
        </p:nvSpPr>
        <p:spPr>
          <a:xfrm>
            <a:off x="854437" y="2780928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작업장 순회점검 및 순찰계획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4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503197"/>
            <a:ext cx="142640" cy="151031"/>
          </a:xfrm>
          <a:prstGeom prst="rect">
            <a:avLst/>
          </a:prstGeom>
          <a:noFill/>
        </p:spPr>
      </p:pic>
      <p:sp>
        <p:nvSpPr>
          <p:cNvPr id="25" name="직사각형 24"/>
          <p:cNvSpPr/>
          <p:nvPr/>
        </p:nvSpPr>
        <p:spPr>
          <a:xfrm>
            <a:off x="854437" y="4357553"/>
            <a:ext cx="804872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5S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활동계획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8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buFontTx/>
              <a:buChar char="-"/>
            </a:pP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정리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정돈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청소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청결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습관화 추진계획</a:t>
            </a:r>
            <a:endParaRPr lang="ko-KR" altLang="en-US" sz="1600" dirty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374844"/>
            <a:ext cx="142640" cy="151031"/>
          </a:xfrm>
          <a:prstGeom prst="rect">
            <a:avLst/>
          </a:prstGeom>
          <a:noFill/>
        </p:spPr>
      </p:pic>
      <p:sp>
        <p:nvSpPr>
          <p:cNvPr id="34" name="직사각형 33"/>
          <p:cNvSpPr/>
          <p:nvPr/>
        </p:nvSpPr>
        <p:spPr>
          <a:xfrm>
            <a:off x="854437" y="5229200"/>
            <a:ext cx="80487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안전보건 순찰계획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8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600" dirty="0" err="1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공정별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또는 업무별로 누가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누구와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언제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어떻게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사후관리 방법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최종 사업주</a:t>
            </a:r>
            <a:endParaRPr lang="en-US" altLang="ko-KR" sz="1600" dirty="0" smtClean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   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보고체계 등 기술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5" name="Picture 83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382446"/>
            <a:ext cx="142640" cy="151031"/>
          </a:xfrm>
          <a:prstGeom prst="rect">
            <a:avLst/>
          </a:prstGeom>
          <a:noFill/>
        </p:spPr>
      </p:pic>
      <p:sp>
        <p:nvSpPr>
          <p:cNvPr id="37" name="직사각형 36"/>
          <p:cNvSpPr/>
          <p:nvPr/>
        </p:nvSpPr>
        <p:spPr>
          <a:xfrm>
            <a:off x="854437" y="2236802"/>
            <a:ext cx="8048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안전보건협의체 운영방안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612636" y="1842335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155" name="직사각형 154"/>
          <p:cNvSpPr/>
          <p:nvPr/>
        </p:nvSpPr>
        <p:spPr>
          <a:xfrm>
            <a:off x="2612636" y="5023540"/>
            <a:ext cx="9149754" cy="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sp>
      <p:sp>
        <p:nvSpPr>
          <p:cNvPr id="2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73825"/>
            <a:ext cx="2133600" cy="36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A6F53E9F-4386-454A-B19C-E5790A51AE99}" type="slidenum">
              <a:rPr lang="en-US" altLang="ko-KR" sz="1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pPr/>
              <a:t>24</a:t>
            </a:fld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348976" y="1626256"/>
            <a:ext cx="8482747" cy="3818968"/>
          </a:xfrm>
          <a:prstGeom prst="roundRect">
            <a:avLst>
              <a:gd name="adj" fmla="val 5515"/>
            </a:avLst>
          </a:prstGeom>
          <a:solidFill>
            <a:schemeClr val="bg1"/>
          </a:solidFill>
          <a:ln w="19050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8" name="Picture 83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944" y="2197849"/>
            <a:ext cx="142640" cy="151031"/>
          </a:xfrm>
          <a:prstGeom prst="rect">
            <a:avLst/>
          </a:prstGeom>
          <a:noFill/>
        </p:spPr>
      </p:pic>
      <p:sp>
        <p:nvSpPr>
          <p:cNvPr id="39" name="양쪽 모서리가 둥근 사각형 38"/>
          <p:cNvSpPr/>
          <p:nvPr/>
        </p:nvSpPr>
        <p:spPr>
          <a:xfrm>
            <a:off x="369018" y="1615758"/>
            <a:ext cx="8470193" cy="75516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양쪽 모서리가 둥근 사각형 39"/>
          <p:cNvSpPr/>
          <p:nvPr/>
        </p:nvSpPr>
        <p:spPr>
          <a:xfrm>
            <a:off x="348976" y="1610533"/>
            <a:ext cx="8470193" cy="4571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1" name="그림 40" descr="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141" y="1206707"/>
            <a:ext cx="9589419" cy="483067"/>
          </a:xfrm>
          <a:prstGeom prst="rect">
            <a:avLst/>
          </a:prstGeom>
        </p:spPr>
      </p:pic>
      <p:sp>
        <p:nvSpPr>
          <p:cNvPr id="42" name="직사각형 41"/>
          <p:cNvSpPr/>
          <p:nvPr/>
        </p:nvSpPr>
        <p:spPr>
          <a:xfrm>
            <a:off x="166017" y="1196751"/>
            <a:ext cx="6895214" cy="4530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b="1" dirty="0" smtClean="0"/>
              <a:t>작업공정 관리계획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 </a:t>
            </a:r>
            <a:endParaRPr lang="ko-KR" altLang="en-US" sz="2000" dirty="0" smtClean="0"/>
          </a:p>
        </p:txBody>
      </p:sp>
      <p:sp>
        <p:nvSpPr>
          <p:cNvPr id="43" name="직사각형 42"/>
          <p:cNvSpPr/>
          <p:nvPr/>
        </p:nvSpPr>
        <p:spPr>
          <a:xfrm>
            <a:off x="832724" y="2069553"/>
            <a:ext cx="8048729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추락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낙하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비래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협착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감전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전도 위험요인 관리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발굴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계획</a:t>
            </a:r>
            <a:endParaRPr lang="en-US" altLang="ko-KR" b="1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화학물질 관리계획</a:t>
            </a:r>
            <a:endParaRPr lang="en-US" altLang="ko-KR" dirty="0" smtClean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800" b="1" dirty="0" smtClean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buFontTx/>
              <a:buChar char="-"/>
            </a:pP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모든 사용하는 물질 목록화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물질안전보건자료 확보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관리방법 확인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누출방지 대책</a:t>
            </a:r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</a:p>
          <a:p>
            <a:r>
              <a:rPr lang="en-US" altLang="ko-KR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1600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근로자 보호대책 강구</a:t>
            </a:r>
            <a:endParaRPr lang="en-US" altLang="ko-KR" sz="1600" dirty="0" smtClean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작업허가 관리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8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고소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비계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이동식비계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전기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화기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용접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용단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중량물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취급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설비입조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작업시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사전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안전보건 확인 및 조치내용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확인자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최종 작업결정권자 등의 체계를 기술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sz="16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dirty="0" err="1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차량계</a:t>
            </a:r>
            <a:r>
              <a:rPr lang="ko-KR" altLang="en-US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하역기계 및 </a:t>
            </a:r>
            <a:r>
              <a:rPr lang="ko-KR" altLang="en-US" dirty="0" err="1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중량물</a:t>
            </a:r>
            <a:r>
              <a:rPr lang="ko-KR" altLang="en-US" dirty="0" smtClean="0">
                <a:solidFill>
                  <a:srgbClr val="3333FF"/>
                </a:solidFill>
                <a:latin typeface="HY헤드라인M" pitchFamily="18" charset="-127"/>
                <a:ea typeface="HY헤드라인M" pitchFamily="18" charset="-127"/>
              </a:rPr>
              <a:t> 취급계획 수립</a:t>
            </a:r>
            <a:endParaRPr lang="en-US" altLang="ko-KR" b="1" dirty="0" smtClean="0">
              <a:solidFill>
                <a:srgbClr val="3333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4" name="Picture 83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735685"/>
            <a:ext cx="142640" cy="151031"/>
          </a:xfrm>
          <a:prstGeom prst="rect">
            <a:avLst/>
          </a:prstGeom>
          <a:noFill/>
        </p:spPr>
      </p:pic>
      <p:pic>
        <p:nvPicPr>
          <p:cNvPr id="57" name="Picture 83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891831"/>
            <a:ext cx="142640" cy="151031"/>
          </a:xfrm>
          <a:prstGeom prst="rect">
            <a:avLst/>
          </a:prstGeom>
          <a:noFill/>
        </p:spPr>
      </p:pic>
      <p:pic>
        <p:nvPicPr>
          <p:cNvPr id="58" name="Picture 83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043959"/>
            <a:ext cx="142640" cy="151031"/>
          </a:xfrm>
          <a:prstGeom prst="rect">
            <a:avLst/>
          </a:prstGeom>
          <a:noFill/>
        </p:spPr>
      </p:pic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539552" y="245591"/>
            <a:ext cx="5657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재해방지 계획서 작성내용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방법</a:t>
            </a:r>
            <a:r>
              <a:rPr lang="en-US" altLang="ko-KR" sz="24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24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72F28-1B64-479D-9DB2-C723BDA86F6F}" type="slidenum">
              <a:rPr lang="en-US" altLang="ko-KR"/>
              <a:pPr/>
              <a:t>25</a:t>
            </a:fld>
            <a:endParaRPr lang="en-US" altLang="ko-KR"/>
          </a:p>
        </p:txBody>
      </p:sp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ko-KR" altLang="ko-KR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ko-KR"/>
          </a:p>
        </p:txBody>
      </p:sp>
      <p:pic>
        <p:nvPicPr>
          <p:cNvPr id="106500" name="Picture 4" descr="E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57150" cap="rnd" cmpd="sng" algn="ctr">
          <a:solidFill>
            <a:srgbClr val="00B050"/>
          </a:solidFill>
          <a:prstDash val="solid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  <a:scene3d>
          <a:camera prst="orthographicFront"/>
          <a:lightRig rig="threePt" dir="t"/>
        </a:scene3d>
        <a:sp3d contourW="19050">
          <a:contourClr>
            <a:sysClr val="window" lastClr="FFFFFF"/>
          </a:contourClr>
        </a:sp3d>
      </a:spPr>
      <a:bodyPr rtlCol="0" anchor="ctr"/>
      <a:lstStyle>
        <a:defPPr algn="ctr">
          <a:defRPr/>
        </a:defPPr>
      </a:lstStyle>
    </a:spDef>
    <a:lnDef>
      <a:spPr>
        <a:ln w="19050">
          <a:solidFill>
            <a:schemeClr val="bg1"/>
          </a:solidFill>
          <a:headEnd type="none" w="med" len="med"/>
          <a:tailEnd type="triangl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15760</TotalTime>
  <Words>1472</Words>
  <Application>Microsoft Office PowerPoint</Application>
  <PresentationFormat>화면 슬라이드 쇼(4:3)</PresentationFormat>
  <Paragraphs>297</Paragraphs>
  <Slides>25</Slides>
  <Notes>1</Notes>
  <HiddenSlides>0</HiddenSlides>
  <MMClips>2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26" baseType="lpstr">
      <vt:lpstr>Office 테마</vt:lpstr>
      <vt:lpstr>슬라이드 1</vt:lpstr>
      <vt:lpstr>교 육 순 서</vt:lpstr>
      <vt:lpstr>목  차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</vt:vector>
  </TitlesOfParts>
  <Company>Family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Aran</dc:creator>
  <cp:lastModifiedBy>노동이</cp:lastModifiedBy>
  <cp:revision>2044</cp:revision>
  <dcterms:created xsi:type="dcterms:W3CDTF">2010-11-27T16:52:21Z</dcterms:created>
  <dcterms:modified xsi:type="dcterms:W3CDTF">2012-05-11T05:36:47Z</dcterms:modified>
</cp:coreProperties>
</file>