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SpecialPlsOnTitleSld="0">
  <p:sldMasterIdLst>
    <p:sldMasterId id="2147483735" r:id="rId1"/>
  </p:sldMasterIdLst>
  <p:notesMasterIdLst>
    <p:notesMasterId r:id="rId2"/>
  </p:notesMasterIdLst>
  <p:handoutMasterIdLst>
    <p:handoutMasterId r:id="rId3"/>
  </p:handoutMasterIdLst>
  <p:sldIdLst>
    <p:sldId id="256" r:id="rId4"/>
    <p:sldId id="257" r:id="rId5"/>
    <p:sldId id="258" r:id="rId6"/>
  </p:sldIdLst>
  <p:sldSz cx="9906000" cy="6858000" type="A4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prnWhat="handouts2" scaleToFitPaper="1"/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TxStyle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TxStyle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TxStyle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TxStyle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3286" autoAdjust="0"/>
    <p:restoredTop sz="98155" autoAdjust="0"/>
  </p:normalViewPr>
  <p:slideViewPr>
    <p:cSldViewPr>
      <p:cViewPr varScale="1">
        <p:scale>
          <a:sx n="100" d="100"/>
          <a:sy n="100" d="100"/>
        </p:scale>
        <p:origin x="-1728" y="-312"/>
      </p:cViewPr>
      <p:guideLst>
        <p:guide orient="horz" pos="2157"/>
        <p:guide pos="3117"/>
      </p:guideLst>
    </p:cSldViewPr>
  </p:slideViewPr>
  <p:notesTextViewPr>
    <p:cViewPr>
      <p:scale>
        <a:sx n="150" d="100"/>
        <a:sy n="150" d="100"/>
      </p:scale>
      <p:origin x="0" y="0"/>
    </p:cViewPr>
  </p:notesTextViewPr>
  <p:notesViewPr>
    <p:cSldViewPr>
      <p:cViewPr varScale="1">
        <p:scale>
          <a:sx n="78" d="100"/>
          <a:sy n="78" d="100"/>
        </p:scale>
        <p:origin x="-3954" y="-96"/>
      </p:cViewPr>
      <p:guideLst>
        <p:guide orient="horz" pos="3130"/>
        <p:guide pos="2142"/>
      </p:guideLst>
    </p:cSldViewPr>
  </p:notes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tableStyles" Target="tableStyles.xml"  /><Relationship Id="rId2" Type="http://schemas.openxmlformats.org/officeDocument/2006/relationships/notesMaster" Target="notesMasters/notesMaster1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slide" Target="slides/slide3.xml"  /><Relationship Id="rId7" Type="http://schemas.openxmlformats.org/officeDocument/2006/relationships/presProps" Target="presProps.xml"  /><Relationship Id="rId8" Type="http://schemas.openxmlformats.org/officeDocument/2006/relationships/viewProps" Target="viewProps.xml"  /><Relationship Id="rId9" Type="http://schemas.openxmlformats.org/officeDocument/2006/relationships/theme" Target="theme/theme1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5FC0C48E-715E-4192-83BD-AFDB0EB7402C}" type="datetime1">
              <a:rPr lang="ko-KR" altLang="en-US"/>
              <a:pPr lvl="0">
                <a:defRPr/>
              </a:pPr>
              <a:t>2022-08-10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2FBFB2D4-4569-4DC8-B582-2B3071197416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3080172E-1066-47BE-A2B6-11D90D363E80}" type="datetime1">
              <a:rPr lang="ko-KR" altLang="en-US"/>
              <a:pPr lvl="0">
                <a:defRPr/>
              </a:pPr>
              <a:t>2022-08-10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712788" y="746125"/>
            <a:ext cx="5381625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4851BA83-1236-468A-AD74-5261D71F2CD1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2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4851BA83-1236-468A-AD74-5261D71F2CD1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4851BA83-1236-468A-AD74-5261D71F2CD1}" type="slidenum">
              <a:rPr lang="en-US" altLang="en-US"/>
              <a:pPr lvl="0">
                <a:defRPr/>
              </a:pPr>
              <a:t>5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Relationship Id="rId3" Type="http://schemas.openxmlformats.org/officeDocument/2006/relationships/image" Target="../media/image2.emf"  /><Relationship Id="rId4" Type="http://schemas.openxmlformats.org/officeDocument/2006/relationships/image" Target="../media/image3.emf"  /></Relationships>
</file>

<file path=ppt/slideLayouts/_rels/slideLayout1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89C412E0-7672-45B0-847B-ED5CFA6757A8}" type="datetime1">
              <a:rPr lang="ko-KR" altLang="en-US" smtClean="0"/>
              <a:t>2022-05-24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63C18A04-ED27-4672-ABCD-078792CC94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465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국취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D791887E-E95E-4C13-A809-DF2FFB041847}" type="datetime1">
              <a:rPr lang="ko-KR" altLang="en-US" smtClean="0"/>
              <a:t>2022-05-24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63C18A04-ED27-4672-ABCD-078792CC94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9343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81492357-51FE-4B85-AEAE-608EBAF7A6D7}" type="datetime1">
              <a:rPr lang="ko-KR" altLang="en-US" smtClean="0"/>
              <a:t>2022-05-24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63C18A04-ED27-4672-ABCD-078792CC94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6680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0B20CDE7-89A4-47FE-968C-917F550049A6}" type="datetime1">
              <a:rPr lang="ko-KR" altLang="en-US" smtClean="0"/>
              <a:t>2022-05-24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63C18A04-ED27-4672-ABCD-078792CC94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3268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CF44A350-4B72-4514-9E4D-4FCA0B05A9D5}" type="datetime1">
              <a:rPr lang="ko-KR" altLang="en-US" smtClean="0"/>
              <a:t>2022-05-24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63C18A04-ED27-4672-ABCD-078792CC94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6760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54819067-C576-4E5C-B9ED-FCEFFFC8F7C5}" type="datetime1">
              <a:rPr lang="ko-KR" altLang="en-US" smtClean="0"/>
              <a:t>2022-05-24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63C18A04-ED27-4672-ABCD-078792CC94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609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BE77DF0C-6E57-45FD-82B9-07E6970ED953}" type="datetime1">
              <a:rPr lang="ko-KR" altLang="en-US" smtClean="0"/>
              <a:t>2022-05-24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63C18A04-ED27-4672-ABCD-078792CC94D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5" name="직사각형 4"/>
          <p:cNvSpPr/>
          <p:nvPr userDrawn="1"/>
        </p:nvSpPr>
        <p:spPr>
          <a:xfrm>
            <a:off x="128464" y="0"/>
            <a:ext cx="2232248" cy="90872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1572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BDFCDE2D-35F4-4B34-8716-47684C1DA8C1}" type="datetime1">
              <a:rPr lang="ko-KR" altLang="en-US" smtClean="0"/>
              <a:t>2022-05-24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63C18A04-ED27-4672-ABCD-078792CC94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4892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F603EEA4-DF1D-488B-929B-02A09A84677A}" type="datetime1">
              <a:rPr lang="ko-KR" altLang="en-US" smtClean="0"/>
              <a:t>2022-05-24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63C18A04-ED27-4672-ABCD-078792CC94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7210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82584D3B-BD8E-4E60-B3A9-A151B7405B71}" type="datetime1">
              <a:rPr lang="ko-KR" altLang="en-US" smtClean="0"/>
              <a:t>2022-05-24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63C18A04-ED27-4672-ABCD-078792CC94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4402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51993212-B6FF-4DC2-B78E-8A26E5C41EB9}" type="datetime1">
              <a:rPr lang="ko-KR" altLang="en-US" smtClean="0"/>
              <a:t>2022-05-24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/>
          <a:lstStyle/>
          <a:p>
            <a:fld id="{63C18A04-ED27-4672-ABCD-078792CC94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0827721"/>
      </p:ext>
    </p:extLst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콘텐츠 2개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사각형: 둥근 한쪽 모서리 7"/>
          <p:cNvSpPr/>
          <p:nvPr userDrawn="1"/>
        </p:nvSpPr>
        <p:spPr>
          <a:xfrm rot="10800000">
            <a:off x="1043996" y="49132"/>
            <a:ext cx="8862004" cy="974693"/>
          </a:xfrm>
          <a:prstGeom prst="round1Rect">
            <a:avLst>
              <a:gd name="adj" fmla="val 22991"/>
            </a:avLst>
          </a:prstGeom>
          <a:solidFill>
            <a:srgbClr val="9374ca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165" tIns="40083" rIns="80165" bIns="40083" anchor="ctr"/>
          <a:lstStyle/>
          <a:p>
            <a:pPr algn="ctr">
              <a:defRPr/>
            </a:pPr>
            <a:endParaRPr lang="ko-KR" altLang="en-US">
              <a:latin typeface="나눔고딕 ExtraBold"/>
              <a:ea typeface="나눔고딕 ExtraBold"/>
            </a:endParaRPr>
          </a:p>
        </p:txBody>
      </p:sp>
      <p:sp>
        <p:nvSpPr>
          <p:cNvPr id="40" name="TextBox 39"/>
          <p:cNvSpPr txBox="1"/>
          <p:nvPr userDrawn="1"/>
        </p:nvSpPr>
        <p:spPr>
          <a:xfrm>
            <a:off x="1182892" y="207489"/>
            <a:ext cx="1453514" cy="219448"/>
          </a:xfrm>
          <a:prstGeom prst="rect">
            <a:avLst/>
          </a:prstGeom>
          <a:noFill/>
        </p:spPr>
        <p:txBody>
          <a:bodyPr wrap="none" lIns="80165" tIns="40083" rIns="80165" bIns="40083">
            <a:spAutoFit/>
          </a:bodyPr>
          <a:lstStyle/>
          <a:p>
            <a:pPr marL="0" algn="l" defTabSz="872761" rtl="0" eaLnBrk="1" latinLnBrk="1" hangingPunct="1">
              <a:defRPr/>
            </a:pPr>
            <a:r>
              <a:rPr lang="ko-KR" altLang="en-US" sz="900" kern="120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632b8d"/>
                </a:solidFill>
                <a:latin typeface="예스 고딕 레귤러"/>
                <a:ea typeface="예스 고딕 레귤러"/>
              </a:rPr>
              <a:t>성취프로그램 </a:t>
            </a:r>
            <a:r>
              <a:rPr lang="ko-KR" altLang="en-US" sz="900" b="1" kern="1200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rgbClr val="632b8d"/>
                </a:solidFill>
                <a:latin typeface="예스 고딕 레귤러"/>
                <a:ea typeface="예스 고딕 레귤러"/>
              </a:rPr>
              <a:t>다지는 마당</a:t>
            </a:r>
            <a:endParaRPr lang="ko-KR" altLang="en-US" sz="900" b="1" kern="1200">
              <a:solidFill>
                <a:srgbClr val="632b8d"/>
              </a:solidFill>
              <a:latin typeface="예스 고딕 레귤러"/>
              <a:ea typeface="예스 고딕 레귤러"/>
            </a:endParaRPr>
          </a:p>
        </p:txBody>
      </p:sp>
      <p:grpSp>
        <p:nvGrpSpPr>
          <p:cNvPr id="2" name="그룹 1"/>
          <p:cNvGrpSpPr/>
          <p:nvPr userDrawn="1"/>
        </p:nvGrpSpPr>
        <p:grpSpPr>
          <a:xfrm rot="0">
            <a:off x="609" y="6796075"/>
            <a:ext cx="9905390" cy="65317"/>
            <a:chOff x="658" y="7491414"/>
            <a:chExt cx="10691155" cy="72000"/>
          </a:xfrm>
        </p:grpSpPr>
        <p:sp>
          <p:nvSpPr>
            <p:cNvPr id="10" name="직사각형 9"/>
            <p:cNvSpPr/>
            <p:nvPr userDrawn="1"/>
          </p:nvSpPr>
          <p:spPr>
            <a:xfrm>
              <a:off x="658" y="7491414"/>
              <a:ext cx="10691155" cy="72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lvl="0" algn="ctr">
                <a:defRPr/>
              </a:pPr>
              <a:endParaRPr lang="ko-KR" altLang="en-US">
                <a:latin typeface="나눔고딕 ExtraBold"/>
                <a:ea typeface="나눔고딕 ExtraBold"/>
              </a:endParaRPr>
            </a:p>
          </p:txBody>
        </p:sp>
        <p:sp>
          <p:nvSpPr>
            <p:cNvPr id="11" name="직사각형 10"/>
            <p:cNvSpPr/>
            <p:nvPr userDrawn="1"/>
          </p:nvSpPr>
          <p:spPr>
            <a:xfrm>
              <a:off x="10275093" y="7491414"/>
              <a:ext cx="416719" cy="72000"/>
            </a:xfrm>
            <a:prstGeom prst="rect">
              <a:avLst/>
            </a:prstGeom>
            <a:solidFill>
              <a:srgbClr val="632b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lvl="0" algn="ctr">
                <a:defRPr/>
              </a:pPr>
              <a:endParaRPr lang="ko-KR" altLang="en-US">
                <a:latin typeface="나눔고딕 ExtraBold"/>
                <a:ea typeface="나눔고딕 ExtraBold"/>
              </a:endParaRPr>
            </a:p>
          </p:txBody>
        </p:sp>
      </p:grpSp>
      <p:sp>
        <p:nvSpPr>
          <p:cNvPr id="17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9398428" y="6477635"/>
            <a:ext cx="629050" cy="331235"/>
          </a:xfrm>
          <a:prstGeom prst="rect">
            <a:avLst/>
          </a:prstGeom>
        </p:spPr>
        <p:txBody>
          <a:bodyPr/>
          <a:lstStyle>
            <a:lvl1pPr algn="ctr">
              <a:defRPr sz="900" b="1">
                <a:ln w="9525"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Arial"/>
                <a:ea typeface="맑은 고딕"/>
                <a:cs typeface="Arial"/>
              </a:defRPr>
            </a:lvl1pPr>
          </a:lstStyle>
          <a:p>
            <a:pPr lvl="0">
              <a:defRPr/>
            </a:pPr>
            <a:fld id="{2DCB18FE-46AA-4BE0-88C7-F5AF093AC2C4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  <p:pic>
        <p:nvPicPr>
          <p:cNvPr id="30" name="그림 29"/>
          <p:cNvPicPr>
            <a:picLocks noChangeAspect="1"/>
          </p:cNvPicPr>
          <p:nvPr userDrawn="1"/>
        </p:nvPicPr>
        <p:blipFill rotWithShape="1">
          <a:blip r:embed="rId2"/>
          <a:stretch>
            <a:fillRect/>
          </a:stretch>
        </p:blipFill>
        <p:spPr>
          <a:xfrm>
            <a:off x="8056437" y="64250"/>
            <a:ext cx="1849562" cy="961141"/>
          </a:xfrm>
          <a:prstGeom prst="rect">
            <a:avLst/>
          </a:prstGeom>
        </p:spPr>
      </p:pic>
      <p:sp>
        <p:nvSpPr>
          <p:cNvPr id="13" name="직사각형 12"/>
          <p:cNvSpPr>
            <a:spLocks noChangeAspect="1"/>
          </p:cNvSpPr>
          <p:nvPr userDrawn="1"/>
        </p:nvSpPr>
        <p:spPr>
          <a:xfrm>
            <a:off x="0" y="-1"/>
            <a:ext cx="9906000" cy="65317"/>
          </a:xfrm>
          <a:prstGeom prst="rect">
            <a:avLst/>
          </a:prstGeom>
          <a:solidFill>
            <a:srgbClr val="632b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165" tIns="40083" rIns="80165" bIns="40083" anchor="ctr"/>
          <a:lstStyle/>
          <a:p>
            <a:pPr lvl="0" algn="ctr">
              <a:defRPr/>
            </a:pPr>
            <a:endParaRPr lang="ko-KR" altLang="en-US">
              <a:latin typeface="나눔고딕 ExtraBold"/>
              <a:ea typeface="나눔고딕 ExtraBold"/>
            </a:endParaRPr>
          </a:p>
        </p:txBody>
      </p:sp>
      <p:sp>
        <p:nvSpPr>
          <p:cNvPr id="14" name="직사각형 13"/>
          <p:cNvSpPr/>
          <p:nvPr userDrawn="1"/>
        </p:nvSpPr>
        <p:spPr>
          <a:xfrm>
            <a:off x="0" y="-1"/>
            <a:ext cx="1043988" cy="65317"/>
          </a:xfrm>
          <a:prstGeom prst="rect">
            <a:avLst/>
          </a:prstGeom>
          <a:solidFill>
            <a:srgbClr val="5757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165" tIns="40083" rIns="80165" bIns="40083" anchor="ctr"/>
          <a:lstStyle/>
          <a:p>
            <a:pPr lvl="0" algn="ctr">
              <a:defRPr/>
            </a:pPr>
            <a:endParaRPr lang="ko-KR" altLang="en-US">
              <a:latin typeface="나눔고딕 ExtraBold"/>
              <a:ea typeface="나눔고딕 ExtraBold"/>
            </a:endParaRPr>
          </a:p>
        </p:txBody>
      </p:sp>
      <p:grpSp>
        <p:nvGrpSpPr>
          <p:cNvPr id="3" name="그룹 2"/>
          <p:cNvGrpSpPr/>
          <p:nvPr userDrawn="1"/>
        </p:nvGrpSpPr>
        <p:grpSpPr>
          <a:xfrm rot="0">
            <a:off x="1043998" y="65317"/>
            <a:ext cx="8862001" cy="958509"/>
            <a:chOff x="1126816" y="71999"/>
            <a:chExt cx="9564996" cy="1056579"/>
          </a:xfrm>
        </p:grpSpPr>
        <p:cxnSp>
          <p:nvCxnSpPr>
            <p:cNvPr id="16" name="직선 연결선 15"/>
            <p:cNvCxnSpPr>
              <a:endCxn id="7" idx="2"/>
            </p:cNvCxnSpPr>
            <p:nvPr userDrawn="1"/>
          </p:nvCxnSpPr>
          <p:spPr>
            <a:xfrm>
              <a:off x="1126816" y="71999"/>
              <a:ext cx="0" cy="789724"/>
            </a:xfrm>
            <a:prstGeom prst="line">
              <a:avLst/>
            </a:prstGeom>
            <a:ln>
              <a:solidFill>
                <a:srgbClr val="9374c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원호 6"/>
            <p:cNvSpPr/>
            <p:nvPr userDrawn="1"/>
          </p:nvSpPr>
          <p:spPr>
            <a:xfrm rot="10800000">
              <a:off x="1126816" y="594869"/>
              <a:ext cx="533709" cy="533709"/>
            </a:xfrm>
            <a:prstGeom prst="arc">
              <a:avLst>
                <a:gd name="adj1" fmla="val 16200000"/>
                <a:gd name="adj2" fmla="val 0"/>
              </a:avLst>
            </a:prstGeom>
            <a:ln>
              <a:solidFill>
                <a:srgbClr val="9374c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나눔고딕 ExtraBold"/>
                <a:ea typeface="나눔고딕 ExtraBold"/>
              </a:endParaRPr>
            </a:p>
          </p:txBody>
        </p:sp>
        <p:cxnSp>
          <p:nvCxnSpPr>
            <p:cNvPr id="29" name="직선 연결선 28"/>
            <p:cNvCxnSpPr/>
            <p:nvPr userDrawn="1"/>
          </p:nvCxnSpPr>
          <p:spPr>
            <a:xfrm>
              <a:off x="1393671" y="1128578"/>
              <a:ext cx="9298141" cy="0"/>
            </a:xfrm>
            <a:prstGeom prst="line">
              <a:avLst/>
            </a:prstGeom>
            <a:ln>
              <a:solidFill>
                <a:srgbClr val="9374c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1" name="그림 40"/>
          <p:cNvPicPr>
            <a:picLocks noChangeAspect="1"/>
          </p:cNvPicPr>
          <p:nvPr userDrawn="1"/>
        </p:nvPicPr>
        <p:blipFill rotWithShape="1">
          <a:blip r:embed="rId3"/>
          <a:stretch>
            <a:fillRect/>
          </a:stretch>
        </p:blipFill>
        <p:spPr>
          <a:xfrm>
            <a:off x="7589452" y="760706"/>
            <a:ext cx="851445" cy="161974"/>
          </a:xfrm>
          <a:prstGeom prst="rect">
            <a:avLst/>
          </a:prstGeom>
        </p:spPr>
      </p:pic>
      <p:pic>
        <p:nvPicPr>
          <p:cNvPr id="42" name="그림 41"/>
          <p:cNvPicPr>
            <a:picLocks noChangeAspect="1"/>
          </p:cNvPicPr>
          <p:nvPr userDrawn="1"/>
        </p:nvPicPr>
        <p:blipFill rotWithShape="1">
          <a:blip r:embed="rId4"/>
          <a:stretch>
            <a:fillRect/>
          </a:stretch>
        </p:blipFill>
        <p:spPr>
          <a:xfrm>
            <a:off x="8554317" y="714772"/>
            <a:ext cx="1127476" cy="207908"/>
          </a:xfrm>
          <a:prstGeom prst="rect">
            <a:avLst/>
          </a:prstGeom>
        </p:spPr>
      </p:pic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1_사용자 지정 레이아웃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그룹 12"/>
          <p:cNvGrpSpPr/>
          <p:nvPr userDrawn="1"/>
        </p:nvGrpSpPr>
        <p:grpSpPr>
          <a:xfrm rot="0">
            <a:off x="7779513" y="56813"/>
            <a:ext cx="1260124" cy="920235"/>
            <a:chOff x="7048852" y="75101"/>
            <a:chExt cx="1277141" cy="1010383"/>
          </a:xfrm>
        </p:grpSpPr>
        <p:grpSp>
          <p:nvGrpSpPr>
            <p:cNvPr id="14" name="그룹 13"/>
            <p:cNvGrpSpPr/>
            <p:nvPr/>
          </p:nvGrpSpPr>
          <p:grpSpPr>
            <a:xfrm rot="0">
              <a:off x="7048852" y="75101"/>
              <a:ext cx="1277141" cy="64603"/>
              <a:chOff x="7048852" y="75101"/>
              <a:chExt cx="1277141" cy="64603"/>
            </a:xfrm>
          </p:grpSpPr>
          <p:sp>
            <p:nvSpPr>
              <p:cNvPr id="85" name="Oval 6"/>
              <p:cNvSpPr>
                <a:spLocks noChangeArrowheads="1"/>
              </p:cNvSpPr>
              <p:nvPr/>
            </p:nvSpPr>
            <p:spPr>
              <a:xfrm>
                <a:off x="7048852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86" name="Oval 7"/>
              <p:cNvSpPr>
                <a:spLocks noChangeArrowheads="1"/>
              </p:cNvSpPr>
              <p:nvPr/>
            </p:nvSpPr>
            <p:spPr>
              <a:xfrm>
                <a:off x="7198978" y="75101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87" name="Oval 8"/>
              <p:cNvSpPr>
                <a:spLocks noChangeArrowheads="1"/>
              </p:cNvSpPr>
              <p:nvPr/>
            </p:nvSpPr>
            <p:spPr>
              <a:xfrm>
                <a:off x="7351409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88" name="Oval 9"/>
              <p:cNvSpPr>
                <a:spLocks noChangeArrowheads="1"/>
              </p:cNvSpPr>
              <p:nvPr/>
            </p:nvSpPr>
            <p:spPr>
              <a:xfrm>
                <a:off x="7501535" y="75101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89" name="Oval 10"/>
              <p:cNvSpPr>
                <a:spLocks noChangeArrowheads="1"/>
              </p:cNvSpPr>
              <p:nvPr/>
            </p:nvSpPr>
            <p:spPr>
              <a:xfrm>
                <a:off x="7653966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90" name="Oval 11"/>
              <p:cNvSpPr>
                <a:spLocks noChangeArrowheads="1"/>
              </p:cNvSpPr>
              <p:nvPr/>
            </p:nvSpPr>
            <p:spPr>
              <a:xfrm>
                <a:off x="7804092" y="75101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91" name="Oval 12"/>
              <p:cNvSpPr>
                <a:spLocks noChangeArrowheads="1"/>
              </p:cNvSpPr>
              <p:nvPr/>
            </p:nvSpPr>
            <p:spPr>
              <a:xfrm>
                <a:off x="7956523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92" name="Oval 13"/>
              <p:cNvSpPr>
                <a:spLocks noChangeArrowheads="1"/>
              </p:cNvSpPr>
              <p:nvPr/>
            </p:nvSpPr>
            <p:spPr>
              <a:xfrm>
                <a:off x="8106649" y="75101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93" name="Oval 14"/>
              <p:cNvSpPr>
                <a:spLocks noChangeArrowheads="1"/>
              </p:cNvSpPr>
              <p:nvPr/>
            </p:nvSpPr>
            <p:spPr>
              <a:xfrm>
                <a:off x="8259081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</p:grpSp>
        <p:grpSp>
          <p:nvGrpSpPr>
            <p:cNvPr id="15" name="그룹 14"/>
            <p:cNvGrpSpPr/>
            <p:nvPr/>
          </p:nvGrpSpPr>
          <p:grpSpPr>
            <a:xfrm rot="0">
              <a:off x="7048852" y="210212"/>
              <a:ext cx="1277141" cy="64603"/>
              <a:chOff x="7048852" y="203072"/>
              <a:chExt cx="1277141" cy="64603"/>
            </a:xfrm>
          </p:grpSpPr>
          <p:sp>
            <p:nvSpPr>
              <p:cNvPr id="76" name="Oval 15"/>
              <p:cNvSpPr>
                <a:spLocks noChangeArrowheads="1"/>
              </p:cNvSpPr>
              <p:nvPr/>
            </p:nvSpPr>
            <p:spPr>
              <a:xfrm>
                <a:off x="7048852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77" name="Oval 16"/>
              <p:cNvSpPr>
                <a:spLocks noChangeArrowheads="1"/>
              </p:cNvSpPr>
              <p:nvPr/>
            </p:nvSpPr>
            <p:spPr>
              <a:xfrm>
                <a:off x="7198978" y="203072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78" name="Oval 17"/>
              <p:cNvSpPr>
                <a:spLocks noChangeArrowheads="1"/>
              </p:cNvSpPr>
              <p:nvPr/>
            </p:nvSpPr>
            <p:spPr>
              <a:xfrm>
                <a:off x="7351409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79" name="Oval 18"/>
              <p:cNvSpPr>
                <a:spLocks noChangeArrowheads="1"/>
              </p:cNvSpPr>
              <p:nvPr/>
            </p:nvSpPr>
            <p:spPr>
              <a:xfrm>
                <a:off x="7501535" y="203072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80" name="Oval 19"/>
              <p:cNvSpPr>
                <a:spLocks noChangeArrowheads="1"/>
              </p:cNvSpPr>
              <p:nvPr/>
            </p:nvSpPr>
            <p:spPr>
              <a:xfrm>
                <a:off x="7653966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81" name="Oval 20"/>
              <p:cNvSpPr>
                <a:spLocks noChangeArrowheads="1"/>
              </p:cNvSpPr>
              <p:nvPr/>
            </p:nvSpPr>
            <p:spPr>
              <a:xfrm>
                <a:off x="7804092" y="203072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82" name="Oval 21"/>
              <p:cNvSpPr>
                <a:spLocks noChangeArrowheads="1"/>
              </p:cNvSpPr>
              <p:nvPr/>
            </p:nvSpPr>
            <p:spPr>
              <a:xfrm>
                <a:off x="7956523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83" name="Oval 22"/>
              <p:cNvSpPr>
                <a:spLocks noChangeArrowheads="1"/>
              </p:cNvSpPr>
              <p:nvPr/>
            </p:nvSpPr>
            <p:spPr>
              <a:xfrm>
                <a:off x="8106649" y="203072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84" name="Oval 23"/>
              <p:cNvSpPr>
                <a:spLocks noChangeArrowheads="1"/>
              </p:cNvSpPr>
              <p:nvPr/>
            </p:nvSpPr>
            <p:spPr>
              <a:xfrm>
                <a:off x="8259081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</p:grpSp>
        <p:grpSp>
          <p:nvGrpSpPr>
            <p:cNvPr id="16" name="그룹 15"/>
            <p:cNvGrpSpPr/>
            <p:nvPr/>
          </p:nvGrpSpPr>
          <p:grpSpPr>
            <a:xfrm rot="0">
              <a:off x="7048852" y="345323"/>
              <a:ext cx="1277141" cy="64603"/>
              <a:chOff x="7048852" y="75101"/>
              <a:chExt cx="1277141" cy="64603"/>
            </a:xfrm>
          </p:grpSpPr>
          <p:sp>
            <p:nvSpPr>
              <p:cNvPr id="67" name="Oval 6"/>
              <p:cNvSpPr>
                <a:spLocks noChangeArrowheads="1"/>
              </p:cNvSpPr>
              <p:nvPr/>
            </p:nvSpPr>
            <p:spPr>
              <a:xfrm>
                <a:off x="7048852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68" name="Oval 7"/>
              <p:cNvSpPr>
                <a:spLocks noChangeArrowheads="1"/>
              </p:cNvSpPr>
              <p:nvPr/>
            </p:nvSpPr>
            <p:spPr>
              <a:xfrm>
                <a:off x="7198978" y="75101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69" name="Oval 8"/>
              <p:cNvSpPr>
                <a:spLocks noChangeArrowheads="1"/>
              </p:cNvSpPr>
              <p:nvPr/>
            </p:nvSpPr>
            <p:spPr>
              <a:xfrm>
                <a:off x="7351409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70" name="Oval 9"/>
              <p:cNvSpPr>
                <a:spLocks noChangeArrowheads="1"/>
              </p:cNvSpPr>
              <p:nvPr/>
            </p:nvSpPr>
            <p:spPr>
              <a:xfrm>
                <a:off x="7501535" y="75101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71" name="Oval 10"/>
              <p:cNvSpPr>
                <a:spLocks noChangeArrowheads="1"/>
              </p:cNvSpPr>
              <p:nvPr/>
            </p:nvSpPr>
            <p:spPr>
              <a:xfrm>
                <a:off x="7653966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72" name="Oval 11"/>
              <p:cNvSpPr>
                <a:spLocks noChangeArrowheads="1"/>
              </p:cNvSpPr>
              <p:nvPr/>
            </p:nvSpPr>
            <p:spPr>
              <a:xfrm>
                <a:off x="7804092" y="75101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73" name="Oval 12"/>
              <p:cNvSpPr>
                <a:spLocks noChangeArrowheads="1"/>
              </p:cNvSpPr>
              <p:nvPr/>
            </p:nvSpPr>
            <p:spPr>
              <a:xfrm>
                <a:off x="7956523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74" name="Oval 13"/>
              <p:cNvSpPr>
                <a:spLocks noChangeArrowheads="1"/>
              </p:cNvSpPr>
              <p:nvPr/>
            </p:nvSpPr>
            <p:spPr>
              <a:xfrm>
                <a:off x="8106649" y="75101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75" name="Oval 14"/>
              <p:cNvSpPr>
                <a:spLocks noChangeArrowheads="1"/>
              </p:cNvSpPr>
              <p:nvPr/>
            </p:nvSpPr>
            <p:spPr>
              <a:xfrm>
                <a:off x="8259081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</p:grpSp>
        <p:grpSp>
          <p:nvGrpSpPr>
            <p:cNvPr id="17" name="그룹 16"/>
            <p:cNvGrpSpPr/>
            <p:nvPr/>
          </p:nvGrpSpPr>
          <p:grpSpPr>
            <a:xfrm rot="0">
              <a:off x="7048852" y="480434"/>
              <a:ext cx="1277141" cy="64603"/>
              <a:chOff x="7048852" y="203072"/>
              <a:chExt cx="1277141" cy="64603"/>
            </a:xfrm>
          </p:grpSpPr>
          <p:sp>
            <p:nvSpPr>
              <p:cNvPr id="58" name="Oval 15"/>
              <p:cNvSpPr>
                <a:spLocks noChangeArrowheads="1"/>
              </p:cNvSpPr>
              <p:nvPr/>
            </p:nvSpPr>
            <p:spPr>
              <a:xfrm>
                <a:off x="7048852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59" name="Oval 16"/>
              <p:cNvSpPr>
                <a:spLocks noChangeArrowheads="1"/>
              </p:cNvSpPr>
              <p:nvPr/>
            </p:nvSpPr>
            <p:spPr>
              <a:xfrm>
                <a:off x="7198978" y="203072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60" name="Oval 17"/>
              <p:cNvSpPr>
                <a:spLocks noChangeArrowheads="1"/>
              </p:cNvSpPr>
              <p:nvPr/>
            </p:nvSpPr>
            <p:spPr>
              <a:xfrm>
                <a:off x="7351409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61" name="Oval 18"/>
              <p:cNvSpPr>
                <a:spLocks noChangeArrowheads="1"/>
              </p:cNvSpPr>
              <p:nvPr/>
            </p:nvSpPr>
            <p:spPr>
              <a:xfrm>
                <a:off x="7501535" y="203072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62" name="Oval 19"/>
              <p:cNvSpPr>
                <a:spLocks noChangeArrowheads="1"/>
              </p:cNvSpPr>
              <p:nvPr/>
            </p:nvSpPr>
            <p:spPr>
              <a:xfrm>
                <a:off x="7653966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63" name="Oval 20"/>
              <p:cNvSpPr>
                <a:spLocks noChangeArrowheads="1"/>
              </p:cNvSpPr>
              <p:nvPr/>
            </p:nvSpPr>
            <p:spPr>
              <a:xfrm>
                <a:off x="7804092" y="203072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64" name="Oval 21"/>
              <p:cNvSpPr>
                <a:spLocks noChangeArrowheads="1"/>
              </p:cNvSpPr>
              <p:nvPr/>
            </p:nvSpPr>
            <p:spPr>
              <a:xfrm>
                <a:off x="7956523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65" name="Oval 22"/>
              <p:cNvSpPr>
                <a:spLocks noChangeArrowheads="1"/>
              </p:cNvSpPr>
              <p:nvPr/>
            </p:nvSpPr>
            <p:spPr>
              <a:xfrm>
                <a:off x="8106649" y="203072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66" name="Oval 23"/>
              <p:cNvSpPr>
                <a:spLocks noChangeArrowheads="1"/>
              </p:cNvSpPr>
              <p:nvPr/>
            </p:nvSpPr>
            <p:spPr>
              <a:xfrm>
                <a:off x="8259081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</p:grpSp>
        <p:grpSp>
          <p:nvGrpSpPr>
            <p:cNvPr id="18" name="그룹 17"/>
            <p:cNvGrpSpPr/>
            <p:nvPr/>
          </p:nvGrpSpPr>
          <p:grpSpPr>
            <a:xfrm rot="0">
              <a:off x="7048852" y="615545"/>
              <a:ext cx="1277141" cy="64603"/>
              <a:chOff x="7048852" y="75101"/>
              <a:chExt cx="1277141" cy="64603"/>
            </a:xfrm>
          </p:grpSpPr>
          <p:sp>
            <p:nvSpPr>
              <p:cNvPr id="49" name="Oval 6"/>
              <p:cNvSpPr>
                <a:spLocks noChangeArrowheads="1"/>
              </p:cNvSpPr>
              <p:nvPr/>
            </p:nvSpPr>
            <p:spPr>
              <a:xfrm>
                <a:off x="7048852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50" name="Oval 7"/>
              <p:cNvSpPr>
                <a:spLocks noChangeArrowheads="1"/>
              </p:cNvSpPr>
              <p:nvPr/>
            </p:nvSpPr>
            <p:spPr>
              <a:xfrm>
                <a:off x="7198978" y="75101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51" name="Oval 8"/>
              <p:cNvSpPr>
                <a:spLocks noChangeArrowheads="1"/>
              </p:cNvSpPr>
              <p:nvPr/>
            </p:nvSpPr>
            <p:spPr>
              <a:xfrm>
                <a:off x="7351409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52" name="Oval 9"/>
              <p:cNvSpPr>
                <a:spLocks noChangeArrowheads="1"/>
              </p:cNvSpPr>
              <p:nvPr/>
            </p:nvSpPr>
            <p:spPr>
              <a:xfrm>
                <a:off x="7501535" y="75101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53" name="Oval 10"/>
              <p:cNvSpPr>
                <a:spLocks noChangeArrowheads="1"/>
              </p:cNvSpPr>
              <p:nvPr/>
            </p:nvSpPr>
            <p:spPr>
              <a:xfrm>
                <a:off x="7653966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54" name="Oval 11"/>
              <p:cNvSpPr>
                <a:spLocks noChangeArrowheads="1"/>
              </p:cNvSpPr>
              <p:nvPr/>
            </p:nvSpPr>
            <p:spPr>
              <a:xfrm>
                <a:off x="7804092" y="75101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55" name="Oval 12"/>
              <p:cNvSpPr>
                <a:spLocks noChangeArrowheads="1"/>
              </p:cNvSpPr>
              <p:nvPr/>
            </p:nvSpPr>
            <p:spPr>
              <a:xfrm>
                <a:off x="7956523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56" name="Oval 13"/>
              <p:cNvSpPr>
                <a:spLocks noChangeArrowheads="1"/>
              </p:cNvSpPr>
              <p:nvPr/>
            </p:nvSpPr>
            <p:spPr>
              <a:xfrm>
                <a:off x="8106649" y="75101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57" name="Oval 14"/>
              <p:cNvSpPr>
                <a:spLocks noChangeArrowheads="1"/>
              </p:cNvSpPr>
              <p:nvPr/>
            </p:nvSpPr>
            <p:spPr>
              <a:xfrm>
                <a:off x="8259081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</p:grpSp>
        <p:grpSp>
          <p:nvGrpSpPr>
            <p:cNvPr id="19" name="그룹 18"/>
            <p:cNvGrpSpPr/>
            <p:nvPr/>
          </p:nvGrpSpPr>
          <p:grpSpPr>
            <a:xfrm rot="0">
              <a:off x="7048852" y="750656"/>
              <a:ext cx="1277141" cy="64603"/>
              <a:chOff x="7048852" y="203072"/>
              <a:chExt cx="1277141" cy="64603"/>
            </a:xfrm>
          </p:grpSpPr>
          <p:sp>
            <p:nvSpPr>
              <p:cNvPr id="40" name="Oval 15"/>
              <p:cNvSpPr>
                <a:spLocks noChangeArrowheads="1"/>
              </p:cNvSpPr>
              <p:nvPr/>
            </p:nvSpPr>
            <p:spPr>
              <a:xfrm>
                <a:off x="7048852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41" name="Oval 16"/>
              <p:cNvSpPr>
                <a:spLocks noChangeArrowheads="1"/>
              </p:cNvSpPr>
              <p:nvPr/>
            </p:nvSpPr>
            <p:spPr>
              <a:xfrm>
                <a:off x="7198978" y="203072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42" name="Oval 17"/>
              <p:cNvSpPr>
                <a:spLocks noChangeArrowheads="1"/>
              </p:cNvSpPr>
              <p:nvPr/>
            </p:nvSpPr>
            <p:spPr>
              <a:xfrm>
                <a:off x="7351409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43" name="Oval 18"/>
              <p:cNvSpPr>
                <a:spLocks noChangeArrowheads="1"/>
              </p:cNvSpPr>
              <p:nvPr/>
            </p:nvSpPr>
            <p:spPr>
              <a:xfrm>
                <a:off x="7501535" y="203072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44" name="Oval 19"/>
              <p:cNvSpPr>
                <a:spLocks noChangeArrowheads="1"/>
              </p:cNvSpPr>
              <p:nvPr/>
            </p:nvSpPr>
            <p:spPr>
              <a:xfrm>
                <a:off x="7653966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45" name="Oval 20"/>
              <p:cNvSpPr>
                <a:spLocks noChangeArrowheads="1"/>
              </p:cNvSpPr>
              <p:nvPr/>
            </p:nvSpPr>
            <p:spPr>
              <a:xfrm>
                <a:off x="7804092" y="203072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46" name="Oval 21"/>
              <p:cNvSpPr>
                <a:spLocks noChangeArrowheads="1"/>
              </p:cNvSpPr>
              <p:nvPr/>
            </p:nvSpPr>
            <p:spPr>
              <a:xfrm>
                <a:off x="7956523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47" name="Oval 22"/>
              <p:cNvSpPr>
                <a:spLocks noChangeArrowheads="1"/>
              </p:cNvSpPr>
              <p:nvPr/>
            </p:nvSpPr>
            <p:spPr>
              <a:xfrm>
                <a:off x="8106649" y="203072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48" name="Oval 23"/>
              <p:cNvSpPr>
                <a:spLocks noChangeArrowheads="1"/>
              </p:cNvSpPr>
              <p:nvPr/>
            </p:nvSpPr>
            <p:spPr>
              <a:xfrm>
                <a:off x="8259081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</p:grpSp>
        <p:grpSp>
          <p:nvGrpSpPr>
            <p:cNvPr id="20" name="그룹 19"/>
            <p:cNvGrpSpPr/>
            <p:nvPr/>
          </p:nvGrpSpPr>
          <p:grpSpPr>
            <a:xfrm rot="0">
              <a:off x="7048852" y="885767"/>
              <a:ext cx="1277141" cy="64603"/>
              <a:chOff x="7048852" y="75101"/>
              <a:chExt cx="1277141" cy="64603"/>
            </a:xfrm>
          </p:grpSpPr>
          <p:sp>
            <p:nvSpPr>
              <p:cNvPr id="31" name="Oval 6"/>
              <p:cNvSpPr>
                <a:spLocks noChangeArrowheads="1"/>
              </p:cNvSpPr>
              <p:nvPr/>
            </p:nvSpPr>
            <p:spPr>
              <a:xfrm>
                <a:off x="7048852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32" name="Oval 7"/>
              <p:cNvSpPr>
                <a:spLocks noChangeArrowheads="1"/>
              </p:cNvSpPr>
              <p:nvPr/>
            </p:nvSpPr>
            <p:spPr>
              <a:xfrm>
                <a:off x="7198978" y="75101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33" name="Oval 8"/>
              <p:cNvSpPr>
                <a:spLocks noChangeArrowheads="1"/>
              </p:cNvSpPr>
              <p:nvPr/>
            </p:nvSpPr>
            <p:spPr>
              <a:xfrm>
                <a:off x="7351409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34" name="Oval 9"/>
              <p:cNvSpPr>
                <a:spLocks noChangeArrowheads="1"/>
              </p:cNvSpPr>
              <p:nvPr/>
            </p:nvSpPr>
            <p:spPr>
              <a:xfrm>
                <a:off x="7501535" y="75101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35" name="Oval 10"/>
              <p:cNvSpPr>
                <a:spLocks noChangeArrowheads="1"/>
              </p:cNvSpPr>
              <p:nvPr/>
            </p:nvSpPr>
            <p:spPr>
              <a:xfrm>
                <a:off x="7653966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36" name="Oval 11"/>
              <p:cNvSpPr>
                <a:spLocks noChangeArrowheads="1"/>
              </p:cNvSpPr>
              <p:nvPr/>
            </p:nvSpPr>
            <p:spPr>
              <a:xfrm>
                <a:off x="7804092" y="75101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37" name="Oval 12"/>
              <p:cNvSpPr>
                <a:spLocks noChangeArrowheads="1"/>
              </p:cNvSpPr>
              <p:nvPr/>
            </p:nvSpPr>
            <p:spPr>
              <a:xfrm>
                <a:off x="7956523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38" name="Oval 13"/>
              <p:cNvSpPr>
                <a:spLocks noChangeArrowheads="1"/>
              </p:cNvSpPr>
              <p:nvPr/>
            </p:nvSpPr>
            <p:spPr>
              <a:xfrm>
                <a:off x="8106649" y="75101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39" name="Oval 14"/>
              <p:cNvSpPr>
                <a:spLocks noChangeArrowheads="1"/>
              </p:cNvSpPr>
              <p:nvPr/>
            </p:nvSpPr>
            <p:spPr>
              <a:xfrm>
                <a:off x="8259081" y="75101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</p:grpSp>
        <p:grpSp>
          <p:nvGrpSpPr>
            <p:cNvPr id="21" name="그룹 20"/>
            <p:cNvGrpSpPr/>
            <p:nvPr/>
          </p:nvGrpSpPr>
          <p:grpSpPr>
            <a:xfrm rot="0">
              <a:off x="7048852" y="1020881"/>
              <a:ext cx="1277141" cy="64603"/>
              <a:chOff x="7048852" y="203072"/>
              <a:chExt cx="1277141" cy="64603"/>
            </a:xfrm>
          </p:grpSpPr>
          <p:sp>
            <p:nvSpPr>
              <p:cNvPr id="22" name="Oval 15"/>
              <p:cNvSpPr>
                <a:spLocks noChangeArrowheads="1"/>
              </p:cNvSpPr>
              <p:nvPr/>
            </p:nvSpPr>
            <p:spPr>
              <a:xfrm>
                <a:off x="7048852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23" name="Oval 16"/>
              <p:cNvSpPr>
                <a:spLocks noChangeArrowheads="1"/>
              </p:cNvSpPr>
              <p:nvPr/>
            </p:nvSpPr>
            <p:spPr>
              <a:xfrm>
                <a:off x="7198978" y="203072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24" name="Oval 17"/>
              <p:cNvSpPr>
                <a:spLocks noChangeArrowheads="1"/>
              </p:cNvSpPr>
              <p:nvPr/>
            </p:nvSpPr>
            <p:spPr>
              <a:xfrm>
                <a:off x="7351409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25" name="Oval 18"/>
              <p:cNvSpPr>
                <a:spLocks noChangeArrowheads="1"/>
              </p:cNvSpPr>
              <p:nvPr/>
            </p:nvSpPr>
            <p:spPr>
              <a:xfrm>
                <a:off x="7501535" y="203072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26" name="Oval 19"/>
              <p:cNvSpPr>
                <a:spLocks noChangeArrowheads="1"/>
              </p:cNvSpPr>
              <p:nvPr/>
            </p:nvSpPr>
            <p:spPr>
              <a:xfrm>
                <a:off x="7653966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27" name="Oval 20"/>
              <p:cNvSpPr>
                <a:spLocks noChangeArrowheads="1"/>
              </p:cNvSpPr>
              <p:nvPr/>
            </p:nvSpPr>
            <p:spPr>
              <a:xfrm>
                <a:off x="7804092" y="203072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28" name="Oval 21"/>
              <p:cNvSpPr>
                <a:spLocks noChangeArrowheads="1"/>
              </p:cNvSpPr>
              <p:nvPr/>
            </p:nvSpPr>
            <p:spPr>
              <a:xfrm>
                <a:off x="7956523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29" name="Oval 22"/>
              <p:cNvSpPr>
                <a:spLocks noChangeArrowheads="1"/>
              </p:cNvSpPr>
              <p:nvPr/>
            </p:nvSpPr>
            <p:spPr>
              <a:xfrm>
                <a:off x="8106649" y="203072"/>
                <a:ext cx="69217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  <p:sp>
            <p:nvSpPr>
              <p:cNvPr id="30" name="Oval 23"/>
              <p:cNvSpPr>
                <a:spLocks noChangeArrowheads="1"/>
              </p:cNvSpPr>
              <p:nvPr/>
            </p:nvSpPr>
            <p:spPr>
              <a:xfrm>
                <a:off x="8259081" y="203072"/>
                <a:ext cx="66912" cy="646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anchor="t" anchorCtr="0">
                <a:prstTxWarp prst="textNoShape">
                  <a:avLst/>
                </a:prstTxWarp>
              </a:bodyPr>
              <a:lstStyle/>
              <a:p>
                <a:pPr lvl="0">
                  <a:defRPr/>
                </a:pPr>
                <a:endParaRPr lang="ko-KR" altLang="en-US">
                  <a:latin typeface="함초롬돋움"/>
                  <a:ea typeface="함초롬돋움"/>
                  <a:cs typeface="함초롬돋움"/>
                </a:endParaRPr>
              </a:p>
            </p:txBody>
          </p:sp>
        </p:grpSp>
      </p:grpSp>
      <p:cxnSp>
        <p:nvCxnSpPr>
          <p:cNvPr id="3" name="직선 연결선 2"/>
          <p:cNvCxnSpPr/>
          <p:nvPr userDrawn="1"/>
        </p:nvCxnSpPr>
        <p:spPr>
          <a:xfrm>
            <a:off x="694508" y="0"/>
            <a:ext cx="0" cy="1120462"/>
          </a:xfrm>
          <a:prstGeom prst="line">
            <a:avLst/>
          </a:prstGeom>
          <a:ln w="28575">
            <a:solidFill>
              <a:srgbClr val="a5aeb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제목 3"/>
          <p:cNvSpPr>
            <a:spLocks noGrp="1"/>
          </p:cNvSpPr>
          <p:nvPr>
            <p:ph type="title" idx="0"/>
          </p:nvPr>
        </p:nvSpPr>
        <p:spPr>
          <a:xfrm>
            <a:off x="689292" y="753745"/>
            <a:ext cx="8543925" cy="473075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lang="ko-KR" altLang="en-US" sz="2400" kern="1200">
                <a:solidFill>
                  <a:schemeClr val="tx2">
                    <a:lumMod val="75000"/>
                  </a:schemeClr>
                </a:solidFill>
                <a:latin typeface="G마켓 산스 TTF Medium"/>
                <a:ea typeface="G마켓 산스 TTF Medium"/>
                <a:cs typeface="+mn-cs"/>
              </a:defRPr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9113520" y="0"/>
            <a:ext cx="792480" cy="1020881"/>
          </a:xfrm>
          <a:prstGeom prst="rect">
            <a:avLst/>
          </a:prstGeom>
          <a:solidFill>
            <a:srgbClr val="3186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9" name="TextBox 8"/>
          <p:cNvSpPr txBox="1"/>
          <p:nvPr userDrawn="1"/>
        </p:nvSpPr>
        <p:spPr>
          <a:xfrm>
            <a:off x="9143866" y="313565"/>
            <a:ext cx="7328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dist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900" b="0" i="0" u="none" strike="noStrike" kern="1200" cap="none" spc="-150" normalizeH="0" baseline="0">
                <a:solidFill>
                  <a:schemeClr val="bg1"/>
                </a:solidFill>
                <a:effectLst/>
                <a:uLnTx/>
                <a:uFillTx/>
                <a:latin typeface="나눔고딕 ExtraBold"/>
                <a:ea typeface="나눔고딕 ExtraBold"/>
              </a:rPr>
              <a:t>2021</a:t>
            </a:r>
            <a:endParaRPr kumimoji="0" lang="en-US" altLang="ko-KR" sz="900" b="0" i="0" u="none" strike="noStrike" kern="1200" cap="none" spc="-150" normalizeH="0" baseline="0">
              <a:solidFill>
                <a:schemeClr val="bg1"/>
              </a:solidFill>
              <a:effectLst/>
              <a:uLnTx/>
              <a:uFillTx/>
              <a:latin typeface="나눔고딕 ExtraBold"/>
              <a:ea typeface="나눔고딕 ExtraBold"/>
            </a:endParaRPr>
          </a:p>
          <a:p>
            <a:pPr marL="0" marR="0" lvl="0" indent="0" algn="dist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sz="900" b="0" i="0" u="none" strike="noStrike" kern="1200" cap="none" spc="-150" normalizeH="0" baseline="0">
                <a:solidFill>
                  <a:schemeClr val="bg1"/>
                </a:solidFill>
                <a:effectLst/>
                <a:uLnTx/>
                <a:uFillTx/>
                <a:latin typeface="나눔고딕 ExtraBold"/>
                <a:ea typeface="나눔고딕 ExtraBold"/>
              </a:rPr>
              <a:t>국민취업</a:t>
            </a:r>
            <a:endParaRPr kumimoji="0" lang="ko-KR" altLang="en-US" sz="900" b="0" i="0" u="none" strike="noStrike" kern="1200" cap="none" spc="-150" normalizeH="0" baseline="0">
              <a:solidFill>
                <a:schemeClr val="bg1"/>
              </a:solidFill>
              <a:effectLst/>
              <a:uLnTx/>
              <a:uFillTx/>
              <a:latin typeface="나눔고딕 ExtraBold"/>
              <a:ea typeface="나눔고딕 ExtraBold"/>
            </a:endParaRPr>
          </a:p>
          <a:p>
            <a:pPr marL="0" marR="0" lvl="0" indent="0" algn="dist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sz="900" b="0" i="0" u="none" strike="noStrike" kern="1200" cap="none" spc="-150" normalizeH="0" baseline="0">
                <a:solidFill>
                  <a:schemeClr val="bg1"/>
                </a:solidFill>
                <a:effectLst/>
                <a:uLnTx/>
                <a:uFillTx/>
                <a:latin typeface="나눔고딕 ExtraBold"/>
                <a:ea typeface="나눔고딕 ExtraBold"/>
              </a:rPr>
              <a:t>지원제도</a:t>
            </a:r>
            <a:endParaRPr kumimoji="0" lang="ko-KR" altLang="en-US" sz="900" b="0" i="0" u="none" strike="noStrike" kern="1200" cap="none" spc="-150" normalizeH="0" baseline="0">
              <a:solidFill>
                <a:schemeClr val="bg1"/>
              </a:solidFill>
              <a:effectLst/>
              <a:uLnTx/>
              <a:uFillTx/>
              <a:latin typeface="나눔고딕 ExtraBold"/>
              <a:ea typeface="나눔고딕 ExtraBold"/>
            </a:endParaRPr>
          </a:p>
          <a:p>
            <a:pPr marL="0" marR="0" lvl="0" indent="0" algn="dist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ko-KR" altLang="en-US" sz="900" b="0" i="0" u="none" strike="noStrike" kern="1200" cap="none" spc="-150" normalizeH="0" baseline="0">
                <a:solidFill>
                  <a:schemeClr val="bg1"/>
                </a:solidFill>
                <a:effectLst/>
                <a:uLnTx/>
                <a:uFillTx/>
                <a:latin typeface="나눔고딕 ExtraBold"/>
                <a:ea typeface="나눔고딕 ExtraBold"/>
              </a:rPr>
              <a:t>업무매뉴얼</a:t>
            </a:r>
            <a:endParaRPr kumimoji="0" lang="en-US" altLang="ko-KR" sz="900" b="0" i="0" u="none" strike="noStrike" kern="1200" cap="none" spc="-150" normalizeH="0" baseline="0">
              <a:solidFill>
                <a:schemeClr val="bg1"/>
              </a:solidFill>
              <a:effectLst/>
              <a:uLnTx/>
              <a:uFillTx/>
              <a:latin typeface="나눔고딕 ExtraBold"/>
              <a:ea typeface="나눔고딕 ExtraBold"/>
            </a:endParaRPr>
          </a:p>
        </p:txBody>
      </p:sp>
      <p:sp>
        <p:nvSpPr>
          <p:cNvPr id="94" name="직사각형 93"/>
          <p:cNvSpPr/>
          <p:nvPr userDrawn="1"/>
        </p:nvSpPr>
        <p:spPr>
          <a:xfrm>
            <a:off x="9113520" y="6675120"/>
            <a:ext cx="792480" cy="182880"/>
          </a:xfrm>
          <a:prstGeom prst="rect">
            <a:avLst/>
          </a:prstGeom>
          <a:solidFill>
            <a:srgbClr val="7a8c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9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79518" y="6644640"/>
            <a:ext cx="437967" cy="246221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defRPr kumimoji="0" lang="ko-KR" altLang="en-US" sz="1000" b="0" i="0" u="none" strike="noStrike" kern="1200" cap="none" spc="0" normalizeH="0" baseline="0" smtClean="0">
                <a:solidFill>
                  <a:schemeClr val="bg1"/>
                </a:solidFill>
                <a:effectLst/>
                <a:uLnTx/>
                <a:uFillTx/>
                <a:latin typeface="KoPub돋움체 Medium"/>
                <a:ea typeface="KoPub돋움체 Medium"/>
                <a:cs typeface="+mn-cs"/>
              </a:defRPr>
            </a:lvl1pPr>
          </a:lstStyle>
          <a:p>
            <a:pPr>
              <a:defRPr/>
            </a:pPr>
            <a:r>
              <a:rPr lang="en-US" altLang="ko-KR">
                <a:latin typeface="함초롬돋움"/>
                <a:ea typeface="함초롬돋움"/>
                <a:cs typeface="함초롬돋움"/>
              </a:rPr>
              <a:t>·</a:t>
            </a:r>
            <a:fld id="{1A9D3A20-98AF-45A8-BADA-79EF98E133A9}" type="slidenum">
              <a:rPr lang="en-US" altLang="ko-KR">
                <a:latin typeface="함초롬돋움"/>
                <a:ea typeface="함초롬돋움"/>
                <a:cs typeface="함초롬돋움"/>
              </a:rPr>
              <a:pPr>
                <a:defRPr/>
              </a:pPr>
              <a:t>‹#›</a:t>
            </a:fld>
            <a:r>
              <a:rPr lang="en-US" altLang="ko-KR">
                <a:latin typeface="함초롬돋움"/>
                <a:ea typeface="함초롬돋움"/>
                <a:cs typeface="함초롬돋움"/>
              </a:rPr>
              <a:t>·</a:t>
            </a:r>
            <a:endParaRPr lang="en-US"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96" name="직사각형 95"/>
          <p:cNvSpPr/>
          <p:nvPr userDrawn="1"/>
        </p:nvSpPr>
        <p:spPr>
          <a:xfrm>
            <a:off x="0" y="6675120"/>
            <a:ext cx="9131848" cy="182880"/>
          </a:xfrm>
          <a:prstGeom prst="rect">
            <a:avLst/>
          </a:prstGeom>
          <a:solidFill>
            <a:srgbClr val="909f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>
              <a:latin typeface="함초롬돋움"/>
              <a:ea typeface="함초롬돋움"/>
              <a:cs typeface="함초롬돋움"/>
            </a:endParaRPr>
          </a:p>
        </p:txBody>
      </p:sp>
      <p:sp>
        <p:nvSpPr>
          <p:cNvPr id="97" name="TextBox 96"/>
          <p:cNvSpPr txBox="1"/>
          <p:nvPr userDrawn="1"/>
        </p:nvSpPr>
        <p:spPr>
          <a:xfrm>
            <a:off x="129470" y="6649546"/>
            <a:ext cx="1843967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900" b="0" i="0" u="none" strike="noStrike" kern="1200" cap="none" spc="-80" normalizeH="0" baseline="0">
                <a:solidFill>
                  <a:schemeClr val="bg1"/>
                </a:solidFill>
                <a:effectLst/>
                <a:uLnTx/>
                <a:uFillTx/>
                <a:latin typeface="나눔고딕 ExtraBold"/>
                <a:ea typeface="나눔고딕 ExtraBold"/>
              </a:rPr>
              <a:t>[5</a:t>
            </a:r>
            <a:r>
              <a:rPr kumimoji="0" lang="ko-KR" altLang="en-US" sz="900" b="0" i="0" u="none" strike="noStrike" kern="1200" cap="none" spc="-80" normalizeH="0" baseline="0">
                <a:solidFill>
                  <a:schemeClr val="bg1"/>
                </a:solidFill>
                <a:effectLst/>
                <a:uLnTx/>
                <a:uFillTx/>
                <a:latin typeface="나눔고딕 ExtraBold"/>
                <a:ea typeface="나눔고딕 ExtraBold"/>
              </a:rPr>
              <a:t>부</a:t>
            </a:r>
            <a:r>
              <a:rPr kumimoji="0" lang="en-US" altLang="ko-KR" sz="900" b="0" i="0" u="none" strike="noStrike" kern="1200" cap="none" spc="-80" normalizeH="0" baseline="0">
                <a:solidFill>
                  <a:schemeClr val="bg1"/>
                </a:solidFill>
                <a:effectLst/>
                <a:uLnTx/>
                <a:uFillTx/>
                <a:latin typeface="나눔고딕 ExtraBold"/>
                <a:ea typeface="나눔고딕 ExtraBold"/>
              </a:rPr>
              <a:t>]</a:t>
            </a:r>
            <a:r>
              <a:rPr kumimoji="0" lang="ko-KR" altLang="en-US" sz="900" b="0" i="0" u="none" strike="noStrike" kern="1200" cap="none" spc="-80" normalizeH="0" baseline="0">
                <a:solidFill>
                  <a:schemeClr val="bg1"/>
                </a:solidFill>
                <a:effectLst/>
                <a:uLnTx/>
                <a:uFillTx/>
                <a:latin typeface="나눔고딕 ExtraBold"/>
                <a:ea typeface="나눔고딕 ExtraBold"/>
              </a:rPr>
              <a:t> 민간위탁사업 운영</a:t>
            </a:r>
            <a:endParaRPr kumimoji="0" lang="ko-KR" altLang="en-US" sz="900" b="0" i="0" u="none" strike="noStrike" kern="1200" cap="none" spc="-80" normalizeH="0" baseline="0">
              <a:solidFill>
                <a:schemeClr val="bg1"/>
              </a:solidFill>
              <a:latin typeface="나눔고딕 ExtraBold"/>
              <a:ea typeface="나눔고딕 ExtraBold"/>
            </a:endParaRPr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slideLayout" Target="../slideLayouts/slideLayout13.xml"  /><Relationship Id="rId14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2_디자인 사용자 지정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</p:sldLayoutIdLst>
  <p:transition xmlns:mc="http://schemas.openxmlformats.org/markup-compatibility/2006" xmlns:hp="http://schemas.haansoft.com/office/presentation/8.0" mc:Ignorable="hp" hp:hslDur="500"/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7.xml"  /><Relationship Id="rId3" Type="http://schemas.openxmlformats.org/officeDocument/2006/relationships/image" Target="../media/image4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2.xml"  /><Relationship Id="rId2" Type="http://schemas.openxmlformats.org/officeDocument/2006/relationships/slideLayout" Target="../slideLayouts/slideLayout7.xml"  /><Relationship Id="rId3" Type="http://schemas.openxmlformats.org/officeDocument/2006/relationships/hyperlink" Target="http://www.work.go.kr/" TargetMode="External" /><Relationship Id="rId4" Type="http://schemas.openxmlformats.org/officeDocument/2006/relationships/image" Target="../media/image4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7.xml"  /><Relationship Id="rId2" Type="http://schemas.openxmlformats.org/officeDocument/2006/relationships/image" Target="../media/image4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200471" y="980728"/>
            <a:ext cx="88569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>
                <a:latin typeface="나눔고딕 ExtraBold"/>
                <a:ea typeface="나눔고딕 ExtraBold"/>
                <a:cs typeface="함초롬돋움"/>
              </a:rPr>
              <a:t>『 </a:t>
            </a:r>
            <a:r>
              <a:rPr lang="ko-KR" altLang="en-US">
                <a:latin typeface="나눔고딕 ExtraBold"/>
                <a:ea typeface="나눔고딕 ExtraBold"/>
                <a:cs typeface="함초롬돋움"/>
              </a:rPr>
              <a:t>국민취업지원제도 이해 </a:t>
            </a:r>
            <a:r>
              <a:rPr lang="en-US" altLang="ko-KR">
                <a:latin typeface="나눔고딕 ExtraBold"/>
                <a:ea typeface="나눔고딕 ExtraBold"/>
                <a:cs typeface="함초롬돋움"/>
              </a:rPr>
              <a:t>』</a:t>
            </a:r>
            <a:endParaRPr lang="ko-KR" altLang="en-US">
              <a:latin typeface="나눔고딕 ExtraBold"/>
              <a:ea typeface="나눔고딕 ExtraBold"/>
              <a:cs typeface="함초롬돋움"/>
            </a:endParaRPr>
          </a:p>
        </p:txBody>
      </p:sp>
      <p:cxnSp>
        <p:nvCxnSpPr>
          <p:cNvPr id="23" name="직선 연결선 22"/>
          <p:cNvCxnSpPr/>
          <p:nvPr/>
        </p:nvCxnSpPr>
        <p:spPr>
          <a:xfrm>
            <a:off x="200472" y="1412801"/>
            <a:ext cx="2880320" cy="0"/>
          </a:xfrm>
          <a:prstGeom prst="line">
            <a:avLst/>
          </a:prstGeom>
          <a:ln w="38100">
            <a:solidFill>
              <a:srgbClr val="1f609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직사각형 43"/>
          <p:cNvSpPr/>
          <p:nvPr/>
        </p:nvSpPr>
        <p:spPr>
          <a:xfrm>
            <a:off x="200472" y="260648"/>
            <a:ext cx="21602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600" b="1">
                <a:solidFill>
                  <a:schemeClr val="bg1"/>
                </a:solidFill>
                <a:latin typeface="+mj-lt"/>
                <a:ea typeface="나눔고딕"/>
              </a:rPr>
              <a:t>국민취업지원제도</a:t>
            </a:r>
            <a:endParaRPr lang="en-US" altLang="ko-KR" sz="1600" b="1" spc="-100">
              <a:solidFill>
                <a:schemeClr val="bg1"/>
              </a:solidFill>
              <a:latin typeface="+mj-lt"/>
              <a:ea typeface="나눔고딕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7089303" y="6309320"/>
            <a:ext cx="2311400" cy="365125"/>
          </a:xfrm>
        </p:spPr>
        <p:txBody>
          <a:bodyPr/>
          <a:lstStyle/>
          <a:p>
            <a:pPr lvl="0">
              <a:defRPr/>
            </a:pPr>
            <a:fld id="{63C18A04-ED27-4672-ABCD-078792CC94D0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  <p:sp>
        <p:nvSpPr>
          <p:cNvPr id="2" name="TextBox 1"/>
          <p:cNvSpPr txBox="1"/>
          <p:nvPr/>
        </p:nvSpPr>
        <p:spPr>
          <a:xfrm>
            <a:off x="415800" y="1628800"/>
            <a:ext cx="9073704" cy="854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200">
                <a:latin typeface="나눔고딕"/>
                <a:ea typeface="나눔고딕"/>
              </a:rPr>
              <a:t>        국민취업지원제도란</a:t>
            </a:r>
            <a:r>
              <a:rPr lang="en-US" altLang="ko-KR" sz="1200">
                <a:latin typeface="나눔고딕"/>
                <a:ea typeface="나눔고딕"/>
              </a:rPr>
              <a:t>? </a:t>
            </a:r>
            <a:endParaRPr lang="en-US" altLang="ko-KR" sz="1200">
              <a:latin typeface="나눔고딕"/>
              <a:ea typeface="나눔고딕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200">
                <a:latin typeface="나눔고딕"/>
                <a:ea typeface="나눔고딕"/>
              </a:rPr>
              <a:t>        취업을 원하는 구직자에게</a:t>
            </a:r>
            <a:r>
              <a:rPr lang="ko-KR" altLang="en-US" sz="1300">
                <a:solidFill>
                  <a:srgbClr val="0000ff"/>
                </a:solidFill>
                <a:latin typeface="나눔고딕"/>
                <a:ea typeface="나눔고딕"/>
              </a:rPr>
              <a:t>  </a:t>
            </a:r>
            <a:r>
              <a:rPr lang="en-US" altLang="ko-KR" sz="1300" i="1">
                <a:solidFill>
                  <a:srgbClr val="0000ff"/>
                </a:solidFill>
                <a:latin typeface="나눔고딕"/>
                <a:ea typeface="나눔고딕"/>
              </a:rPr>
              <a:t>“</a:t>
            </a:r>
            <a:r>
              <a:rPr lang="ko-KR" altLang="en-US" sz="1300" i="1">
                <a:solidFill>
                  <a:srgbClr val="0000ff"/>
                </a:solidFill>
                <a:latin typeface="나눔고딕"/>
                <a:ea typeface="나눔고딕"/>
              </a:rPr>
              <a:t>종합적 취업지원서비스를 제공</a:t>
            </a:r>
            <a:r>
              <a:rPr lang="en-US" altLang="ko-KR" sz="1300" i="1">
                <a:solidFill>
                  <a:srgbClr val="0000ff"/>
                </a:solidFill>
                <a:latin typeface="나눔고딕"/>
                <a:ea typeface="나눔고딕"/>
              </a:rPr>
              <a:t>” </a:t>
            </a:r>
            <a:r>
              <a:rPr lang="ko-KR" altLang="en-US" sz="1200">
                <a:latin typeface="나눔고딕"/>
                <a:ea typeface="나눔고딕"/>
              </a:rPr>
              <a:t>하고</a:t>
            </a:r>
            <a:r>
              <a:rPr lang="en-US" altLang="ko-KR" sz="1200">
                <a:latin typeface="나눔고딕"/>
                <a:ea typeface="나눔고딕"/>
              </a:rPr>
              <a:t>, </a:t>
            </a:r>
            <a:r>
              <a:rPr lang="ko-KR" altLang="en-US" sz="1200" b="1">
                <a:latin typeface="나눔고딕"/>
                <a:ea typeface="나눔고딕"/>
              </a:rPr>
              <a:t>저소득 구직자에게는  </a:t>
            </a:r>
            <a:r>
              <a:rPr lang="ko-KR" altLang="en-US" sz="1200">
                <a:latin typeface="나눔고딕"/>
                <a:ea typeface="나눔고딕"/>
              </a:rPr>
              <a:t>생계를 위한  </a:t>
            </a:r>
            <a:r>
              <a:rPr lang="ko-KR" altLang="en-US" sz="1300" i="1">
                <a:solidFill>
                  <a:srgbClr val="0000ff"/>
                </a:solidFill>
                <a:latin typeface="나눔고딕"/>
                <a:ea typeface="나눔고딕"/>
              </a:rPr>
              <a:t>최소한의 소득도  </a:t>
            </a:r>
            <a:r>
              <a:rPr lang="ko-KR" altLang="en-US" sz="1200">
                <a:latin typeface="나눔고딕"/>
                <a:ea typeface="나눔고딕"/>
              </a:rPr>
              <a:t>결합 지원</a:t>
            </a:r>
            <a:endParaRPr lang="ko-KR" altLang="en-US" sz="1200">
              <a:latin typeface="나눔고딕"/>
              <a:ea typeface="나눔고딕"/>
            </a:endParaRPr>
          </a:p>
          <a:p>
            <a:pPr lvl="0">
              <a:defRPr/>
            </a:pPr>
            <a:r>
              <a:rPr lang="en-US" altLang="ko-KR" sz="1200">
                <a:latin typeface="나눔고딕"/>
                <a:ea typeface="나눔고딕"/>
              </a:rPr>
              <a:t>         (</a:t>
            </a:r>
            <a:r>
              <a:rPr lang="ko-KR" altLang="en-US" sz="1200">
                <a:latin typeface="나눔고딕"/>
                <a:ea typeface="나눔고딕"/>
              </a:rPr>
              <a:t>소득지원은 구직활동을 전제로 함</a:t>
            </a:r>
            <a:r>
              <a:rPr lang="en-US" altLang="ko-KR" sz="1200">
                <a:latin typeface="나눔고딕"/>
                <a:ea typeface="나눔고딕"/>
              </a:rPr>
              <a:t>)</a:t>
            </a:r>
            <a:endParaRPr lang="ko-KR" altLang="en-US" sz="1200">
              <a:latin typeface="나눔고딕"/>
              <a:ea typeface="나눔고딕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03833" y="2636912"/>
            <a:ext cx="864165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200">
                <a:latin typeface="나눔고딕"/>
                <a:ea typeface="나눔고딕"/>
              </a:rPr>
              <a:t>  지원대상</a:t>
            </a:r>
            <a:r>
              <a:rPr lang="en-US" altLang="ko-KR" sz="1200">
                <a:latin typeface="나눔고딕"/>
                <a:ea typeface="나눔고딕"/>
              </a:rPr>
              <a:t>_</a:t>
            </a:r>
            <a:r>
              <a:rPr lang="ko-KR" altLang="en-US" sz="1200">
                <a:latin typeface="나눔고딕"/>
                <a:ea typeface="나눔고딕"/>
              </a:rPr>
              <a:t>참여자의 소득과 재산 등에 따른 두 가지 지원 유형</a:t>
            </a:r>
            <a:endParaRPr lang="ko-KR" altLang="en-US" sz="1200">
              <a:latin typeface="나눔고딕"/>
              <a:ea typeface="나눔고딕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/>
        </p:nvGraphicFramePr>
        <p:xfrm>
          <a:off x="629002" y="2996952"/>
          <a:ext cx="8575292" cy="30138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8592"/>
                <a:gridCol w="551193"/>
                <a:gridCol w="765431"/>
                <a:gridCol w="1557519"/>
                <a:gridCol w="1557519"/>
                <a:gridCol w="1304107"/>
                <a:gridCol w="1810931"/>
              </a:tblGrid>
              <a:tr h="226872">
                <a:tc gridSpan="3"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필요 요건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연령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소득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재산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취업경험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7832">
                <a:tc rowSpan="4"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en-US" altLang="ko-KR" sz="1100" b="1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[Ⅰ</a:t>
                      </a: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유형 </a:t>
                      </a:r>
                      <a:r>
                        <a:rPr lang="en-US" altLang="ko-KR" sz="1100" b="1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]</a:t>
                      </a:r>
                      <a:endParaRPr lang="en-US" altLang="ko-KR" sz="1100" b="1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  <a:p>
                      <a:pPr algn="ctr" latinLnBrk="1">
                        <a:defRPr/>
                      </a:pPr>
                      <a:endParaRPr lang="en-US" altLang="ko-KR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요건심사형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15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세</a:t>
                      </a: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~69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세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중위소득 </a:t>
                      </a: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60% 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이하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4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억원 이하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  <a:p>
                      <a:pPr algn="ctr" latinLnBrk="1">
                        <a:defRPr/>
                      </a:pP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2022.7.01.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자 </a:t>
                      </a: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5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억원 이하</a:t>
                      </a: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(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청년</a:t>
                      </a: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)</a:t>
                      </a:r>
                      <a:endParaRPr lang="en-US" altLang="ko-KR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  <a:p>
                      <a:pPr algn="ctr" latinLnBrk="1"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 spc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최근 </a:t>
                      </a:r>
                      <a:r>
                        <a:rPr lang="en-US" altLang="ko-KR" sz="1100" spc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2</a:t>
                      </a:r>
                      <a:r>
                        <a:rPr lang="ko-KR" altLang="en-US" sz="1100" spc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년 이낸 </a:t>
                      </a:r>
                      <a:r>
                        <a:rPr lang="en-US" altLang="ko-KR" sz="1100" spc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100</a:t>
                      </a:r>
                      <a:r>
                        <a:rPr lang="ko-KR" altLang="en-US" sz="1100" spc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일</a:t>
                      </a:r>
                      <a:endParaRPr lang="ko-KR" altLang="en-US" sz="1100" spc="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  <a:p>
                      <a:pPr algn="ctr" latinLnBrk="1">
                        <a:defRPr/>
                      </a:pPr>
                      <a:r>
                        <a:rPr lang="ko-KR" altLang="en-US" sz="1100" spc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또는 </a:t>
                      </a:r>
                      <a:r>
                        <a:rPr lang="en-US" altLang="ko-KR" sz="1100" spc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800</a:t>
                      </a:r>
                      <a:r>
                        <a:rPr lang="ko-KR" altLang="en-US" sz="1100" spc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시간 이상 근로</a:t>
                      </a:r>
                      <a:endParaRPr lang="ko-KR" altLang="en-US" sz="1100" spc="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343888">
                <a:tc vMerge="1">
                  <a:txBody>
                    <a:bodyPr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rowSpan="2"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 spc="-15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선발형</a:t>
                      </a:r>
                      <a:endParaRPr lang="ko-KR" altLang="en-US" sz="1100" spc="-15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비경활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15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세</a:t>
                      </a: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~69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세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중위소득 </a:t>
                      </a: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60% 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이하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 spc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최근 </a:t>
                      </a:r>
                      <a:r>
                        <a:rPr lang="en-US" altLang="ko-KR" sz="1100" spc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2</a:t>
                      </a:r>
                      <a:r>
                        <a:rPr lang="ko-KR" altLang="en-US" sz="1100" spc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년 이내 </a:t>
                      </a:r>
                      <a:r>
                        <a:rPr lang="en-US" altLang="ko-KR" sz="1100" spc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100</a:t>
                      </a:r>
                      <a:r>
                        <a:rPr lang="ko-KR" altLang="en-US" sz="1100" spc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일</a:t>
                      </a:r>
                      <a:endParaRPr lang="ko-KR" altLang="en-US" sz="1100" spc="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  <a:p>
                      <a:pPr algn="ctr" latinLnBrk="1">
                        <a:defRPr/>
                      </a:pPr>
                      <a:r>
                        <a:rPr lang="ko-KR" altLang="en-US" sz="1100" spc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 또는 </a:t>
                      </a:r>
                      <a:r>
                        <a:rPr lang="en-US" altLang="ko-KR" sz="1100" spc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800</a:t>
                      </a:r>
                      <a:r>
                        <a:rPr lang="ko-KR" altLang="en-US" sz="1100" spc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시간  미만  근로</a:t>
                      </a:r>
                      <a:endParaRPr lang="ko-KR" altLang="en-US" sz="1100" spc="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343888">
                <a:tc vMerge="1">
                  <a:txBody>
                    <a:bodyPr/>
                    <a:p>
                      <a:pPr algn="ctr" latinLnBrk="1"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p>
                      <a:pPr algn="ctr" latinLnBrk="1"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청년특례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18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세</a:t>
                      </a: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~34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세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중위소득 </a:t>
                      </a: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120% 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이하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무관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170824">
                <a:tc vMerge="1">
                  <a:txBody>
                    <a:bodyPr/>
                    <a:p>
                      <a:pPr algn="ctr" latinLnBrk="1">
                        <a:defRPr/>
                      </a:pPr>
                      <a:endParaRPr lang="en-US" altLang="ko-KR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 vert="horz" lIns="91440" tIns="45720" rIns="91440" bIns="45720" anchor="ctr" anchorCtr="0"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0" spc="-15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지원내용</a:t>
                      </a:r>
                      <a:endParaRPr lang="ko-KR" altLang="en-US" sz="1100" b="0" spc="-15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p>
                      <a:pPr algn="ctr" latinLnBrk="1"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4">
                  <a:txBody>
                    <a:bodyPr vert="horz" lIns="91440" tIns="45720" rIns="91440" bIns="45720" anchor="ctr" anchorCtr="0"/>
                    <a:p>
                      <a:pPr marL="0" marR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    취업지원서비스  </a:t>
                      </a:r>
                      <a:r>
                        <a:rPr lang="en-US" altLang="ko-KR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+  </a:t>
                      </a:r>
                      <a:r>
                        <a:rPr lang="en-US" altLang="ko-KR" sz="1100" b="0">
                          <a:solidFill>
                            <a:srgbClr val="c00000"/>
                          </a:solidFill>
                          <a:latin typeface="나눔고딕"/>
                          <a:ea typeface="나눔고딕"/>
                        </a:rPr>
                        <a:t>“</a:t>
                      </a:r>
                      <a:r>
                        <a:rPr lang="ko-KR" altLang="en-US" sz="1100" b="0">
                          <a:solidFill>
                            <a:srgbClr val="c00000"/>
                          </a:solidFill>
                          <a:latin typeface="나눔고딕"/>
                          <a:ea typeface="나눔고딕"/>
                        </a:rPr>
                        <a:t>구직촉진수당</a:t>
                      </a:r>
                      <a:r>
                        <a:rPr lang="en-US" altLang="ko-KR" sz="1100" b="0">
                          <a:solidFill>
                            <a:srgbClr val="c00000"/>
                          </a:solidFill>
                          <a:latin typeface="나눔고딕"/>
                          <a:ea typeface="나눔고딕"/>
                        </a:rPr>
                        <a:t>(50</a:t>
                      </a:r>
                      <a:r>
                        <a:rPr lang="ko-KR" altLang="en-US" sz="1100" b="0">
                          <a:solidFill>
                            <a:srgbClr val="c00000"/>
                          </a:solidFill>
                          <a:latin typeface="나눔고딕"/>
                          <a:ea typeface="나눔고딕"/>
                        </a:rPr>
                        <a:t>만원</a:t>
                      </a:r>
                      <a:r>
                        <a:rPr lang="en-US" altLang="ko-KR" sz="1100" b="0">
                          <a:solidFill>
                            <a:srgbClr val="c00000"/>
                          </a:solidFill>
                          <a:latin typeface="나눔고딕"/>
                          <a:ea typeface="나눔고딕"/>
                        </a:rPr>
                        <a:t>*6</a:t>
                      </a:r>
                      <a:r>
                        <a:rPr lang="ko-KR" altLang="en-US" sz="1100" b="0">
                          <a:solidFill>
                            <a:srgbClr val="c00000"/>
                          </a:solidFill>
                          <a:latin typeface="나눔고딕"/>
                          <a:ea typeface="나눔고딕"/>
                        </a:rPr>
                        <a:t>개월</a:t>
                      </a:r>
                      <a:r>
                        <a:rPr lang="en-US" altLang="ko-KR" sz="1100" b="0">
                          <a:solidFill>
                            <a:srgbClr val="c00000"/>
                          </a:solidFill>
                          <a:latin typeface="나눔고딕"/>
                          <a:ea typeface="나눔고딕"/>
                        </a:rPr>
                        <a:t>)”</a:t>
                      </a:r>
                      <a:r>
                        <a:rPr lang="ko-KR" altLang="en-US" sz="1100" b="0">
                          <a:solidFill>
                            <a:srgbClr val="c00000"/>
                          </a:solidFill>
                          <a:latin typeface="나눔고딕"/>
                          <a:ea typeface="나눔고딕"/>
                        </a:rPr>
                        <a:t> 제공</a:t>
                      </a:r>
                      <a:endParaRPr lang="ko-KR" altLang="en-US" sz="1100" b="0" spc="-150">
                        <a:solidFill>
                          <a:srgbClr val="c0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p>
                      <a:pPr algn="ctr" latinLnBrk="1"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p>
                      <a:pPr algn="ctr" latinLnBrk="1"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343888">
                <a:tc rowSpan="4"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en-US" altLang="ko-KR" sz="1100" b="1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[Ⅱ</a:t>
                      </a: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유형 </a:t>
                      </a:r>
                      <a:r>
                        <a:rPr lang="en-US" altLang="ko-KR" sz="1100" b="1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]</a:t>
                      </a:r>
                      <a:endParaRPr lang="en-US" altLang="ko-KR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특정계층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en-US" altLang="ko-KR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15</a:t>
                      </a:r>
                      <a:r>
                        <a:rPr lang="ko-KR" altLang="en-US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세</a:t>
                      </a:r>
                      <a:r>
                        <a:rPr lang="en-US" altLang="ko-KR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~69</a:t>
                      </a:r>
                      <a:r>
                        <a:rPr lang="ko-KR" altLang="en-US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세</a:t>
                      </a:r>
                      <a:endParaRPr lang="ko-KR" altLang="en-US" sz="1100" b="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소득요건 없음</a:t>
                      </a:r>
                      <a:endParaRPr lang="ko-KR" altLang="en-US" sz="1100" b="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재산요건 없음</a:t>
                      </a:r>
                      <a:endParaRPr lang="ko-KR" altLang="en-US" sz="1100" b="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무관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343888">
                <a:tc vMerge="1">
                  <a:txBody>
                    <a:bodyPr/>
                    <a:p>
                      <a:pPr algn="ctr" latinLnBrk="1"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청년층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18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세</a:t>
                      </a: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~34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세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소득요건 없음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p>
                      <a:pPr algn="ctr" latinLnBrk="1"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p>
                      <a:pPr algn="ctr" latinLnBrk="1"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343888">
                <a:tc vMerge="1">
                  <a:txBody>
                    <a:bodyPr/>
                    <a:p>
                      <a:pPr algn="ctr" latinLnBrk="1"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중</a:t>
                      </a: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·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장년층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35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세</a:t>
                      </a: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~69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세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 vert="horz" lIns="91440" tIns="45720" rIns="91440" bIns="45720" anchor="ctr" anchorCtr="0"/>
                    <a:p>
                      <a:pPr algn="ctr" latinLnBrk="1">
                        <a:defRPr/>
                      </a:pP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중위소득 </a:t>
                      </a:r>
                      <a:r>
                        <a:rPr lang="en-US" altLang="ko-KR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100% </a:t>
                      </a:r>
                      <a:r>
                        <a:rPr lang="ko-KR" altLang="en-US" sz="110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이하</a:t>
                      </a: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p>
                      <a:pPr algn="ctr" latinLnBrk="1"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p>
                      <a:pPr algn="ctr" latinLnBrk="1"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  <a:tr h="0">
                <a:tc vMerge="1">
                  <a:txBody>
                    <a:bodyPr/>
                    <a:p>
                      <a:pPr algn="ctr" latinLnBrk="1">
                        <a:defRPr/>
                      </a:pPr>
                      <a:endParaRPr lang="en-US" altLang="ko-KR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 vert="horz" lIns="91440" tIns="45720" rIns="91440" bIns="45720" anchor="ctr" anchorCtr="0"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지원내용</a:t>
                      </a:r>
                      <a:endParaRPr lang="ko-KR" altLang="en-US" sz="1100" b="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 marL="91440" marR="91440"/>
                </a:tc>
                <a:tc gridSpan="4">
                  <a:txBody>
                    <a:bodyPr vert="horz" lIns="91440" tIns="45720" rIns="91440" bIns="45720" anchor="ctr" anchorCtr="0"/>
                    <a:p>
                      <a:pPr marL="0" marR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   취업지원서비스  </a:t>
                      </a:r>
                      <a:r>
                        <a:rPr lang="en-US" altLang="ko-KR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+  “</a:t>
                      </a:r>
                      <a:r>
                        <a:rPr lang="ko-KR" altLang="en-US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취업활동비용</a:t>
                      </a:r>
                      <a:r>
                        <a:rPr lang="en-US" altLang="ko-KR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(</a:t>
                      </a:r>
                      <a:r>
                        <a:rPr lang="ko-KR" altLang="en-US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직업훈련 참여시</a:t>
                      </a:r>
                      <a:r>
                        <a:rPr lang="en-US" altLang="ko-KR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, </a:t>
                      </a:r>
                      <a:r>
                        <a:rPr lang="ko-KR" altLang="en-US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 월 최대 </a:t>
                      </a:r>
                      <a:r>
                        <a:rPr lang="en-US" altLang="ko-KR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28.4</a:t>
                      </a:r>
                      <a:r>
                        <a:rPr lang="ko-KR" altLang="en-US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만원</a:t>
                      </a:r>
                      <a:r>
                        <a:rPr lang="en-US" altLang="ko-KR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*</a:t>
                      </a:r>
                      <a:r>
                        <a:rPr lang="ko-KR" altLang="en-US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최대 </a:t>
                      </a:r>
                      <a:r>
                        <a:rPr lang="en-US" altLang="ko-KR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6</a:t>
                      </a:r>
                      <a:r>
                        <a:rPr lang="ko-KR" altLang="en-US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개월 </a:t>
                      </a:r>
                      <a:r>
                        <a:rPr lang="en-US" altLang="ko-KR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”</a:t>
                      </a:r>
                      <a:r>
                        <a:rPr lang="ko-KR" altLang="en-US" sz="1100" b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  제공</a:t>
                      </a:r>
                      <a:endParaRPr lang="ko-KR" altLang="en-US" sz="1100" b="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p>
                      <a:pPr algn="ctr" latinLnBrk="1"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p>
                      <a:pPr algn="ctr" latinLnBrk="1"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p>
                      <a:pPr algn="ctr" latinLnBrk="1">
                        <a:defRPr/>
                      </a:pPr>
                      <a:endParaRPr lang="ko-KR" altLang="en-US" sz="110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40" marR="91440" anchor="ctr">
                    <a:lnL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175" cap="flat" cmpd="sng" algn="ctr">
                      <a:solidFill>
                        <a:schemeClr val="bg2">
                          <a:lumMod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Isosceles Triangle 8"/>
          <p:cNvSpPr/>
          <p:nvPr/>
        </p:nvSpPr>
        <p:spPr>
          <a:xfrm rot="16200000">
            <a:off x="507002" y="1688154"/>
            <a:ext cx="222077" cy="288730"/>
          </a:xfrm>
          <a:custGeom>
            <a:avLst/>
            <a:gdLst/>
            <a:rect l="l" t="t" r="r" b="b"/>
            <a:pathLst>
              <a:path w="2708011" h="3228660">
                <a:moveTo>
                  <a:pt x="1895121" y="2005092"/>
                </a:moveTo>
                <a:cubicBezTo>
                  <a:pt x="1769067" y="2196199"/>
                  <a:pt x="1559641" y="2315968"/>
                  <a:pt x="1331007" y="2327705"/>
                </a:cubicBezTo>
                <a:cubicBezTo>
                  <a:pt x="1102373" y="2339443"/>
                  <a:pt x="881783" y="2241749"/>
                  <a:pt x="736821" y="2064556"/>
                </a:cubicBezTo>
                <a:lnTo>
                  <a:pt x="885891" y="1942602"/>
                </a:lnTo>
                <a:cubicBezTo>
                  <a:pt x="992076" y="2072396"/>
                  <a:pt x="1153658" y="2143956"/>
                  <a:pt x="1321132" y="2135359"/>
                </a:cubicBezTo>
                <a:cubicBezTo>
                  <a:pt x="1488607" y="2126761"/>
                  <a:pt x="1642011" y="2039030"/>
                  <a:pt x="1734346" y="1899045"/>
                </a:cubicBezTo>
                <a:close/>
                <a:moveTo>
                  <a:pt x="2315256" y="2179725"/>
                </a:moveTo>
                <a:cubicBezTo>
                  <a:pt x="2124977" y="2519973"/>
                  <a:pt x="1777729" y="2743099"/>
                  <a:pt x="1389179" y="2774782"/>
                </a:cubicBezTo>
                <a:cubicBezTo>
                  <a:pt x="1000629" y="2806465"/>
                  <a:pt x="621821" y="2642541"/>
                  <a:pt x="378934" y="2337614"/>
                </a:cubicBezTo>
                <a:lnTo>
                  <a:pt x="519502" y="2225645"/>
                </a:lnTo>
                <a:cubicBezTo>
                  <a:pt x="725082" y="2483736"/>
                  <a:pt x="1045705" y="2622480"/>
                  <a:pt x="1374574" y="2595664"/>
                </a:cubicBezTo>
                <a:cubicBezTo>
                  <a:pt x="1703443" y="2568848"/>
                  <a:pt x="1997353" y="2379994"/>
                  <a:pt x="2158406" y="2092008"/>
                </a:cubicBezTo>
                <a:close/>
                <a:moveTo>
                  <a:pt x="2315941" y="1615003"/>
                </a:moveTo>
                <a:lnTo>
                  <a:pt x="272242" y="1615003"/>
                </a:lnTo>
                <a:lnTo>
                  <a:pt x="872561" y="666216"/>
                </a:lnTo>
                <a:lnTo>
                  <a:pt x="872561" y="219906"/>
                </a:lnTo>
                <a:cubicBezTo>
                  <a:pt x="872561" y="98674"/>
                  <a:pt x="970839" y="396"/>
                  <a:pt x="1092071" y="396"/>
                </a:cubicBezTo>
                <a:lnTo>
                  <a:pt x="1293841" y="396"/>
                </a:lnTo>
                <a:lnTo>
                  <a:pt x="1294092" y="0"/>
                </a:lnTo>
                <a:lnTo>
                  <a:pt x="1294343" y="396"/>
                </a:lnTo>
                <a:lnTo>
                  <a:pt x="1470231" y="396"/>
                </a:lnTo>
                <a:cubicBezTo>
                  <a:pt x="1591463" y="396"/>
                  <a:pt x="1689741" y="98674"/>
                  <a:pt x="1689741" y="219906"/>
                </a:cubicBezTo>
                <a:lnTo>
                  <a:pt x="1689741" y="625313"/>
                </a:lnTo>
                <a:close/>
                <a:moveTo>
                  <a:pt x="2708011" y="2399368"/>
                </a:moveTo>
                <a:cubicBezTo>
                  <a:pt x="2440740" y="2877288"/>
                  <a:pt x="1950128" y="3187847"/>
                  <a:pt x="1403807" y="3224932"/>
                </a:cubicBezTo>
                <a:cubicBezTo>
                  <a:pt x="857486" y="3262017"/>
                  <a:pt x="329406" y="3020609"/>
                  <a:pt x="0" y="2583191"/>
                </a:cubicBezTo>
                <a:lnTo>
                  <a:pt x="143153" y="2475389"/>
                </a:lnTo>
                <a:cubicBezTo>
                  <a:pt x="436120" y="2864419"/>
                  <a:pt x="905784" y="3079123"/>
                  <a:pt x="1391671" y="3046140"/>
                </a:cubicBezTo>
                <a:cubicBezTo>
                  <a:pt x="1877558" y="3013157"/>
                  <a:pt x="2313899" y="2736952"/>
                  <a:pt x="2551604" y="23118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700">
              <a:solidFill>
                <a:schemeClr val="accent2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68896" y="6032321"/>
            <a:ext cx="864165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200">
                <a:latin typeface="나눔고딕"/>
                <a:ea typeface="나눔고딕"/>
              </a:rPr>
              <a:t>※  참여제외대상</a:t>
            </a:r>
            <a:r>
              <a:rPr lang="en-US" altLang="ko-KR" sz="1200">
                <a:latin typeface="나눔고딕"/>
                <a:ea typeface="나눔고딕"/>
              </a:rPr>
              <a:t>:  </a:t>
            </a:r>
            <a:r>
              <a:rPr lang="ko-KR" altLang="en-US" sz="1200">
                <a:solidFill>
                  <a:srgbClr val="c00000"/>
                </a:solidFill>
                <a:latin typeface="나눔고딕"/>
                <a:ea typeface="나눔고딕"/>
              </a:rPr>
              <a:t>상급학교 진학 </a:t>
            </a:r>
            <a:r>
              <a:rPr lang="ko-KR" altLang="en-US" sz="1200">
                <a:latin typeface="나눔고딕"/>
                <a:ea typeface="나눔고딕"/>
              </a:rPr>
              <a:t>및 전문자격증 취득을 목적으로 각종 학교에 재학 또는 학원 등에서 수강 중인 자</a:t>
            </a:r>
            <a:endParaRPr lang="ko-KR" altLang="en-US" sz="1200">
              <a:latin typeface="나눔고딕"/>
              <a:ea typeface="나눔고딕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-879648" y="2595411"/>
            <a:ext cx="180000" cy="1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schemeClr val="tx2">
                <a:lumMod val="60000"/>
                <a:lumOff val="4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5" name="모서리가 둥근 직사각형 24"/>
          <p:cNvSpPr/>
          <p:nvPr/>
        </p:nvSpPr>
        <p:spPr>
          <a:xfrm>
            <a:off x="618040" y="2684033"/>
            <a:ext cx="180000" cy="180000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srgbClr val="ed7d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45" name="Picture 2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7401272" y="477044"/>
            <a:ext cx="2152650" cy="647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200471" y="980728"/>
            <a:ext cx="88569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>
                <a:latin typeface="나눔고딕 ExtraBold"/>
                <a:ea typeface="나눔고딕 ExtraBold"/>
                <a:cs typeface="함초롬돋움"/>
              </a:rPr>
              <a:t> </a:t>
            </a:r>
            <a:r>
              <a:rPr lang="en-US" altLang="ko-KR">
                <a:latin typeface="나눔고딕 ExtraBold"/>
                <a:ea typeface="나눔고딕 ExtraBold"/>
                <a:cs typeface="함초롬돋움"/>
              </a:rPr>
              <a:t>『</a:t>
            </a:r>
            <a:r>
              <a:rPr lang="ko-KR" altLang="en-US">
                <a:latin typeface="나눔고딕 ExtraBold"/>
                <a:ea typeface="나눔고딕 ExtraBold"/>
                <a:cs typeface="함초롬돋움"/>
              </a:rPr>
              <a:t> 참여 신청 </a:t>
            </a:r>
            <a:r>
              <a:rPr lang="en-US" altLang="ko-KR">
                <a:latin typeface="나눔고딕 ExtraBold"/>
                <a:ea typeface="나눔고딕 ExtraBold"/>
                <a:cs typeface="함초롬돋움"/>
              </a:rPr>
              <a:t>』</a:t>
            </a:r>
            <a:endParaRPr lang="ko-KR" altLang="en-US">
              <a:latin typeface="나눔고딕 ExtraBold"/>
              <a:ea typeface="나눔고딕 ExtraBold"/>
              <a:cs typeface="함초롬돋움"/>
            </a:endParaRPr>
          </a:p>
        </p:txBody>
      </p:sp>
      <p:cxnSp>
        <p:nvCxnSpPr>
          <p:cNvPr id="23" name="직선 연결선 22"/>
          <p:cNvCxnSpPr/>
          <p:nvPr/>
        </p:nvCxnSpPr>
        <p:spPr>
          <a:xfrm>
            <a:off x="200472" y="1412801"/>
            <a:ext cx="1541601" cy="0"/>
          </a:xfrm>
          <a:prstGeom prst="line">
            <a:avLst/>
          </a:prstGeom>
          <a:ln w="38100">
            <a:solidFill>
              <a:srgbClr val="1f609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15800" y="1628800"/>
            <a:ext cx="90016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200">
                <a:latin typeface="나눔고딕"/>
                <a:ea typeface="나눔고딕"/>
              </a:rPr>
              <a:t>        </a:t>
            </a:r>
            <a:r>
              <a:rPr lang="en-US" altLang="ko-KR" sz="1200">
                <a:latin typeface="나눔고딕"/>
                <a:ea typeface="나눔고딕"/>
              </a:rPr>
              <a:t> </a:t>
            </a:r>
            <a:r>
              <a:rPr lang="ko-KR" altLang="en-US" sz="1200">
                <a:latin typeface="나눔고딕"/>
                <a:ea typeface="나눔고딕"/>
              </a:rPr>
              <a:t>온</a:t>
            </a:r>
            <a:r>
              <a:rPr lang="en-US" altLang="ko-KR" sz="1200">
                <a:latin typeface="나눔고딕"/>
                <a:ea typeface="나눔고딕"/>
              </a:rPr>
              <a:t>•</a:t>
            </a:r>
            <a:r>
              <a:rPr lang="ko-KR" altLang="en-US" sz="1200">
                <a:latin typeface="나눔고딕"/>
                <a:ea typeface="나눔고딕"/>
              </a:rPr>
              <a:t>오프라인으로 신청가능하며 신청인의 주소지 관할 고용센터에 신청서 작성 후 제출</a:t>
            </a:r>
            <a:endParaRPr lang="ko-KR" altLang="en-US" sz="1200">
              <a:latin typeface="나눔고딕"/>
              <a:ea typeface="나눔고딕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>
                <a:latin typeface="나눔고딕"/>
                <a:ea typeface="나눔고딕"/>
              </a:rPr>
              <a:t>          (</a:t>
            </a:r>
            <a:r>
              <a:rPr lang="ko-KR" altLang="en-US" sz="1200">
                <a:latin typeface="나눔고딕"/>
                <a:ea typeface="나눔고딕"/>
              </a:rPr>
              <a:t>단</a:t>
            </a:r>
            <a:r>
              <a:rPr lang="en-US" altLang="ko-KR" sz="1200">
                <a:latin typeface="나눔고딕"/>
                <a:ea typeface="나눔고딕"/>
              </a:rPr>
              <a:t>, </a:t>
            </a:r>
            <a:r>
              <a:rPr lang="ko-KR" altLang="en-US" sz="1200">
                <a:latin typeface="나눔고딕"/>
                <a:ea typeface="나눔고딕"/>
              </a:rPr>
              <a:t>신청 전 워크넷에 가입 후 </a:t>
            </a:r>
            <a:r>
              <a:rPr lang="en-US" altLang="ko-KR" sz="1200">
                <a:latin typeface="나눔고딕"/>
                <a:ea typeface="나눔고딕"/>
              </a:rPr>
              <a:t>‘</a:t>
            </a:r>
            <a:r>
              <a:rPr lang="ko-KR" altLang="en-US" sz="1200">
                <a:latin typeface="나눔고딕"/>
                <a:ea typeface="나눔고딕"/>
              </a:rPr>
              <a:t>구직등록</a:t>
            </a:r>
            <a:r>
              <a:rPr lang="en-US" altLang="ko-KR" sz="1200">
                <a:latin typeface="나눔고딕"/>
                <a:ea typeface="나눔고딕"/>
              </a:rPr>
              <a:t>’</a:t>
            </a:r>
            <a:r>
              <a:rPr lang="ko-KR" altLang="en-US" sz="1200">
                <a:latin typeface="나눔고딕"/>
                <a:ea typeface="나눔고딕"/>
              </a:rPr>
              <a:t>을 해야 함</a:t>
            </a:r>
            <a:r>
              <a:rPr lang="en-US" altLang="ko-KR" sz="1200">
                <a:latin typeface="나눔고딕"/>
                <a:ea typeface="나눔고딕"/>
              </a:rPr>
              <a:t>)</a:t>
            </a:r>
            <a:endParaRPr lang="ko-KR" altLang="en-US" sz="1200">
              <a:latin typeface="나눔고딕"/>
              <a:ea typeface="나눔고딕"/>
            </a:endParaRPr>
          </a:p>
        </p:txBody>
      </p:sp>
      <p:sp>
        <p:nvSpPr>
          <p:cNvPr id="9" name="Isosceles Triangle 8"/>
          <p:cNvSpPr/>
          <p:nvPr/>
        </p:nvSpPr>
        <p:spPr>
          <a:xfrm rot="16200000">
            <a:off x="507002" y="1688154"/>
            <a:ext cx="222077" cy="288730"/>
          </a:xfrm>
          <a:custGeom>
            <a:avLst/>
            <a:gdLst/>
            <a:rect l="l" t="t" r="r" b="b"/>
            <a:pathLst>
              <a:path w="2708011" h="3228660">
                <a:moveTo>
                  <a:pt x="1895121" y="2005092"/>
                </a:moveTo>
                <a:cubicBezTo>
                  <a:pt x="1769067" y="2196199"/>
                  <a:pt x="1559641" y="2315968"/>
                  <a:pt x="1331007" y="2327705"/>
                </a:cubicBezTo>
                <a:cubicBezTo>
                  <a:pt x="1102373" y="2339443"/>
                  <a:pt x="881783" y="2241749"/>
                  <a:pt x="736821" y="2064556"/>
                </a:cubicBezTo>
                <a:lnTo>
                  <a:pt x="885891" y="1942602"/>
                </a:lnTo>
                <a:cubicBezTo>
                  <a:pt x="992076" y="2072396"/>
                  <a:pt x="1153658" y="2143956"/>
                  <a:pt x="1321132" y="2135359"/>
                </a:cubicBezTo>
                <a:cubicBezTo>
                  <a:pt x="1488607" y="2126761"/>
                  <a:pt x="1642011" y="2039030"/>
                  <a:pt x="1734346" y="1899045"/>
                </a:cubicBezTo>
                <a:close/>
                <a:moveTo>
                  <a:pt x="2315256" y="2179725"/>
                </a:moveTo>
                <a:cubicBezTo>
                  <a:pt x="2124977" y="2519973"/>
                  <a:pt x="1777729" y="2743099"/>
                  <a:pt x="1389179" y="2774782"/>
                </a:cubicBezTo>
                <a:cubicBezTo>
                  <a:pt x="1000629" y="2806465"/>
                  <a:pt x="621821" y="2642541"/>
                  <a:pt x="378934" y="2337614"/>
                </a:cubicBezTo>
                <a:lnTo>
                  <a:pt x="519502" y="2225645"/>
                </a:lnTo>
                <a:cubicBezTo>
                  <a:pt x="725082" y="2483736"/>
                  <a:pt x="1045705" y="2622480"/>
                  <a:pt x="1374574" y="2595664"/>
                </a:cubicBezTo>
                <a:cubicBezTo>
                  <a:pt x="1703443" y="2568848"/>
                  <a:pt x="1997353" y="2379994"/>
                  <a:pt x="2158406" y="2092008"/>
                </a:cubicBezTo>
                <a:close/>
                <a:moveTo>
                  <a:pt x="2315941" y="1615003"/>
                </a:moveTo>
                <a:lnTo>
                  <a:pt x="272242" y="1615003"/>
                </a:lnTo>
                <a:lnTo>
                  <a:pt x="872561" y="666216"/>
                </a:lnTo>
                <a:lnTo>
                  <a:pt x="872561" y="219906"/>
                </a:lnTo>
                <a:cubicBezTo>
                  <a:pt x="872561" y="98674"/>
                  <a:pt x="970839" y="396"/>
                  <a:pt x="1092071" y="396"/>
                </a:cubicBezTo>
                <a:lnTo>
                  <a:pt x="1293841" y="396"/>
                </a:lnTo>
                <a:lnTo>
                  <a:pt x="1294092" y="0"/>
                </a:lnTo>
                <a:lnTo>
                  <a:pt x="1294343" y="396"/>
                </a:lnTo>
                <a:lnTo>
                  <a:pt x="1470231" y="396"/>
                </a:lnTo>
                <a:cubicBezTo>
                  <a:pt x="1591463" y="396"/>
                  <a:pt x="1689741" y="98674"/>
                  <a:pt x="1689741" y="219906"/>
                </a:cubicBezTo>
                <a:lnTo>
                  <a:pt x="1689741" y="625313"/>
                </a:lnTo>
                <a:close/>
                <a:moveTo>
                  <a:pt x="2708011" y="2399368"/>
                </a:moveTo>
                <a:cubicBezTo>
                  <a:pt x="2440740" y="2877288"/>
                  <a:pt x="1950128" y="3187847"/>
                  <a:pt x="1403807" y="3224932"/>
                </a:cubicBezTo>
                <a:cubicBezTo>
                  <a:pt x="857486" y="3262017"/>
                  <a:pt x="329406" y="3020609"/>
                  <a:pt x="0" y="2583191"/>
                </a:cubicBezTo>
                <a:lnTo>
                  <a:pt x="143153" y="2475389"/>
                </a:lnTo>
                <a:cubicBezTo>
                  <a:pt x="436120" y="2864419"/>
                  <a:pt x="905784" y="3079123"/>
                  <a:pt x="1391671" y="3046140"/>
                </a:cubicBezTo>
                <a:cubicBezTo>
                  <a:pt x="1877558" y="3013157"/>
                  <a:pt x="2313899" y="2736952"/>
                  <a:pt x="2551604" y="23118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700">
              <a:solidFill>
                <a:schemeClr val="accent2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48196" y="2408412"/>
            <a:ext cx="864165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200">
                <a:latin typeface="나눔고딕"/>
                <a:ea typeface="나눔고딕"/>
              </a:rPr>
              <a:t>국민취업지원제도 참여 신청 절차</a:t>
            </a:r>
            <a:endParaRPr lang="ko-KR" altLang="en-US" sz="1200">
              <a:latin typeface="나눔고딕"/>
              <a:ea typeface="나눔고딕"/>
            </a:endParaRPr>
          </a:p>
        </p:txBody>
      </p:sp>
      <p:grpSp>
        <p:nvGrpSpPr>
          <p:cNvPr id="21" name="그룹 20"/>
          <p:cNvGrpSpPr/>
          <p:nvPr/>
        </p:nvGrpSpPr>
        <p:grpSpPr>
          <a:xfrm rot="0">
            <a:off x="762406" y="2852937"/>
            <a:ext cx="8367058" cy="1224136"/>
            <a:chOff x="762406" y="3160204"/>
            <a:chExt cx="8367058" cy="1224136"/>
          </a:xfrm>
        </p:grpSpPr>
        <p:sp>
          <p:nvSpPr>
            <p:cNvPr id="8" name="모서리가 둥근 직사각형 7"/>
            <p:cNvSpPr/>
            <p:nvPr/>
          </p:nvSpPr>
          <p:spPr>
            <a:xfrm>
              <a:off x="762406" y="3160204"/>
              <a:ext cx="1959334" cy="1224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12700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100">
                  <a:solidFill>
                    <a:schemeClr val="tx1"/>
                  </a:solidFill>
                  <a:latin typeface="나눔고딕"/>
                  <a:ea typeface="나눔고딕"/>
                </a:rPr>
                <a:t>워크넷</a:t>
              </a:r>
              <a:endParaRPr lang="ko-KR" altLang="en-US" sz="1100">
                <a:solidFill>
                  <a:schemeClr val="tx1"/>
                </a:solidFill>
                <a:latin typeface="나눔고딕"/>
                <a:ea typeface="나눔고딕"/>
              </a:endParaRPr>
            </a:p>
            <a:p>
              <a:pPr algn="ctr">
                <a:defRPr/>
              </a:pPr>
              <a:r>
                <a:rPr lang="en-US" altLang="ko-KR" sz="1100">
                  <a:solidFill>
                    <a:schemeClr val="tx1"/>
                  </a:solidFill>
                  <a:latin typeface="나눔고딕"/>
                  <a:ea typeface="나눔고딕"/>
                </a:rPr>
                <a:t>(</a:t>
              </a:r>
              <a:r>
                <a:rPr lang="en-US" altLang="ko-KR" sz="1100">
                  <a:solidFill>
                    <a:schemeClr val="tx1"/>
                  </a:solidFill>
                  <a:latin typeface="나눔고딕"/>
                  <a:ea typeface="나눔고딕"/>
                  <a:hlinkClick r:id="rId3"/>
                </a:rPr>
                <a:t>WWW.work.go.kr</a:t>
              </a:r>
              <a:r>
                <a:rPr lang="en-US" altLang="ko-KR" sz="1100">
                  <a:solidFill>
                    <a:schemeClr val="tx1"/>
                  </a:solidFill>
                  <a:latin typeface="나눔고딕"/>
                  <a:ea typeface="나눔고딕"/>
                </a:rPr>
                <a:t>)</a:t>
              </a:r>
              <a:endParaRPr lang="en-US" altLang="ko-KR" sz="1100">
                <a:solidFill>
                  <a:schemeClr val="tx1"/>
                </a:solidFill>
                <a:latin typeface="나눔고딕"/>
                <a:ea typeface="나눔고딕"/>
              </a:endParaRPr>
            </a:p>
            <a:p>
              <a:pPr algn="ctr">
                <a:defRPr/>
              </a:pPr>
              <a:r>
                <a:rPr lang="ko-KR" altLang="en-US" sz="1100">
                  <a:solidFill>
                    <a:schemeClr val="tx1"/>
                  </a:solidFill>
                  <a:latin typeface="나눔고딕"/>
                  <a:ea typeface="나눔고딕"/>
                </a:rPr>
                <a:t>가입 후 </a:t>
              </a:r>
              <a:r>
                <a:rPr lang="ko-KR" altLang="en-US" sz="1100">
                  <a:solidFill>
                    <a:srgbClr val="0000ff"/>
                  </a:solidFill>
                  <a:latin typeface="나눔고딕"/>
                  <a:ea typeface="나눔고딕"/>
                </a:rPr>
                <a:t>구직 등록</a:t>
              </a:r>
              <a:r>
                <a:rPr lang="en-US" altLang="ko-KR" sz="1100">
                  <a:solidFill>
                    <a:srgbClr val="0000ff"/>
                  </a:solidFill>
                  <a:latin typeface="나눔고딕"/>
                  <a:ea typeface="나눔고딕"/>
                </a:rPr>
                <a:t>(</a:t>
              </a:r>
              <a:r>
                <a:rPr lang="ko-KR" altLang="en-US" sz="1100">
                  <a:solidFill>
                    <a:srgbClr val="0000ff"/>
                  </a:solidFill>
                  <a:latin typeface="나눔고딕"/>
                  <a:ea typeface="나눔고딕"/>
                </a:rPr>
                <a:t>필수</a:t>
              </a:r>
              <a:r>
                <a:rPr lang="en-US" altLang="ko-KR" sz="1100">
                  <a:solidFill>
                    <a:srgbClr val="0000ff"/>
                  </a:solidFill>
                  <a:latin typeface="나눔고딕"/>
                  <a:ea typeface="나눔고딕"/>
                </a:rPr>
                <a:t>)</a:t>
              </a:r>
              <a:endParaRPr lang="ko-KR" altLang="en-US" sz="1100">
                <a:solidFill>
                  <a:srgbClr val="0000ff"/>
                </a:solidFill>
                <a:latin typeface="나눔고딕"/>
                <a:ea typeface="나눔고딕"/>
              </a:endParaRPr>
            </a:p>
          </p:txBody>
        </p:sp>
        <p:sp>
          <p:nvSpPr>
            <p:cNvPr id="18" name="모서리가 둥근 직사각형 17"/>
            <p:cNvSpPr/>
            <p:nvPr/>
          </p:nvSpPr>
          <p:spPr>
            <a:xfrm>
              <a:off x="7170130" y="3160204"/>
              <a:ext cx="1959334" cy="1224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12700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100">
                  <a:solidFill>
                    <a:schemeClr val="tx1"/>
                  </a:solidFill>
                  <a:latin typeface="나눔고딕"/>
                  <a:ea typeface="나눔고딕"/>
                </a:rPr>
                <a:t>수급자격 </a:t>
              </a:r>
              <a:r>
                <a:rPr lang="en-US" altLang="ko-KR" sz="1100">
                  <a:solidFill>
                    <a:schemeClr val="tx1"/>
                  </a:solidFill>
                  <a:latin typeface="나눔고딕"/>
                  <a:ea typeface="나눔고딕"/>
                </a:rPr>
                <a:t>(</a:t>
              </a:r>
              <a:r>
                <a:rPr lang="ko-KR" altLang="en-US" sz="1100">
                  <a:solidFill>
                    <a:schemeClr val="tx1"/>
                  </a:solidFill>
                  <a:latin typeface="나눔고딕"/>
                  <a:ea typeface="나눔고딕"/>
                </a:rPr>
                <a:t>불</a:t>
              </a:r>
              <a:r>
                <a:rPr lang="en-US" altLang="ko-KR" sz="1100">
                  <a:solidFill>
                    <a:schemeClr val="tx1"/>
                  </a:solidFill>
                  <a:latin typeface="나눔고딕"/>
                  <a:ea typeface="나눔고딕"/>
                </a:rPr>
                <a:t>)</a:t>
              </a:r>
              <a:r>
                <a:rPr lang="ko-KR" altLang="en-US" sz="1100">
                  <a:solidFill>
                    <a:schemeClr val="tx1"/>
                  </a:solidFill>
                  <a:latin typeface="나눔고딕"/>
                  <a:ea typeface="나눔고딕"/>
                </a:rPr>
                <a:t>인정알림</a:t>
              </a:r>
              <a:endParaRPr lang="ko-KR" altLang="en-US" sz="1100">
                <a:solidFill>
                  <a:schemeClr val="tx1"/>
                </a:solidFill>
                <a:latin typeface="나눔고딕"/>
                <a:ea typeface="나눔고딕"/>
              </a:endParaRPr>
            </a:p>
            <a:p>
              <a:pPr algn="ctr">
                <a:defRPr/>
              </a:pPr>
              <a:r>
                <a:rPr lang="en-US" altLang="ko-KR" sz="1100">
                  <a:solidFill>
                    <a:schemeClr val="tx1"/>
                  </a:solidFill>
                  <a:latin typeface="나눔고딕"/>
                  <a:ea typeface="나눔고딕"/>
                </a:rPr>
                <a:t>(1</a:t>
              </a:r>
              <a:r>
                <a:rPr lang="ko-KR" altLang="en-US" sz="1100">
                  <a:solidFill>
                    <a:schemeClr val="tx1"/>
                  </a:solidFill>
                  <a:latin typeface="나눔고딕"/>
                  <a:ea typeface="나눔고딕"/>
                </a:rPr>
                <a:t>개월 내 서면통지</a:t>
              </a:r>
              <a:r>
                <a:rPr lang="en-US" altLang="ko-KR" sz="1100">
                  <a:solidFill>
                    <a:schemeClr val="tx1"/>
                  </a:solidFill>
                  <a:latin typeface="나눔고딕"/>
                  <a:ea typeface="나눔고딕"/>
                </a:rPr>
                <a:t>)</a:t>
              </a:r>
              <a:endParaRPr lang="ko-KR" altLang="en-US" sz="1100">
                <a:solidFill>
                  <a:schemeClr val="tx1"/>
                </a:solidFill>
                <a:latin typeface="나눔고딕"/>
                <a:ea typeface="나눔고딕"/>
              </a:endParaRPr>
            </a:p>
          </p:txBody>
        </p:sp>
        <p:sp>
          <p:nvSpPr>
            <p:cNvPr id="19" name="모서리가 둥근 직사각형 18"/>
            <p:cNvSpPr/>
            <p:nvPr/>
          </p:nvSpPr>
          <p:spPr>
            <a:xfrm>
              <a:off x="2898000" y="3160204"/>
              <a:ext cx="1959334" cy="1224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12700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100">
                  <a:solidFill>
                    <a:schemeClr val="tx1"/>
                  </a:solidFill>
                  <a:latin typeface="나눔고딕"/>
                  <a:ea typeface="나눔고딕"/>
                </a:rPr>
                <a:t>취업지원 신청서</a:t>
              </a:r>
              <a:endParaRPr lang="ko-KR" altLang="en-US" sz="1100">
                <a:solidFill>
                  <a:schemeClr val="tx1"/>
                </a:solidFill>
                <a:latin typeface="나눔고딕"/>
                <a:ea typeface="나눔고딕"/>
              </a:endParaRPr>
            </a:p>
            <a:p>
              <a:pPr algn="ctr">
                <a:defRPr/>
              </a:pPr>
              <a:r>
                <a:rPr lang="ko-KR" altLang="en-US" sz="1100">
                  <a:solidFill>
                    <a:schemeClr val="tx1"/>
                  </a:solidFill>
                  <a:latin typeface="나눔고딕"/>
                  <a:ea typeface="나눔고딕"/>
                </a:rPr>
                <a:t>작성 및 제출</a:t>
              </a:r>
              <a:endParaRPr lang="ko-KR" altLang="en-US" sz="1100">
                <a:solidFill>
                  <a:schemeClr val="tx1"/>
                </a:solidFill>
                <a:latin typeface="나눔고딕"/>
                <a:ea typeface="나눔고딕"/>
              </a:endParaRPr>
            </a:p>
            <a:p>
              <a:pPr algn="ctr">
                <a:defRPr/>
              </a:pPr>
              <a:r>
                <a:rPr lang="en-US" altLang="ko-KR" sz="1100">
                  <a:solidFill>
                    <a:schemeClr val="tx1"/>
                  </a:solidFill>
                  <a:latin typeface="나눔고딕"/>
                  <a:ea typeface="나눔고딕"/>
                </a:rPr>
                <a:t>(</a:t>
              </a:r>
              <a:r>
                <a:rPr lang="ko-KR" altLang="en-US" sz="1100">
                  <a:solidFill>
                    <a:schemeClr val="tx1"/>
                  </a:solidFill>
                  <a:latin typeface="나눔고딕"/>
                  <a:ea typeface="나눔고딕"/>
                </a:rPr>
                <a:t>홈페이지 또는</a:t>
              </a:r>
              <a:endParaRPr lang="ko-KR" altLang="en-US" sz="1100">
                <a:solidFill>
                  <a:schemeClr val="tx1"/>
                </a:solidFill>
                <a:latin typeface="나눔고딕"/>
                <a:ea typeface="나눔고딕"/>
              </a:endParaRPr>
            </a:p>
            <a:p>
              <a:pPr algn="ctr">
                <a:defRPr/>
              </a:pPr>
              <a:r>
                <a:rPr lang="ko-KR" altLang="en-US" sz="1100">
                  <a:solidFill>
                    <a:schemeClr val="tx1"/>
                  </a:solidFill>
                  <a:latin typeface="나눔고딕"/>
                  <a:ea typeface="나눔고딕"/>
                </a:rPr>
                <a:t>고용센터</a:t>
              </a:r>
              <a:r>
                <a:rPr lang="en-US" altLang="ko-KR" sz="1100">
                  <a:solidFill>
                    <a:schemeClr val="tx1"/>
                  </a:solidFill>
                  <a:latin typeface="나눔고딕"/>
                  <a:ea typeface="나눔고딕"/>
                </a:rPr>
                <a:t>/</a:t>
              </a:r>
              <a:r>
                <a:rPr lang="ko-KR" altLang="en-US" sz="1100">
                  <a:solidFill>
                    <a:schemeClr val="tx1"/>
                  </a:solidFill>
                  <a:latin typeface="나눔고딕"/>
                  <a:ea typeface="나눔고딕"/>
                </a:rPr>
                <a:t>민간위탁기관</a:t>
              </a:r>
              <a:endParaRPr lang="ko-KR" altLang="en-US" sz="1100">
                <a:solidFill>
                  <a:schemeClr val="tx1"/>
                </a:solidFill>
                <a:latin typeface="나눔고딕"/>
                <a:ea typeface="나눔고딕"/>
              </a:endParaRPr>
            </a:p>
            <a:p>
              <a:pPr algn="ctr">
                <a:defRPr/>
              </a:pPr>
              <a:r>
                <a:rPr lang="ko-KR" altLang="en-US" sz="1100">
                  <a:solidFill>
                    <a:schemeClr val="tx1"/>
                  </a:solidFill>
                  <a:latin typeface="나눔고딕"/>
                  <a:ea typeface="나눔고딕"/>
                </a:rPr>
                <a:t>직접 방문 신청</a:t>
              </a:r>
              <a:r>
                <a:rPr lang="en-US" altLang="ko-KR" sz="1100">
                  <a:solidFill>
                    <a:schemeClr val="tx1"/>
                  </a:solidFill>
                  <a:latin typeface="나눔고딕"/>
                  <a:ea typeface="나눔고딕"/>
                </a:rPr>
                <a:t>)</a:t>
              </a:r>
              <a:endParaRPr lang="ko-KR" altLang="en-US" sz="1100">
                <a:solidFill>
                  <a:schemeClr val="tx1"/>
                </a:solidFill>
                <a:latin typeface="나눔고딕"/>
                <a:ea typeface="나눔고딕"/>
              </a:endParaRPr>
            </a:p>
          </p:txBody>
        </p:sp>
        <p:sp>
          <p:nvSpPr>
            <p:cNvPr id="20" name="모서리가 둥근 직사각형 19"/>
            <p:cNvSpPr/>
            <p:nvPr/>
          </p:nvSpPr>
          <p:spPr>
            <a:xfrm>
              <a:off x="5025008" y="3160204"/>
              <a:ext cx="1959334" cy="1224136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12700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100">
                  <a:solidFill>
                    <a:schemeClr val="tx1"/>
                  </a:solidFill>
                  <a:latin typeface="나눔고딕"/>
                  <a:ea typeface="나눔고딕"/>
                </a:rPr>
                <a:t>취업지원 신청서</a:t>
              </a:r>
              <a:endParaRPr lang="ko-KR" altLang="en-US" sz="1100">
                <a:solidFill>
                  <a:schemeClr val="tx1"/>
                </a:solidFill>
                <a:latin typeface="나눔고딕"/>
                <a:ea typeface="나눔고딕"/>
              </a:endParaRPr>
            </a:p>
            <a:p>
              <a:pPr algn="ctr">
                <a:defRPr/>
              </a:pPr>
              <a:r>
                <a:rPr lang="ko-KR" altLang="en-US" sz="1100">
                  <a:solidFill>
                    <a:schemeClr val="tx1"/>
                  </a:solidFill>
                  <a:latin typeface="나눔고딕"/>
                  <a:ea typeface="나눔고딕"/>
                </a:rPr>
                <a:t>접수</a:t>
              </a:r>
              <a:r>
                <a:rPr lang="en-US" altLang="ko-KR" sz="1100">
                  <a:solidFill>
                    <a:schemeClr val="tx1"/>
                  </a:solidFill>
                  <a:latin typeface="나눔고딕"/>
                  <a:ea typeface="나눔고딕"/>
                </a:rPr>
                <a:t>•</a:t>
              </a:r>
              <a:r>
                <a:rPr lang="ko-KR" altLang="en-US" sz="1100">
                  <a:solidFill>
                    <a:schemeClr val="tx1"/>
                  </a:solidFill>
                  <a:latin typeface="나눔고딕"/>
                  <a:ea typeface="나눔고딕"/>
                </a:rPr>
                <a:t>조사</a:t>
              </a:r>
              <a:r>
                <a:rPr lang="en-US" altLang="ko-KR" sz="1100">
                  <a:solidFill>
                    <a:schemeClr val="tx1"/>
                  </a:solidFill>
                  <a:latin typeface="나눔고딕"/>
                  <a:ea typeface="나눔고딕"/>
                </a:rPr>
                <a:t>•</a:t>
              </a:r>
              <a:r>
                <a:rPr lang="ko-KR" altLang="en-US" sz="1100">
                  <a:solidFill>
                    <a:schemeClr val="tx1"/>
                  </a:solidFill>
                  <a:latin typeface="나눔고딕"/>
                  <a:ea typeface="나눔고딕"/>
                </a:rPr>
                <a:t>결정</a:t>
              </a:r>
              <a:endParaRPr lang="ko-KR" altLang="en-US" sz="1100">
                <a:solidFill>
                  <a:schemeClr val="tx1"/>
                </a:solidFill>
                <a:latin typeface="나눔고딕"/>
                <a:ea typeface="나눔고딕"/>
              </a:endParaRPr>
            </a:p>
          </p:txBody>
        </p:sp>
        <p:grpSp>
          <p:nvGrpSpPr>
            <p:cNvPr id="13" name="그룹 12"/>
            <p:cNvGrpSpPr/>
            <p:nvPr/>
          </p:nvGrpSpPr>
          <p:grpSpPr>
            <a:xfrm rot="0">
              <a:off x="2576736" y="3556248"/>
              <a:ext cx="432000" cy="432048"/>
              <a:chOff x="2576736" y="3556248"/>
              <a:chExt cx="432000" cy="432048"/>
            </a:xfrm>
          </p:grpSpPr>
          <p:sp>
            <p:nvSpPr>
              <p:cNvPr id="11" name="타원 10"/>
              <p:cNvSpPr/>
              <p:nvPr/>
            </p:nvSpPr>
            <p:spPr>
              <a:xfrm>
                <a:off x="2576736" y="3556248"/>
                <a:ext cx="432000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tx1"/>
                  </a:solidFill>
                  <a:latin typeface="나눔고딕"/>
                  <a:ea typeface="나눔고딕"/>
                </a:endParaRPr>
              </a:p>
            </p:txBody>
          </p:sp>
          <p:sp>
            <p:nvSpPr>
              <p:cNvPr id="12" name="이등변 삼각형 11"/>
              <p:cNvSpPr/>
              <p:nvPr/>
            </p:nvSpPr>
            <p:spPr>
              <a:xfrm rot="5400000">
                <a:off x="2665384" y="3700440"/>
                <a:ext cx="324000" cy="141232"/>
              </a:xfrm>
              <a:prstGeom prst="triangle">
                <a:avLst>
                  <a:gd name="adj" fmla="val 50000"/>
                </a:avLst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tx1"/>
                  </a:solidFill>
                  <a:latin typeface="나눔고딕"/>
                  <a:ea typeface="나눔고딕"/>
                </a:endParaRPr>
              </a:p>
            </p:txBody>
          </p:sp>
        </p:grpSp>
        <p:grpSp>
          <p:nvGrpSpPr>
            <p:cNvPr id="24" name="그룹 23"/>
            <p:cNvGrpSpPr/>
            <p:nvPr/>
          </p:nvGrpSpPr>
          <p:grpSpPr>
            <a:xfrm rot="0">
              <a:off x="4737024" y="3574454"/>
              <a:ext cx="432000" cy="432048"/>
              <a:chOff x="2576736" y="3556248"/>
              <a:chExt cx="432000" cy="432048"/>
            </a:xfrm>
          </p:grpSpPr>
          <p:sp>
            <p:nvSpPr>
              <p:cNvPr id="25" name="타원 24"/>
              <p:cNvSpPr/>
              <p:nvPr/>
            </p:nvSpPr>
            <p:spPr>
              <a:xfrm>
                <a:off x="2576736" y="3556248"/>
                <a:ext cx="432000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tx1"/>
                  </a:solidFill>
                  <a:latin typeface="나눔고딕"/>
                  <a:ea typeface="나눔고딕"/>
                </a:endParaRPr>
              </a:p>
            </p:txBody>
          </p:sp>
          <p:sp>
            <p:nvSpPr>
              <p:cNvPr id="26" name="이등변 삼각형 25"/>
              <p:cNvSpPr/>
              <p:nvPr/>
            </p:nvSpPr>
            <p:spPr>
              <a:xfrm rot="5400000">
                <a:off x="2665384" y="3700440"/>
                <a:ext cx="324000" cy="141232"/>
              </a:xfrm>
              <a:prstGeom prst="triangle">
                <a:avLst>
                  <a:gd name="adj" fmla="val 50000"/>
                </a:avLst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tx1"/>
                  </a:solidFill>
                  <a:latin typeface="나눔고딕"/>
                  <a:ea typeface="나눔고딕"/>
                </a:endParaRPr>
              </a:p>
            </p:txBody>
          </p:sp>
        </p:grpSp>
        <p:grpSp>
          <p:nvGrpSpPr>
            <p:cNvPr id="27" name="그룹 26"/>
            <p:cNvGrpSpPr/>
            <p:nvPr/>
          </p:nvGrpSpPr>
          <p:grpSpPr>
            <a:xfrm rot="0">
              <a:off x="6862578" y="3555032"/>
              <a:ext cx="432000" cy="432048"/>
              <a:chOff x="2576736" y="3556248"/>
              <a:chExt cx="432000" cy="432048"/>
            </a:xfrm>
          </p:grpSpPr>
          <p:sp>
            <p:nvSpPr>
              <p:cNvPr id="28" name="타원 27"/>
              <p:cNvSpPr/>
              <p:nvPr/>
            </p:nvSpPr>
            <p:spPr>
              <a:xfrm>
                <a:off x="2576736" y="3556248"/>
                <a:ext cx="432000" cy="432048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tx1"/>
                  </a:solidFill>
                  <a:latin typeface="나눔고딕"/>
                  <a:ea typeface="나눔고딕"/>
                </a:endParaRPr>
              </a:p>
            </p:txBody>
          </p:sp>
          <p:sp>
            <p:nvSpPr>
              <p:cNvPr id="29" name="이등변 삼각형 28"/>
              <p:cNvSpPr/>
              <p:nvPr/>
            </p:nvSpPr>
            <p:spPr>
              <a:xfrm rot="5400000">
                <a:off x="2665384" y="3700440"/>
                <a:ext cx="324000" cy="141232"/>
              </a:xfrm>
              <a:prstGeom prst="triangle">
                <a:avLst>
                  <a:gd name="adj" fmla="val 50000"/>
                </a:avLst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schemeClr val="tx1"/>
                  </a:solidFill>
                  <a:latin typeface="나눔고딕"/>
                  <a:ea typeface="나눔고딕"/>
                </a:endParaRPr>
              </a:p>
            </p:txBody>
          </p:sp>
        </p:grpSp>
      </p:grpSp>
      <p:sp>
        <p:nvSpPr>
          <p:cNvPr id="30" name="TextBox 29"/>
          <p:cNvSpPr txBox="1"/>
          <p:nvPr/>
        </p:nvSpPr>
        <p:spPr>
          <a:xfrm>
            <a:off x="762406" y="4596224"/>
            <a:ext cx="8367058" cy="195438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100">
                <a:latin typeface="나눔고딕"/>
                <a:ea typeface="나눔고딕"/>
              </a:rPr>
              <a:t> </a:t>
            </a:r>
            <a:r>
              <a:rPr lang="ko-KR" altLang="en-US" sz="1100" b="1">
                <a:latin typeface="나눔고딕"/>
                <a:ea typeface="나눔고딕"/>
              </a:rPr>
              <a:t>필수 제출 서류</a:t>
            </a:r>
            <a:endParaRPr lang="ko-KR" altLang="en-US" sz="1100" b="1">
              <a:latin typeface="나눔고딕"/>
              <a:ea typeface="나눔고딕"/>
            </a:endParaRPr>
          </a:p>
          <a:p>
            <a:pPr lvl="0">
              <a:defRPr/>
            </a:pPr>
            <a:endParaRPr lang="en-US" altLang="ko-KR" sz="800" b="1">
              <a:latin typeface="나눔고딕"/>
              <a:ea typeface="나눔고딕"/>
            </a:endParaRPr>
          </a:p>
          <a:p>
            <a:pPr marL="180000">
              <a:buFont typeface="Wingdings"/>
              <a:buChar char="ü"/>
              <a:defRPr/>
            </a:pPr>
            <a:r>
              <a:rPr lang="en-US" altLang="ko-KR" sz="1100">
                <a:latin typeface="나눔고딕"/>
                <a:ea typeface="나눔고딕"/>
              </a:rPr>
              <a:t> </a:t>
            </a:r>
            <a:r>
              <a:rPr lang="ko-KR" altLang="en-US" sz="1100">
                <a:latin typeface="나눔고딕"/>
                <a:ea typeface="나눔고딕"/>
              </a:rPr>
              <a:t>취업지원 신청서</a:t>
            </a:r>
            <a:r>
              <a:rPr lang="en-US" altLang="ko-KR" sz="1100">
                <a:latin typeface="나눔고딕"/>
                <a:ea typeface="나눔고딕"/>
              </a:rPr>
              <a:t>(</a:t>
            </a:r>
            <a:r>
              <a:rPr lang="ko-KR" altLang="en-US" sz="1100">
                <a:latin typeface="나눔고딕"/>
                <a:ea typeface="나눔고딕"/>
              </a:rPr>
              <a:t>홈페이지 내  신청하기 아이콘 따라 하기</a:t>
            </a:r>
            <a:r>
              <a:rPr lang="en-US" altLang="ko-KR" sz="1100">
                <a:latin typeface="나눔고딕"/>
                <a:ea typeface="나눔고딕"/>
              </a:rPr>
              <a:t>)</a:t>
            </a:r>
            <a:endParaRPr lang="en-US" altLang="ko-KR" sz="1100">
              <a:latin typeface="나눔고딕"/>
              <a:ea typeface="나눔고딕"/>
            </a:endParaRPr>
          </a:p>
          <a:p>
            <a:pPr marL="351450" indent="-171450">
              <a:buFont typeface="Wingdings"/>
              <a:buChar char="ü"/>
              <a:defRPr/>
            </a:pPr>
            <a:r>
              <a:rPr lang="ko-KR" altLang="en-US" sz="1100">
                <a:latin typeface="나눔고딕"/>
                <a:ea typeface="나눔고딕"/>
              </a:rPr>
              <a:t>개인정보 및 고유식별정보 수집</a:t>
            </a:r>
            <a:r>
              <a:rPr lang="en-US" altLang="ko-KR" sz="1100">
                <a:latin typeface="나눔고딕"/>
                <a:ea typeface="나눔고딕"/>
              </a:rPr>
              <a:t>·</a:t>
            </a:r>
            <a:r>
              <a:rPr lang="ko-KR" altLang="en-US" sz="1100">
                <a:latin typeface="나눔고딕"/>
                <a:ea typeface="나눔고딕"/>
              </a:rPr>
              <a:t>이용</a:t>
            </a:r>
            <a:r>
              <a:rPr lang="en-US" altLang="ko-KR" sz="1100">
                <a:latin typeface="나눔고딕"/>
                <a:ea typeface="나눔고딕"/>
              </a:rPr>
              <a:t>·</a:t>
            </a:r>
            <a:r>
              <a:rPr lang="ko-KR" altLang="en-US" sz="1100">
                <a:latin typeface="나눔고딕"/>
                <a:ea typeface="나눔고딕"/>
              </a:rPr>
              <a:t>제공 동의서</a:t>
            </a:r>
            <a:r>
              <a:rPr lang="en-US" altLang="ko-KR" sz="1100">
                <a:latin typeface="나눔고딕"/>
                <a:ea typeface="나눔고딕"/>
              </a:rPr>
              <a:t>(</a:t>
            </a:r>
            <a:r>
              <a:rPr lang="ko-KR" altLang="en-US" sz="1100">
                <a:latin typeface="나눔고딕"/>
                <a:ea typeface="나눔고딕"/>
              </a:rPr>
              <a:t>가구원 포함 개인정보 제공 동의 필수</a:t>
            </a:r>
            <a:r>
              <a:rPr lang="en-US" altLang="ko-KR" sz="1100">
                <a:latin typeface="나눔고딕"/>
                <a:ea typeface="나눔고딕"/>
              </a:rPr>
              <a:t>)</a:t>
            </a:r>
            <a:endParaRPr lang="en-US" altLang="ko-KR" sz="1100">
              <a:latin typeface="나눔고딕"/>
              <a:ea typeface="나눔고딕"/>
            </a:endParaRPr>
          </a:p>
          <a:p>
            <a:pPr marL="351450" indent="-171450">
              <a:buFont typeface="Wingdings"/>
              <a:buChar char="ü"/>
              <a:defRPr/>
            </a:pPr>
            <a:r>
              <a:rPr lang="ko-KR" altLang="en-US" sz="1100">
                <a:latin typeface="나눔고딕"/>
                <a:ea typeface="나눔고딕"/>
              </a:rPr>
              <a:t>행정정보 공동이용 동의서</a:t>
            </a:r>
            <a:endParaRPr lang="ko-KR" altLang="en-US" sz="1100">
              <a:latin typeface="나눔고딕"/>
              <a:ea typeface="나눔고딕"/>
            </a:endParaRPr>
          </a:p>
          <a:p>
            <a:pPr marL="351450" indent="-171450">
              <a:buFont typeface="Wingdings"/>
              <a:buChar char="ü"/>
              <a:defRPr/>
            </a:pPr>
            <a:r>
              <a:rPr lang="ko-KR" altLang="en-US" sz="1100">
                <a:latin typeface="나눔고딕"/>
                <a:ea typeface="나눔고딕"/>
              </a:rPr>
              <a:t>국민취업제도 취업지원서비스 및 구직촉진수당 수급자격 조사 및 결정을 위한 확인서</a:t>
            </a:r>
            <a:endParaRPr lang="ko-KR" altLang="en-US" sz="1100">
              <a:latin typeface="나눔고딕"/>
              <a:ea typeface="나눔고딕"/>
            </a:endParaRPr>
          </a:p>
          <a:p>
            <a:pPr lvl="0">
              <a:defRPr/>
            </a:pPr>
            <a:endParaRPr lang="en-US" altLang="ko-KR" sz="1100">
              <a:latin typeface="나눔고딕"/>
              <a:ea typeface="나눔고딕"/>
            </a:endParaRPr>
          </a:p>
          <a:p>
            <a:pPr lvl="0">
              <a:defRPr/>
            </a:pPr>
            <a:r>
              <a:rPr lang="ko-KR" altLang="en-US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추가 제출 서류</a:t>
            </a:r>
            <a:r>
              <a:rPr lang="en-US" altLang="ko-KR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_</a:t>
            </a:r>
            <a:r>
              <a:rPr lang="ko-KR" altLang="en-US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필요 시 제출</a:t>
            </a:r>
            <a:endParaRPr lang="ko-KR" altLang="en-US" sz="1100">
              <a:solidFill>
                <a:schemeClr val="tx1">
                  <a:lumMod val="50000"/>
                  <a:lumOff val="50000"/>
                </a:schemeClr>
              </a:solidFill>
              <a:latin typeface="나눔고딕"/>
              <a:ea typeface="나눔고딕"/>
            </a:endParaRPr>
          </a:p>
          <a:p>
            <a:pPr lvl="0">
              <a:defRPr/>
            </a:pPr>
            <a:r>
              <a:rPr lang="en-US" altLang="ko-KR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   - </a:t>
            </a:r>
            <a:r>
              <a:rPr lang="ko-KR" altLang="en-US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가구단위 증명이 필요할 때</a:t>
            </a:r>
            <a:r>
              <a:rPr lang="en-US" altLang="ko-KR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, </a:t>
            </a:r>
            <a:r>
              <a:rPr lang="ko-KR" altLang="en-US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이혼소송확인서</a:t>
            </a:r>
            <a:r>
              <a:rPr lang="en-US" altLang="ko-KR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, </a:t>
            </a:r>
            <a:r>
              <a:rPr lang="ko-KR" altLang="en-US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실종확인서 등</a:t>
            </a:r>
            <a:endParaRPr lang="ko-KR" altLang="en-US" sz="1100">
              <a:solidFill>
                <a:schemeClr val="tx1">
                  <a:lumMod val="50000"/>
                  <a:lumOff val="50000"/>
                </a:schemeClr>
              </a:solidFill>
              <a:latin typeface="나눔고딕"/>
              <a:ea typeface="나눔고딕"/>
            </a:endParaRPr>
          </a:p>
          <a:p>
            <a:pPr lvl="0">
              <a:defRPr/>
            </a:pPr>
            <a:r>
              <a:rPr lang="en-US" altLang="ko-KR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   - </a:t>
            </a:r>
            <a:r>
              <a:rPr lang="ko-KR" altLang="en-US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특정계층 증명이 필요할 때</a:t>
            </a:r>
            <a:r>
              <a:rPr lang="en-US" altLang="ko-KR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, </a:t>
            </a:r>
            <a:r>
              <a:rPr lang="ko-KR" altLang="en-US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관련 추천서</a:t>
            </a:r>
            <a:r>
              <a:rPr lang="en-US" altLang="ko-KR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, </a:t>
            </a:r>
            <a:r>
              <a:rPr lang="ko-KR" altLang="en-US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확인 서 등</a:t>
            </a:r>
            <a:endParaRPr lang="ko-KR" altLang="en-US" sz="1100">
              <a:solidFill>
                <a:schemeClr val="tx1">
                  <a:lumMod val="50000"/>
                  <a:lumOff val="50000"/>
                </a:schemeClr>
              </a:solidFill>
              <a:latin typeface="나눔고딕"/>
              <a:ea typeface="나눔고딕"/>
            </a:endParaRPr>
          </a:p>
          <a:p>
            <a:pPr lvl="0">
              <a:defRPr/>
            </a:pPr>
            <a:r>
              <a:rPr lang="en-US" altLang="ko-KR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   - </a:t>
            </a:r>
            <a:r>
              <a:rPr lang="ko-KR" altLang="en-US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전산망으로 확인할 수 없거나 실시간으로 연계되지 않은 소득</a:t>
            </a:r>
            <a:r>
              <a:rPr lang="en-US" altLang="ko-KR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·</a:t>
            </a:r>
            <a:r>
              <a:rPr lang="ko-KR" altLang="en-US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재산</a:t>
            </a:r>
            <a:r>
              <a:rPr lang="en-US" altLang="ko-KR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·</a:t>
            </a:r>
            <a:r>
              <a:rPr lang="ko-KR" altLang="en-US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취업경험 관련 정보 증명이 필요 한 경우 관련 증명자료</a:t>
            </a:r>
            <a:r>
              <a:rPr lang="en-US" altLang="ko-KR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 </a:t>
            </a:r>
            <a:r>
              <a:rPr lang="ko-KR" altLang="en-US" sz="1100">
                <a:solidFill>
                  <a:schemeClr val="tx1">
                    <a:lumMod val="50000"/>
                    <a:lumOff val="50000"/>
                  </a:schemeClr>
                </a:solidFill>
                <a:latin typeface="나눔고딕"/>
                <a:ea typeface="나눔고딕"/>
              </a:rPr>
              <a:t> </a:t>
            </a:r>
            <a:endParaRPr lang="ko-KR" altLang="en-US" sz="1100">
              <a:solidFill>
                <a:schemeClr val="tx1">
                  <a:lumMod val="50000"/>
                  <a:lumOff val="50000"/>
                </a:schemeClr>
              </a:solidFill>
              <a:latin typeface="나눔고딕"/>
              <a:ea typeface="나눔고딕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1825" y="4247217"/>
            <a:ext cx="864165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Wingdings"/>
              <a:buChar char="v"/>
              <a:defRPr/>
            </a:pPr>
            <a:r>
              <a:rPr lang="ko-KR" altLang="en-US" sz="1200">
                <a:latin typeface="나눔고딕"/>
                <a:ea typeface="나눔고딕"/>
              </a:rPr>
              <a:t> 제출 서류</a:t>
            </a:r>
            <a:endParaRPr lang="ko-KR" altLang="en-US" sz="1200">
              <a:latin typeface="나눔고딕"/>
              <a:ea typeface="나눔고딕"/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618040" y="2456912"/>
            <a:ext cx="180000" cy="180000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srgbClr val="ed7d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200472" y="260648"/>
            <a:ext cx="21602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600" b="1">
                <a:solidFill>
                  <a:schemeClr val="bg1"/>
                </a:solidFill>
                <a:latin typeface="+mj-lt"/>
                <a:ea typeface="나눔고딕"/>
              </a:rPr>
              <a:t>국민취업지원제도</a:t>
            </a:r>
            <a:endParaRPr lang="en-US" altLang="ko-KR" sz="1600" b="1" spc="-100">
              <a:solidFill>
                <a:schemeClr val="bg1"/>
              </a:solidFill>
              <a:latin typeface="+mj-lt"/>
              <a:ea typeface="나눔고딕"/>
            </a:endParaRPr>
          </a:p>
        </p:txBody>
      </p:sp>
      <p:pic>
        <p:nvPicPr>
          <p:cNvPr id="38" name="Picture 2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7401272" y="477044"/>
            <a:ext cx="2152650" cy="647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직선 화살표 연결선 50"/>
          <p:cNvCxnSpPr/>
          <p:nvPr/>
        </p:nvCxnSpPr>
        <p:spPr>
          <a:xfrm flipV="1">
            <a:off x="3498878" y="5526208"/>
            <a:ext cx="2779948" cy="18032"/>
          </a:xfrm>
          <a:prstGeom prst="straightConnector1">
            <a:avLst/>
          </a:prstGeom>
          <a:ln w="38100">
            <a:solidFill>
              <a:srgbClr val="1f609e"/>
            </a:solidFill>
            <a:prstDash val="sysDot"/>
            <a:headEnd w="med" len="med"/>
            <a:tailEnd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72479" y="980728"/>
            <a:ext cx="88569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>
                <a:latin typeface="나눔고딕 ExtraBold"/>
                <a:ea typeface="나눔고딕 ExtraBold"/>
                <a:cs typeface="함초롬돋움"/>
              </a:rPr>
              <a:t>『 </a:t>
            </a:r>
            <a:r>
              <a:rPr lang="ko-KR" altLang="en-US">
                <a:latin typeface="나눔고딕 ExtraBold"/>
                <a:ea typeface="나눔고딕 ExtraBold"/>
                <a:cs typeface="함초롬돋움"/>
              </a:rPr>
              <a:t>취업지원서비스 </a:t>
            </a:r>
            <a:r>
              <a:rPr lang="en-US" altLang="ko-KR">
                <a:latin typeface="나눔고딕 ExtraBold"/>
                <a:ea typeface="나눔고딕 ExtraBold"/>
                <a:cs typeface="함초롬돋움"/>
              </a:rPr>
              <a:t>』</a:t>
            </a:r>
            <a:endParaRPr lang="ko-KR" altLang="en-US">
              <a:latin typeface="나눔고딕 ExtraBold"/>
              <a:ea typeface="나눔고딕 ExtraBold"/>
              <a:cs typeface="함초롬돋움"/>
            </a:endParaRPr>
          </a:p>
        </p:txBody>
      </p:sp>
      <p:cxnSp>
        <p:nvCxnSpPr>
          <p:cNvPr id="23" name="직선 연결선 22"/>
          <p:cNvCxnSpPr/>
          <p:nvPr/>
        </p:nvCxnSpPr>
        <p:spPr>
          <a:xfrm>
            <a:off x="200472" y="1412801"/>
            <a:ext cx="2160240" cy="0"/>
          </a:xfrm>
          <a:prstGeom prst="line">
            <a:avLst/>
          </a:prstGeom>
          <a:ln w="38100">
            <a:solidFill>
              <a:srgbClr val="1f609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15800" y="1628800"/>
            <a:ext cx="90016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ko-KR" altLang="en-US" sz="1200">
                <a:latin typeface="나눔고딕"/>
                <a:ea typeface="나눔고딕"/>
              </a:rPr>
              <a:t>        </a:t>
            </a:r>
            <a:r>
              <a:rPr lang="en-US" altLang="ko-KR" sz="1200">
                <a:latin typeface="나눔고딕"/>
                <a:ea typeface="나눔고딕"/>
              </a:rPr>
              <a:t> ‘</a:t>
            </a:r>
            <a:r>
              <a:rPr lang="ko-KR" altLang="en-US" sz="1200">
                <a:latin typeface="나눔고딕"/>
                <a:ea typeface="나눔고딕"/>
              </a:rPr>
              <a:t>취업지원서비스</a:t>
            </a:r>
            <a:r>
              <a:rPr lang="en-US" altLang="ko-KR" sz="1200">
                <a:latin typeface="나눔고딕"/>
                <a:ea typeface="나눔고딕"/>
              </a:rPr>
              <a:t>’</a:t>
            </a:r>
            <a:r>
              <a:rPr lang="ko-KR" altLang="en-US" sz="1200">
                <a:latin typeface="나눔고딕"/>
                <a:ea typeface="나눔고딕"/>
              </a:rPr>
              <a:t>란 국민취업지원제도 참여자의 취업활동에 도움이 될 수 있는 </a:t>
            </a:r>
            <a:r>
              <a:rPr lang="en-US" altLang="ko-KR" sz="1200">
                <a:latin typeface="나눔고딕"/>
                <a:ea typeface="나눔고딕"/>
              </a:rPr>
              <a:t>&lt;</a:t>
            </a:r>
            <a:r>
              <a:rPr lang="ko-KR" altLang="en-US" sz="1200">
                <a:latin typeface="나눔고딕"/>
                <a:ea typeface="나눔고딕"/>
              </a:rPr>
              <a:t>법 제 </a:t>
            </a:r>
            <a:r>
              <a:rPr lang="en-US" altLang="ko-KR" sz="1200">
                <a:latin typeface="나눔고딕"/>
                <a:ea typeface="나눔고딕"/>
              </a:rPr>
              <a:t>12</a:t>
            </a:r>
            <a:r>
              <a:rPr lang="ko-KR" altLang="en-US" sz="1200">
                <a:latin typeface="나눔고딕"/>
                <a:ea typeface="나눔고딕"/>
              </a:rPr>
              <a:t>조</a:t>
            </a:r>
            <a:r>
              <a:rPr lang="en-US" altLang="ko-KR" sz="1200">
                <a:latin typeface="나눔고딕"/>
                <a:ea typeface="나눔고딕"/>
              </a:rPr>
              <a:t>&gt;</a:t>
            </a:r>
            <a:r>
              <a:rPr lang="ko-KR" altLang="en-US" sz="1200">
                <a:latin typeface="나눔고딕"/>
                <a:ea typeface="나눔고딕"/>
              </a:rPr>
              <a:t>부터 </a:t>
            </a:r>
            <a:r>
              <a:rPr lang="en-US" altLang="ko-KR" sz="1200">
                <a:latin typeface="나눔고딕"/>
                <a:ea typeface="나눔고딕"/>
              </a:rPr>
              <a:t>&lt;</a:t>
            </a:r>
            <a:r>
              <a:rPr lang="ko-KR" altLang="en-US" sz="1200">
                <a:latin typeface="나눔고딕"/>
                <a:ea typeface="나눔고딕"/>
              </a:rPr>
              <a:t>제 </a:t>
            </a:r>
            <a:r>
              <a:rPr lang="en-US" altLang="ko-KR" sz="1200">
                <a:latin typeface="나눔고딕"/>
                <a:ea typeface="나눔고딕"/>
              </a:rPr>
              <a:t>15</a:t>
            </a:r>
            <a:r>
              <a:rPr lang="ko-KR" altLang="en-US" sz="1200">
                <a:latin typeface="나눔고딕"/>
                <a:ea typeface="나눔고딕"/>
              </a:rPr>
              <a:t>조</a:t>
            </a:r>
            <a:r>
              <a:rPr lang="en-US" altLang="ko-KR" sz="1200">
                <a:latin typeface="나눔고딕"/>
                <a:ea typeface="나눔고딕"/>
              </a:rPr>
              <a:t>&gt;</a:t>
            </a:r>
            <a:r>
              <a:rPr lang="ko-KR" altLang="en-US" sz="1200">
                <a:latin typeface="나눔고딕"/>
                <a:ea typeface="나눔고딕"/>
              </a:rPr>
              <a:t>까지의 규정에 따른 지원   </a:t>
            </a:r>
            <a:endParaRPr lang="ko-KR" altLang="en-US" sz="1200">
              <a:latin typeface="나눔고딕"/>
              <a:ea typeface="나눔고딕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>
                <a:latin typeface="나눔고딕"/>
                <a:ea typeface="나눔고딕"/>
              </a:rPr>
              <a:t>     </a:t>
            </a:r>
            <a:r>
              <a:rPr lang="ko-KR" altLang="en-US" sz="1200">
                <a:latin typeface="나눔고딕"/>
                <a:ea typeface="나눔고딕"/>
              </a:rPr>
              <a:t>에 따른 지원</a:t>
            </a:r>
            <a:r>
              <a:rPr lang="en-US" altLang="ko-KR" sz="1200">
                <a:latin typeface="나눔고딕"/>
                <a:ea typeface="나눔고딕"/>
              </a:rPr>
              <a:t> </a:t>
            </a:r>
            <a:r>
              <a:rPr lang="ko-KR" altLang="en-US" sz="1200">
                <a:latin typeface="나눔고딕"/>
                <a:ea typeface="나눔고딕"/>
              </a:rPr>
              <a:t>및 </a:t>
            </a:r>
            <a:r>
              <a:rPr lang="en-US" altLang="ko-KR" sz="1200">
                <a:latin typeface="나눔고딕"/>
                <a:ea typeface="나눔고딕"/>
              </a:rPr>
              <a:t>&lt;</a:t>
            </a:r>
            <a:r>
              <a:rPr lang="ko-KR" altLang="en-US" sz="1200">
                <a:latin typeface="나눔고딕"/>
                <a:ea typeface="나눔고딕"/>
              </a:rPr>
              <a:t>제 </a:t>
            </a:r>
            <a:r>
              <a:rPr lang="en-US" altLang="ko-KR" sz="1200">
                <a:latin typeface="나눔고딕"/>
                <a:ea typeface="나눔고딕"/>
              </a:rPr>
              <a:t>18</a:t>
            </a:r>
            <a:r>
              <a:rPr lang="ko-KR" altLang="en-US" sz="1200">
                <a:latin typeface="나눔고딕"/>
                <a:ea typeface="나눔고딕"/>
              </a:rPr>
              <a:t>조</a:t>
            </a:r>
            <a:r>
              <a:rPr lang="en-US" altLang="ko-KR" sz="1200">
                <a:latin typeface="나눔고딕"/>
                <a:ea typeface="나눔고딕"/>
              </a:rPr>
              <a:t>&gt;</a:t>
            </a:r>
            <a:r>
              <a:rPr lang="ko-KR" altLang="en-US" sz="1200">
                <a:latin typeface="나눔고딕"/>
                <a:ea typeface="나눔고딕"/>
              </a:rPr>
              <a:t>에 다른 구직촉진수당 지급을 의미</a:t>
            </a:r>
            <a:r>
              <a:rPr lang="en-US" altLang="ko-KR" sz="1200">
                <a:latin typeface="나눔고딕"/>
                <a:ea typeface="나눔고딕"/>
              </a:rPr>
              <a:t>             </a:t>
            </a:r>
            <a:endParaRPr lang="ko-KR" altLang="en-US" sz="1200">
              <a:latin typeface="나눔고딕"/>
              <a:ea typeface="나눔고딕"/>
            </a:endParaRPr>
          </a:p>
        </p:txBody>
      </p:sp>
      <p:sp>
        <p:nvSpPr>
          <p:cNvPr id="9" name="Isosceles Triangle 8"/>
          <p:cNvSpPr/>
          <p:nvPr/>
        </p:nvSpPr>
        <p:spPr>
          <a:xfrm rot="16200000">
            <a:off x="507002" y="1688154"/>
            <a:ext cx="222077" cy="288730"/>
          </a:xfrm>
          <a:custGeom>
            <a:avLst/>
            <a:gdLst/>
            <a:rect l="l" t="t" r="r" b="b"/>
            <a:pathLst>
              <a:path w="2708011" h="3228660">
                <a:moveTo>
                  <a:pt x="1895121" y="2005092"/>
                </a:moveTo>
                <a:cubicBezTo>
                  <a:pt x="1769067" y="2196199"/>
                  <a:pt x="1559641" y="2315968"/>
                  <a:pt x="1331007" y="2327705"/>
                </a:cubicBezTo>
                <a:cubicBezTo>
                  <a:pt x="1102373" y="2339443"/>
                  <a:pt x="881783" y="2241749"/>
                  <a:pt x="736821" y="2064556"/>
                </a:cubicBezTo>
                <a:lnTo>
                  <a:pt x="885891" y="1942602"/>
                </a:lnTo>
                <a:cubicBezTo>
                  <a:pt x="992076" y="2072396"/>
                  <a:pt x="1153658" y="2143956"/>
                  <a:pt x="1321132" y="2135359"/>
                </a:cubicBezTo>
                <a:cubicBezTo>
                  <a:pt x="1488607" y="2126761"/>
                  <a:pt x="1642011" y="2039030"/>
                  <a:pt x="1734346" y="1899045"/>
                </a:cubicBezTo>
                <a:close/>
                <a:moveTo>
                  <a:pt x="2315256" y="2179725"/>
                </a:moveTo>
                <a:cubicBezTo>
                  <a:pt x="2124977" y="2519973"/>
                  <a:pt x="1777729" y="2743099"/>
                  <a:pt x="1389179" y="2774782"/>
                </a:cubicBezTo>
                <a:cubicBezTo>
                  <a:pt x="1000629" y="2806465"/>
                  <a:pt x="621821" y="2642541"/>
                  <a:pt x="378934" y="2337614"/>
                </a:cubicBezTo>
                <a:lnTo>
                  <a:pt x="519502" y="2225645"/>
                </a:lnTo>
                <a:cubicBezTo>
                  <a:pt x="725082" y="2483736"/>
                  <a:pt x="1045705" y="2622480"/>
                  <a:pt x="1374574" y="2595664"/>
                </a:cubicBezTo>
                <a:cubicBezTo>
                  <a:pt x="1703443" y="2568848"/>
                  <a:pt x="1997353" y="2379994"/>
                  <a:pt x="2158406" y="2092008"/>
                </a:cubicBezTo>
                <a:close/>
                <a:moveTo>
                  <a:pt x="2315941" y="1615003"/>
                </a:moveTo>
                <a:lnTo>
                  <a:pt x="272242" y="1615003"/>
                </a:lnTo>
                <a:lnTo>
                  <a:pt x="872561" y="666216"/>
                </a:lnTo>
                <a:lnTo>
                  <a:pt x="872561" y="219906"/>
                </a:lnTo>
                <a:cubicBezTo>
                  <a:pt x="872561" y="98674"/>
                  <a:pt x="970839" y="396"/>
                  <a:pt x="1092071" y="396"/>
                </a:cubicBezTo>
                <a:lnTo>
                  <a:pt x="1293841" y="396"/>
                </a:lnTo>
                <a:lnTo>
                  <a:pt x="1294092" y="0"/>
                </a:lnTo>
                <a:lnTo>
                  <a:pt x="1294343" y="396"/>
                </a:lnTo>
                <a:lnTo>
                  <a:pt x="1470231" y="396"/>
                </a:lnTo>
                <a:cubicBezTo>
                  <a:pt x="1591463" y="396"/>
                  <a:pt x="1689741" y="98674"/>
                  <a:pt x="1689741" y="219906"/>
                </a:cubicBezTo>
                <a:lnTo>
                  <a:pt x="1689741" y="625313"/>
                </a:lnTo>
                <a:close/>
                <a:moveTo>
                  <a:pt x="2708011" y="2399368"/>
                </a:moveTo>
                <a:cubicBezTo>
                  <a:pt x="2440740" y="2877288"/>
                  <a:pt x="1950128" y="3187847"/>
                  <a:pt x="1403807" y="3224932"/>
                </a:cubicBezTo>
                <a:cubicBezTo>
                  <a:pt x="857486" y="3262017"/>
                  <a:pt x="329406" y="3020609"/>
                  <a:pt x="0" y="2583191"/>
                </a:cubicBezTo>
                <a:lnTo>
                  <a:pt x="143153" y="2475389"/>
                </a:lnTo>
                <a:cubicBezTo>
                  <a:pt x="436120" y="2864419"/>
                  <a:pt x="905784" y="3079123"/>
                  <a:pt x="1391671" y="3046140"/>
                </a:cubicBezTo>
                <a:cubicBezTo>
                  <a:pt x="1877558" y="3013157"/>
                  <a:pt x="2313899" y="2736952"/>
                  <a:pt x="2551604" y="23118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vert="horz" wrap="square" lIns="91440" tIns="45720" rIns="91440" bIns="45720" anchor="ctr" anchorCtr="0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ko-KR" altLang="en-US" sz="2700">
              <a:solidFill>
                <a:schemeClr val="accent2"/>
              </a:solidFill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618040" y="2553021"/>
            <a:ext cx="180000" cy="18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2700000" algn="tl" rotWithShape="0">
              <a:schemeClr val="tx2">
                <a:lumMod val="60000"/>
                <a:lumOff val="4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1" name="모서리가 둥근 직사각형 30"/>
          <p:cNvSpPr/>
          <p:nvPr/>
        </p:nvSpPr>
        <p:spPr>
          <a:xfrm>
            <a:off x="-1527720" y="2812390"/>
            <a:ext cx="180000" cy="180000"/>
          </a:xfrm>
          <a:prstGeom prst="roundRect">
            <a:avLst>
              <a:gd name="adj" fmla="val 16667"/>
            </a:avLst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srgbClr val="ed7d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3" name="육각형 114"/>
          <p:cNvSpPr>
            <a:spLocks noChangeArrowheads="1"/>
          </p:cNvSpPr>
          <p:nvPr/>
        </p:nvSpPr>
        <p:spPr>
          <a:xfrm>
            <a:off x="632520" y="2863791"/>
            <a:ext cx="2732252" cy="2298929"/>
          </a:xfrm>
          <a:prstGeom prst="hexagon">
            <a:avLst>
              <a:gd name="adj" fmla="val 0"/>
              <a:gd name="vf" fmla="val 115470"/>
            </a:avLst>
          </a:prstGeom>
          <a:noFill/>
          <a:ln w="9525">
            <a:solidFill>
              <a:srgbClr val="fd9900"/>
            </a:solidFill>
            <a:round/>
          </a:ln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/>
                <a:ea typeface="굴림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/>
                <a:ea typeface="굴림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9pPr>
          </a:lstStyle>
          <a:p>
            <a:pPr algn="ctr" eaLnBrk="1" latinLnBrk="1" hangingPunct="1">
              <a:defRPr/>
            </a:pPr>
            <a:endParaRPr lang="ko-KR" altLang="en-US" b="1">
              <a:solidFill>
                <a:schemeClr val="bg1"/>
              </a:solidFill>
              <a:latin typeface="나눔고딕"/>
              <a:ea typeface="나눔고딕"/>
            </a:endParaRPr>
          </a:p>
        </p:txBody>
      </p:sp>
      <p:sp>
        <p:nvSpPr>
          <p:cNvPr id="34" name="육각형 126"/>
          <p:cNvSpPr>
            <a:spLocks noChangeArrowheads="1"/>
          </p:cNvSpPr>
          <p:nvPr/>
        </p:nvSpPr>
        <p:spPr>
          <a:xfrm>
            <a:off x="716690" y="3074488"/>
            <a:ext cx="2556266" cy="353037"/>
          </a:xfrm>
          <a:prstGeom prst="hexagon">
            <a:avLst>
              <a:gd name="adj" fmla="val 0"/>
              <a:gd name="vf" fmla="val 115470"/>
            </a:avLst>
          </a:prstGeom>
          <a:solidFill>
            <a:srgbClr val="fd9900"/>
          </a:solidFill>
          <a:ln w="9525">
            <a:noFill/>
            <a:round/>
          </a:ln>
        </p:spPr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굴림"/>
                <a:ea typeface="굴림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/>
                <a:ea typeface="굴림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9pPr>
          </a:lstStyle>
          <a:p>
            <a:pPr algn="ctr" eaLnBrk="1" latinLnBrk="1" hangingPunct="1">
              <a:defRPr/>
            </a:pPr>
            <a:r>
              <a:rPr lang="ko-KR" altLang="en-US" sz="1100" b="1">
                <a:solidFill>
                  <a:schemeClr val="bg1"/>
                </a:solidFill>
                <a:latin typeface="나눔고딕"/>
                <a:ea typeface="나눔고딕"/>
                <a:cs typeface="함초롬돋움"/>
              </a:rPr>
              <a:t>취업활동계획 수립  </a:t>
            </a:r>
            <a:endParaRPr lang="ko-KR" altLang="en-US" sz="1100" b="1">
              <a:solidFill>
                <a:schemeClr val="bg1"/>
              </a:solidFill>
              <a:latin typeface="나눔고딕"/>
              <a:ea typeface="나눔고딕"/>
              <a:cs typeface="함초롬돋움"/>
            </a:endParaRPr>
          </a:p>
        </p:txBody>
      </p:sp>
      <p:sp>
        <p:nvSpPr>
          <p:cNvPr id="35" name="육각형 117"/>
          <p:cNvSpPr>
            <a:spLocks noChangeArrowheads="1"/>
          </p:cNvSpPr>
          <p:nvPr/>
        </p:nvSpPr>
        <p:spPr>
          <a:xfrm>
            <a:off x="3592468" y="2863791"/>
            <a:ext cx="2656676" cy="2298929"/>
          </a:xfrm>
          <a:prstGeom prst="hexagon">
            <a:avLst>
              <a:gd name="adj" fmla="val 0"/>
              <a:gd name="vf" fmla="val 115470"/>
            </a:avLst>
          </a:prstGeom>
          <a:noFill/>
          <a:ln w="9525">
            <a:solidFill>
              <a:srgbClr val="c3a67a"/>
            </a:solidFill>
            <a:round/>
          </a:ln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/>
                <a:ea typeface="굴림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/>
                <a:ea typeface="굴림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9pPr>
          </a:lstStyle>
          <a:p>
            <a:pPr algn="ctr" eaLnBrk="1" latinLnBrk="1" hangingPunct="1">
              <a:defRPr/>
            </a:pPr>
            <a:endParaRPr lang="ko-KR" altLang="en-US" b="1">
              <a:solidFill>
                <a:schemeClr val="bg1"/>
              </a:solidFill>
              <a:latin typeface="나눔고딕"/>
              <a:ea typeface="나눔고딕"/>
            </a:endParaRPr>
          </a:p>
        </p:txBody>
      </p:sp>
      <p:sp>
        <p:nvSpPr>
          <p:cNvPr id="36" name="육각형 123"/>
          <p:cNvSpPr>
            <a:spLocks noChangeArrowheads="1"/>
          </p:cNvSpPr>
          <p:nvPr/>
        </p:nvSpPr>
        <p:spPr>
          <a:xfrm>
            <a:off x="3685553" y="3074488"/>
            <a:ext cx="2491583" cy="353037"/>
          </a:xfrm>
          <a:prstGeom prst="hexagon">
            <a:avLst>
              <a:gd name="adj" fmla="val 0"/>
              <a:gd name="vf" fmla="val 115470"/>
            </a:avLst>
          </a:prstGeom>
          <a:solidFill>
            <a:srgbClr val="c3a67a"/>
          </a:solidFill>
          <a:ln>
            <a:noFill/>
          </a:ln>
        </p:spPr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굴림"/>
                <a:ea typeface="굴림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/>
                <a:ea typeface="굴림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9pPr>
          </a:lstStyle>
          <a:p>
            <a:pPr algn="ctr">
              <a:defRPr/>
            </a:pPr>
            <a:r>
              <a:rPr lang="ko-KR" altLang="en-US" sz="1100" b="1">
                <a:solidFill>
                  <a:schemeClr val="bg1"/>
                </a:solidFill>
                <a:latin typeface="나눔고딕"/>
                <a:ea typeface="나눔고딕"/>
              </a:rPr>
              <a:t> 구직활동 의무 이행</a:t>
            </a:r>
            <a:endParaRPr lang="ko-KR" altLang="en-US" sz="1100" b="1">
              <a:solidFill>
                <a:schemeClr val="bg1"/>
              </a:solidFill>
              <a:latin typeface="나눔고딕"/>
              <a:ea typeface="나눔고딕"/>
            </a:endParaRPr>
          </a:p>
        </p:txBody>
      </p:sp>
      <p:sp>
        <p:nvSpPr>
          <p:cNvPr id="37" name="육각형 166"/>
          <p:cNvSpPr>
            <a:spLocks noChangeArrowheads="1"/>
          </p:cNvSpPr>
          <p:nvPr/>
        </p:nvSpPr>
        <p:spPr>
          <a:xfrm>
            <a:off x="6483935" y="2869903"/>
            <a:ext cx="2789545" cy="2292817"/>
          </a:xfrm>
          <a:prstGeom prst="hexagon">
            <a:avLst>
              <a:gd name="adj" fmla="val 0"/>
              <a:gd name="vf" fmla="val 115470"/>
            </a:avLst>
          </a:prstGeom>
          <a:noFill/>
          <a:ln w="9525">
            <a:solidFill>
              <a:srgbClr val="1f609e"/>
            </a:solidFill>
            <a:round/>
          </a:ln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/>
                <a:ea typeface="굴림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/>
                <a:ea typeface="굴림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9pPr>
          </a:lstStyle>
          <a:p>
            <a:pPr algn="ctr" eaLnBrk="1" latinLnBrk="1" hangingPunct="1">
              <a:defRPr/>
            </a:pPr>
            <a:endParaRPr lang="ko-KR" altLang="en-US" b="1">
              <a:solidFill>
                <a:schemeClr val="bg1"/>
              </a:solidFill>
              <a:latin typeface="나눔고딕"/>
              <a:ea typeface="나눔고딕"/>
            </a:endParaRPr>
          </a:p>
        </p:txBody>
      </p:sp>
      <p:sp>
        <p:nvSpPr>
          <p:cNvPr id="38" name="육각형 167"/>
          <p:cNvSpPr>
            <a:spLocks noChangeArrowheads="1"/>
          </p:cNvSpPr>
          <p:nvPr/>
        </p:nvSpPr>
        <p:spPr>
          <a:xfrm>
            <a:off x="6593944" y="3074488"/>
            <a:ext cx="2592288" cy="353037"/>
          </a:xfrm>
          <a:prstGeom prst="hexagon">
            <a:avLst>
              <a:gd name="adj" fmla="val 0"/>
              <a:gd name="vf" fmla="val 11547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굴림"/>
                <a:ea typeface="굴림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/>
                <a:ea typeface="굴림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/>
                <a:ea typeface="굴림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9pPr>
          </a:lstStyle>
          <a:p>
            <a:pPr algn="ctr">
              <a:defRPr/>
            </a:pPr>
            <a:r>
              <a:rPr lang="ko-KR" altLang="en-US" sz="1200" b="1">
                <a:solidFill>
                  <a:schemeClr val="bg1"/>
                </a:solidFill>
                <a:latin typeface="나눔고딕"/>
                <a:ea typeface="나눔고딕"/>
              </a:rPr>
              <a:t>사후관리</a:t>
            </a:r>
            <a:endParaRPr lang="ko-KR" altLang="en-US" sz="1200" b="1">
              <a:solidFill>
                <a:schemeClr val="bg1"/>
              </a:solidFill>
              <a:latin typeface="나눔고딕"/>
              <a:ea typeface="나눔고딕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491555" y="3599300"/>
            <a:ext cx="2925941" cy="1618495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spAutoFit/>
          </a:bodyPr>
          <a:lstStyle/>
          <a:p>
            <a:pPr>
              <a:lnSpc>
                <a:spcPct val="150000"/>
              </a:lnSpc>
              <a:buClr>
                <a:srgbClr val="3333cc"/>
              </a:buClr>
              <a:buFont typeface="Arial"/>
              <a:buChar char="•"/>
              <a:defRPr/>
            </a:pPr>
            <a:r>
              <a:rPr lang="en-US" altLang="ko-KR" sz="1100">
                <a:latin typeface="나눔고딕"/>
                <a:ea typeface="나눔고딕"/>
              </a:rPr>
              <a:t>  </a:t>
            </a:r>
            <a:r>
              <a:rPr lang="ko-KR" altLang="en-US" sz="1100">
                <a:latin typeface="나눔고딕"/>
                <a:ea typeface="나눔고딕"/>
              </a:rPr>
              <a:t>미취업자</a:t>
            </a:r>
            <a:r>
              <a:rPr lang="en-US" altLang="ko-KR" sz="1100">
                <a:latin typeface="나눔고딕"/>
                <a:ea typeface="나눔고딕"/>
              </a:rPr>
              <a:t> </a:t>
            </a:r>
            <a:r>
              <a:rPr lang="ko-KR" altLang="en-US" sz="1100">
                <a:latin typeface="나눔고딕"/>
                <a:ea typeface="나눔고딕"/>
              </a:rPr>
              <a:t>→취업지원서비스 종료일 이후</a:t>
            </a:r>
            <a:endParaRPr lang="ko-KR" altLang="en-US" sz="1100">
              <a:latin typeface="나눔고딕"/>
              <a:ea typeface="나눔고딕"/>
            </a:endParaRPr>
          </a:p>
          <a:p>
            <a:pPr>
              <a:lnSpc>
                <a:spcPct val="150000"/>
              </a:lnSpc>
              <a:buClr>
                <a:srgbClr val="3333cc"/>
              </a:buClr>
              <a:defRPr/>
            </a:pPr>
            <a:r>
              <a:rPr lang="ko-KR" altLang="en-US" sz="1100">
                <a:latin typeface="나눔고딕"/>
                <a:ea typeface="나눔고딕"/>
              </a:rPr>
              <a:t>   </a:t>
            </a:r>
            <a:r>
              <a:rPr lang="en-US" altLang="ko-KR" sz="1100">
                <a:latin typeface="나눔고딕"/>
                <a:ea typeface="나눔고딕"/>
              </a:rPr>
              <a:t>3</a:t>
            </a:r>
            <a:r>
              <a:rPr lang="ko-KR" altLang="en-US" sz="1100">
                <a:latin typeface="나눔고딕"/>
                <a:ea typeface="나눔고딕"/>
              </a:rPr>
              <a:t>개월 동안 구인 정보 제공 등 사후관리</a:t>
            </a:r>
            <a:endParaRPr lang="ko-KR" altLang="en-US" sz="1100">
              <a:latin typeface="나눔고딕"/>
              <a:ea typeface="나눔고딕"/>
            </a:endParaRPr>
          </a:p>
          <a:p>
            <a:pPr>
              <a:lnSpc>
                <a:spcPct val="150000"/>
              </a:lnSpc>
              <a:buClr>
                <a:srgbClr val="3333cc"/>
              </a:buClr>
              <a:defRPr/>
            </a:pPr>
            <a:r>
              <a:rPr lang="en-US" altLang="ko-KR" sz="1100">
                <a:latin typeface="나눔고딕"/>
                <a:ea typeface="나눔고딕"/>
              </a:rPr>
              <a:t>   (1</a:t>
            </a:r>
            <a:r>
              <a:rPr lang="ko-KR" altLang="en-US" sz="1100">
                <a:latin typeface="나눔고딕"/>
                <a:ea typeface="나눔고딕"/>
              </a:rPr>
              <a:t>개월 범위 내 연장 가능</a:t>
            </a:r>
            <a:r>
              <a:rPr lang="en-US" altLang="ko-KR" sz="1100">
                <a:latin typeface="나눔고딕"/>
                <a:ea typeface="나눔고딕"/>
              </a:rPr>
              <a:t>)</a:t>
            </a:r>
            <a:endParaRPr lang="en-US" altLang="ko-KR" sz="1100">
              <a:latin typeface="나눔고딕"/>
              <a:ea typeface="나눔고딕"/>
            </a:endParaRPr>
          </a:p>
          <a:p>
            <a:pPr>
              <a:lnSpc>
                <a:spcPct val="150000"/>
              </a:lnSpc>
              <a:buClr>
                <a:srgbClr val="3333cc"/>
              </a:buClr>
              <a:buFont typeface="Arial"/>
              <a:buChar char="•"/>
              <a:defRPr/>
            </a:pPr>
            <a:r>
              <a:rPr lang="en-US" altLang="ko-KR" sz="1100">
                <a:latin typeface="나눔고딕"/>
                <a:ea typeface="나눔고딕"/>
              </a:rPr>
              <a:t>  </a:t>
            </a:r>
            <a:r>
              <a:rPr lang="ko-KR" altLang="en-US" sz="1100">
                <a:latin typeface="나눔고딕"/>
                <a:ea typeface="나눔고딕"/>
              </a:rPr>
              <a:t>취업자→장기근속 유도를 위한 </a:t>
            </a:r>
            <a:endParaRPr lang="ko-KR" altLang="en-US" sz="1100">
              <a:latin typeface="나눔고딕"/>
              <a:ea typeface="나눔고딕"/>
            </a:endParaRPr>
          </a:p>
          <a:p>
            <a:pPr>
              <a:lnSpc>
                <a:spcPct val="150000"/>
              </a:lnSpc>
              <a:buClr>
                <a:srgbClr val="3333cc"/>
              </a:buClr>
              <a:defRPr/>
            </a:pPr>
            <a:r>
              <a:rPr lang="en-US" altLang="ko-KR" sz="1100">
                <a:latin typeface="나눔고딕"/>
                <a:ea typeface="나눔고딕"/>
              </a:rPr>
              <a:t>    </a:t>
            </a:r>
            <a:r>
              <a:rPr lang="ko-KR" altLang="en-US" sz="1100">
                <a:latin typeface="나눔고딕"/>
                <a:ea typeface="나눔고딕"/>
              </a:rPr>
              <a:t>취업성공수당</a:t>
            </a:r>
            <a:r>
              <a:rPr lang="en-US" altLang="ko-KR" sz="1100">
                <a:latin typeface="나눔고딕"/>
                <a:ea typeface="나눔고딕"/>
              </a:rPr>
              <a:t>(</a:t>
            </a:r>
            <a:r>
              <a:rPr lang="ko-KR" altLang="en-US" sz="1100">
                <a:latin typeface="나눔고딕"/>
                <a:ea typeface="나눔고딕"/>
              </a:rPr>
              <a:t>해당 대상자에 한해</a:t>
            </a:r>
            <a:r>
              <a:rPr lang="en-US" altLang="ko-KR" sz="1100">
                <a:latin typeface="나눔고딕"/>
                <a:ea typeface="나눔고딕"/>
              </a:rPr>
              <a:t>)</a:t>
            </a:r>
            <a:r>
              <a:rPr lang="ko-KR" altLang="en-US" sz="1100">
                <a:latin typeface="나눔고딕"/>
                <a:ea typeface="나눔고딕"/>
              </a:rPr>
              <a:t> 최대 </a:t>
            </a:r>
            <a:endParaRPr lang="ko-KR" altLang="en-US" sz="1100">
              <a:latin typeface="나눔고딕"/>
              <a:ea typeface="나눔고딕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3333cc"/>
              </a:buClr>
              <a:defRPr/>
            </a:pPr>
            <a:r>
              <a:rPr lang="ko-KR" altLang="en-US" sz="1100">
                <a:latin typeface="나눔고딕"/>
                <a:ea typeface="나눔고딕"/>
              </a:rPr>
              <a:t>    </a:t>
            </a:r>
            <a:r>
              <a:rPr lang="en-US" altLang="ko-KR" sz="1200" b="1">
                <a:solidFill>
                  <a:srgbClr val="ff0000"/>
                </a:solidFill>
                <a:latin typeface="나눔고딕"/>
                <a:ea typeface="나눔고딕"/>
              </a:rPr>
              <a:t>150</a:t>
            </a:r>
            <a:r>
              <a:rPr lang="ko-KR" altLang="en-US" sz="1200" b="1">
                <a:solidFill>
                  <a:srgbClr val="ff0000"/>
                </a:solidFill>
                <a:latin typeface="나눔고딕"/>
                <a:ea typeface="나눔고딕"/>
              </a:rPr>
              <a:t>만원</a:t>
            </a:r>
            <a:r>
              <a:rPr lang="ko-KR" altLang="en-US" sz="1200" b="1">
                <a:latin typeface="나눔고딕"/>
                <a:ea typeface="나눔고딕"/>
              </a:rPr>
              <a:t> 지원</a:t>
            </a:r>
            <a:endParaRPr lang="ko-KR" altLang="en-US" sz="1200" b="1">
              <a:latin typeface="나눔고딕"/>
              <a:ea typeface="나눔고딕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617997" y="3599300"/>
            <a:ext cx="2766685" cy="1342270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spAutoFit/>
          </a:bodyPr>
          <a:lstStyle/>
          <a:p>
            <a:pPr>
              <a:lnSpc>
                <a:spcPct val="150000"/>
              </a:lnSpc>
              <a:buClr>
                <a:srgbClr val="3333cc"/>
              </a:buClr>
              <a:buFont typeface="Arial"/>
              <a:buChar char="•"/>
              <a:defRPr/>
            </a:pPr>
            <a:r>
              <a:rPr lang="en-US" altLang="ko-KR" sz="1100">
                <a:latin typeface="나눔고딕"/>
                <a:ea typeface="나눔고딕"/>
              </a:rPr>
              <a:t> </a:t>
            </a:r>
            <a:r>
              <a:rPr lang="ko-KR" altLang="en-US" sz="1100">
                <a:latin typeface="나눔고딕"/>
                <a:ea typeface="나눔고딕"/>
              </a:rPr>
              <a:t>고용</a:t>
            </a:r>
            <a:r>
              <a:rPr lang="en-US" altLang="ko-KR" sz="1100">
                <a:latin typeface="나눔고딕"/>
                <a:ea typeface="나눔고딕"/>
              </a:rPr>
              <a:t>· </a:t>
            </a:r>
            <a:r>
              <a:rPr lang="ko-KR" altLang="en-US" sz="1100">
                <a:latin typeface="나눔고딕"/>
                <a:ea typeface="나눔고딕"/>
              </a:rPr>
              <a:t>복지서비스 연계 프로그램 참여</a:t>
            </a:r>
            <a:endParaRPr lang="ko-KR" altLang="en-US" sz="1100">
              <a:latin typeface="나눔고딕"/>
              <a:ea typeface="나눔고딕"/>
            </a:endParaRPr>
          </a:p>
          <a:p>
            <a:pPr>
              <a:lnSpc>
                <a:spcPct val="150000"/>
              </a:lnSpc>
              <a:buClr>
                <a:srgbClr val="3333cc"/>
              </a:buClr>
              <a:buFont typeface="Arial"/>
              <a:buChar char="•"/>
              <a:defRPr/>
            </a:pPr>
            <a:r>
              <a:rPr lang="en-US" altLang="ko-KR" sz="1100">
                <a:latin typeface="나눔고딕"/>
                <a:ea typeface="나눔고딕"/>
              </a:rPr>
              <a:t> </a:t>
            </a:r>
            <a:r>
              <a:rPr lang="ko-KR" altLang="en-US" sz="1100">
                <a:latin typeface="나눔고딕"/>
                <a:ea typeface="나눔고딕"/>
              </a:rPr>
              <a:t>취업지원 프로그램 참여</a:t>
            </a:r>
            <a:endParaRPr lang="ko-KR" altLang="en-US" sz="1100">
              <a:latin typeface="나눔고딕"/>
              <a:ea typeface="나눔고딕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3333cc"/>
              </a:buClr>
              <a:defRPr/>
            </a:pPr>
            <a:r>
              <a:rPr lang="en-US" altLang="ko-KR" sz="1100">
                <a:latin typeface="나눔고딕"/>
                <a:ea typeface="나눔고딕"/>
              </a:rPr>
              <a:t>   (</a:t>
            </a:r>
            <a:r>
              <a:rPr lang="ko-KR" altLang="en-US" sz="1100">
                <a:solidFill>
                  <a:srgbClr val="ff0000"/>
                </a:solidFill>
                <a:latin typeface="나눔고딕"/>
                <a:ea typeface="나눔고딕"/>
              </a:rPr>
              <a:t>직업훈련</a:t>
            </a:r>
            <a:r>
              <a:rPr lang="en-US" altLang="ko-KR" sz="1100">
                <a:solidFill>
                  <a:srgbClr val="ff0000"/>
                </a:solidFill>
                <a:latin typeface="나눔고딕"/>
                <a:ea typeface="나눔고딕"/>
              </a:rPr>
              <a:t>. </a:t>
            </a:r>
            <a:r>
              <a:rPr lang="ko-KR" altLang="en-US" sz="1100">
                <a:solidFill>
                  <a:srgbClr val="ff0000"/>
                </a:solidFill>
                <a:latin typeface="나눔고딕"/>
                <a:ea typeface="나눔고딕"/>
              </a:rPr>
              <a:t>일경험</a:t>
            </a:r>
            <a:r>
              <a:rPr lang="ko-KR" altLang="en-US" sz="1100">
                <a:latin typeface="나눔고딕"/>
                <a:ea typeface="나눔고딕"/>
              </a:rPr>
              <a:t> 등</a:t>
            </a:r>
            <a:r>
              <a:rPr lang="en-US" altLang="ko-KR" sz="1100">
                <a:latin typeface="나눔고딕"/>
                <a:ea typeface="나눔고딕"/>
              </a:rPr>
              <a:t>) </a:t>
            </a:r>
            <a:endParaRPr lang="en-US" altLang="ko-KR" sz="1100">
              <a:latin typeface="나눔고딕"/>
              <a:ea typeface="나눔고딕"/>
            </a:endParaRPr>
          </a:p>
          <a:p>
            <a:pPr>
              <a:lnSpc>
                <a:spcPct val="150000"/>
              </a:lnSpc>
              <a:buClr>
                <a:srgbClr val="3333cc"/>
              </a:buClr>
              <a:buFont typeface="Arial"/>
              <a:buChar char="•"/>
              <a:defRPr/>
            </a:pPr>
            <a:r>
              <a:rPr lang="en-US" altLang="ko-KR" sz="1100">
                <a:latin typeface="나눔고딕"/>
                <a:ea typeface="나눔고딕"/>
              </a:rPr>
              <a:t> </a:t>
            </a:r>
            <a:r>
              <a:rPr lang="ko-KR" altLang="en-US" sz="1100">
                <a:latin typeface="나눔고딕"/>
                <a:ea typeface="나눔고딕"/>
              </a:rPr>
              <a:t>구직활동지원 프로그램 참여</a:t>
            </a:r>
            <a:endParaRPr lang="ko-KR" altLang="en-US" sz="1100">
              <a:latin typeface="나눔고딕"/>
              <a:ea typeface="나눔고딕"/>
            </a:endParaRPr>
          </a:p>
          <a:p>
            <a:pPr>
              <a:lnSpc>
                <a:spcPct val="150000"/>
              </a:lnSpc>
              <a:buClr>
                <a:srgbClr val="3333cc"/>
              </a:buClr>
              <a:defRPr/>
            </a:pPr>
            <a:r>
              <a:rPr lang="en-US" altLang="ko-KR" sz="1100">
                <a:latin typeface="나눔고딕"/>
                <a:ea typeface="나눔고딕"/>
              </a:rPr>
              <a:t>    (</a:t>
            </a:r>
            <a:r>
              <a:rPr lang="ko-KR" altLang="en-US" sz="1100">
                <a:latin typeface="나눔고딕"/>
                <a:ea typeface="나눔고딕"/>
              </a:rPr>
              <a:t>희망 기업 입사지원 및 면접 등</a:t>
            </a:r>
            <a:r>
              <a:rPr lang="en-US" altLang="ko-KR" sz="1100">
                <a:latin typeface="나눔고딕"/>
                <a:ea typeface="나눔고딕"/>
              </a:rPr>
              <a:t>)</a:t>
            </a:r>
            <a:endParaRPr lang="en-US" altLang="ko-KR" sz="1100">
              <a:latin typeface="나눔고딕"/>
              <a:ea typeface="나눔고딕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74147" y="3599300"/>
            <a:ext cx="2766685" cy="1342270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spAutoFit/>
          </a:bodyPr>
          <a:lstStyle/>
          <a:p>
            <a:pPr>
              <a:lnSpc>
                <a:spcPct val="150000"/>
              </a:lnSpc>
              <a:buClr>
                <a:srgbClr val="3333cc"/>
              </a:buClr>
              <a:buFont typeface="Arial"/>
              <a:buChar char="•"/>
              <a:defRPr/>
            </a:pPr>
            <a:r>
              <a:rPr lang="ko-KR" altLang="en-US" sz="1100">
                <a:latin typeface="나눔고딕"/>
                <a:ea typeface="나눔고딕"/>
              </a:rPr>
              <a:t> 진로상담 및 직업심리검사 등</a:t>
            </a:r>
            <a:endParaRPr lang="ko-KR" altLang="en-US" sz="1100">
              <a:latin typeface="나눔고딕"/>
              <a:ea typeface="나눔고딕"/>
            </a:endParaRPr>
          </a:p>
          <a:p>
            <a:pPr>
              <a:lnSpc>
                <a:spcPct val="150000"/>
              </a:lnSpc>
              <a:buClr>
                <a:srgbClr val="3333cc"/>
              </a:buClr>
              <a:buFont typeface="Arial"/>
              <a:buChar char="•"/>
              <a:defRPr/>
            </a:pPr>
            <a:r>
              <a:rPr lang="en-US" altLang="ko-KR" sz="1100">
                <a:latin typeface="나눔고딕"/>
                <a:ea typeface="나눔고딕"/>
              </a:rPr>
              <a:t> </a:t>
            </a:r>
            <a:r>
              <a:rPr lang="ko-KR" altLang="en-US" sz="1100">
                <a:latin typeface="나눔고딕"/>
                <a:ea typeface="나눔고딕"/>
              </a:rPr>
              <a:t>고용센터 </a:t>
            </a:r>
            <a:r>
              <a:rPr lang="en-US" altLang="ko-KR" sz="1100">
                <a:latin typeface="나눔고딕"/>
                <a:ea typeface="나눔고딕"/>
              </a:rPr>
              <a:t>/ </a:t>
            </a:r>
            <a:r>
              <a:rPr lang="ko-KR" altLang="en-US" sz="1100">
                <a:latin typeface="나눔고딕"/>
                <a:ea typeface="나눔고딕"/>
              </a:rPr>
              <a:t>민간위탁기관 대면 상담</a:t>
            </a:r>
            <a:endParaRPr lang="ko-KR" altLang="en-US" sz="1100">
              <a:latin typeface="나눔고딕"/>
              <a:ea typeface="나눔고딕"/>
            </a:endParaRPr>
          </a:p>
          <a:p>
            <a:pPr>
              <a:lnSpc>
                <a:spcPct val="150000"/>
              </a:lnSpc>
              <a:buClr>
                <a:srgbClr val="3333cc"/>
              </a:buClr>
              <a:buFont typeface="Arial"/>
              <a:buChar char="•"/>
              <a:defRPr/>
            </a:pPr>
            <a:r>
              <a:rPr lang="en-US" altLang="ko-KR" sz="1100">
                <a:latin typeface="나눔고딕"/>
                <a:ea typeface="나눔고딕"/>
              </a:rPr>
              <a:t> </a:t>
            </a:r>
            <a:r>
              <a:rPr lang="ko-KR" altLang="en-US" sz="1100">
                <a:latin typeface="나눔고딕"/>
                <a:ea typeface="나눔고딕"/>
              </a:rPr>
              <a:t>개인별 취업역량</a:t>
            </a:r>
            <a:r>
              <a:rPr lang="en-US" altLang="ko-KR" sz="1100">
                <a:latin typeface="나눔고딕"/>
                <a:ea typeface="나눔고딕"/>
              </a:rPr>
              <a:t>, </a:t>
            </a:r>
            <a:r>
              <a:rPr lang="ko-KR" altLang="en-US" sz="1100">
                <a:latin typeface="나눔고딕"/>
                <a:ea typeface="나눔고딕"/>
              </a:rPr>
              <a:t>취업의지 등에 따라</a:t>
            </a:r>
            <a:endParaRPr lang="ko-KR" altLang="en-US" sz="1100">
              <a:latin typeface="나눔고딕"/>
              <a:ea typeface="나눔고딕"/>
            </a:endParaRPr>
          </a:p>
          <a:p>
            <a:pPr>
              <a:lnSpc>
                <a:spcPct val="150000"/>
              </a:lnSpc>
              <a:buClr>
                <a:srgbClr val="3333cc"/>
              </a:buClr>
              <a:defRPr/>
            </a:pPr>
            <a:r>
              <a:rPr lang="en-US" altLang="ko-KR" sz="1100">
                <a:latin typeface="나눔고딕"/>
                <a:ea typeface="나눔고딕"/>
              </a:rPr>
              <a:t>  </a:t>
            </a:r>
            <a:r>
              <a:rPr lang="ko-KR" altLang="en-US" sz="1100">
                <a:latin typeface="나눔고딕"/>
                <a:ea typeface="나눔고딕"/>
              </a:rPr>
              <a:t>취업활동계획 수립</a:t>
            </a:r>
            <a:endParaRPr lang="ko-KR" altLang="en-US" sz="1100">
              <a:latin typeface="나눔고딕"/>
              <a:ea typeface="나눔고딕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Clr>
                <a:srgbClr val="3333cc"/>
              </a:buClr>
              <a:defRPr/>
            </a:pPr>
            <a:r>
              <a:rPr lang="en-US" altLang="ko-KR" sz="1100">
                <a:latin typeface="나눔고딕"/>
                <a:ea typeface="나눔고딕"/>
              </a:rPr>
              <a:t>  </a:t>
            </a:r>
            <a:r>
              <a:rPr lang="en-US" altLang="ko-KR" sz="1100" spc="-150">
                <a:latin typeface="나눔고딕"/>
                <a:ea typeface="나눔고딕"/>
              </a:rPr>
              <a:t>(</a:t>
            </a:r>
            <a:r>
              <a:rPr lang="ko-KR" altLang="en-US" sz="1100" spc="-150">
                <a:latin typeface="나눔고딕"/>
                <a:ea typeface="나눔고딕"/>
              </a:rPr>
              <a:t>수급자격 결정 알림 받은 날부터 </a:t>
            </a:r>
            <a:r>
              <a:rPr lang="en-US" altLang="ko-KR" sz="1100" spc="-150">
                <a:solidFill>
                  <a:srgbClr val="0000ff"/>
                </a:solidFill>
                <a:latin typeface="나눔고딕"/>
                <a:ea typeface="나눔고딕"/>
              </a:rPr>
              <a:t>1</a:t>
            </a:r>
            <a:r>
              <a:rPr lang="ko-KR" altLang="en-US" sz="1100" spc="-150">
                <a:solidFill>
                  <a:srgbClr val="0000ff"/>
                </a:solidFill>
                <a:latin typeface="나눔고딕"/>
                <a:ea typeface="나눔고딕"/>
              </a:rPr>
              <a:t>개월</a:t>
            </a:r>
            <a:r>
              <a:rPr lang="ko-KR" altLang="en-US" sz="1100" spc="-150">
                <a:latin typeface="나눔고딕"/>
                <a:ea typeface="나눔고딕"/>
              </a:rPr>
              <a:t> 이내</a:t>
            </a:r>
            <a:r>
              <a:rPr lang="en-US" altLang="ko-KR" sz="1100" spc="-150">
                <a:latin typeface="나눔고딕"/>
                <a:ea typeface="나눔고딕"/>
              </a:rPr>
              <a:t>)</a:t>
            </a:r>
            <a:r>
              <a:rPr lang="en-US" altLang="ko-KR" sz="1100">
                <a:latin typeface="나눔고딕"/>
                <a:ea typeface="나눔고딕"/>
              </a:rPr>
              <a:t> </a:t>
            </a:r>
            <a:r>
              <a:rPr lang="ko-KR" altLang="en-US" sz="1100">
                <a:latin typeface="나눔고딕"/>
                <a:ea typeface="나눔고딕"/>
              </a:rPr>
              <a:t> </a:t>
            </a:r>
            <a:endParaRPr lang="en-US" altLang="ko-KR" sz="400" b="1" i="1">
              <a:solidFill>
                <a:srgbClr val="c00000"/>
              </a:solidFill>
              <a:latin typeface="나눔고딕"/>
              <a:ea typeface="나눔고딕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48197" y="2504521"/>
            <a:ext cx="842528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200">
                <a:latin typeface="나눔고딕"/>
                <a:ea typeface="나눔고딕"/>
              </a:rPr>
              <a:t>취업지원서비스 진행 절차</a:t>
            </a:r>
            <a:endParaRPr lang="ko-KR" altLang="en-US" sz="1200">
              <a:latin typeface="나눔고딕"/>
              <a:ea typeface="나눔고딕"/>
            </a:endParaRPr>
          </a:p>
        </p:txBody>
      </p:sp>
      <p:cxnSp>
        <p:nvCxnSpPr>
          <p:cNvPr id="45" name="직선 화살표 연결선 44"/>
          <p:cNvCxnSpPr>
            <a:endCxn id="49" idx="2"/>
          </p:cNvCxnSpPr>
          <p:nvPr/>
        </p:nvCxnSpPr>
        <p:spPr>
          <a:xfrm flipV="1">
            <a:off x="632520" y="5535224"/>
            <a:ext cx="2779948" cy="18032"/>
          </a:xfrm>
          <a:prstGeom prst="straightConnector1">
            <a:avLst/>
          </a:prstGeom>
          <a:ln w="38100">
            <a:solidFill>
              <a:schemeClr val="bg1">
                <a:lumMod val="50000"/>
              </a:schemeClr>
            </a:solidFill>
            <a:prstDash val="sysDot"/>
            <a:headEnd w="med" len="med"/>
            <a:tailEnd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타원 45"/>
          <p:cNvSpPr/>
          <p:nvPr/>
        </p:nvSpPr>
        <p:spPr>
          <a:xfrm>
            <a:off x="636498" y="5481248"/>
            <a:ext cx="180000" cy="180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57150">
            <a:solidFill>
              <a:srgbClr val="4796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7" name="타원 46"/>
          <p:cNvSpPr/>
          <p:nvPr/>
        </p:nvSpPr>
        <p:spPr>
          <a:xfrm>
            <a:off x="6294682" y="5445224"/>
            <a:ext cx="180000" cy="180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57150">
            <a:solidFill>
              <a:schemeClr val="accent4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8" name="타원 47"/>
          <p:cNvSpPr/>
          <p:nvPr/>
        </p:nvSpPr>
        <p:spPr>
          <a:xfrm>
            <a:off x="-1167680" y="2860029"/>
            <a:ext cx="180000" cy="180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57150">
            <a:solidFill>
              <a:srgbClr val="cfbd97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9" name="타원 48"/>
          <p:cNvSpPr/>
          <p:nvPr/>
        </p:nvSpPr>
        <p:spPr>
          <a:xfrm>
            <a:off x="3412468" y="5445224"/>
            <a:ext cx="180000" cy="1800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57150">
            <a:solidFill>
              <a:srgbClr val="ed7d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288704" y="5733256"/>
            <a:ext cx="2412095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1100">
                <a:latin typeface="나눔고딕"/>
                <a:ea typeface="나눔고딕"/>
              </a:rPr>
              <a:t>1</a:t>
            </a:r>
            <a:r>
              <a:rPr lang="ko-KR" altLang="en-US" sz="1100">
                <a:latin typeface="나눔고딕"/>
                <a:ea typeface="나눔고딕"/>
              </a:rPr>
              <a:t>차 구직촉진수당 지급</a:t>
            </a:r>
            <a:endParaRPr lang="ko-KR" altLang="en-US" sz="1100">
              <a:latin typeface="나눔고딕"/>
              <a:ea typeface="나눔고딕"/>
            </a:endParaRPr>
          </a:p>
          <a:p>
            <a:pPr algn="ctr">
              <a:defRPr/>
            </a:pPr>
            <a:r>
              <a:rPr lang="en-US" altLang="ko-KR" sz="1100">
                <a:latin typeface="나눔고딕"/>
                <a:ea typeface="나눔고딕"/>
              </a:rPr>
              <a:t>(</a:t>
            </a:r>
            <a:r>
              <a:rPr lang="ko-KR" altLang="en-US" sz="1100">
                <a:latin typeface="나눔고딕"/>
                <a:ea typeface="나눔고딕"/>
              </a:rPr>
              <a:t>신청서 제출일로부터 </a:t>
            </a:r>
            <a:r>
              <a:rPr lang="en-US" altLang="ko-KR" sz="1100">
                <a:latin typeface="나눔고딕"/>
                <a:ea typeface="나눔고딕"/>
              </a:rPr>
              <a:t>14</a:t>
            </a:r>
            <a:r>
              <a:rPr lang="ko-KR" altLang="en-US" sz="1100">
                <a:latin typeface="나눔고딕"/>
                <a:ea typeface="나눔고딕"/>
              </a:rPr>
              <a:t>일 이내</a:t>
            </a:r>
            <a:r>
              <a:rPr lang="en-US" altLang="ko-KR" sz="1100">
                <a:latin typeface="나눔고딕"/>
                <a:ea typeface="나눔고딕"/>
              </a:rPr>
              <a:t>)</a:t>
            </a:r>
            <a:endParaRPr lang="ko-KR" altLang="en-US" sz="1100">
              <a:latin typeface="나눔고딕"/>
              <a:ea typeface="나눔고딕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880992" y="5733256"/>
            <a:ext cx="2996734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1100">
                <a:latin typeface="나눔고딕"/>
                <a:ea typeface="나눔고딕"/>
              </a:rPr>
              <a:t>2~6</a:t>
            </a:r>
            <a:r>
              <a:rPr lang="ko-KR" altLang="en-US" sz="1100">
                <a:latin typeface="나눔고딕"/>
                <a:ea typeface="나눔고딕"/>
              </a:rPr>
              <a:t>회차 구직촉진수당 지급</a:t>
            </a:r>
            <a:endParaRPr lang="ko-KR" altLang="en-US" sz="1100">
              <a:latin typeface="나눔고딕"/>
              <a:ea typeface="나눔고딕"/>
            </a:endParaRPr>
          </a:p>
          <a:p>
            <a:pPr algn="ctr">
              <a:defRPr/>
            </a:pPr>
            <a:r>
              <a:rPr lang="en-US" altLang="ko-KR" sz="1100">
                <a:latin typeface="나눔고딕"/>
                <a:ea typeface="나눔고딕"/>
              </a:rPr>
              <a:t>(</a:t>
            </a:r>
            <a:r>
              <a:rPr lang="ko-KR" altLang="en-US" sz="1100">
                <a:latin typeface="나눔고딕"/>
                <a:ea typeface="나눔고딕"/>
              </a:rPr>
              <a:t>취업활동계획에 따른 구직활동 모두 이행 필수</a:t>
            </a:r>
            <a:r>
              <a:rPr lang="en-US" altLang="ko-KR" sz="1100">
                <a:latin typeface="나눔고딕"/>
                <a:ea typeface="나눔고딕"/>
              </a:rPr>
              <a:t>)</a:t>
            </a:r>
            <a:endParaRPr lang="en-US" altLang="ko-KR" sz="1100">
              <a:latin typeface="나눔고딕"/>
              <a:ea typeface="나눔고딕"/>
            </a:endParaRPr>
          </a:p>
          <a:p>
            <a:pPr algn="ctr">
              <a:defRPr/>
            </a:pPr>
            <a:endParaRPr lang="ko-KR" altLang="en-US" sz="1100">
              <a:latin typeface="나눔고딕"/>
              <a:ea typeface="나눔고딕"/>
            </a:endParaRPr>
          </a:p>
        </p:txBody>
      </p:sp>
      <p:cxnSp>
        <p:nvCxnSpPr>
          <p:cNvPr id="52" name="직선 화살표 연결선 51"/>
          <p:cNvCxnSpPr/>
          <p:nvPr/>
        </p:nvCxnSpPr>
        <p:spPr>
          <a:xfrm flipV="1">
            <a:off x="6474682" y="5508176"/>
            <a:ext cx="2779948" cy="18032"/>
          </a:xfrm>
          <a:prstGeom prst="straightConnector1">
            <a:avLst/>
          </a:prstGeom>
          <a:ln w="38100">
            <a:solidFill>
              <a:schemeClr val="bg1">
                <a:lumMod val="50000"/>
              </a:schemeClr>
            </a:solidFill>
            <a:prstDash val="sysDot"/>
            <a:headEnd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직사각형 6"/>
          <p:cNvSpPr/>
          <p:nvPr/>
        </p:nvSpPr>
        <p:spPr>
          <a:xfrm>
            <a:off x="848197" y="5304234"/>
            <a:ext cx="10631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1100" b="1">
                <a:latin typeface="나눔고딕"/>
                <a:ea typeface="나눔고딕"/>
              </a:rPr>
              <a:t>Ⅰ</a:t>
            </a:r>
            <a:r>
              <a:rPr lang="ko-KR" altLang="en-US" sz="1100" b="1">
                <a:latin typeface="나눔고딕"/>
                <a:ea typeface="나눔고딕"/>
              </a:rPr>
              <a:t>유형 참여자 </a:t>
            </a:r>
            <a:endParaRPr lang="ko-KR" altLang="en-US" sz="1100"/>
          </a:p>
        </p:txBody>
      </p:sp>
      <p:sp>
        <p:nvSpPr>
          <p:cNvPr id="54" name="직사각형 53"/>
          <p:cNvSpPr/>
          <p:nvPr/>
        </p:nvSpPr>
        <p:spPr>
          <a:xfrm>
            <a:off x="200472" y="260648"/>
            <a:ext cx="21602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600" b="1">
                <a:solidFill>
                  <a:schemeClr val="bg1"/>
                </a:solidFill>
                <a:latin typeface="+mj-lt"/>
                <a:ea typeface="나눔고딕"/>
              </a:rPr>
              <a:t>국민취업지원제도</a:t>
            </a:r>
            <a:endParaRPr lang="en-US" altLang="ko-KR" sz="1600" b="1" spc="-100">
              <a:solidFill>
                <a:schemeClr val="bg1"/>
              </a:solidFill>
              <a:latin typeface="+mj-lt"/>
              <a:ea typeface="나눔고딕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7401272" y="477044"/>
            <a:ext cx="2152650" cy="647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2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379</ep:Words>
  <ep:PresentationFormat>A4 용지(210x297mm)</ep:PresentationFormat>
  <ep:Paragraphs>52</ep:Paragraphs>
  <ep:Slides>3</ep:Slides>
  <ep:Notes>2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ep:HeadingPairs>
  <ep:TitlesOfParts>
    <vt:vector size="4" baseType="lpstr">
      <vt:lpstr>2_디자인 사용자 지정</vt:lpstr>
      <vt:lpstr>슬라이드 1</vt:lpstr>
      <vt:lpstr>슬라이드 2</vt:lpstr>
      <vt:lpstr>슬라이드 3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2019-12-18T16:14:18.000</dcterms:created>
  <dc:creator>이은선</dc:creator>
  <cp:lastModifiedBy>user</cp:lastModifiedBy>
  <dcterms:modified xsi:type="dcterms:W3CDTF">2022-08-10T01:40:56.931</dcterms:modified>
  <cp:revision>1496</cp:revision>
  <dc:title>PowerPoint 프레젠테이션</dc:title>
  <cp:version/>
</cp:coreProperties>
</file>