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SpecialPlsOnTitleSld="0">
  <p:sldMasterIdLst>
    <p:sldMasterId id="2147483655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906000" cy="6858000" type="A4"/>
  <p:notesSz cx="6807200" cy="9939338"/>
  <p:defaultTextStyle>
    <a:defPPr>
      <a:defRPr lang="ko-KR"/>
    </a:defPPr>
    <a:lvl1pPr marL="0" algn="l" defTabSz="1067745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3872" algn="l" defTabSz="1067745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67745" algn="l" defTabSz="1067745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1617" algn="l" defTabSz="1067745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35490" algn="l" defTabSz="1067745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69362" algn="l" defTabSz="1067745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03235" algn="l" defTabSz="1067745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37107" algn="l" defTabSz="1067745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70980" algn="l" defTabSz="1067745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id="{1AF55762-078C-41E5-89E7-6549FDD3CDEA}" name="기본 구역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</p14:sldIdLst>
        </p14:section>
      </p14:sectionLst>
    </p:ext>
  </p:extLst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987" autoAdjust="0"/>
    <p:restoredTop sz="99757" autoAdjust="0"/>
  </p:normalViewPr>
  <p:slideViewPr>
    <p:cSldViewPr snapToObjects="1">
      <p:cViewPr varScale="1">
        <p:scale>
          <a:sx n="100" d="100"/>
          <a:sy n="100" d="100"/>
        </p:scale>
        <p:origin x="1200" y="102"/>
      </p:cViewPr>
      <p:guideLst>
        <p:guide orient="horz" pos="4088"/>
        <p:guide orient="horz" pos="1070"/>
        <p:guide orient="horz" pos="1093"/>
        <p:guide orient="horz" pos="3974"/>
        <p:guide orient="horz" pos="730"/>
        <p:guide pos="3121"/>
        <p:guide pos="203"/>
        <p:guide pos="6068"/>
        <p:guide pos="3119"/>
        <p:guide pos="216"/>
        <p:guide pos="6023"/>
        <p:guide pos="6114"/>
      </p:guideLst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200" d="100"/>
        <a:sy n="200" d="100"/>
      </p:scale>
      <p:origin x="0" y="9528"/>
    </p:cViewPr>
  </p:sorterViewPr>
  <p:notesViewPr>
    <p:cSldViewPr snapToObjects="1">
      <p:cViewPr varScale="1">
        <p:scale>
          <a:sx n="76" d="100"/>
          <a:sy n="76" d="100"/>
        </p:scale>
        <p:origin x="-2214" y="-114"/>
      </p:cViewPr>
      <p:guideLst>
        <p:guide orient="horz" pos="3130"/>
        <p:guide pos="2143"/>
      </p:guideLst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slide" Target="slides/slide10.xml"  /><Relationship Id="rId14" Type="http://schemas.openxmlformats.org/officeDocument/2006/relationships/slide" Target="slides/slide11.xml"  /><Relationship Id="rId15" Type="http://schemas.openxmlformats.org/officeDocument/2006/relationships/slide" Target="slides/slide12.xml"  /><Relationship Id="rId16" Type="http://schemas.openxmlformats.org/officeDocument/2006/relationships/slide" Target="slides/slide13.xml"  /><Relationship Id="rId17" Type="http://schemas.openxmlformats.org/officeDocument/2006/relationships/slide" Target="slides/slide14.xml"  /><Relationship Id="rId18" Type="http://schemas.openxmlformats.org/officeDocument/2006/relationships/slide" Target="slides/slide15.xml"  /><Relationship Id="rId19" Type="http://schemas.openxmlformats.org/officeDocument/2006/relationships/presProps" Target="presProps.xml"  /><Relationship Id="rId2" Type="http://schemas.openxmlformats.org/officeDocument/2006/relationships/notesMaster" Target="notesMasters/notesMaster1.xml"  /><Relationship Id="rId20" Type="http://schemas.openxmlformats.org/officeDocument/2006/relationships/viewProps" Target="viewProps.xml"  /><Relationship Id="rId21" Type="http://schemas.openxmlformats.org/officeDocument/2006/relationships/theme" Target="theme/theme1.xml"  /><Relationship Id="rId22" Type="http://schemas.openxmlformats.org/officeDocument/2006/relationships/tableStyles" Target="tableStyles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4C9CADB9-AA28-4D2C-BEEA-3DAF5505C77D}" type="datetime1">
              <a:rPr lang="ko-KR" altLang="en-US"/>
              <a:pPr lvl="0">
                <a:defRPr/>
              </a:pPr>
              <a:t>2022-05-30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90A1F9F7-3DCC-488B-B4AF-46F22B899B0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>
                <a:latin typeface="Rix고딕 B"/>
                <a:ea typeface="Rix고딕 B"/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>
                <a:latin typeface="Rix고딕 B"/>
                <a:ea typeface="Rix고딕 B"/>
              </a:defRPr>
            </a:lvl1pPr>
          </a:lstStyle>
          <a:p>
            <a:pPr lvl="0">
              <a:defRPr/>
            </a:pPr>
            <a:fld id="{4C9F0090-112B-4EB9-B6EF-832039E4D755}" type="datetime1">
              <a:rPr lang="ko-KR" altLang="en-US"/>
              <a:pPr lvl="0">
                <a:defRPr/>
              </a:pPr>
              <a:t>2022-05-30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712788" y="746125"/>
            <a:ext cx="538162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>
                <a:latin typeface="Rix고딕 B"/>
                <a:ea typeface="Rix고딕 B"/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>
                <a:latin typeface="Rix고딕 B"/>
                <a:ea typeface="Rix고딕 B"/>
              </a:defRPr>
            </a:lvl1pPr>
          </a:lstStyle>
          <a:p>
            <a:pPr lvl="0">
              <a:defRPr/>
            </a:pPr>
            <a:fld id="{9C25FD34-E845-4980-A268-9DF9A3FF6B0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Rix고딕 B"/>
        <a:ea typeface="Rix고딕 B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Rix고딕 B"/>
        <a:ea typeface="Rix고딕 B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Rix고딕 B"/>
        <a:ea typeface="Rix고딕 B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Rix고딕 B"/>
        <a:ea typeface="Rix고딕 B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Rix고딕 B"/>
        <a:ea typeface="Rix고딕 B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>
          <a:xfrm>
            <a:off x="711200" y="744538"/>
            <a:ext cx="5384800" cy="3727450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C25FD34-E845-4980-A268-9DF9A3FF6B08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2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722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6571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6571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771\Desktop\전략_5_1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910763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771\Desktop\PT표지 copy.pn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94"/>
          <a:stretch/>
        </p:blipFill>
        <p:spPr bwMode="auto">
          <a:xfrm>
            <a:off x="8170239" y="6381328"/>
            <a:ext cx="1535289" cy="49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3207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8421143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theme" Target="../theme/theme1.xml"  /><Relationship Id="rId7" Type="http://schemas.openxmlformats.org/officeDocument/2006/relationships/image" Target="../media/image3.png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771\Desktop\1장-0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"/>
            <a:ext cx="9906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20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49" r:id="rId2"/>
    <p:sldLayoutId id="2147483652" r:id="rId3"/>
    <p:sldLayoutId id="2147483650" r:id="rId4"/>
    <p:sldLayoutId id="2147483654" r:id="rId5"/>
  </p:sldLayoutIdLst>
  <p:hf hdr="0" ftr="0" dt="0"/>
  <p:txStyles>
    <p:titleStyle>
      <a:lvl1pPr algn="ctr" defTabSz="1067745" rtl="0" eaLnBrk="1" latinLnBrk="1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0404" indent="-400404" algn="l" defTabSz="1067745" rtl="0" eaLnBrk="1" latinLnBrk="1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7543" indent="-333670" algn="l" defTabSz="1067745" rtl="0" eaLnBrk="1" latinLnBrk="1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4681" indent="-266936" algn="l" defTabSz="1067745" rtl="0" eaLnBrk="1" latinLnBrk="1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68554" indent="-266936" algn="l" defTabSz="1067745" rtl="0" eaLnBrk="1" latinLnBrk="1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2426" indent="-266936" algn="l" defTabSz="1067745" rtl="0" eaLnBrk="1" latinLnBrk="1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6298" indent="-266936" algn="l" defTabSz="1067745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0171" indent="-266936" algn="l" defTabSz="1067745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04043" indent="-266936" algn="l" defTabSz="1067745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37916" indent="-266936" algn="l" defTabSz="1067745" rtl="0" eaLnBrk="1" latinLnBrk="1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67745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3872" algn="l" defTabSz="1067745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7745" algn="l" defTabSz="1067745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1617" algn="l" defTabSz="1067745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5490" algn="l" defTabSz="1067745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362" algn="l" defTabSz="1067745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3235" algn="l" defTabSz="1067745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37107" algn="l" defTabSz="1067745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0980" algn="l" defTabSz="1067745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4.png"  /><Relationship Id="rId3" Type="http://schemas.openxmlformats.org/officeDocument/2006/relationships/image" Target="../media/image5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notesSlide" Target="../notesSlides/notesSlide1.xml"  /><Relationship Id="rId3" Type="http://schemas.openxmlformats.org/officeDocument/2006/relationships/image" Target="../media/image6.jpe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7.png"  /><Relationship Id="rId3" Type="http://schemas.openxmlformats.org/officeDocument/2006/relationships/hyperlink" Target="http://www.moel.go.kr/" TargetMode="External" /><Relationship Id="rId4" Type="http://schemas.openxmlformats.org/officeDocument/2006/relationships/image" Target="../media/image8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9.png"  /><Relationship Id="rId3" Type="http://schemas.openxmlformats.org/officeDocument/2006/relationships/image" Target="../media/image7.png"  /><Relationship Id="rId4" Type="http://schemas.openxmlformats.org/officeDocument/2006/relationships/image" Target="../media/image10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7.png"  /><Relationship Id="rId3" Type="http://schemas.openxmlformats.org/officeDocument/2006/relationships/image" Target="../media/image11.jpeg"  /><Relationship Id="rId4" Type="http://schemas.openxmlformats.org/officeDocument/2006/relationships/image" Target="../media/image12.jpe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7.png"  /><Relationship Id="rId3" Type="http://schemas.openxmlformats.org/officeDocument/2006/relationships/image" Target="../media/image13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7.png"  /><Relationship Id="rId3" Type="http://schemas.openxmlformats.org/officeDocument/2006/relationships/image" Target="../media/image14.jpe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9.png"  /><Relationship Id="rId3" Type="http://schemas.openxmlformats.org/officeDocument/2006/relationships/image" Target="../media/image7.png"  /><Relationship Id="rId4" Type="http://schemas.openxmlformats.org/officeDocument/2006/relationships/image" Target="../media/image15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9.png"  /><Relationship Id="rId3" Type="http://schemas.openxmlformats.org/officeDocument/2006/relationships/image" Target="../media/image7.png"  /><Relationship Id="rId4" Type="http://schemas.openxmlformats.org/officeDocument/2006/relationships/image" Target="../media/image16.jpe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9.png"  /><Relationship Id="rId3" Type="http://schemas.openxmlformats.org/officeDocument/2006/relationships/image" Target="../media/image7.png"  /><Relationship Id="rId4" Type="http://schemas.openxmlformats.org/officeDocument/2006/relationships/image" Target="../media/image17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9.png"  /><Relationship Id="rId3" Type="http://schemas.openxmlformats.org/officeDocument/2006/relationships/image" Target="../media/image7.png"  /><Relationship Id="rId4" Type="http://schemas.openxmlformats.org/officeDocument/2006/relationships/image" Target="../media/image18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19.png"  /><Relationship Id="rId3" Type="http://schemas.openxmlformats.org/officeDocument/2006/relationships/image" Target="../media/image20.png"  /><Relationship Id="rId4" Type="http://schemas.openxmlformats.org/officeDocument/2006/relationships/image" Target="../media/image21.pn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19.png"  /><Relationship Id="rId3" Type="http://schemas.openxmlformats.org/officeDocument/2006/relationships/image" Target="../media/image20.png"  /><Relationship Id="rId4" Type="http://schemas.openxmlformats.org/officeDocument/2006/relationships/image" Target="../media/image22.pn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19.png"  /><Relationship Id="rId3" Type="http://schemas.openxmlformats.org/officeDocument/2006/relationships/image" Target="../media/image20.png"  /><Relationship Id="rId4" Type="http://schemas.openxmlformats.org/officeDocument/2006/relationships/image" Target="../media/image23.pn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4.png"  /><Relationship Id="rId3" Type="http://schemas.openxmlformats.org/officeDocument/2006/relationships/image" Target="../media/image5.pn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0" y="1700911"/>
            <a:ext cx="9906000" cy="18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174625" algn="ctr"/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석면 해체</a:t>
            </a:r>
            <a:r>
              <a:rPr lang="en-US" altLang="ko-K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Arial" pitchFamily="34" charset="0"/>
              </a:rPr>
              <a:t>〮</a:t>
            </a:r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제거 작업</a:t>
            </a:r>
            <a:r>
              <a:rPr lang="en-US" altLang="ko-K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</a:t>
            </a:r>
            <a:r>
              <a:rPr lang="en-US" altLang="ko-K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r>
              <a:rPr lang="ko-KR" altLang="en-U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전산 신고 매뉴얼</a:t>
            </a:r>
            <a:endParaRPr lang="en-US" altLang="ko-K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427823" y="404664"/>
            <a:ext cx="10583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22.5.19.</a:t>
            </a:r>
            <a:endParaRPr lang="ko-KR" altLang="en-US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7" name="그룹 17"/>
          <p:cNvGrpSpPr>
            <a:grpSpLocks/>
          </p:cNvGrpSpPr>
          <p:nvPr/>
        </p:nvGrpSpPr>
        <p:grpSpPr bwMode="auto">
          <a:xfrm>
            <a:off x="3620852" y="4581128"/>
            <a:ext cx="2664296" cy="864096"/>
            <a:chOff x="7756728" y="370511"/>
            <a:chExt cx="1293662" cy="408927"/>
          </a:xfrm>
        </p:grpSpPr>
        <p:pic>
          <p:nvPicPr>
            <p:cNvPr id="8" name="_x594283920" descr="EMB00001ee409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6728" y="370511"/>
              <a:ext cx="458610" cy="408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_x594302400" descr="EMB00001ee4092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5338" y="432532"/>
              <a:ext cx="835052" cy="272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2896513" y="5696740"/>
            <a:ext cx="4504759" cy="5016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산업안전보건본부 </a:t>
            </a:r>
            <a:r>
              <a:rPr lang="en-US" altLang="ko-KR" dirty="0" smtClean="0">
                <a:solidFill>
                  <a:schemeClr val="bg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dirty="0" smtClean="0">
                <a:solidFill>
                  <a:schemeClr val="bg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산업보건기준과</a:t>
            </a:r>
            <a:endParaRPr lang="ko-KR" altLang="en-US" dirty="0">
              <a:solidFill>
                <a:schemeClr val="bg1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2366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407"/>
            <a:stretch>
              <a:fillRect/>
            </a:stretch>
          </p:blipFill>
          <p:spPr>
            <a:xfrm>
              <a:off x="4993343" y="0"/>
              <a:ext cx="4912657" cy="6858000"/>
            </a:xfrm>
            <a:prstGeom prst="rect">
              <a:avLst/>
            </a:prstGeom>
          </p:spPr>
        </p:pic>
        <p:grpSp>
          <p:nvGrpSpPr>
            <p:cNvPr id="4" name="그룹 7"/>
            <p:cNvGrpSpPr/>
            <p:nvPr/>
          </p:nvGrpSpPr>
          <p:grpSpPr>
            <a:xfrm>
              <a:off x="4993343" y="2036589"/>
              <a:ext cx="4911866" cy="972662"/>
              <a:chOff x="4993342" y="2691747"/>
              <a:chExt cx="4911866" cy="972662"/>
            </a:xfrm>
          </p:grpSpPr>
          <p:sp>
            <p:nvSpPr>
              <p:cNvPr id="2" name="직사각형 1"/>
              <p:cNvSpPr/>
              <p:nvPr/>
            </p:nvSpPr>
            <p:spPr>
              <a:xfrm>
                <a:off x="4993342" y="2691747"/>
                <a:ext cx="4911866" cy="972662"/>
              </a:xfrm>
              <a:prstGeom prst="rect">
                <a:avLst/>
              </a:prstGeom>
              <a:solidFill>
                <a:srgbClr val="002C4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067745"/>
                <a:endParaRPr lang="en-US" altLang="ko-KR" sz="2100" dirty="0">
                  <a:solidFill>
                    <a:prstClr val="white"/>
                  </a:solidFill>
                  <a:latin typeface="+mj-ea"/>
                  <a:ea typeface="+mj-ea"/>
                </a:endParaRPr>
              </a:p>
              <a:p>
                <a:pPr algn="ctr" defTabSz="1067745"/>
                <a:endParaRPr lang="ko-KR" altLang="en-US" sz="2100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5615099" y="2911006"/>
                <a:ext cx="4096430" cy="55399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square" lIns="0" tIns="0" rIns="0" bIns="0">
                <a:spAutoFit/>
                <a:scene3d>
                  <a:camera prst="orthographicFront"/>
                  <a:lightRig rig="threePt" dir="t"/>
                </a:scene3d>
                <a:sp3d contourW="19050">
                  <a:bevelT w="1270"/>
                  <a:bevelB w="0" h="0"/>
                  <a:extrusionClr>
                    <a:srgbClr val="006600"/>
                  </a:extrusionClr>
                  <a:contourClr>
                    <a:schemeClr val="tx2">
                      <a:lumMod val="50000"/>
                    </a:schemeClr>
                  </a:contourClr>
                </a:sp3d>
              </a:bodyPr>
              <a:lstStyle/>
              <a:p>
                <a:pPr defTabSz="1067745"/>
                <a:r>
                  <a:rPr lang="ko-KR" altLang="en-US" sz="3600">
                    <a:solidFill>
                      <a:prstClr val="white"/>
                    </a:solidFill>
                    <a:latin typeface="+mj-ea"/>
                    <a:ea typeface="+mj-ea"/>
                  </a:rPr>
                  <a:t>목차</a:t>
                </a:r>
                <a:endParaRPr lang="ko-KR" altLang="en-US" sz="3600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8" name="직사각형 7"/>
            <p:cNvSpPr/>
            <p:nvPr/>
          </p:nvSpPr>
          <p:spPr>
            <a:xfrm>
              <a:off x="0" y="0"/>
              <a:ext cx="4993343" cy="68580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997C74E7-8349-41DA-A6E0-6D45807AFA25}"/>
              </a:ext>
            </a:extLst>
          </p:cNvPr>
          <p:cNvSpPr txBox="1"/>
          <p:nvPr/>
        </p:nvSpPr>
        <p:spPr>
          <a:xfrm>
            <a:off x="5615024" y="3406463"/>
            <a:ext cx="2691763" cy="16850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>
            <a:defPPr>
              <a:defRPr lang="ko-KR"/>
            </a:defPPr>
            <a:lvl1pPr marL="324000" indent="-324000">
              <a:lnSpc>
                <a:spcPct val="120000"/>
              </a:lnSpc>
              <a:spcAft>
                <a:spcPts val="300"/>
              </a:spcAft>
              <a:buAutoNum type="arabicPeriod"/>
              <a:defRPr sz="1600">
                <a:solidFill>
                  <a:schemeClr val="accent5">
                    <a:lumMod val="40000"/>
                    <a:lumOff val="60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defRPr>
            </a:lvl1pPr>
          </a:lstStyle>
          <a:p>
            <a:r>
              <a:rPr lang="ko-KR" altLang="en-US" sz="2000" dirty="0" smtClean="0">
                <a:latin typeface="+mj-ea"/>
              </a:rPr>
              <a:t>홈페이지 접속</a:t>
            </a:r>
            <a:endParaRPr lang="en-US" altLang="ko-KR" sz="2000" dirty="0">
              <a:latin typeface="+mj-ea"/>
            </a:endParaRPr>
          </a:p>
          <a:p>
            <a:r>
              <a:rPr lang="ko-KR" altLang="en-US" sz="2000" dirty="0" smtClean="0">
                <a:latin typeface="+mj-ea"/>
              </a:rPr>
              <a:t>로그인 및 회원가입</a:t>
            </a:r>
            <a:endParaRPr lang="en-US" altLang="ko-KR" sz="2000" dirty="0">
              <a:latin typeface="+mj-ea"/>
            </a:endParaRPr>
          </a:p>
          <a:p>
            <a:r>
              <a:rPr lang="ko-KR" altLang="en-US" sz="2000" dirty="0" smtClean="0">
                <a:latin typeface="+mj-ea"/>
              </a:rPr>
              <a:t>민원 신청</a:t>
            </a:r>
            <a:endParaRPr lang="en-US" altLang="ko-KR" sz="2000" dirty="0">
              <a:latin typeface="+mj-ea"/>
            </a:endParaRPr>
          </a:p>
          <a:p>
            <a:r>
              <a:rPr lang="ko-KR" altLang="en-US" sz="2000" dirty="0" smtClean="0">
                <a:latin typeface="+mj-ea"/>
              </a:rPr>
              <a:t>신고서 작성</a:t>
            </a:r>
            <a:endParaRPr lang="en-US" altLang="ko-KR" sz="20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7266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defTabSz="1043086" latinLnBrk="0"/>
            <a:r>
              <a:rPr lang="en-US" altLang="ko-KR" sz="2400" spc="-70" dirty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1</a:t>
            </a:r>
            <a:r>
              <a:rPr lang="en-US" altLang="ko-KR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. </a:t>
            </a:r>
            <a:r>
              <a:rPr lang="ko-KR" altLang="en-US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홈페이지 접속 </a:t>
            </a:r>
            <a:endParaRPr lang="ko-KR" altLang="en-US" sz="2400" spc="-70" dirty="0">
              <a:solidFill>
                <a:schemeClr val="tx1">
                  <a:lumMod val="95000"/>
                  <a:lumOff val="5000"/>
                </a:schemeClr>
              </a:solidFill>
              <a:ea typeface="Rix고딕 B" pitchFamily="18" charset="-127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80BE023C-8CFC-4C27-9669-8474DD4DE0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23883" r="4754" b="4729"/>
          <a:stretch/>
        </p:blipFill>
        <p:spPr>
          <a:xfrm flipH="1">
            <a:off x="200472" y="836712"/>
            <a:ext cx="9347199" cy="5554589"/>
          </a:xfrm>
          <a:prstGeom prst="rect">
            <a:avLst/>
          </a:prstGeom>
        </p:spPr>
      </p:pic>
      <p:grpSp>
        <p:nvGrpSpPr>
          <p:cNvPr id="40" name="그룹 44">
            <a:extLst>
              <a:ext uri="{FF2B5EF4-FFF2-40B4-BE49-F238E27FC236}">
                <a16:creationId xmlns:a16="http://schemas.microsoft.com/office/drawing/2014/main" id="{CB9CE2C1-B27B-48E3-A3F9-74A17D605D77}"/>
              </a:ext>
            </a:extLst>
          </p:cNvPr>
          <p:cNvGrpSpPr/>
          <p:nvPr/>
        </p:nvGrpSpPr>
        <p:grpSpPr>
          <a:xfrm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>
              <a:extLst>
                <a:ext uri="{FF2B5EF4-FFF2-40B4-BE49-F238E27FC236}">
                  <a16:creationId xmlns:a16="http://schemas.microsoft.com/office/drawing/2014/main" id="{DF00C5F9-AF36-4E69-BC03-AE79B0D8A1AC}"/>
                </a:ext>
              </a:extLst>
            </p:cNvPr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/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defTabSz="914400"/>
              <a:endParaRPr lang="ko-KR" altLang="en-US" sz="18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>
              <a:extLst>
                <a:ext uri="{FF2B5EF4-FFF2-40B4-BE49-F238E27FC236}">
                  <a16:creationId xmlns:a16="http://schemas.microsoft.com/office/drawing/2014/main" id="{1491C9D9-D13A-409F-8283-D150146E48DE}"/>
                </a:ext>
              </a:extLst>
            </p:cNvPr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</a:pPr>
              <a:r>
                <a:rPr lang="ko-KR" altLang="en-US" sz="1600" b="1" kern="0" dirty="0" smtClean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상세내용 및 절차</a:t>
              </a:r>
              <a:endParaRPr lang="ko-KR" altLang="en-US" sz="1600" b="1" kern="0" dirty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48" name="양쪽 모서리가 둥근 사각형 53">
            <a:extLst>
              <a:ext uri="{FF2B5EF4-FFF2-40B4-BE49-F238E27FC236}">
                <a16:creationId xmlns:a16="http://schemas.microsoft.com/office/drawing/2014/main" id="{253064BB-6EEB-478E-8B58-344E8A87B128}"/>
              </a:ext>
            </a:extLst>
          </p:cNvPr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rtlCol="0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 dirty="0">
              <a:solidFill>
                <a:prstClr val="black"/>
              </a:solidFill>
              <a:latin typeface="Rix고딕 B" panose="02020603020101020101" pitchFamily="18" charset="-127"/>
              <a:ea typeface="Rix고딕 B" panose="02020603020101020101" pitchFamily="18" charset="-127"/>
              <a:sym typeface="Monotype Sort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24867" y="1846551"/>
            <a:ext cx="2567398" cy="8802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검색포털에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“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고용노동부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“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로 검색 또는 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http:// 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  <a:hlinkClick r:id="rId3"/>
              </a:rPr>
              <a:t>www.moel.go.kr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접속</a:t>
            </a:r>
            <a:endParaRPr lang="en-US" altLang="ko-KR" sz="1200" dirty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47105" y="1599166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홈페이지 접속</a:t>
            </a:r>
            <a:endParaRPr kumimoji="1" lang="ko-KR" altLang="en-US" sz="1300" b="1" dirty="0">
              <a:latin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3" t="6062" r="20196" b="3477"/>
          <a:stretch/>
        </p:blipFill>
        <p:spPr>
          <a:xfrm>
            <a:off x="345739" y="1128203"/>
            <a:ext cx="6544843" cy="5109110"/>
          </a:xfrm>
          <a:prstGeom prst="rect">
            <a:avLst/>
          </a:prstGeom>
        </p:spPr>
      </p:pic>
      <p:sp>
        <p:nvSpPr>
          <p:cNvPr id="55" name="Oval 36">
            <a:extLst>
              <a:ext uri="{FF2B5EF4-FFF2-40B4-BE49-F238E27FC236}">
                <a16:creationId xmlns:a16="http://schemas.microsoft.com/office/drawing/2014/main" id="{8C3F69B2-341E-4C15-8BD3-7F79C3B93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406" y="1530091"/>
            <a:ext cx="280454" cy="222857"/>
          </a:xfrm>
          <a:prstGeom prst="ellipse">
            <a:avLst/>
          </a:prstGeom>
          <a:solidFill>
            <a:srgbClr val="8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457200" indent="-457200" algn="ctr" eaLnBrk="0" latinLnBrk="0" hangingPunct="0"/>
            <a:r>
              <a:rPr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51" name="Rectangle 16">
            <a:extLst>
              <a:ext uri="{FF2B5EF4-FFF2-40B4-BE49-F238E27FC236}">
                <a16:creationId xmlns:a16="http://schemas.microsoft.com/office/drawing/2014/main" id="{BFAB7FE0-F7F3-4E07-9BD2-46A7C493F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59" y="1752948"/>
            <a:ext cx="956580" cy="302371"/>
          </a:xfrm>
          <a:prstGeom prst="rect">
            <a:avLst/>
          </a:prstGeom>
          <a:noFill/>
          <a:ln w="25400" algn="ctr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7000891" y="3306199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</a:pPr>
            <a:r>
              <a:rPr kumimoji="1"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kumimoji="1" lang="ko-KR" altLang="en-US" sz="1300" b="1" dirty="0" smtClean="0">
                <a:latin typeface="+mn-ea"/>
              </a:rPr>
              <a:t>민원 버튼 누르기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7022537" y="4631863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</a:pPr>
            <a:r>
              <a:rPr kumimoji="1"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kumimoji="1" lang="ko-KR" altLang="en-US" sz="1300" b="1" dirty="0" smtClean="0">
                <a:latin typeface="+mn-ea"/>
              </a:rPr>
              <a:t>온라인 서식 민원신청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7005615" y="4938377"/>
            <a:ext cx="2567398" cy="6032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온라인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(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서식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)</a:t>
            </a:r>
            <a:r>
              <a:rPr lang="ko-KR" altLang="en-US" sz="1200" dirty="0">
                <a:latin typeface="Rix고딕 B" panose="02020603020101020101" pitchFamily="18" charset="-127"/>
                <a:ea typeface="Rix고딕 B" panose="02020603020101020101" pitchFamily="18" charset="-127"/>
              </a:rPr>
              <a:t>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민원 신청을 눌러 민원신청</a:t>
            </a:r>
            <a:endParaRPr lang="en-US" altLang="ko-KR" sz="1200" dirty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sp>
        <p:nvSpPr>
          <p:cNvPr id="23" name="Oval 36">
            <a:extLst>
              <a:ext uri="{FF2B5EF4-FFF2-40B4-BE49-F238E27FC236}">
                <a16:creationId xmlns:a16="http://schemas.microsoft.com/office/drawing/2014/main" id="{8C3F69B2-341E-4C15-8BD3-7F79C3B93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5003" y="2044822"/>
            <a:ext cx="280454" cy="265883"/>
          </a:xfrm>
          <a:prstGeom prst="ellipse">
            <a:avLst/>
          </a:prstGeom>
          <a:solidFill>
            <a:srgbClr val="8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457200" indent="-457200" algn="ctr" eaLnBrk="0" latinLnBrk="0" hangingPunct="0"/>
            <a:r>
              <a:rPr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24" name="Rectangle 16">
            <a:extLst>
              <a:ext uri="{FF2B5EF4-FFF2-40B4-BE49-F238E27FC236}">
                <a16:creationId xmlns:a16="http://schemas.microsoft.com/office/drawing/2014/main" id="{BFAB7FE0-F7F3-4E07-9BD2-46A7C493F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5457" y="2204864"/>
            <a:ext cx="956580" cy="1010304"/>
          </a:xfrm>
          <a:prstGeom prst="rect">
            <a:avLst/>
          </a:prstGeom>
          <a:noFill/>
          <a:ln w="25400" algn="ctr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아래쪽 화살표 4"/>
          <p:cNvSpPr/>
          <p:nvPr/>
        </p:nvSpPr>
        <p:spPr>
          <a:xfrm>
            <a:off x="8039106" y="2759329"/>
            <a:ext cx="360040" cy="432062"/>
          </a:xfrm>
          <a:prstGeom prst="downArrow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아래쪽 화살표 25"/>
          <p:cNvSpPr/>
          <p:nvPr/>
        </p:nvSpPr>
        <p:spPr>
          <a:xfrm>
            <a:off x="8022522" y="3931031"/>
            <a:ext cx="360040" cy="432062"/>
          </a:xfrm>
          <a:prstGeom prst="downArrow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4448945" y="6342822"/>
            <a:ext cx="72008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-1-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171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defTabSz="1043086" latinLnBrk="0"/>
            <a:r>
              <a:rPr lang="en-US" altLang="ko-KR" sz="2400" spc="-70" dirty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2</a:t>
            </a:r>
            <a:r>
              <a:rPr lang="en-US" altLang="ko-KR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. </a:t>
            </a:r>
            <a:r>
              <a:rPr lang="ko-KR" altLang="en-US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로그인 및 </a:t>
            </a:r>
            <a:r>
              <a:rPr lang="ko-KR" altLang="en-US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고딕 B" pitchFamily="18" charset="-127"/>
                <a:cs typeface="+mj-cs"/>
              </a:rPr>
              <a:t>회원 가입</a:t>
            </a:r>
            <a:endParaRPr lang="ko-KR" altLang="en-US" sz="2400" spc="-70" dirty="0">
              <a:solidFill>
                <a:schemeClr val="tx1">
                  <a:lumMod val="95000"/>
                  <a:lumOff val="5000"/>
                </a:schemeClr>
              </a:solidFill>
              <a:ea typeface="Rix고딕 B" pitchFamily="18" charset="-127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" name="_x176115888">
            <a:extLst>
              <a:ext uri="{FF2B5EF4-FFF2-40B4-BE49-F238E27FC236}">
                <a16:creationId xmlns:a16="http://schemas.microsoft.com/office/drawing/2014/main" id="{A89B1BB7-4A84-4A5D-99CA-6D741B519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381" y="1387341"/>
            <a:ext cx="5831031" cy="373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80BE023C-8CFC-4C27-9669-8474DD4DE0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23883" r="4754" b="4729"/>
          <a:stretch/>
        </p:blipFill>
        <p:spPr>
          <a:xfrm flipH="1">
            <a:off x="263515" y="970755"/>
            <a:ext cx="9347199" cy="5554589"/>
          </a:xfrm>
          <a:prstGeom prst="rect">
            <a:avLst/>
          </a:prstGeom>
        </p:spPr>
      </p:pic>
      <p:grpSp>
        <p:nvGrpSpPr>
          <p:cNvPr id="40" name="그룹 44">
            <a:extLst>
              <a:ext uri="{FF2B5EF4-FFF2-40B4-BE49-F238E27FC236}">
                <a16:creationId xmlns:a16="http://schemas.microsoft.com/office/drawing/2014/main" id="{CB9CE2C1-B27B-48E3-A3F9-74A17D605D77}"/>
              </a:ext>
            </a:extLst>
          </p:cNvPr>
          <p:cNvGrpSpPr/>
          <p:nvPr/>
        </p:nvGrpSpPr>
        <p:grpSpPr>
          <a:xfrm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>
              <a:extLst>
                <a:ext uri="{FF2B5EF4-FFF2-40B4-BE49-F238E27FC236}">
                  <a16:creationId xmlns:a16="http://schemas.microsoft.com/office/drawing/2014/main" id="{DF00C5F9-AF36-4E69-BC03-AE79B0D8A1AC}"/>
                </a:ext>
              </a:extLst>
            </p:cNvPr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/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defTabSz="914400"/>
              <a:endParaRPr lang="ko-KR" altLang="en-US" sz="18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>
              <a:extLst>
                <a:ext uri="{FF2B5EF4-FFF2-40B4-BE49-F238E27FC236}">
                  <a16:creationId xmlns:a16="http://schemas.microsoft.com/office/drawing/2014/main" id="{1491C9D9-D13A-409F-8283-D150146E48DE}"/>
                </a:ext>
              </a:extLst>
            </p:cNvPr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</a:pPr>
              <a:r>
                <a:rPr lang="ko-KR" altLang="en-US" sz="1600" kern="0" dirty="0" smtClean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+mn-ea"/>
                </a:rPr>
                <a:t>상세내용 및 절차</a:t>
              </a:r>
              <a:endParaRPr lang="ko-KR" altLang="en-US" sz="1600" kern="0" dirty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8" name="양쪽 모서리가 둥근 사각형 53">
            <a:extLst>
              <a:ext uri="{FF2B5EF4-FFF2-40B4-BE49-F238E27FC236}">
                <a16:creationId xmlns:a16="http://schemas.microsoft.com/office/drawing/2014/main" id="{253064BB-6EEB-478E-8B58-344E8A87B128}"/>
              </a:ext>
            </a:extLst>
          </p:cNvPr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rtlCol="0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 dirty="0">
              <a:solidFill>
                <a:prstClr val="black"/>
              </a:solidFill>
              <a:latin typeface="Rix고딕 B" panose="02020603020101020101" pitchFamily="18" charset="-127"/>
              <a:ea typeface="Rix고딕 B" panose="02020603020101020101" pitchFamily="18" charset="-127"/>
              <a:sym typeface="Monotype Sorts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64690" y="1615842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로그인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47768" y="1922356"/>
            <a:ext cx="2567398" cy="8802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홈페이지 우측 상단의 기존 아이디 및 비번이 있는 경우 로그인 실시</a:t>
            </a:r>
            <a:endParaRPr lang="en-US" altLang="ko-KR" sz="1200" dirty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2" t="6062" r="17288" b="15107"/>
          <a:stretch/>
        </p:blipFill>
        <p:spPr>
          <a:xfrm>
            <a:off x="449733" y="1128204"/>
            <a:ext cx="6402487" cy="4920746"/>
          </a:xfrm>
          <a:prstGeom prst="rect">
            <a:avLst/>
          </a:prstGeom>
        </p:spPr>
      </p:pic>
      <p:sp>
        <p:nvSpPr>
          <p:cNvPr id="17" name="Oval 36">
            <a:extLst>
              <a:ext uri="{FF2B5EF4-FFF2-40B4-BE49-F238E27FC236}">
                <a16:creationId xmlns:a16="http://schemas.microsoft.com/office/drawing/2014/main" id="{8C3F69B2-341E-4C15-8BD3-7F79C3B93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3596" y="1002493"/>
            <a:ext cx="280454" cy="265883"/>
          </a:xfrm>
          <a:prstGeom prst="ellipse">
            <a:avLst/>
          </a:prstGeom>
          <a:solidFill>
            <a:srgbClr val="8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457200" indent="-457200" algn="ctr" eaLnBrk="0" latinLnBrk="0" hangingPunct="0"/>
            <a:r>
              <a:rPr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BFAB7FE0-F7F3-4E07-9BD2-46A7C493F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4050" y="1162535"/>
            <a:ext cx="956580" cy="288032"/>
          </a:xfrm>
          <a:prstGeom prst="rect">
            <a:avLst/>
          </a:prstGeom>
          <a:noFill/>
          <a:ln w="25400" algn="ctr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64690" y="2901279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회원가입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36317" y="3232466"/>
            <a:ext cx="2567398" cy="8802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기존 아이디 및 비밀번호가 없는 경우 회원가입 절차를 통해 </a:t>
            </a:r>
            <a:r>
              <a:rPr lang="ko-KR" altLang="en-US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회원으로 가입해야 신청이 가능</a:t>
            </a:r>
            <a:endParaRPr lang="en-US" altLang="ko-KR" sz="1200" b="1" dirty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448945" y="6342822"/>
            <a:ext cx="72008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-2-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749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defTabSz="1043086" latinLnBrk="0"/>
            <a:r>
              <a:rPr lang="en-US" altLang="ko-KR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2. </a:t>
            </a:r>
            <a:r>
              <a:rPr lang="ko-KR" altLang="en-US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로그인 및 회원가입</a:t>
            </a:r>
            <a:endParaRPr lang="ko-KR" altLang="en-US" sz="2400" spc="-70" dirty="0">
              <a:solidFill>
                <a:schemeClr val="tx1">
                  <a:lumMod val="95000"/>
                  <a:lumOff val="5000"/>
                </a:schemeClr>
              </a:solidFill>
              <a:ea typeface="Rix고딕 B" pitchFamily="18" charset="-127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80BE023C-8CFC-4C27-9669-8474DD4DE0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23883" r="4754" b="4729"/>
          <a:stretch/>
        </p:blipFill>
        <p:spPr>
          <a:xfrm flipH="1">
            <a:off x="200472" y="836712"/>
            <a:ext cx="9347199" cy="5554589"/>
          </a:xfrm>
          <a:prstGeom prst="rect">
            <a:avLst/>
          </a:prstGeom>
        </p:spPr>
      </p:pic>
      <p:grpSp>
        <p:nvGrpSpPr>
          <p:cNvPr id="40" name="그룹 44">
            <a:extLst>
              <a:ext uri="{FF2B5EF4-FFF2-40B4-BE49-F238E27FC236}">
                <a16:creationId xmlns:a16="http://schemas.microsoft.com/office/drawing/2014/main" id="{CB9CE2C1-B27B-48E3-A3F9-74A17D605D77}"/>
              </a:ext>
            </a:extLst>
          </p:cNvPr>
          <p:cNvGrpSpPr/>
          <p:nvPr/>
        </p:nvGrpSpPr>
        <p:grpSpPr>
          <a:xfrm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>
              <a:extLst>
                <a:ext uri="{FF2B5EF4-FFF2-40B4-BE49-F238E27FC236}">
                  <a16:creationId xmlns:a16="http://schemas.microsoft.com/office/drawing/2014/main" id="{DF00C5F9-AF36-4E69-BC03-AE79B0D8A1AC}"/>
                </a:ext>
              </a:extLst>
            </p:cNvPr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/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defTabSz="914400"/>
              <a:endParaRPr lang="ko-KR" altLang="en-US" sz="18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>
              <a:extLst>
                <a:ext uri="{FF2B5EF4-FFF2-40B4-BE49-F238E27FC236}">
                  <a16:creationId xmlns:a16="http://schemas.microsoft.com/office/drawing/2014/main" id="{1491C9D9-D13A-409F-8283-D150146E48DE}"/>
                </a:ext>
              </a:extLst>
            </p:cNvPr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</a:pPr>
              <a:r>
                <a:rPr lang="ko-KR" altLang="en-US" sz="1600" b="1" kern="0" dirty="0" smtClean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상세내용 및 절차</a:t>
              </a:r>
              <a:endParaRPr lang="ko-KR" altLang="en-US" sz="1600" b="1" kern="0" dirty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48" name="양쪽 모서리가 둥근 사각형 53">
            <a:extLst>
              <a:ext uri="{FF2B5EF4-FFF2-40B4-BE49-F238E27FC236}">
                <a16:creationId xmlns:a16="http://schemas.microsoft.com/office/drawing/2014/main" id="{253064BB-6EEB-478E-8B58-344E8A87B128}"/>
              </a:ext>
            </a:extLst>
          </p:cNvPr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rtlCol="0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 dirty="0">
              <a:solidFill>
                <a:prstClr val="black"/>
              </a:solidFill>
              <a:latin typeface="Rix고딕 B" panose="02020603020101020101" pitchFamily="18" charset="-127"/>
              <a:ea typeface="Rix고딕 B" panose="02020603020101020101" pitchFamily="18" charset="-127"/>
              <a:sym typeface="Monotype Sort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24867" y="1846551"/>
            <a:ext cx="2567398" cy="22390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로그인 버튼 하단 좌측의 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“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회원가입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＂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을 통해 아이디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/ 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비번 생성 후 로그인 가능</a:t>
            </a: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회원 가입 후 로그인 시 공인 인증서를 추가 등록해야 하며</a:t>
            </a:r>
            <a:r>
              <a:rPr lang="en-US" altLang="ko-KR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미등록시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 </a:t>
            </a:r>
            <a:r>
              <a:rPr lang="ko-KR" altLang="en-US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작업신고서</a:t>
            </a:r>
            <a:r>
              <a:rPr lang="ko-KR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신청 불가</a:t>
            </a:r>
            <a:endParaRPr lang="en-US" altLang="ko-KR" sz="1200" b="1" dirty="0" smtClean="0">
              <a:solidFill>
                <a:srgbClr val="FF0000"/>
              </a:solidFill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spcAft>
                <a:spcPts val="300"/>
              </a:spcAft>
              <a:buFontTx/>
              <a:buChar char="-"/>
            </a:pP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spcAft>
                <a:spcPts val="300"/>
              </a:spcAft>
              <a:buFontTx/>
              <a:buChar char="-"/>
            </a:pP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47105" y="1599166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회원 로그인</a:t>
            </a:r>
            <a:endParaRPr kumimoji="1" lang="ko-KR" altLang="en-US" sz="1300" b="1" dirty="0"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t="9939" r="31827" b="21529"/>
          <a:stretch/>
        </p:blipFill>
        <p:spPr>
          <a:xfrm>
            <a:off x="386053" y="1118670"/>
            <a:ext cx="6336704" cy="4830609"/>
          </a:xfrm>
          <a:prstGeom prst="rect">
            <a:avLst/>
          </a:prstGeom>
        </p:spPr>
      </p:pic>
      <p:sp>
        <p:nvSpPr>
          <p:cNvPr id="51" name="Rectangle 16">
            <a:extLst>
              <a:ext uri="{FF2B5EF4-FFF2-40B4-BE49-F238E27FC236}">
                <a16:creationId xmlns:a16="http://schemas.microsoft.com/office/drawing/2014/main" id="{BFAB7FE0-F7F3-4E07-9BD2-46A7C493F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4608" y="4005064"/>
            <a:ext cx="2016224" cy="1224136"/>
          </a:xfrm>
          <a:prstGeom prst="rect">
            <a:avLst/>
          </a:prstGeom>
          <a:noFill/>
          <a:ln w="25400" algn="ctr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Oval 36">
            <a:extLst>
              <a:ext uri="{FF2B5EF4-FFF2-40B4-BE49-F238E27FC236}">
                <a16:creationId xmlns:a16="http://schemas.microsoft.com/office/drawing/2014/main" id="{8C3F69B2-341E-4C15-8BD3-7F79C3B93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61" y="3801689"/>
            <a:ext cx="280454" cy="265883"/>
          </a:xfrm>
          <a:prstGeom prst="ellipse">
            <a:avLst/>
          </a:prstGeom>
          <a:solidFill>
            <a:srgbClr val="8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457200" indent="-457200" algn="ctr" eaLnBrk="0" latinLnBrk="0" hangingPunct="0"/>
            <a:r>
              <a:rPr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3" name="굽은 화살표 2"/>
          <p:cNvSpPr/>
          <p:nvPr/>
        </p:nvSpPr>
        <p:spPr>
          <a:xfrm>
            <a:off x="2432720" y="3025602"/>
            <a:ext cx="813816" cy="868680"/>
          </a:xfrm>
          <a:prstGeom prst="ben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5" t="43539" r="36916" b="42245"/>
          <a:stretch/>
        </p:blipFill>
        <p:spPr>
          <a:xfrm>
            <a:off x="3688502" y="2773680"/>
            <a:ext cx="2848674" cy="792088"/>
          </a:xfrm>
          <a:prstGeom prst="rect">
            <a:avLst/>
          </a:prstGeom>
          <a:effectLst>
            <a:glow rad="127000">
              <a:srgbClr val="FF0000"/>
            </a:glow>
            <a:softEdge rad="0"/>
          </a:effectLst>
        </p:spPr>
      </p:pic>
      <p:sp>
        <p:nvSpPr>
          <p:cNvPr id="18" name="TextBox 17"/>
          <p:cNvSpPr txBox="1"/>
          <p:nvPr/>
        </p:nvSpPr>
        <p:spPr>
          <a:xfrm>
            <a:off x="4448945" y="6342822"/>
            <a:ext cx="72008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-3-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35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defTabSz="1043086" latinLnBrk="0"/>
            <a:r>
              <a:rPr lang="en-US" altLang="ko-KR" sz="2400" spc="-70" dirty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2</a:t>
            </a:r>
            <a:r>
              <a:rPr lang="en-US" altLang="ko-KR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. </a:t>
            </a:r>
            <a:r>
              <a:rPr lang="ko-KR" altLang="en-US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로그인 및 회원가입</a:t>
            </a:r>
            <a:endParaRPr lang="ko-KR" altLang="en-US" sz="2400" spc="-70" dirty="0">
              <a:solidFill>
                <a:schemeClr val="tx1">
                  <a:lumMod val="95000"/>
                  <a:lumOff val="5000"/>
                </a:schemeClr>
              </a:solidFill>
              <a:ea typeface="Rix고딕 B" pitchFamily="18" charset="-127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80BE023C-8CFC-4C27-9669-8474DD4DE0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23883" r="4754" b="4729"/>
          <a:stretch/>
        </p:blipFill>
        <p:spPr>
          <a:xfrm flipH="1">
            <a:off x="200472" y="836712"/>
            <a:ext cx="9347199" cy="5554589"/>
          </a:xfrm>
          <a:prstGeom prst="rect">
            <a:avLst/>
          </a:prstGeom>
        </p:spPr>
      </p:pic>
      <p:grpSp>
        <p:nvGrpSpPr>
          <p:cNvPr id="40" name="그룹 44">
            <a:extLst>
              <a:ext uri="{FF2B5EF4-FFF2-40B4-BE49-F238E27FC236}">
                <a16:creationId xmlns:a16="http://schemas.microsoft.com/office/drawing/2014/main" id="{CB9CE2C1-B27B-48E3-A3F9-74A17D605D77}"/>
              </a:ext>
            </a:extLst>
          </p:cNvPr>
          <p:cNvGrpSpPr/>
          <p:nvPr/>
        </p:nvGrpSpPr>
        <p:grpSpPr>
          <a:xfrm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>
              <a:extLst>
                <a:ext uri="{FF2B5EF4-FFF2-40B4-BE49-F238E27FC236}">
                  <a16:creationId xmlns:a16="http://schemas.microsoft.com/office/drawing/2014/main" id="{DF00C5F9-AF36-4E69-BC03-AE79B0D8A1AC}"/>
                </a:ext>
              </a:extLst>
            </p:cNvPr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/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defTabSz="914400"/>
              <a:endParaRPr lang="ko-KR" altLang="en-US" sz="18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>
              <a:extLst>
                <a:ext uri="{FF2B5EF4-FFF2-40B4-BE49-F238E27FC236}">
                  <a16:creationId xmlns:a16="http://schemas.microsoft.com/office/drawing/2014/main" id="{1491C9D9-D13A-409F-8283-D150146E48DE}"/>
                </a:ext>
              </a:extLst>
            </p:cNvPr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</a:pPr>
              <a:r>
                <a:rPr lang="ko-KR" altLang="en-US" sz="1600" b="1" kern="0" dirty="0" smtClean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상세내용 및 절차</a:t>
              </a:r>
              <a:endParaRPr lang="ko-KR" altLang="en-US" sz="1600" b="1" kern="0" dirty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48" name="양쪽 모서리가 둥근 사각형 53">
            <a:extLst>
              <a:ext uri="{FF2B5EF4-FFF2-40B4-BE49-F238E27FC236}">
                <a16:creationId xmlns:a16="http://schemas.microsoft.com/office/drawing/2014/main" id="{253064BB-6EEB-478E-8B58-344E8A87B128}"/>
              </a:ext>
            </a:extLst>
          </p:cNvPr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rtlCol="0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 dirty="0">
              <a:solidFill>
                <a:prstClr val="black"/>
              </a:solidFill>
              <a:latin typeface="Rix고딕 B" panose="02020603020101020101" pitchFamily="18" charset="-127"/>
              <a:ea typeface="Rix고딕 B" panose="02020603020101020101" pitchFamily="18" charset="-127"/>
              <a:sym typeface="Monotype Sort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24867" y="1846551"/>
            <a:ext cx="2567398" cy="264687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내국인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외국인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기업으로 구분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성명과 주민번호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(</a:t>
            </a: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외국인번호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)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로 입력 후 </a:t>
            </a:r>
            <a:r>
              <a:rPr lang="ko-KR" altLang="en-US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본인 추가 인증 실시</a:t>
            </a:r>
            <a:endParaRPr lang="en-US" altLang="ko-KR" sz="1200" b="1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latinLnBrk="0">
              <a:lnSpc>
                <a:spcPct val="150000"/>
              </a:lnSpc>
              <a:spcAft>
                <a:spcPts val="300"/>
              </a:spcAft>
            </a:pPr>
            <a:r>
              <a:rPr lang="en-US" altLang="ko-KR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    (</a:t>
            </a:r>
            <a:r>
              <a:rPr lang="ko-KR" altLang="en-US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공인인증</a:t>
            </a:r>
            <a:r>
              <a:rPr lang="en-US" altLang="ko-KR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이메일 핸드폰 등</a:t>
            </a:r>
            <a:r>
              <a:rPr lang="en-US" altLang="ko-KR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)</a:t>
            </a: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비회원으로 로그인 하더라도 </a:t>
            </a:r>
            <a:r>
              <a:rPr lang="ko-KR" altLang="en-US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전산 </a:t>
            </a:r>
            <a:r>
              <a:rPr lang="ko-KR" altLang="en-US" sz="1200" b="1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민원신청은</a:t>
            </a:r>
            <a:r>
              <a:rPr lang="ko-KR" altLang="en-US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공인인증서가 있어야 하므로 미리 컴퓨터에 다운로드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를 받아 </a:t>
            </a: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놓는것을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권장</a:t>
            </a: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spcAft>
                <a:spcPts val="300"/>
              </a:spcAft>
              <a:buFontTx/>
              <a:buChar char="-"/>
            </a:pP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47105" y="1599166"/>
            <a:ext cx="2510875" cy="3123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비회원 로그인</a:t>
            </a:r>
            <a:endParaRPr kumimoji="1" lang="ko-KR" altLang="en-US" sz="1300" b="1" dirty="0">
              <a:latin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4" t="6062" r="23831" b="13815"/>
          <a:stretch/>
        </p:blipFill>
        <p:spPr>
          <a:xfrm>
            <a:off x="358458" y="1276618"/>
            <a:ext cx="6322734" cy="4816678"/>
          </a:xfrm>
          <a:prstGeom prst="rect">
            <a:avLst/>
          </a:prstGeom>
        </p:spPr>
      </p:pic>
      <p:sp>
        <p:nvSpPr>
          <p:cNvPr id="51" name="Rectangle 16">
            <a:extLst>
              <a:ext uri="{FF2B5EF4-FFF2-40B4-BE49-F238E27FC236}">
                <a16:creationId xmlns:a16="http://schemas.microsoft.com/office/drawing/2014/main" id="{BFAB7FE0-F7F3-4E07-9BD2-46A7C493F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4648" y="3750556"/>
            <a:ext cx="3312368" cy="2126716"/>
          </a:xfrm>
          <a:prstGeom prst="rect">
            <a:avLst/>
          </a:prstGeom>
          <a:noFill/>
          <a:ln w="25400" algn="ctr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Oval 36">
            <a:extLst>
              <a:ext uri="{FF2B5EF4-FFF2-40B4-BE49-F238E27FC236}">
                <a16:creationId xmlns:a16="http://schemas.microsoft.com/office/drawing/2014/main" id="{8C3F69B2-341E-4C15-8BD3-7F79C3B93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9114" y="3537443"/>
            <a:ext cx="364206" cy="265883"/>
          </a:xfrm>
          <a:prstGeom prst="ellipse">
            <a:avLst/>
          </a:prstGeom>
          <a:solidFill>
            <a:srgbClr val="8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457200" indent="-457200" algn="ctr" eaLnBrk="0" latinLnBrk="0" hangingPunct="0"/>
            <a:r>
              <a:rPr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48945" y="6342822"/>
            <a:ext cx="72008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-4-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716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defTabSz="1043086" latinLnBrk="0"/>
            <a:r>
              <a:rPr lang="en-US" altLang="ko-KR" sz="2400" spc="-70" dirty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3</a:t>
            </a:r>
            <a:r>
              <a:rPr lang="en-US" altLang="ko-KR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. </a:t>
            </a:r>
            <a:r>
              <a:rPr lang="ko-KR" altLang="en-US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민원 신청</a:t>
            </a:r>
            <a:endParaRPr lang="ko-KR" altLang="en-US" sz="2400" spc="-70" dirty="0">
              <a:solidFill>
                <a:schemeClr val="tx1">
                  <a:lumMod val="95000"/>
                  <a:lumOff val="5000"/>
                </a:schemeClr>
              </a:solidFill>
              <a:ea typeface="Rix고딕 B" pitchFamily="18" charset="-127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80BE023C-8CFC-4C27-9669-8474DD4DE0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23883" r="4754" b="4729"/>
          <a:stretch/>
        </p:blipFill>
        <p:spPr>
          <a:xfrm flipH="1">
            <a:off x="200472" y="836712"/>
            <a:ext cx="9347199" cy="5554589"/>
          </a:xfrm>
          <a:prstGeom prst="rect">
            <a:avLst/>
          </a:prstGeom>
        </p:spPr>
      </p:pic>
      <p:grpSp>
        <p:nvGrpSpPr>
          <p:cNvPr id="40" name="그룹 44">
            <a:extLst>
              <a:ext uri="{FF2B5EF4-FFF2-40B4-BE49-F238E27FC236}">
                <a16:creationId xmlns:a16="http://schemas.microsoft.com/office/drawing/2014/main" id="{CB9CE2C1-B27B-48E3-A3F9-74A17D605D77}"/>
              </a:ext>
            </a:extLst>
          </p:cNvPr>
          <p:cNvGrpSpPr/>
          <p:nvPr/>
        </p:nvGrpSpPr>
        <p:grpSpPr>
          <a:xfrm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>
              <a:extLst>
                <a:ext uri="{FF2B5EF4-FFF2-40B4-BE49-F238E27FC236}">
                  <a16:creationId xmlns:a16="http://schemas.microsoft.com/office/drawing/2014/main" id="{DF00C5F9-AF36-4E69-BC03-AE79B0D8A1AC}"/>
                </a:ext>
              </a:extLst>
            </p:cNvPr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/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defTabSz="914400"/>
              <a:endParaRPr lang="ko-KR" altLang="en-US" sz="18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>
              <a:extLst>
                <a:ext uri="{FF2B5EF4-FFF2-40B4-BE49-F238E27FC236}">
                  <a16:creationId xmlns:a16="http://schemas.microsoft.com/office/drawing/2014/main" id="{1491C9D9-D13A-409F-8283-D150146E48DE}"/>
                </a:ext>
              </a:extLst>
            </p:cNvPr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</a:pPr>
              <a:r>
                <a:rPr lang="ko-KR" altLang="en-US" sz="1600" b="1" kern="0" dirty="0" smtClean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상세내용 및 절차</a:t>
              </a:r>
              <a:endParaRPr lang="ko-KR" altLang="en-US" sz="1600" b="1" kern="0" dirty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48" name="양쪽 모서리가 둥근 사각형 53">
            <a:extLst>
              <a:ext uri="{FF2B5EF4-FFF2-40B4-BE49-F238E27FC236}">
                <a16:creationId xmlns:a16="http://schemas.microsoft.com/office/drawing/2014/main" id="{253064BB-6EEB-478E-8B58-344E8A87B128}"/>
              </a:ext>
            </a:extLst>
          </p:cNvPr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rtlCol="0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 dirty="0">
              <a:solidFill>
                <a:prstClr val="black"/>
              </a:solidFill>
              <a:latin typeface="Rix고딕 B" panose="02020603020101020101" pitchFamily="18" charset="-127"/>
              <a:ea typeface="Rix고딕 B" panose="02020603020101020101" pitchFamily="18" charset="-127"/>
              <a:sym typeface="Monotype Sort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24867" y="1846551"/>
            <a:ext cx="2567398" cy="86946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선택 후 하단부 </a:t>
            </a: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검색창에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</a:t>
            </a:r>
            <a:r>
              <a:rPr lang="en-US" altLang="ko-KR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“</a:t>
            </a:r>
            <a:r>
              <a:rPr lang="ko-KR" altLang="en-US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석면</a:t>
            </a:r>
            <a:r>
              <a:rPr lang="en-US" altLang="ko-KR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＂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으로 검색 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spcAft>
                <a:spcPts val="300"/>
              </a:spcAft>
              <a:buFontTx/>
              <a:buChar char="-"/>
            </a:pPr>
            <a:endParaRPr lang="en-US" altLang="ko-KR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47105" y="1599166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분류의 </a:t>
            </a:r>
            <a:r>
              <a:rPr kumimoji="1" lang="ko-KR" altLang="en-US" sz="1300" b="1" dirty="0" err="1" smtClean="0">
                <a:latin typeface="+mn-ea"/>
              </a:rPr>
              <a:t>산재예방</a:t>
            </a:r>
            <a:r>
              <a:rPr kumimoji="1" lang="ko-KR" altLang="en-US" sz="1300" b="1" dirty="0" smtClean="0">
                <a:latin typeface="+mn-ea"/>
              </a:rPr>
              <a:t> 선택</a:t>
            </a:r>
            <a:endParaRPr kumimoji="1" lang="ko-KR" altLang="en-US" sz="1300" b="1" dirty="0"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69" t="11231" r="20924" b="8646"/>
          <a:stretch/>
        </p:blipFill>
        <p:spPr>
          <a:xfrm>
            <a:off x="367658" y="1292028"/>
            <a:ext cx="6313534" cy="4657252"/>
          </a:xfrm>
          <a:prstGeom prst="rect">
            <a:avLst/>
          </a:prstGeom>
        </p:spPr>
      </p:pic>
      <p:sp>
        <p:nvSpPr>
          <p:cNvPr id="51" name="Rectangle 16">
            <a:extLst>
              <a:ext uri="{FF2B5EF4-FFF2-40B4-BE49-F238E27FC236}">
                <a16:creationId xmlns:a16="http://schemas.microsoft.com/office/drawing/2014/main" id="{BFAB7FE0-F7F3-4E07-9BD2-46A7C493F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2721" y="5539927"/>
            <a:ext cx="504056" cy="242639"/>
          </a:xfrm>
          <a:prstGeom prst="rect">
            <a:avLst/>
          </a:prstGeom>
          <a:noFill/>
          <a:ln w="25400" algn="ctr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Oval 36">
            <a:extLst>
              <a:ext uri="{FF2B5EF4-FFF2-40B4-BE49-F238E27FC236}">
                <a16:creationId xmlns:a16="http://schemas.microsoft.com/office/drawing/2014/main" id="{8C3F69B2-341E-4C15-8BD3-7F79C3B93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2773" y="3185552"/>
            <a:ext cx="280454" cy="308410"/>
          </a:xfrm>
          <a:prstGeom prst="ellipse">
            <a:avLst/>
          </a:prstGeom>
          <a:solidFill>
            <a:srgbClr val="8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457200" indent="-457200" algn="ctr" eaLnBrk="0" latinLnBrk="0" hangingPunct="0"/>
            <a:r>
              <a:rPr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id="{BFAB7FE0-F7F3-4E07-9BD2-46A7C493F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6961" y="3469023"/>
            <a:ext cx="614111" cy="720780"/>
          </a:xfrm>
          <a:prstGeom prst="rect">
            <a:avLst/>
          </a:prstGeom>
          <a:noFill/>
          <a:ln w="25400" algn="ctr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Oval 36">
            <a:extLst>
              <a:ext uri="{FF2B5EF4-FFF2-40B4-BE49-F238E27FC236}">
                <a16:creationId xmlns:a16="http://schemas.microsoft.com/office/drawing/2014/main" id="{8C3F69B2-341E-4C15-8BD3-7F79C3B93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3735" y="5274044"/>
            <a:ext cx="287157" cy="265883"/>
          </a:xfrm>
          <a:prstGeom prst="ellipse">
            <a:avLst/>
          </a:prstGeom>
          <a:solidFill>
            <a:srgbClr val="8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457200" indent="-457200" algn="ctr" eaLnBrk="0" latinLnBrk="0" hangingPunct="0"/>
            <a:r>
              <a:rPr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48945" y="6342822"/>
            <a:ext cx="72008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-5-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000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defTabSz="1043086" latinLnBrk="0"/>
            <a:r>
              <a:rPr lang="en-US" altLang="ko-KR" sz="2400" spc="-70" dirty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3</a:t>
            </a:r>
            <a:r>
              <a:rPr lang="en-US" altLang="ko-KR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. </a:t>
            </a:r>
            <a:r>
              <a:rPr lang="ko-KR" altLang="en-US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고딕 B" pitchFamily="18" charset="-127"/>
                <a:cs typeface="+mj-cs"/>
              </a:rPr>
              <a:t>민원 신청</a:t>
            </a:r>
            <a:endParaRPr lang="ko-KR" altLang="en-US" sz="2400" spc="-70" dirty="0">
              <a:solidFill>
                <a:schemeClr val="tx1">
                  <a:lumMod val="95000"/>
                  <a:lumOff val="5000"/>
                </a:schemeClr>
              </a:solidFill>
              <a:ea typeface="Rix고딕 B" pitchFamily="18" charset="-127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" name="_x176115888">
            <a:extLst>
              <a:ext uri="{FF2B5EF4-FFF2-40B4-BE49-F238E27FC236}">
                <a16:creationId xmlns:a16="http://schemas.microsoft.com/office/drawing/2014/main" id="{A89B1BB7-4A84-4A5D-99CA-6D741B519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381" y="1387341"/>
            <a:ext cx="5831031" cy="373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80BE023C-8CFC-4C27-9669-8474DD4DE0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23883" r="4754" b="4729"/>
          <a:stretch/>
        </p:blipFill>
        <p:spPr>
          <a:xfrm flipH="1">
            <a:off x="263515" y="970755"/>
            <a:ext cx="9347199" cy="5554589"/>
          </a:xfrm>
          <a:prstGeom prst="rect">
            <a:avLst/>
          </a:prstGeom>
        </p:spPr>
      </p:pic>
      <p:grpSp>
        <p:nvGrpSpPr>
          <p:cNvPr id="40" name="그룹 44">
            <a:extLst>
              <a:ext uri="{FF2B5EF4-FFF2-40B4-BE49-F238E27FC236}">
                <a16:creationId xmlns:a16="http://schemas.microsoft.com/office/drawing/2014/main" id="{CB9CE2C1-B27B-48E3-A3F9-74A17D605D77}"/>
              </a:ext>
            </a:extLst>
          </p:cNvPr>
          <p:cNvGrpSpPr/>
          <p:nvPr/>
        </p:nvGrpSpPr>
        <p:grpSpPr>
          <a:xfrm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>
              <a:extLst>
                <a:ext uri="{FF2B5EF4-FFF2-40B4-BE49-F238E27FC236}">
                  <a16:creationId xmlns:a16="http://schemas.microsoft.com/office/drawing/2014/main" id="{DF00C5F9-AF36-4E69-BC03-AE79B0D8A1AC}"/>
                </a:ext>
              </a:extLst>
            </p:cNvPr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/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defTabSz="914400"/>
              <a:endParaRPr lang="ko-KR" altLang="en-US" sz="18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>
              <a:extLst>
                <a:ext uri="{FF2B5EF4-FFF2-40B4-BE49-F238E27FC236}">
                  <a16:creationId xmlns:a16="http://schemas.microsoft.com/office/drawing/2014/main" id="{1491C9D9-D13A-409F-8283-D150146E48DE}"/>
                </a:ext>
              </a:extLst>
            </p:cNvPr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</a:pPr>
              <a:r>
                <a:rPr lang="ko-KR" altLang="en-US" sz="1600" kern="0" dirty="0" smtClean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+mn-ea"/>
                </a:rPr>
                <a:t>상세내용 및 절차</a:t>
              </a:r>
              <a:endParaRPr lang="ko-KR" altLang="en-US" sz="1600" kern="0" dirty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8" name="양쪽 모서리가 둥근 사각형 53">
            <a:extLst>
              <a:ext uri="{FF2B5EF4-FFF2-40B4-BE49-F238E27FC236}">
                <a16:creationId xmlns:a16="http://schemas.microsoft.com/office/drawing/2014/main" id="{253064BB-6EEB-478E-8B58-344E8A87B128}"/>
              </a:ext>
            </a:extLst>
          </p:cNvPr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rtlCol="0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 dirty="0">
              <a:solidFill>
                <a:prstClr val="black"/>
              </a:solidFill>
              <a:latin typeface="Rix고딕 B" panose="02020603020101020101" pitchFamily="18" charset="-127"/>
              <a:ea typeface="Rix고딕 B" panose="02020603020101020101" pitchFamily="18" charset="-127"/>
              <a:sym typeface="Monotype Sorts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64690" y="1615842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석면관련 </a:t>
            </a:r>
            <a:r>
              <a:rPr kumimoji="1" lang="ko-KR" altLang="en-US" sz="1300" b="1" dirty="0" err="1" smtClean="0">
                <a:latin typeface="+mn-ea"/>
              </a:rPr>
              <a:t>전산신청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17" name="Oval 36">
            <a:extLst>
              <a:ext uri="{FF2B5EF4-FFF2-40B4-BE49-F238E27FC236}">
                <a16:creationId xmlns:a16="http://schemas.microsoft.com/office/drawing/2014/main" id="{8C3F69B2-341E-4C15-8BD3-7F79C3B93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5003" y="2044822"/>
            <a:ext cx="280454" cy="265883"/>
          </a:xfrm>
          <a:prstGeom prst="ellipse">
            <a:avLst/>
          </a:prstGeom>
          <a:solidFill>
            <a:srgbClr val="8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457200" indent="-457200" algn="ctr" eaLnBrk="0" latinLnBrk="0" hangingPunct="0"/>
            <a:r>
              <a:rPr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47768" y="1922356"/>
            <a:ext cx="2567398" cy="17927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석면 관련 전산 신청이 가능한  항목은 </a:t>
            </a:r>
            <a:r>
              <a:rPr lang="ko-KR" altLang="en-US" sz="1200" b="1" dirty="0" smtClean="0">
                <a:solidFill>
                  <a:srgbClr val="FF0000"/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총 </a:t>
            </a:r>
            <a:r>
              <a:rPr lang="en-US" altLang="ko-KR" sz="1200" b="1" dirty="0" smtClean="0">
                <a:solidFill>
                  <a:srgbClr val="FF0000"/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8</a:t>
            </a:r>
            <a:r>
              <a:rPr lang="ko-KR" altLang="en-US" sz="1200" b="1" dirty="0" smtClean="0">
                <a:solidFill>
                  <a:srgbClr val="FF0000"/>
                </a:solidFill>
                <a:latin typeface="Rix고딕 B" panose="02020603020101020101" pitchFamily="18" charset="-127"/>
                <a:ea typeface="Rix고딕 B" panose="02020603020101020101" pitchFamily="18" charset="-127"/>
              </a:rPr>
              <a:t>가지로 작업신고서와 변경신고서 모두 전산 신고 가능</a:t>
            </a:r>
            <a:endParaRPr lang="en-US" altLang="ko-KR" sz="1200" b="1" dirty="0" smtClean="0">
              <a:solidFill>
                <a:srgbClr val="FF0000"/>
              </a:solidFill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정부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24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시를 통해 신청 서비스가 연계되어 있으므로 고용노동부 홈페이지에 외에도 신청이 가능</a:t>
            </a:r>
            <a:endParaRPr lang="en-US" altLang="ko-KR" sz="1200" dirty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2" t="11231" r="15835" b="4770"/>
          <a:stretch/>
        </p:blipFill>
        <p:spPr>
          <a:xfrm>
            <a:off x="409236" y="1410660"/>
            <a:ext cx="6387664" cy="4682635"/>
          </a:xfrm>
          <a:prstGeom prst="rect">
            <a:avLst/>
          </a:prstGeom>
        </p:spPr>
      </p:pic>
      <p:sp>
        <p:nvSpPr>
          <p:cNvPr id="21" name="Oval 36">
            <a:extLst>
              <a:ext uri="{FF2B5EF4-FFF2-40B4-BE49-F238E27FC236}">
                <a16:creationId xmlns:a16="http://schemas.microsoft.com/office/drawing/2014/main" id="{8C3F69B2-341E-4C15-8BD3-7F79C3B93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3634" y="3062162"/>
            <a:ext cx="280454" cy="387465"/>
          </a:xfrm>
          <a:prstGeom prst="ellipse">
            <a:avLst/>
          </a:prstGeom>
          <a:solidFill>
            <a:srgbClr val="8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marL="457200" indent="-457200" algn="ctr" eaLnBrk="0" latinLnBrk="0" hangingPunct="0"/>
            <a:r>
              <a:rPr lang="en-US" altLang="ko-KR" sz="9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22" name="Rectangle 16">
            <a:extLst>
              <a:ext uri="{FF2B5EF4-FFF2-40B4-BE49-F238E27FC236}">
                <a16:creationId xmlns:a16="http://schemas.microsoft.com/office/drawing/2014/main" id="{BFAB7FE0-F7F3-4E07-9BD2-46A7C493F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0301" y="3429000"/>
            <a:ext cx="614111" cy="2552265"/>
          </a:xfrm>
          <a:prstGeom prst="rect">
            <a:avLst/>
          </a:prstGeom>
          <a:noFill/>
          <a:ln w="25400" algn="ctr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ko-KR" altLang="en-US" sz="10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48945" y="6342822"/>
            <a:ext cx="72008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-6-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041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defTabSz="1043086" latinLnBrk="0"/>
            <a:r>
              <a:rPr lang="en-US" altLang="ko-KR" sz="2400" spc="-70" dirty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4</a:t>
            </a:r>
            <a:r>
              <a:rPr lang="en-US" altLang="ko-KR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. </a:t>
            </a:r>
            <a:r>
              <a:rPr lang="ko-KR" altLang="en-US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고딕 B" pitchFamily="18" charset="-127"/>
                <a:cs typeface="+mj-cs"/>
              </a:rPr>
              <a:t>신고서 작성</a:t>
            </a:r>
            <a:endParaRPr lang="ko-KR" altLang="en-US" sz="2400" spc="-70" dirty="0">
              <a:solidFill>
                <a:schemeClr val="tx1">
                  <a:lumMod val="95000"/>
                  <a:lumOff val="5000"/>
                </a:schemeClr>
              </a:solidFill>
              <a:ea typeface="Rix고딕 B" pitchFamily="18" charset="-127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" name="_x176115888">
            <a:extLst>
              <a:ext uri="{FF2B5EF4-FFF2-40B4-BE49-F238E27FC236}">
                <a16:creationId xmlns:a16="http://schemas.microsoft.com/office/drawing/2014/main" id="{A89B1BB7-4A84-4A5D-99CA-6D741B519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381" y="1387341"/>
            <a:ext cx="5831031" cy="373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80BE023C-8CFC-4C27-9669-8474DD4DE0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23883" r="4754" b="4729"/>
          <a:stretch/>
        </p:blipFill>
        <p:spPr>
          <a:xfrm flipH="1">
            <a:off x="263515" y="970755"/>
            <a:ext cx="9347199" cy="5554589"/>
          </a:xfrm>
          <a:prstGeom prst="rect">
            <a:avLst/>
          </a:prstGeom>
        </p:spPr>
      </p:pic>
      <p:grpSp>
        <p:nvGrpSpPr>
          <p:cNvPr id="40" name="그룹 44">
            <a:extLst>
              <a:ext uri="{FF2B5EF4-FFF2-40B4-BE49-F238E27FC236}">
                <a16:creationId xmlns:a16="http://schemas.microsoft.com/office/drawing/2014/main" id="{CB9CE2C1-B27B-48E3-A3F9-74A17D605D77}"/>
              </a:ext>
            </a:extLst>
          </p:cNvPr>
          <p:cNvGrpSpPr/>
          <p:nvPr/>
        </p:nvGrpSpPr>
        <p:grpSpPr>
          <a:xfrm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>
              <a:extLst>
                <a:ext uri="{FF2B5EF4-FFF2-40B4-BE49-F238E27FC236}">
                  <a16:creationId xmlns:a16="http://schemas.microsoft.com/office/drawing/2014/main" id="{DF00C5F9-AF36-4E69-BC03-AE79B0D8A1AC}"/>
                </a:ext>
              </a:extLst>
            </p:cNvPr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/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defTabSz="914400"/>
              <a:endParaRPr lang="ko-KR" altLang="en-US" sz="18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>
              <a:extLst>
                <a:ext uri="{FF2B5EF4-FFF2-40B4-BE49-F238E27FC236}">
                  <a16:creationId xmlns:a16="http://schemas.microsoft.com/office/drawing/2014/main" id="{1491C9D9-D13A-409F-8283-D150146E48DE}"/>
                </a:ext>
              </a:extLst>
            </p:cNvPr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</a:pPr>
              <a:r>
                <a:rPr lang="ko-KR" altLang="en-US" sz="1600" kern="0" dirty="0" smtClean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+mn-ea"/>
                </a:rPr>
                <a:t>상세내용 및 절차</a:t>
              </a:r>
              <a:endParaRPr lang="ko-KR" altLang="en-US" sz="1600" kern="0" dirty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8" name="양쪽 모서리가 둥근 사각형 53">
            <a:extLst>
              <a:ext uri="{FF2B5EF4-FFF2-40B4-BE49-F238E27FC236}">
                <a16:creationId xmlns:a16="http://schemas.microsoft.com/office/drawing/2014/main" id="{253064BB-6EEB-478E-8B58-344E8A87B128}"/>
              </a:ext>
            </a:extLst>
          </p:cNvPr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rtlCol="0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 dirty="0">
              <a:solidFill>
                <a:prstClr val="black"/>
              </a:solidFill>
              <a:latin typeface="Rix고딕 B" panose="02020603020101020101" pitchFamily="18" charset="-127"/>
              <a:ea typeface="Rix고딕 B" panose="02020603020101020101" pitchFamily="18" charset="-127"/>
              <a:sym typeface="Monotype Sorts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64690" y="1615842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신고대상 정보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47768" y="1922356"/>
            <a:ext cx="2567398" cy="30546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건축물과 설비를 구별하여 표기 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건물이 빌딩일 경우 </a:t>
            </a: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빌딩명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기입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건축물등록번호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구조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용도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연면적은 </a:t>
            </a:r>
            <a:r>
              <a:rPr lang="ko-KR" altLang="en-US" sz="1200" b="1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건축물 대장에 명시된 내용을 기재</a:t>
            </a:r>
            <a:endParaRPr lang="en-US" altLang="ko-KR" sz="1200" b="1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단독주택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다가구주택등은 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1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동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이외 공동주택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(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빌라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.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연립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.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아파트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오피스텔등은 동수를 기입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세대수는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</a:t>
            </a: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호수별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세대를 기입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latinLnBrk="0">
              <a:lnSpc>
                <a:spcPct val="150000"/>
              </a:lnSpc>
              <a:spcAft>
                <a:spcPts val="300"/>
              </a:spcAft>
            </a:pP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   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예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)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빌라 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8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개 호실은 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8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세대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24" t="11231" r="22378" b="12524"/>
          <a:stretch/>
        </p:blipFill>
        <p:spPr>
          <a:xfrm>
            <a:off x="410878" y="1128203"/>
            <a:ext cx="6342322" cy="496509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448945" y="6342822"/>
            <a:ext cx="72008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-7-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933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defTabSz="1043086" latinLnBrk="0"/>
            <a:r>
              <a:rPr lang="en-US" altLang="ko-KR" sz="2400" spc="-70" dirty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4</a:t>
            </a:r>
            <a:r>
              <a:rPr lang="en-US" altLang="ko-KR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. </a:t>
            </a:r>
            <a:r>
              <a:rPr lang="ko-KR" altLang="en-US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고딕 B" pitchFamily="18" charset="-127"/>
                <a:cs typeface="+mj-cs"/>
              </a:rPr>
              <a:t>신고서 작성</a:t>
            </a:r>
            <a:endParaRPr lang="ko-KR" altLang="en-US" sz="2400" spc="-70" dirty="0">
              <a:solidFill>
                <a:schemeClr val="tx1">
                  <a:lumMod val="95000"/>
                  <a:lumOff val="5000"/>
                </a:schemeClr>
              </a:solidFill>
              <a:ea typeface="Rix고딕 B" pitchFamily="18" charset="-127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" name="_x176115888">
            <a:extLst>
              <a:ext uri="{FF2B5EF4-FFF2-40B4-BE49-F238E27FC236}">
                <a16:creationId xmlns:a16="http://schemas.microsoft.com/office/drawing/2014/main" id="{A89B1BB7-4A84-4A5D-99CA-6D741B519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381" y="1387341"/>
            <a:ext cx="5831031" cy="373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80BE023C-8CFC-4C27-9669-8474DD4DE0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23883" r="4754" b="4729"/>
          <a:stretch/>
        </p:blipFill>
        <p:spPr>
          <a:xfrm flipH="1">
            <a:off x="263515" y="970755"/>
            <a:ext cx="9347199" cy="5554589"/>
          </a:xfrm>
          <a:prstGeom prst="rect">
            <a:avLst/>
          </a:prstGeom>
        </p:spPr>
      </p:pic>
      <p:grpSp>
        <p:nvGrpSpPr>
          <p:cNvPr id="40" name="그룹 44">
            <a:extLst>
              <a:ext uri="{FF2B5EF4-FFF2-40B4-BE49-F238E27FC236}">
                <a16:creationId xmlns:a16="http://schemas.microsoft.com/office/drawing/2014/main" id="{CB9CE2C1-B27B-48E3-A3F9-74A17D605D77}"/>
              </a:ext>
            </a:extLst>
          </p:cNvPr>
          <p:cNvGrpSpPr/>
          <p:nvPr/>
        </p:nvGrpSpPr>
        <p:grpSpPr>
          <a:xfrm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>
              <a:extLst>
                <a:ext uri="{FF2B5EF4-FFF2-40B4-BE49-F238E27FC236}">
                  <a16:creationId xmlns:a16="http://schemas.microsoft.com/office/drawing/2014/main" id="{DF00C5F9-AF36-4E69-BC03-AE79B0D8A1AC}"/>
                </a:ext>
              </a:extLst>
            </p:cNvPr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/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defTabSz="914400"/>
              <a:endParaRPr lang="ko-KR" altLang="en-US" sz="18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>
              <a:extLst>
                <a:ext uri="{FF2B5EF4-FFF2-40B4-BE49-F238E27FC236}">
                  <a16:creationId xmlns:a16="http://schemas.microsoft.com/office/drawing/2014/main" id="{1491C9D9-D13A-409F-8283-D150146E48DE}"/>
                </a:ext>
              </a:extLst>
            </p:cNvPr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</a:pPr>
              <a:r>
                <a:rPr lang="ko-KR" altLang="en-US" sz="1600" kern="0" dirty="0" smtClean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+mn-ea"/>
                </a:rPr>
                <a:t>상세내용 및 절차</a:t>
              </a:r>
              <a:endParaRPr lang="ko-KR" altLang="en-US" sz="1600" kern="0" dirty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8" name="양쪽 모서리가 둥근 사각형 53">
            <a:extLst>
              <a:ext uri="{FF2B5EF4-FFF2-40B4-BE49-F238E27FC236}">
                <a16:creationId xmlns:a16="http://schemas.microsoft.com/office/drawing/2014/main" id="{253064BB-6EEB-478E-8B58-344E8A87B128}"/>
              </a:ext>
            </a:extLst>
          </p:cNvPr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rtlCol="0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 dirty="0">
              <a:solidFill>
                <a:prstClr val="black"/>
              </a:solidFill>
              <a:latin typeface="Rix고딕 B" panose="02020603020101020101" pitchFamily="18" charset="-127"/>
              <a:ea typeface="Rix고딕 B" panose="02020603020101020101" pitchFamily="18" charset="-127"/>
              <a:sym typeface="Monotype Sorts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64690" y="1615842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소유자 정보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47768" y="1922356"/>
            <a:ext cx="2567398" cy="3262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성명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전화번호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, 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주소를 기재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5" t="11231" r="17289" b="8646"/>
          <a:stretch/>
        </p:blipFill>
        <p:spPr>
          <a:xfrm>
            <a:off x="353626" y="1332547"/>
            <a:ext cx="6459654" cy="4707695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77532" y="2335359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업자 정보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60610" y="2641873"/>
            <a:ext cx="256739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노동부 등록번호는 업체 등록증을 통해 확인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77532" y="3284568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작업장 정보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60610" y="3591082"/>
            <a:ext cx="2567398" cy="20697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현장명은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작업계획서을 통해 확인이 가능한 통일된 명칭을 사용하되 건축허가서에 기재된 명칭 사용 권장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공사명에는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건축물을 명칭을 구별하여 기재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(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예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: 00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초등학교 천장 텍스 </a:t>
            </a: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제거현장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448945" y="6342822"/>
            <a:ext cx="72008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-8-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426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defTabSz="1043086" latinLnBrk="0"/>
            <a:r>
              <a:rPr lang="en-US" altLang="ko-KR" sz="2400" spc="-70" dirty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4</a:t>
            </a:r>
            <a:r>
              <a:rPr lang="en-US" altLang="ko-KR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정고딕 B" panose="02020603020101020101" pitchFamily="18" charset="-127"/>
                <a:cs typeface="+mj-cs"/>
              </a:rPr>
              <a:t>. </a:t>
            </a:r>
            <a:r>
              <a:rPr lang="ko-KR" altLang="en-US" sz="2400" spc="-70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Rix고딕 B" pitchFamily="18" charset="-127"/>
                <a:cs typeface="+mj-cs"/>
              </a:rPr>
              <a:t>신고서 작성</a:t>
            </a:r>
            <a:endParaRPr lang="ko-KR" altLang="en-US" sz="2400" spc="-70" dirty="0">
              <a:solidFill>
                <a:schemeClr val="tx1">
                  <a:lumMod val="95000"/>
                  <a:lumOff val="5000"/>
                </a:schemeClr>
              </a:solidFill>
              <a:ea typeface="Rix고딕 B" pitchFamily="18" charset="-127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" name="_x176115888">
            <a:extLst>
              <a:ext uri="{FF2B5EF4-FFF2-40B4-BE49-F238E27FC236}">
                <a16:creationId xmlns:a16="http://schemas.microsoft.com/office/drawing/2014/main" id="{A89B1BB7-4A84-4A5D-99CA-6D741B519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381" y="1387341"/>
            <a:ext cx="5831031" cy="373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80BE023C-8CFC-4C27-9669-8474DD4DE0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23883" r="4754" b="4729"/>
          <a:stretch/>
        </p:blipFill>
        <p:spPr>
          <a:xfrm flipH="1">
            <a:off x="263515" y="970755"/>
            <a:ext cx="9347199" cy="5554589"/>
          </a:xfrm>
          <a:prstGeom prst="rect">
            <a:avLst/>
          </a:prstGeom>
        </p:spPr>
      </p:pic>
      <p:grpSp>
        <p:nvGrpSpPr>
          <p:cNvPr id="40" name="그룹 44">
            <a:extLst>
              <a:ext uri="{FF2B5EF4-FFF2-40B4-BE49-F238E27FC236}">
                <a16:creationId xmlns:a16="http://schemas.microsoft.com/office/drawing/2014/main" id="{CB9CE2C1-B27B-48E3-A3F9-74A17D605D77}"/>
              </a:ext>
            </a:extLst>
          </p:cNvPr>
          <p:cNvGrpSpPr/>
          <p:nvPr/>
        </p:nvGrpSpPr>
        <p:grpSpPr>
          <a:xfrm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>
              <a:extLst>
                <a:ext uri="{FF2B5EF4-FFF2-40B4-BE49-F238E27FC236}">
                  <a16:creationId xmlns:a16="http://schemas.microsoft.com/office/drawing/2014/main" id="{DF00C5F9-AF36-4E69-BC03-AE79B0D8A1AC}"/>
                </a:ext>
              </a:extLst>
            </p:cNvPr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/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defTabSz="914400"/>
              <a:endParaRPr lang="ko-KR" altLang="en-US" sz="18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>
              <a:extLst>
                <a:ext uri="{FF2B5EF4-FFF2-40B4-BE49-F238E27FC236}">
                  <a16:creationId xmlns:a16="http://schemas.microsoft.com/office/drawing/2014/main" id="{1491C9D9-D13A-409F-8283-D150146E48DE}"/>
                </a:ext>
              </a:extLst>
            </p:cNvPr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 lim="800000"/>
              <a:headEnd/>
              <a:tailEnd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</a:pPr>
              <a:r>
                <a:rPr lang="ko-KR" altLang="en-US" sz="1600" kern="0" dirty="0" smtClean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+mn-ea"/>
                </a:rPr>
                <a:t>상세내용 및 절차</a:t>
              </a:r>
              <a:endParaRPr lang="ko-KR" altLang="en-US" sz="1600" kern="0" dirty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8" name="양쪽 모서리가 둥근 사각형 53">
            <a:extLst>
              <a:ext uri="{FF2B5EF4-FFF2-40B4-BE49-F238E27FC236}">
                <a16:creationId xmlns:a16="http://schemas.microsoft.com/office/drawing/2014/main" id="{253064BB-6EEB-478E-8B58-344E8A87B128}"/>
              </a:ext>
            </a:extLst>
          </p:cNvPr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rtlCol="0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 dirty="0">
              <a:solidFill>
                <a:prstClr val="black"/>
              </a:solidFill>
              <a:latin typeface="Rix고딕 B" panose="02020603020101020101" pitchFamily="18" charset="-127"/>
              <a:ea typeface="Rix고딕 B" panose="02020603020101020101" pitchFamily="18" charset="-127"/>
              <a:sym typeface="Monotype Sorts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64690" y="1615842"/>
            <a:ext cx="2510875" cy="2944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err="1" smtClean="0">
                <a:latin typeface="+mn-ea"/>
              </a:rPr>
              <a:t>해체사유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47768" y="1922356"/>
            <a:ext cx="2567398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해체기간은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폐기물을 반출하는 시점까지를 기준으로 작성하되 </a:t>
            </a: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해체사유는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현장을 확인하여 문제가 되는 부분을 포함하여 명확히 작성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81D6839-3726-4672-AEF4-09AA6C19FAF8}"/>
              </a:ext>
            </a:extLst>
          </p:cNvPr>
          <p:cNvSpPr/>
          <p:nvPr/>
        </p:nvSpPr>
        <p:spPr>
          <a:xfrm>
            <a:off x="6961738" y="3447496"/>
            <a:ext cx="2510875" cy="3123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06363" indent="-106363" fontAlgn="base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kumimoji="1" lang="ko-KR" altLang="en-US" sz="1300" b="1" dirty="0" smtClean="0">
                <a:latin typeface="+mn-ea"/>
              </a:rPr>
              <a:t>석면함유 자재</a:t>
            </a:r>
            <a:r>
              <a:rPr kumimoji="1" lang="en-US" altLang="ko-KR" sz="1300" b="1" dirty="0" smtClean="0">
                <a:latin typeface="+mn-ea"/>
              </a:rPr>
              <a:t>(</a:t>
            </a:r>
            <a:r>
              <a:rPr kumimoji="1" lang="ko-KR" altLang="en-US" sz="1300" b="1" dirty="0" smtClean="0">
                <a:latin typeface="+mn-ea"/>
              </a:rPr>
              <a:t>물질</a:t>
            </a:r>
            <a:r>
              <a:rPr kumimoji="1" lang="en-US" altLang="ko-KR" sz="1300" b="1" dirty="0" smtClean="0">
                <a:latin typeface="+mn-ea"/>
              </a:rPr>
              <a:t>)</a:t>
            </a:r>
            <a:r>
              <a:rPr kumimoji="1" lang="ko-KR" altLang="en-US" sz="1300" b="1" dirty="0">
                <a:latin typeface="+mn-ea"/>
              </a:rPr>
              <a:t> </a:t>
            </a:r>
            <a:r>
              <a:rPr kumimoji="1" lang="ko-KR" altLang="en-US" sz="1300" b="1" dirty="0" smtClean="0">
                <a:latin typeface="+mn-ea"/>
              </a:rPr>
              <a:t>종류</a:t>
            </a:r>
            <a:r>
              <a:rPr kumimoji="1" lang="en-US" altLang="ko-KR" sz="1300" b="1" dirty="0" smtClean="0">
                <a:latin typeface="+mn-ea"/>
              </a:rPr>
              <a:t>,</a:t>
            </a:r>
            <a:r>
              <a:rPr kumimoji="1" lang="ko-KR" altLang="en-US" sz="1300" b="1" dirty="0" smtClean="0">
                <a:latin typeface="+mn-ea"/>
              </a:rPr>
              <a:t>면적</a:t>
            </a:r>
            <a:endParaRPr kumimoji="1" lang="ko-KR" altLang="en-US" sz="1300" b="1" dirty="0">
              <a:latin typeface="+mn-ea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52ED8E5-6B57-4831-85EC-4C9F2A0AF1D5}"/>
              </a:ext>
            </a:extLst>
          </p:cNvPr>
          <p:cNvSpPr txBox="1"/>
          <p:nvPr/>
        </p:nvSpPr>
        <p:spPr>
          <a:xfrm>
            <a:off x="6950392" y="3725078"/>
            <a:ext cx="256739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/>
            </a:sp3d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</a:pP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산업안전보건법 시행령 제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89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조의 자재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(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물질</a:t>
            </a:r>
            <a:r>
              <a:rPr lang="en-US" altLang="ko-KR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)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별 면적을 </a:t>
            </a:r>
            <a:r>
              <a:rPr lang="ko-KR" altLang="en-US" sz="1200" dirty="0" err="1" smtClean="0">
                <a:latin typeface="Rix고딕 B" panose="02020603020101020101" pitchFamily="18" charset="-127"/>
                <a:ea typeface="Rix고딕 B" panose="02020603020101020101" pitchFamily="18" charset="-127"/>
              </a:rPr>
              <a:t>석면조사</a:t>
            </a:r>
            <a:r>
              <a:rPr lang="ko-KR" altLang="en-US" sz="1200" dirty="0" smtClean="0">
                <a:latin typeface="Rix고딕 B" panose="02020603020101020101" pitchFamily="18" charset="-127"/>
                <a:ea typeface="Rix고딕 B" panose="02020603020101020101" pitchFamily="18" charset="-127"/>
              </a:rPr>
              <a:t> 결과보고서의 종류 및 면적을 토대로 작성</a:t>
            </a:r>
            <a:endParaRPr lang="en-US" altLang="ko-KR" sz="1200" dirty="0" smtClean="0">
              <a:latin typeface="Rix고딕 B" panose="02020603020101020101" pitchFamily="18" charset="-127"/>
              <a:ea typeface="Rix고딕 B" panose="0202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5" t="11231" r="17289" b="3478"/>
          <a:stretch/>
        </p:blipFill>
        <p:spPr>
          <a:xfrm>
            <a:off x="416528" y="1436997"/>
            <a:ext cx="6396752" cy="475252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304928" y="6342822"/>
            <a:ext cx="86409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-</a:t>
            </a:r>
            <a:r>
              <a:rPr lang="en-US" altLang="ko-KR" dirty="0"/>
              <a:t>9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695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defTabSz="1043086" latinLnBrk="0">
              <a:defRPr/>
            </a:pPr>
            <a:r>
              <a:rPr lang="en-US" altLang="ko-KR" sz="2400" spc="-70">
                <a:solidFill>
                  <a:schemeClr val="tx1">
                    <a:lumMod val="95000"/>
                    <a:lumOff val="5000"/>
                  </a:schemeClr>
                </a:solidFill>
                <a:ea typeface="Rix정고딕 B"/>
                <a:cs typeface="+mj-cs"/>
              </a:rPr>
              <a:t>4. </a:t>
            </a:r>
            <a:r>
              <a:rPr lang="ko-KR" altLang="en-US" sz="2400" spc="-70">
                <a:solidFill>
                  <a:schemeClr val="tx1">
                    <a:lumMod val="95000"/>
                    <a:lumOff val="5000"/>
                  </a:schemeClr>
                </a:solidFill>
                <a:ea typeface="Rix고딕 B"/>
                <a:cs typeface="+mj-cs"/>
              </a:rPr>
              <a:t>신고서 작성</a:t>
            </a:r>
            <a:endParaRPr lang="ko-KR" altLang="en-US" sz="2400" spc="-70">
              <a:solidFill>
                <a:schemeClr val="tx1">
                  <a:lumMod val="95000"/>
                  <a:lumOff val="5000"/>
                </a:schemeClr>
              </a:solidFill>
              <a:ea typeface="Rix고딕 B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27" name="_x176115888"/>
          <p:cNvPicPr>
            <a:picLocks noChangeAspect="1" noChangeArrowheads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813381" y="1387341"/>
            <a:ext cx="5831031" cy="3737109"/>
          </a:xfrm>
          <a:prstGeom prst="rect">
            <a:avLst/>
          </a:prstGeom>
          <a:noFill/>
        </p:spPr>
      </p:pic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3"/>
          <a:srcRect l="4360" t="23880" r="4750" b="4730"/>
          <a:stretch>
            <a:fillRect/>
          </a:stretch>
        </p:blipFill>
        <p:spPr>
          <a:xfrm flipH="1">
            <a:off x="263515" y="970755"/>
            <a:ext cx="9347199" cy="5554589"/>
          </a:xfrm>
          <a:prstGeom prst="rect">
            <a:avLst/>
          </a:prstGeom>
        </p:spPr>
      </p:pic>
      <p:grpSp>
        <p:nvGrpSpPr>
          <p:cNvPr id="40" name="그룹 44"/>
          <p:cNvGrpSpPr/>
          <p:nvPr/>
        </p:nvGrpSpPr>
        <p:grpSpPr>
          <a:xfrm rot="0"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/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/>
            </a:ln>
            <a:effectLst/>
          </p:spPr>
          <p:txBody>
            <a:bodyPr wrap="none" lIns="83978" tIns="33062" rIns="83978" bIns="33062" anchor="ctr" anchorCtr="0"/>
            <a:lstStyle/>
            <a:p>
              <a:pPr defTabSz="914400">
                <a:defRPr/>
              </a:pPr>
              <a:endParaRPr lang="ko-KR" altLang="en-US" sz="180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/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/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  <a:defRPr/>
              </a:pPr>
              <a:r>
                <a:rPr xmlns:mc="http://schemas.openxmlformats.org/markup-compatibility/2006" xmlns:hp="http://schemas.haansoft.com/office/presentation/8.0" lang="ko-KR" altLang="en-US" sz="1600" kern="0" mc:Ignorable="hp" hp:hslEmbossed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+mn-ea"/>
                </a:rPr>
                <a:t>상세내용 및 절차</a:t>
              </a:r>
              <a:endParaRPr xmlns:mc="http://schemas.openxmlformats.org/markup-compatibility/2006" xmlns:hp="http://schemas.haansoft.com/office/presentation/8.0" lang="ko-KR" altLang="en-US" sz="1600" kern="0" mc:Ignorable="hp" hp:hslEmbossed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8" name="양쪽 모서리가 둥근 사각형 53"/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>
              <a:solidFill>
                <a:prstClr val="black"/>
              </a:solidFill>
              <a:latin typeface="Rix고딕 B"/>
              <a:ea typeface="Rix고딕 B"/>
              <a:sym typeface="Monotype Sorts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964690" y="1615842"/>
            <a:ext cx="2510875" cy="294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363" indent="-106363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/>
              <a:buChar char="§"/>
              <a:defRPr/>
            </a:pPr>
            <a:r>
              <a:rPr kumimoji="1" lang="ko-KR" altLang="en-US" sz="1300" b="1">
                <a:latin typeface="+mn-ea"/>
              </a:rPr>
              <a:t>현장책임자</a:t>
            </a:r>
            <a:endParaRPr kumimoji="1" lang="ko-KR" altLang="en-US" sz="1300" b="1"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964690" y="2665934"/>
            <a:ext cx="2510875" cy="29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363" indent="-106363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/>
              <a:buChar char="§"/>
              <a:defRPr/>
            </a:pPr>
            <a:r>
              <a:rPr kumimoji="1" lang="ko-KR" altLang="en-US" sz="1300" b="1">
                <a:latin typeface="+mn-ea"/>
              </a:rPr>
              <a:t>작업근로자 인적사항 정보</a:t>
            </a:r>
            <a:endParaRPr kumimoji="1" lang="ko-KR" altLang="en-US" sz="1300" b="1">
              <a:latin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984091" y="1932893"/>
            <a:ext cx="25673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  <a:defRPr/>
            </a:pPr>
            <a:r>
              <a:rPr lang="ko-KR" altLang="en-US" sz="1200">
                <a:latin typeface="Rix고딕 B"/>
                <a:ea typeface="Rix고딕 B"/>
              </a:rPr>
              <a:t>석면해체제거업체 </a:t>
            </a:r>
            <a:r>
              <a:rPr lang="ko-KR" altLang="en-US" sz="1200" b="1">
                <a:latin typeface="Rix고딕 B"/>
                <a:ea typeface="Rix고딕 B"/>
              </a:rPr>
              <a:t>필수인력</a:t>
            </a:r>
            <a:r>
              <a:rPr lang="ko-KR" altLang="en-US" sz="1200">
                <a:latin typeface="Rix고딕 B"/>
                <a:ea typeface="Rix고딕 B"/>
              </a:rPr>
              <a:t>으로 등록되어진 </a:t>
            </a:r>
            <a:r>
              <a:rPr lang="ko-KR" altLang="en-US" sz="1200" b="1">
                <a:latin typeface="Rix고딕 B"/>
                <a:ea typeface="Rix고딕 B"/>
              </a:rPr>
              <a:t>현장책임자</a:t>
            </a:r>
            <a:r>
              <a:rPr lang="ko-KR" altLang="en-US" sz="1200">
                <a:latin typeface="Rix고딕 B"/>
                <a:ea typeface="Rix고딕 B"/>
              </a:rPr>
              <a:t>를 기재  </a:t>
            </a:r>
            <a:endParaRPr lang="en-US" altLang="ko-KR" sz="1200">
              <a:latin typeface="Rix고딕 B"/>
              <a:ea typeface="Rix고딕 B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48945" y="6342822"/>
            <a:ext cx="864096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/>
              <a:t>-10-</a:t>
            </a:r>
            <a:endParaRPr lang="en-US" altLang="ko-KR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/>
          <a:srcRect l="22380" t="11230" r="23830" b="21570"/>
          <a:stretch>
            <a:fillRect/>
          </a:stretch>
        </p:blipFill>
        <p:spPr>
          <a:xfrm>
            <a:off x="292680" y="1258184"/>
            <a:ext cx="6520599" cy="490712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991825" y="3020986"/>
            <a:ext cx="2567398" cy="17927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  <a:defRPr/>
            </a:pPr>
            <a:r>
              <a:rPr lang="ko-KR" altLang="en-US" sz="1200">
                <a:latin typeface="Rix고딕 B"/>
                <a:ea typeface="Rix고딕 B"/>
              </a:rPr>
              <a:t>성명</a:t>
            </a:r>
            <a:r>
              <a:rPr lang="en-US" altLang="ko-KR" sz="1200">
                <a:latin typeface="Rix고딕 B"/>
                <a:ea typeface="Rix고딕 B"/>
              </a:rPr>
              <a:t>, </a:t>
            </a:r>
            <a:r>
              <a:rPr lang="ko-KR" altLang="en-US" sz="1200">
                <a:latin typeface="Rix고딕 B"/>
                <a:ea typeface="Rix고딕 B"/>
              </a:rPr>
              <a:t>생년월일</a:t>
            </a:r>
            <a:r>
              <a:rPr lang="en-US" altLang="ko-KR" sz="1200">
                <a:latin typeface="Rix고딕 B"/>
                <a:ea typeface="Rix고딕 B"/>
              </a:rPr>
              <a:t>, </a:t>
            </a:r>
            <a:r>
              <a:rPr lang="ko-KR" altLang="en-US" sz="1200">
                <a:latin typeface="Rix고딕 B"/>
                <a:ea typeface="Rix고딕 B"/>
              </a:rPr>
              <a:t>주소를 기재하며 </a:t>
            </a:r>
            <a:r>
              <a:rPr lang="ko-KR" altLang="en-US" sz="1200" b="1">
                <a:latin typeface="Rix고딕 B"/>
                <a:ea typeface="Rix고딕 B"/>
              </a:rPr>
              <a:t>상세주소를 반드시 기재</a:t>
            </a:r>
            <a:endParaRPr lang="ko-KR" altLang="en-US" sz="1200" b="1">
              <a:latin typeface="Rix고딕 B"/>
              <a:ea typeface="Rix고딕 B"/>
            </a:endParaRP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  <a:defRPr/>
            </a:pPr>
            <a:r>
              <a:rPr lang="ko-KR" altLang="en-US" sz="1200">
                <a:latin typeface="Rix고딕 B"/>
                <a:ea typeface="Rix고딕 B"/>
              </a:rPr>
              <a:t>인력이 </a:t>
            </a:r>
            <a:r>
              <a:rPr lang="en-US" altLang="ko-KR" sz="1200" b="1">
                <a:latin typeface="Rix고딕 B"/>
                <a:ea typeface="Rix고딕 B"/>
              </a:rPr>
              <a:t>4</a:t>
            </a:r>
            <a:r>
              <a:rPr lang="ko-KR" altLang="en-US" sz="1200" b="1">
                <a:latin typeface="Rix고딕 B"/>
                <a:ea typeface="Rix고딕 B"/>
              </a:rPr>
              <a:t>명 이상일 경우 </a:t>
            </a:r>
            <a:r>
              <a:rPr lang="ko-KR" altLang="en-US" sz="1200">
                <a:latin typeface="Rix고딕 B"/>
                <a:ea typeface="Rix고딕 B"/>
              </a:rPr>
              <a:t>별첨 기타로 </a:t>
            </a:r>
            <a:r>
              <a:rPr lang="ko-KR" altLang="en-US" sz="1200" b="1">
                <a:latin typeface="Rix고딕 B"/>
                <a:ea typeface="Rix고딕 B"/>
              </a:rPr>
              <a:t>추가 인력의 인적사항을 문서로 첨부 </a:t>
            </a:r>
            <a:endParaRPr lang="en-US" altLang="ko-KR" sz="1200" b="1">
              <a:latin typeface="Rix고딕 B"/>
              <a:ea typeface="Rix고딕 B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defTabSz="1043086" latinLnBrk="0">
              <a:defRPr/>
            </a:pPr>
            <a:r>
              <a:rPr lang="en-US" altLang="ko-KR" sz="2400" spc="-70">
                <a:solidFill>
                  <a:schemeClr val="tx1">
                    <a:lumMod val="95000"/>
                    <a:lumOff val="5000"/>
                  </a:schemeClr>
                </a:solidFill>
                <a:ea typeface="Rix정고딕 B"/>
                <a:cs typeface="+mj-cs"/>
              </a:rPr>
              <a:t>4. </a:t>
            </a:r>
            <a:r>
              <a:rPr lang="ko-KR" altLang="en-US" sz="2400" spc="-70">
                <a:solidFill>
                  <a:schemeClr val="tx1">
                    <a:lumMod val="95000"/>
                    <a:lumOff val="5000"/>
                  </a:schemeClr>
                </a:solidFill>
                <a:ea typeface="Rix고딕 B"/>
                <a:cs typeface="+mj-cs"/>
              </a:rPr>
              <a:t>신고서 작성</a:t>
            </a:r>
            <a:endParaRPr lang="ko-KR" altLang="en-US" sz="2400" spc="-70">
              <a:solidFill>
                <a:schemeClr val="tx1">
                  <a:lumMod val="95000"/>
                  <a:lumOff val="5000"/>
                </a:schemeClr>
              </a:solidFill>
              <a:ea typeface="Rix고딕 B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27" name="_x176115888"/>
          <p:cNvPicPr>
            <a:picLocks noChangeAspect="1" noChangeArrowheads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813381" y="1387341"/>
            <a:ext cx="5831031" cy="3737109"/>
          </a:xfrm>
          <a:prstGeom prst="rect">
            <a:avLst/>
          </a:prstGeom>
          <a:noFill/>
        </p:spPr>
      </p:pic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3"/>
          <a:srcRect l="4360" t="23880" r="4750" b="4730"/>
          <a:stretch>
            <a:fillRect/>
          </a:stretch>
        </p:blipFill>
        <p:spPr>
          <a:xfrm flipH="1">
            <a:off x="263515" y="970755"/>
            <a:ext cx="9347199" cy="5554589"/>
          </a:xfrm>
          <a:prstGeom prst="rect">
            <a:avLst/>
          </a:prstGeom>
        </p:spPr>
      </p:pic>
      <p:grpSp>
        <p:nvGrpSpPr>
          <p:cNvPr id="40" name="그룹 44"/>
          <p:cNvGrpSpPr/>
          <p:nvPr/>
        </p:nvGrpSpPr>
        <p:grpSpPr>
          <a:xfrm rot="0"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/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/>
            </a:ln>
            <a:effectLst/>
          </p:spPr>
          <p:txBody>
            <a:bodyPr wrap="none" lIns="83978" tIns="33062" rIns="83978" bIns="33062" anchor="ctr" anchorCtr="0"/>
            <a:lstStyle/>
            <a:p>
              <a:pPr defTabSz="914400">
                <a:defRPr/>
              </a:pPr>
              <a:endParaRPr lang="ko-KR" altLang="en-US" sz="180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/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/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  <a:defRPr/>
              </a:pPr>
              <a:r>
                <a:rPr xmlns:mc="http://schemas.openxmlformats.org/markup-compatibility/2006" xmlns:hp="http://schemas.haansoft.com/office/presentation/8.0" lang="ko-KR" altLang="en-US" sz="1600" kern="0" mc:Ignorable="hp" hp:hslEmbossed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+mn-ea"/>
                </a:rPr>
                <a:t>상세내용 및 절차</a:t>
              </a:r>
              <a:endParaRPr xmlns:mc="http://schemas.openxmlformats.org/markup-compatibility/2006" xmlns:hp="http://schemas.haansoft.com/office/presentation/8.0" lang="ko-KR" altLang="en-US" sz="1600" kern="0" mc:Ignorable="hp" hp:hslEmbossed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8" name="양쪽 모서리가 둥근 사각형 53"/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>
              <a:solidFill>
                <a:prstClr val="black"/>
              </a:solidFill>
              <a:latin typeface="Rix고딕 B"/>
              <a:ea typeface="Rix고딕 B"/>
              <a:sym typeface="Monotype Sort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/>
          <a:srcRect l="22380" t="26680" r="23100" b="6060"/>
          <a:stretch>
            <a:fillRect/>
          </a:stretch>
        </p:blipFill>
        <p:spPr>
          <a:xfrm>
            <a:off x="393332" y="1163231"/>
            <a:ext cx="6436209" cy="4792482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362366" y="4618748"/>
            <a:ext cx="1484274" cy="492443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txBody>
          <a:bodyPr wrap="square" anchor="ctr" anchorCtr="0">
            <a:spAutoFit/>
          </a:bodyPr>
          <a:lstStyle/>
          <a:p>
            <a:pPr defTabSz="1043086" latinLnBrk="0">
              <a:defRPr/>
            </a:pPr>
            <a:r>
              <a:rPr lang="ko-KR" altLang="en-US" sz="2600" spc="-70">
                <a:solidFill>
                  <a:schemeClr val="tx1">
                    <a:lumMod val="95000"/>
                    <a:lumOff val="5000"/>
                  </a:schemeClr>
                </a:solidFill>
                <a:latin typeface="HY헤드라인M"/>
                <a:ea typeface="HY헤드라인M"/>
                <a:cs typeface="+mj-cs"/>
              </a:rPr>
              <a:t>주의사항</a:t>
            </a:r>
            <a:endParaRPr lang="ko-KR" altLang="en-US" sz="2600" spc="-70">
              <a:solidFill>
                <a:schemeClr val="tx1">
                  <a:lumMod val="95000"/>
                  <a:lumOff val="5000"/>
                </a:schemeClr>
              </a:solidFill>
              <a:latin typeface="HY헤드라인M"/>
              <a:ea typeface="HY헤드라인M"/>
              <a:cs typeface="+mj-cs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62366" y="5148016"/>
            <a:ext cx="9113199" cy="1455609"/>
          </a:xfrm>
          <a:prstGeom prst="rect">
            <a:avLst/>
          </a:prstGeom>
          <a:solidFill>
            <a:srgbClr val="1f72b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174625">
              <a:lnSpc>
                <a:spcPct val="150000"/>
              </a:lnSpc>
              <a:defRPr/>
            </a:pP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1.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작업신고서의 첨부용량은 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1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개당 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5MB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이상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(A4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용지 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30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장 정도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) 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초과 금지</a:t>
            </a:r>
            <a:endParaRPr xmlns:mc="http://schemas.openxmlformats.org/markup-compatibility/2006" xmlns:hp="http://schemas.haansoft.com/office/presentation/8.0" lang="ko-KR" altLang="en-US" sz="1600" b="1" mc:Ignorable="hp" hp:hslEmbossed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/>
              <a:ea typeface="HY헤드라인M"/>
              <a:cs typeface="Arial"/>
            </a:endParaRPr>
          </a:p>
          <a:p>
            <a:pPr marL="174625">
              <a:lnSpc>
                <a:spcPct val="150000"/>
              </a:lnSpc>
              <a:defRPr/>
            </a:pP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2.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작업신고서의 첨부서류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(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작업계획서 등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)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는 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4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개까지 가능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(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총 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20MB)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하며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, 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파일은 압축하여 올리기</a:t>
            </a:r>
            <a:endParaRPr xmlns:mc="http://schemas.openxmlformats.org/markup-compatibility/2006" xmlns:hp="http://schemas.haansoft.com/office/presentation/8.0" lang="ko-KR" altLang="en-US" sz="1600" b="1" mc:Ignorable="hp" hp:hslEmbossed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/>
              <a:ea typeface="HY헤드라인M"/>
              <a:cs typeface="Arial"/>
            </a:endParaRPr>
          </a:p>
          <a:p>
            <a:pPr marL="174625">
              <a:lnSpc>
                <a:spcPct val="150000"/>
              </a:lnSpc>
              <a:defRPr/>
            </a:pP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3.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전산신고시 자료를 업로드 할 경우 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PDF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로 변환해서 올리기</a:t>
            </a:r>
            <a:endParaRPr xmlns:mc="http://schemas.openxmlformats.org/markup-compatibility/2006" xmlns:hp="http://schemas.haansoft.com/office/presentation/8.0" lang="ko-KR" altLang="en-US" sz="1600" b="1" mc:Ignorable="hp" hp:hslEmbossed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/>
              <a:ea typeface="HY헤드라인M"/>
              <a:cs typeface="Arial"/>
            </a:endParaRPr>
          </a:p>
          <a:p>
            <a:pPr marL="174625">
              <a:lnSpc>
                <a:spcPct val="150000"/>
              </a:lnSpc>
              <a:defRPr/>
            </a:pP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4. 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파일명은 한글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, 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영문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, 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숫자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(20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이내</a:t>
            </a:r>
            <a:r>
              <a:rPr xmlns:mc="http://schemas.openxmlformats.org/markup-compatibility/2006" xmlns:hp="http://schemas.haansoft.com/office/presentation/8.0" lang="en-US" altLang="ko-KR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)</a:t>
            </a:r>
            <a:r>
              <a:rPr xmlns:mc="http://schemas.openxmlformats.org/markup-compatibility/2006" xmlns:hp="http://schemas.haansoft.com/office/presentation/8.0" lang="ko-KR" altLang="en-US" sz="1600" b="1" mc:Ignorable="hp" hp:hslEmbossed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헤드라인M"/>
                <a:ea typeface="HY헤드라인M"/>
                <a:cs typeface="Arial"/>
              </a:rPr>
              <a:t>로 입력</a:t>
            </a:r>
            <a:endParaRPr xmlns:mc="http://schemas.openxmlformats.org/markup-compatibility/2006" xmlns:hp="http://schemas.haansoft.com/office/presentation/8.0" lang="en-US" altLang="ko-KR" sz="1600" b="1" mc:Ignorable="hp" hp:hslEmbossed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Y헤드라인M"/>
              <a:ea typeface="HY헤드라인M"/>
              <a:cs typeface="Arial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964690" y="1615842"/>
            <a:ext cx="2510875" cy="294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363" indent="-106363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/>
              <a:buChar char="§"/>
              <a:defRPr/>
            </a:pPr>
            <a:r>
              <a:rPr kumimoji="1" lang="ko-KR" altLang="en-US" sz="1300" b="1">
                <a:latin typeface="+mn-ea"/>
              </a:rPr>
              <a:t>석면 해체제거 작업신고 접수</a:t>
            </a:r>
            <a:endParaRPr kumimoji="1" lang="ko-KR" altLang="en-US" sz="1300" b="1">
              <a:latin typeface="+mn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947768" y="1922356"/>
            <a:ext cx="256739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  <a:defRPr/>
            </a:pPr>
            <a:r>
              <a:rPr lang="ko-KR" altLang="en-US" sz="1200">
                <a:latin typeface="Rix고딕 B"/>
                <a:ea typeface="Rix고딕 B"/>
              </a:rPr>
              <a:t>작업신고서는 누구나 신청이 가능하며</a:t>
            </a:r>
            <a:r>
              <a:rPr lang="en-US" altLang="ko-KR" sz="1200">
                <a:latin typeface="Rix고딕 B"/>
                <a:ea typeface="Rix고딕 B"/>
              </a:rPr>
              <a:t>, </a:t>
            </a:r>
            <a:r>
              <a:rPr lang="ko-KR" altLang="en-US" sz="1200">
                <a:latin typeface="Rix고딕 B"/>
                <a:ea typeface="Rix고딕 B"/>
              </a:rPr>
              <a:t>신고서 접수 후 통상 </a:t>
            </a:r>
            <a:r>
              <a:rPr lang="en-US" altLang="ko-KR" sz="1200" b="1">
                <a:latin typeface="Rix고딕 B"/>
                <a:ea typeface="Rix고딕 B"/>
              </a:rPr>
              <a:t>7</a:t>
            </a:r>
            <a:r>
              <a:rPr lang="ko-KR" altLang="en-US" sz="1200" b="1">
                <a:latin typeface="Rix고딕 B"/>
                <a:ea typeface="Rix고딕 B"/>
              </a:rPr>
              <a:t>일 이내 </a:t>
            </a:r>
            <a:r>
              <a:rPr lang="ko-KR" altLang="en-US" sz="1200">
                <a:latin typeface="Rix고딕 B"/>
                <a:ea typeface="Rix고딕 B"/>
              </a:rPr>
              <a:t>작업현장 및 서류 등을 확인하어 </a:t>
            </a:r>
            <a:r>
              <a:rPr lang="ko-KR" altLang="en-US" sz="1200" b="1">
                <a:latin typeface="Rix고딕 B"/>
                <a:ea typeface="Rix고딕 B"/>
              </a:rPr>
              <a:t>신고 증명서 발부</a:t>
            </a:r>
            <a:endParaRPr lang="en-US" altLang="ko-KR" sz="1200" b="1">
              <a:latin typeface="Rix고딕 B"/>
              <a:ea typeface="Rix고딕 B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964690" y="3191489"/>
            <a:ext cx="2510875" cy="294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363" indent="-106363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/>
              <a:buChar char="§"/>
              <a:defRPr/>
            </a:pPr>
            <a:r>
              <a:rPr kumimoji="1" lang="ko-KR" altLang="en-US" sz="1300" b="1">
                <a:latin typeface="+mn-ea"/>
              </a:rPr>
              <a:t>작업신고시 필요서류</a:t>
            </a:r>
            <a:endParaRPr kumimoji="1" lang="ko-KR" altLang="en-US" sz="1300" b="1">
              <a:latin typeface="+mn-ea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947768" y="3465498"/>
            <a:ext cx="2567398" cy="1554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  <a:defRPr/>
            </a:pPr>
            <a:r>
              <a:rPr lang="ko-KR" altLang="en-US" sz="1200">
                <a:latin typeface="Rix고딕 B"/>
                <a:ea typeface="Rix고딕 B"/>
              </a:rPr>
              <a:t>신고시 필요서류는 공사계약서 사본 </a:t>
            </a:r>
            <a:r>
              <a:rPr lang="en-US" altLang="ko-KR" sz="1200">
                <a:latin typeface="Rix고딕 B"/>
                <a:ea typeface="Rix고딕 B"/>
              </a:rPr>
              <a:t>1</a:t>
            </a:r>
            <a:r>
              <a:rPr lang="ko-KR" altLang="en-US" sz="1200">
                <a:latin typeface="Rix고딕 B"/>
                <a:ea typeface="Rix고딕 B"/>
              </a:rPr>
              <a:t>부</a:t>
            </a:r>
            <a:r>
              <a:rPr lang="en-US" altLang="ko-KR" sz="1200">
                <a:latin typeface="Rix고딕 B"/>
                <a:ea typeface="Rix고딕 B"/>
              </a:rPr>
              <a:t>, </a:t>
            </a:r>
            <a:r>
              <a:rPr lang="ko-KR" altLang="en-US" sz="1200">
                <a:latin typeface="Rix고딕 B"/>
                <a:ea typeface="Rix고딕 B"/>
              </a:rPr>
              <a:t>작업계획서 </a:t>
            </a:r>
            <a:r>
              <a:rPr lang="en-US" altLang="ko-KR" sz="1200">
                <a:latin typeface="Rix고딕 B"/>
                <a:ea typeface="Rix고딕 B"/>
              </a:rPr>
              <a:t>1</a:t>
            </a:r>
            <a:r>
              <a:rPr lang="ko-KR" altLang="en-US" sz="1200">
                <a:latin typeface="Rix고딕 B"/>
                <a:ea typeface="Rix고딕 B"/>
              </a:rPr>
              <a:t>부</a:t>
            </a:r>
            <a:r>
              <a:rPr lang="en-US" altLang="ko-KR" sz="1200">
                <a:latin typeface="Rix고딕 B"/>
                <a:ea typeface="Rix고딕 B"/>
              </a:rPr>
              <a:t>, </a:t>
            </a:r>
            <a:r>
              <a:rPr lang="ko-KR" altLang="en-US" sz="1200">
                <a:latin typeface="Rix고딕 B"/>
                <a:ea typeface="Rix고딕 B"/>
              </a:rPr>
              <a:t>석면조사결과서 사본 </a:t>
            </a:r>
            <a:r>
              <a:rPr lang="en-US" altLang="ko-KR" sz="1200">
                <a:latin typeface="Rix고딕 B"/>
                <a:ea typeface="Rix고딕 B"/>
              </a:rPr>
              <a:t>1</a:t>
            </a:r>
            <a:r>
              <a:rPr lang="ko-KR" altLang="en-US" sz="1200">
                <a:latin typeface="Rix고딕 B"/>
                <a:ea typeface="Rix고딕 B"/>
              </a:rPr>
              <a:t>부 첨부</a:t>
            </a:r>
            <a:endParaRPr lang="ko-KR" altLang="en-US" sz="1200">
              <a:latin typeface="Rix고딕 B"/>
              <a:ea typeface="Rix고딕 B"/>
            </a:endParaRPr>
          </a:p>
          <a:p>
            <a:pPr latinLnBrk="0">
              <a:lnSpc>
                <a:spcPct val="150000"/>
              </a:lnSpc>
              <a:spcAft>
                <a:spcPts val="300"/>
              </a:spcAft>
              <a:defRPr/>
            </a:pPr>
            <a:r>
              <a:rPr lang="en-US" altLang="ko-KR" sz="1200">
                <a:latin typeface="Rix고딕 B"/>
                <a:ea typeface="Rix고딕 B"/>
              </a:rPr>
              <a:t>    (</a:t>
            </a:r>
            <a:r>
              <a:rPr lang="ko-KR" altLang="en-US" sz="1200">
                <a:latin typeface="Rix고딕 B"/>
                <a:ea typeface="Rix고딕 B"/>
              </a:rPr>
              <a:t>각 </a:t>
            </a:r>
            <a:r>
              <a:rPr lang="en-US" altLang="ko-KR" sz="1200">
                <a:latin typeface="Rix고딕 B"/>
                <a:ea typeface="Rix고딕 B"/>
              </a:rPr>
              <a:t>1</a:t>
            </a:r>
            <a:r>
              <a:rPr lang="ko-KR" altLang="en-US" sz="1200">
                <a:latin typeface="Rix고딕 B"/>
                <a:ea typeface="Rix고딕 B"/>
              </a:rPr>
              <a:t>개만 첨부 가능</a:t>
            </a:r>
            <a:r>
              <a:rPr lang="en-US" altLang="ko-KR" sz="1200">
                <a:latin typeface="Rix고딕 B"/>
                <a:ea typeface="Rix고딕 B"/>
              </a:rPr>
              <a:t>, </a:t>
            </a:r>
            <a:r>
              <a:rPr lang="ko-KR" altLang="en-US" sz="1200">
                <a:latin typeface="Rix고딕 B"/>
                <a:ea typeface="Rix고딕 B"/>
              </a:rPr>
              <a:t>총 </a:t>
            </a:r>
            <a:r>
              <a:rPr lang="en-US" altLang="ko-KR" sz="1200">
                <a:latin typeface="Rix고딕 B"/>
                <a:ea typeface="Rix고딕 B"/>
              </a:rPr>
              <a:t>3</a:t>
            </a:r>
            <a:r>
              <a:rPr lang="ko-KR" altLang="en-US" sz="1200">
                <a:latin typeface="Rix고딕 B"/>
                <a:ea typeface="Rix고딕 B"/>
              </a:rPr>
              <a:t>개</a:t>
            </a:r>
            <a:r>
              <a:rPr lang="en-US" altLang="ko-KR" sz="1200">
                <a:latin typeface="Rix고딕 B"/>
                <a:ea typeface="Rix고딕 B"/>
              </a:rPr>
              <a:t>)</a:t>
            </a:r>
            <a:r>
              <a:rPr lang="ko-KR" altLang="en-US" sz="1200">
                <a:latin typeface="Rix고딕 B"/>
                <a:ea typeface="Rix고딕 B"/>
              </a:rPr>
              <a:t> </a:t>
            </a:r>
            <a:endParaRPr lang="ko-KR" altLang="en-US" sz="1200">
              <a:latin typeface="Rix고딕 B"/>
              <a:ea typeface="Rix고딕 B"/>
            </a:endParaRPr>
          </a:p>
          <a:p>
            <a:pPr latinLnBrk="0">
              <a:lnSpc>
                <a:spcPct val="150000"/>
              </a:lnSpc>
              <a:spcAft>
                <a:spcPts val="300"/>
              </a:spcAft>
              <a:defRPr/>
            </a:pPr>
            <a:r>
              <a:rPr lang="en-US" altLang="ko-KR" sz="1200">
                <a:latin typeface="Rix고딕 B"/>
                <a:ea typeface="Rix고딕 B"/>
              </a:rPr>
              <a:t>- </a:t>
            </a:r>
            <a:r>
              <a:rPr lang="ko-KR" altLang="en-US" sz="1200">
                <a:latin typeface="Rix고딕 B"/>
                <a:ea typeface="Rix고딕 B"/>
              </a:rPr>
              <a:t>참고</a:t>
            </a:r>
            <a:r>
              <a:rPr lang="en-US" altLang="ko-KR" sz="1200">
                <a:latin typeface="Rix고딕 B"/>
                <a:ea typeface="Rix고딕 B"/>
              </a:rPr>
              <a:t>(</a:t>
            </a:r>
            <a:r>
              <a:rPr lang="ko-KR" altLang="en-US" sz="1200">
                <a:latin typeface="Rix고딕 B"/>
                <a:ea typeface="Rix고딕 B"/>
              </a:rPr>
              <a:t>추가</a:t>
            </a:r>
            <a:r>
              <a:rPr lang="en-US" altLang="ko-KR" sz="1200">
                <a:latin typeface="Rix고딕 B"/>
                <a:ea typeface="Rix고딕 B"/>
              </a:rPr>
              <a:t>)</a:t>
            </a:r>
            <a:r>
              <a:rPr lang="ko-KR" altLang="en-US" sz="1200">
                <a:latin typeface="Rix고딕 B"/>
                <a:ea typeface="Rix고딕 B"/>
              </a:rPr>
              <a:t>자료는 필요시 첨부</a:t>
            </a:r>
            <a:endParaRPr lang="en-US" altLang="ko-KR" sz="1200">
              <a:latin typeface="Rix고딕 B"/>
              <a:ea typeface="Rix고딕 B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48945" y="6342822"/>
            <a:ext cx="864096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/>
              <a:t>-11-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358459" y="435441"/>
            <a:ext cx="7389073" cy="461665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 defTabSz="1043086" latinLnBrk="0">
              <a:defRPr/>
            </a:pPr>
            <a:r>
              <a:rPr lang="en-US" altLang="ko-KR" sz="2400" spc="-70">
                <a:solidFill>
                  <a:schemeClr val="tx1">
                    <a:lumMod val="95000"/>
                    <a:lumOff val="5000"/>
                  </a:schemeClr>
                </a:solidFill>
                <a:ea typeface="Rix정고딕 B"/>
                <a:cs typeface="+mj-cs"/>
              </a:rPr>
              <a:t>4. </a:t>
            </a:r>
            <a:r>
              <a:rPr lang="ko-KR" altLang="en-US" sz="2400" spc="-70">
                <a:solidFill>
                  <a:schemeClr val="tx1">
                    <a:lumMod val="95000"/>
                    <a:lumOff val="5000"/>
                  </a:schemeClr>
                </a:solidFill>
                <a:ea typeface="Rix고딕 B"/>
                <a:cs typeface="+mj-cs"/>
              </a:rPr>
              <a:t>신고서 작성</a:t>
            </a:r>
            <a:endParaRPr lang="ko-KR" altLang="en-US" sz="2400" spc="-70">
              <a:solidFill>
                <a:schemeClr val="tx1">
                  <a:lumMod val="95000"/>
                  <a:lumOff val="5000"/>
                </a:schemeClr>
              </a:solidFill>
              <a:ea typeface="Rix고딕 B"/>
              <a:cs typeface="+mj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27" name="_x176115888"/>
          <p:cNvPicPr>
            <a:picLocks noChangeAspect="1" noChangeArrowheads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813381" y="1387341"/>
            <a:ext cx="5831031" cy="3737109"/>
          </a:xfrm>
          <a:prstGeom prst="rect">
            <a:avLst/>
          </a:prstGeom>
          <a:noFill/>
        </p:spPr>
      </p:pic>
      <p:pic>
        <p:nvPicPr>
          <p:cNvPr id="29" name="그림 28"/>
          <p:cNvPicPr>
            <a:picLocks noChangeAspect="1"/>
          </p:cNvPicPr>
          <p:nvPr/>
        </p:nvPicPr>
        <p:blipFill rotWithShape="1">
          <a:blip r:embed="rId3"/>
          <a:srcRect l="4360" t="23880" r="4750" b="4730"/>
          <a:stretch>
            <a:fillRect/>
          </a:stretch>
        </p:blipFill>
        <p:spPr>
          <a:xfrm flipH="1">
            <a:off x="263515" y="970755"/>
            <a:ext cx="9347199" cy="5554589"/>
          </a:xfrm>
          <a:prstGeom prst="rect">
            <a:avLst/>
          </a:prstGeom>
        </p:spPr>
      </p:pic>
      <p:grpSp>
        <p:nvGrpSpPr>
          <p:cNvPr id="40" name="그룹 44"/>
          <p:cNvGrpSpPr/>
          <p:nvPr/>
        </p:nvGrpSpPr>
        <p:grpSpPr>
          <a:xfrm rot="0">
            <a:off x="6931730" y="1113953"/>
            <a:ext cx="2560539" cy="4979343"/>
            <a:chOff x="1136573" y="976978"/>
            <a:chExt cx="1620183" cy="5342136"/>
          </a:xfrm>
          <a:effectLst/>
        </p:grpSpPr>
        <p:sp>
          <p:nvSpPr>
            <p:cNvPr id="41" name="양쪽 모서리가 둥근 사각형 45"/>
            <p:cNvSpPr/>
            <p:nvPr/>
          </p:nvSpPr>
          <p:spPr>
            <a:xfrm rot="10800000">
              <a:off x="1136573" y="1237583"/>
              <a:ext cx="1620180" cy="5081531"/>
            </a:xfrm>
            <a:prstGeom prst="round2SameRect">
              <a:avLst>
                <a:gd name="adj1" fmla="val 591"/>
                <a:gd name="adj2" fmla="val 0"/>
              </a:avLst>
            </a:prstGeom>
            <a:solidFill>
              <a:schemeClr val="bg1"/>
            </a:solidFill>
            <a:ln w="12700" algn="ctr">
              <a:solidFill>
                <a:srgbClr val="0070a4"/>
              </a:solidFill>
              <a:miter/>
            </a:ln>
            <a:effectLst/>
          </p:spPr>
          <p:txBody>
            <a:bodyPr wrap="none" lIns="83978" tIns="33062" rIns="83978" bIns="33062" anchor="ctr" anchorCtr="0"/>
            <a:lstStyle/>
            <a:p>
              <a:pPr defTabSz="914400">
                <a:defRPr/>
              </a:pPr>
              <a:endParaRPr lang="ko-KR" altLang="en-US" sz="180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양쪽 모서리가 둥근 사각형 46"/>
            <p:cNvSpPr/>
            <p:nvPr/>
          </p:nvSpPr>
          <p:spPr>
            <a:xfrm>
              <a:off x="1136576" y="976978"/>
              <a:ext cx="1620180" cy="435798"/>
            </a:xfrm>
            <a:prstGeom prst="round2SameRect">
              <a:avLst>
                <a:gd name="adj1" fmla="val 9074"/>
                <a:gd name="adj2" fmla="val 0"/>
              </a:avLst>
            </a:prstGeom>
            <a:gradFill rotWithShape="1">
              <a:gsLst>
                <a:gs pos="0">
                  <a:srgbClr val="00759e"/>
                </a:gs>
                <a:gs pos="100000">
                  <a:srgbClr val="008ec0"/>
                </a:gs>
              </a:gsLst>
              <a:lin ang="5400000" scaled="1"/>
            </a:gradFill>
            <a:ln w="12700" algn="ctr">
              <a:solidFill>
                <a:srgbClr val="0070a4"/>
              </a:solidFill>
              <a:miter/>
            </a:ln>
            <a:effectLst>
              <a:innerShdw blurRad="114300">
                <a:schemeClr val="bg1">
                  <a:alpha val="50000"/>
                </a:schemeClr>
              </a:innerShdw>
            </a:effectLst>
          </p:spPr>
          <p:txBody>
            <a:bodyPr wrap="none" lIns="83978" tIns="33062" rIns="83978" bIns="33062" anchor="ctr" anchorCtr="0"/>
            <a:lstStyle/>
            <a:p>
              <a:pPr marL="0" lvl="1" indent="-83104" algn="ctr" defTabSz="803336" eaLnBrk="0" hangingPunct="0">
                <a:lnSpc>
                  <a:spcPct val="90000"/>
                </a:lnSpc>
                <a:buClr>
                  <a:schemeClr val="bg1">
                    <a:lumMod val="65000"/>
                  </a:schemeClr>
                </a:buClr>
                <a:buSzPct val="80000"/>
                <a:tabLst>
                  <a:tab pos="5187422" algn="l"/>
                </a:tabLst>
                <a:defRPr/>
              </a:pPr>
              <a:r>
                <a:rPr xmlns:mc="http://schemas.openxmlformats.org/markup-compatibility/2006" xmlns:hp="http://schemas.haansoft.com/office/presentation/8.0" lang="ko-KR" altLang="en-US" sz="1600" kern="0" mc:Ignorable="hp" hp:hslEmbossed="0">
                  <a:solidFill>
                    <a:schemeClr val="bg1"/>
                  </a:solidFill>
                  <a:effectLst>
                    <a:outerShdw blurRad="88900" sx="101000" sy="101000" algn="ctr" rotWithShape="0">
                      <a:srgbClr val="00344c">
                        <a:alpha val="40000"/>
                      </a:srgbClr>
                    </a:outerShdw>
                  </a:effectLst>
                  <a:latin typeface="+mn-ea"/>
                </a:rPr>
                <a:t>상세내용 및 절차</a:t>
              </a:r>
              <a:endParaRPr xmlns:mc="http://schemas.openxmlformats.org/markup-compatibility/2006" xmlns:hp="http://schemas.haansoft.com/office/presentation/8.0" lang="ko-KR" altLang="en-US" sz="1600" kern="0" mc:Ignorable="hp" hp:hslEmbossed="0">
                <a:solidFill>
                  <a:schemeClr val="bg1"/>
                </a:solidFill>
                <a:effectLst>
                  <a:outerShdw blurRad="88900" sx="101000" sy="101000" algn="ctr" rotWithShape="0">
                    <a:srgbClr val="00344c">
                      <a:alpha val="40000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48" name="양쪽 모서리가 둥근 사각형 53"/>
          <p:cNvSpPr/>
          <p:nvPr/>
        </p:nvSpPr>
        <p:spPr>
          <a:xfrm>
            <a:off x="6947768" y="1128203"/>
            <a:ext cx="1855270" cy="178348"/>
          </a:xfrm>
          <a:prstGeom prst="round2SameRect">
            <a:avLst>
              <a:gd name="adj1" fmla="val 15521"/>
              <a:gd name="adj2" fmla="val 0"/>
            </a:avLst>
          </a:prstGeom>
          <a:gradFill flip="none" rotWithShape="1">
            <a:gsLst>
              <a:gs pos="0">
                <a:schemeClr val="bg1">
                  <a:alpha val="23000"/>
                </a:schemeClr>
              </a:gs>
              <a:gs pos="100000">
                <a:srgbClr val="007db8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3978" tIns="41989" rIns="83978" bIns="41989" anchor="ctr"/>
          <a:lstStyle/>
          <a:p>
            <a:pPr marL="0" lvl="1" indent="-83104" algn="ctr">
              <a:lnSpc>
                <a:spcPct val="90000"/>
              </a:lnSpc>
              <a:buClr>
                <a:prstClr val="white">
                  <a:lumMod val="65000"/>
                </a:prstClr>
              </a:buClr>
              <a:buSzPct val="80000"/>
              <a:tabLst>
                <a:tab pos="5187422" algn="l"/>
              </a:tabLst>
              <a:defRPr/>
            </a:pPr>
            <a:endParaRPr lang="ko-KR" altLang="en-US" sz="1100">
              <a:solidFill>
                <a:prstClr val="black"/>
              </a:solidFill>
              <a:latin typeface="Rix고딕 B"/>
              <a:ea typeface="Rix고딕 B"/>
              <a:sym typeface="Monotype Sorts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964690" y="1615842"/>
            <a:ext cx="2510875" cy="294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363" indent="-106363">
              <a:lnSpc>
                <a:spcPct val="110000"/>
              </a:lnSpc>
              <a:spcBef>
                <a:spcPct val="0"/>
              </a:spcBef>
              <a:spcAft>
                <a:spcPts val="200"/>
              </a:spcAft>
              <a:buClr>
                <a:schemeClr val="bg1">
                  <a:lumMod val="50000"/>
                </a:schemeClr>
              </a:buClr>
              <a:buSzPct val="100000"/>
              <a:buFont typeface="Wingdings"/>
              <a:buChar char="§"/>
              <a:defRPr/>
            </a:pPr>
            <a:r>
              <a:rPr kumimoji="1" lang="ko-KR" altLang="en-US" sz="1300" b="1">
                <a:latin typeface="+mn-ea"/>
              </a:rPr>
              <a:t>등록인 정보</a:t>
            </a:r>
            <a:endParaRPr kumimoji="1" lang="ko-KR" altLang="en-US" sz="1300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47768" y="1922356"/>
            <a:ext cx="2567398" cy="2423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  <a:defRPr/>
            </a:pPr>
            <a:r>
              <a:rPr lang="ko-KR" altLang="en-US" sz="1200">
                <a:latin typeface="Rix고딕 B"/>
                <a:ea typeface="Rix고딕 B"/>
              </a:rPr>
              <a:t>최초 로그인시 등록하였던 기본 정보를 바탕으로 </a:t>
            </a:r>
            <a:r>
              <a:rPr lang="ko-KR" altLang="en-US" sz="1200" b="1">
                <a:latin typeface="Rix고딕 B"/>
                <a:ea typeface="Rix고딕 B"/>
              </a:rPr>
              <a:t>자동입력</a:t>
            </a:r>
            <a:r>
              <a:rPr lang="ko-KR" altLang="en-US" sz="1200">
                <a:latin typeface="Rix고딕 B"/>
                <a:ea typeface="Rix고딕 B"/>
              </a:rPr>
              <a:t>되는 내용으로 수정사항이 있는지 재확인</a:t>
            </a:r>
            <a:endParaRPr lang="ko-KR" altLang="en-US" sz="1200">
              <a:latin typeface="Rix고딕 B"/>
              <a:ea typeface="Rix고딕 B"/>
            </a:endParaRPr>
          </a:p>
          <a:p>
            <a:pPr marL="171450" indent="-171450" latinLnBrk="0">
              <a:lnSpc>
                <a:spcPct val="150000"/>
              </a:lnSpc>
              <a:spcAft>
                <a:spcPts val="300"/>
              </a:spcAft>
              <a:buFontTx/>
              <a:buChar char="-"/>
              <a:defRPr/>
            </a:pPr>
            <a:r>
              <a:rPr lang="ko-KR" altLang="en-US" sz="1200">
                <a:latin typeface="Rix고딕 B"/>
                <a:ea typeface="Rix고딕 B"/>
              </a:rPr>
              <a:t>수정사항이 없을 경우 마지막 으로 </a:t>
            </a:r>
            <a:r>
              <a:rPr lang="ko-KR" altLang="en-US" sz="1200" b="1">
                <a:latin typeface="Rix고딕 B"/>
                <a:ea typeface="Rix고딕 B"/>
              </a:rPr>
              <a:t>등록을 눌러 최종 제출</a:t>
            </a:r>
            <a:endParaRPr lang="ko-KR" altLang="en-US" sz="1200" b="1">
              <a:latin typeface="Rix고딕 B"/>
              <a:ea typeface="Rix고딕 B"/>
            </a:endParaRPr>
          </a:p>
          <a:p>
            <a:pPr latinLnBrk="0">
              <a:lnSpc>
                <a:spcPct val="150000"/>
              </a:lnSpc>
              <a:spcAft>
                <a:spcPts val="300"/>
              </a:spcAft>
              <a:defRPr/>
            </a:pPr>
            <a:r>
              <a:rPr lang="ko-KR" altLang="ko-KR" sz="1200">
                <a:latin typeface="Rix고딕 B"/>
                <a:ea typeface="Rix고딕 B"/>
              </a:rPr>
              <a:t>※</a:t>
            </a:r>
            <a:r>
              <a:rPr lang="en-US" altLang="ko-KR" sz="1200">
                <a:latin typeface="Rix고딕 B"/>
                <a:ea typeface="Rix고딕 B"/>
              </a:rPr>
              <a:t> </a:t>
            </a:r>
            <a:r>
              <a:rPr lang="ko-KR" altLang="en-US" sz="1200" b="1">
                <a:solidFill>
                  <a:srgbClr val="ff0000"/>
                </a:solidFill>
                <a:latin typeface="Rix고딕 B"/>
                <a:ea typeface="Rix고딕 B"/>
              </a:rPr>
              <a:t>제출 후에도 접수 전까지 수정  </a:t>
            </a:r>
            <a:endParaRPr lang="ko-KR" altLang="en-US" sz="1200" b="1">
              <a:solidFill>
                <a:srgbClr val="ff0000"/>
              </a:solidFill>
              <a:latin typeface="Rix고딕 B"/>
              <a:ea typeface="Rix고딕 B"/>
            </a:endParaRPr>
          </a:p>
          <a:p>
            <a:pPr latinLnBrk="0">
              <a:lnSpc>
                <a:spcPct val="150000"/>
              </a:lnSpc>
              <a:spcAft>
                <a:spcPts val="300"/>
              </a:spcAft>
              <a:defRPr/>
            </a:pPr>
            <a:r>
              <a:rPr lang="en-US" altLang="ko-KR" sz="1200" b="1">
                <a:solidFill>
                  <a:srgbClr val="ff0000"/>
                </a:solidFill>
                <a:latin typeface="Rix고딕 B"/>
                <a:ea typeface="Rix고딕 B"/>
              </a:rPr>
              <a:t>     </a:t>
            </a:r>
            <a:r>
              <a:rPr lang="ko-KR" altLang="en-US" sz="1200" b="1">
                <a:solidFill>
                  <a:srgbClr val="ff0000"/>
                </a:solidFill>
                <a:latin typeface="Rix고딕 B"/>
                <a:ea typeface="Rix고딕 B"/>
              </a:rPr>
              <a:t>가능</a:t>
            </a:r>
            <a:endParaRPr lang="en-US" altLang="ko-KR" sz="1200" b="1">
              <a:solidFill>
                <a:srgbClr val="ff0000"/>
              </a:solidFill>
              <a:latin typeface="Rix고딕 B"/>
              <a:ea typeface="Rix고딕 B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48945" y="6342822"/>
            <a:ext cx="864096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/>
              <a:t>-12-</a:t>
            </a:r>
            <a:endParaRPr lang="en-US" altLang="ko-KR"/>
          </a:p>
        </p:txBody>
      </p:sp>
      <p:grpSp>
        <p:nvGrpSpPr>
          <p:cNvPr id="5" name="그룹 4"/>
          <p:cNvGrpSpPr/>
          <p:nvPr/>
        </p:nvGrpSpPr>
        <p:grpSpPr>
          <a:xfrm rot="0">
            <a:off x="358459" y="1324984"/>
            <a:ext cx="6322733" cy="4696303"/>
            <a:chOff x="2288704" y="1196752"/>
            <a:chExt cx="5256584" cy="396044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 rotWithShape="1">
            <a:blip r:embed="rId4"/>
            <a:srcRect l="23110" t="9940" r="23830" b="18990"/>
            <a:stretch>
              <a:fillRect/>
            </a:stretch>
          </p:blipFill>
          <p:spPr>
            <a:xfrm>
              <a:off x="2288704" y="1196752"/>
              <a:ext cx="5256584" cy="3960440"/>
            </a:xfrm>
            <a:prstGeom prst="rect">
              <a:avLst/>
            </a:prstGeom>
          </p:spPr>
        </p:pic>
        <p:sp>
          <p:nvSpPr>
            <p:cNvPr id="4" name="모서리가 둥근 직사각형 3"/>
            <p:cNvSpPr/>
            <p:nvPr/>
          </p:nvSpPr>
          <p:spPr>
            <a:xfrm>
              <a:off x="3260812" y="2276872"/>
              <a:ext cx="324036" cy="15563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8" name="모서리가 둥근 직사각형 17"/>
            <p:cNvSpPr/>
            <p:nvPr/>
          </p:nvSpPr>
          <p:spPr>
            <a:xfrm>
              <a:off x="5773156" y="2276872"/>
              <a:ext cx="324036" cy="15563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5773156" y="3198783"/>
              <a:ext cx="324036" cy="15563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6368150" y="3198783"/>
              <a:ext cx="324036" cy="15563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6979504" y="3198783"/>
              <a:ext cx="324036" cy="15563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4353388" y="3198783"/>
              <a:ext cx="324036" cy="15563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6" name="모서리가 둥근 직사각형 25"/>
            <p:cNvSpPr/>
            <p:nvPr/>
          </p:nvSpPr>
          <p:spPr>
            <a:xfrm>
              <a:off x="3826175" y="3198783"/>
              <a:ext cx="324036" cy="15563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3256936" y="3198783"/>
              <a:ext cx="324036" cy="15563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3256936" y="3435254"/>
              <a:ext cx="975984" cy="20977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2" name="모서리가 둥근 직사각형 31"/>
            <p:cNvSpPr/>
            <p:nvPr/>
          </p:nvSpPr>
          <p:spPr>
            <a:xfrm>
              <a:off x="3256936" y="2965807"/>
              <a:ext cx="569239" cy="16714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3256936" y="2742463"/>
              <a:ext cx="1624056" cy="16714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모서리가 둥근 직사각형 33"/>
            <p:cNvSpPr/>
            <p:nvPr/>
          </p:nvSpPr>
          <p:spPr>
            <a:xfrm>
              <a:off x="3256936" y="2534652"/>
              <a:ext cx="324036" cy="15563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0" y="1340768"/>
            <a:ext cx="9906000" cy="18728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174625" algn="ctr"/>
            <a:r>
              <a:rPr lang="ko-KR" altLang="en-US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감사합니다</a:t>
            </a:r>
            <a:r>
              <a:rPr lang="en-US" altLang="ko-K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</p:txBody>
      </p:sp>
      <p:grpSp>
        <p:nvGrpSpPr>
          <p:cNvPr id="5" name="그룹 17"/>
          <p:cNvGrpSpPr>
            <a:grpSpLocks/>
          </p:cNvGrpSpPr>
          <p:nvPr/>
        </p:nvGrpSpPr>
        <p:grpSpPr bwMode="auto">
          <a:xfrm>
            <a:off x="6969224" y="5636377"/>
            <a:ext cx="2664296" cy="864096"/>
            <a:chOff x="7756728" y="370511"/>
            <a:chExt cx="1293662" cy="408927"/>
          </a:xfrm>
        </p:grpSpPr>
        <p:pic>
          <p:nvPicPr>
            <p:cNvPr id="6" name="_x594283920" descr="EMB00001ee409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6728" y="370511"/>
              <a:ext cx="458610" cy="408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_x594302400" descr="EMB00001ee4092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15338" y="432532"/>
              <a:ext cx="835052" cy="272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6848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릭스고딕 B/릭스고딕 B">
      <a:majorFont>
        <a:latin typeface="Rix고딕 B"/>
        <a:ea typeface="Rix고딕 B"/>
        <a:cs typeface=""/>
      </a:majorFont>
      <a:minorFont>
        <a:latin typeface="Rix고딕 B"/>
        <a:ea typeface="Rix고딕 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491</ep:Words>
  <ep:PresentationFormat>A4 용지(210x297mm)</ep:PresentationFormat>
  <ep:Paragraphs>102</ep:Paragraphs>
  <ep:Slides>15</ep:Slides>
  <ep:Notes>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ep:HeadingPairs>
  <ep:TitlesOfParts>
    <vt:vector size="16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2013-10-11T01:05:19.000</dcterms:created>
  <dc:creator>771</dc:creator>
  <cp:lastModifiedBy>user</cp:lastModifiedBy>
  <dcterms:modified xsi:type="dcterms:W3CDTF">2022-05-30T01:25:05.126</dcterms:modified>
  <cp:revision>2082</cp:revision>
  <dc:title>PowerPoint 프레젠테이션</dc:title>
  <cp:version/>
</cp:coreProperties>
</file>