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authors.xml" ContentType="application/vnd.ms-powerpoint.auth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8" r:id="rId2"/>
    <p:sldId id="259" r:id="rId3"/>
    <p:sldId id="297" r:id="rId4"/>
    <p:sldId id="339" r:id="rId5"/>
    <p:sldId id="341" r:id="rId6"/>
    <p:sldId id="302" r:id="rId7"/>
    <p:sldId id="323" r:id="rId8"/>
    <p:sldId id="337" r:id="rId9"/>
    <p:sldId id="336" r:id="rId10"/>
    <p:sldId id="318" r:id="rId11"/>
    <p:sldId id="319" r:id="rId12"/>
    <p:sldId id="320" r:id="rId13"/>
    <p:sldId id="313" r:id="rId14"/>
    <p:sldId id="322" r:id="rId15"/>
    <p:sldId id="326" r:id="rId16"/>
    <p:sldId id="327" r:id="rId17"/>
    <p:sldId id="328" r:id="rId18"/>
    <p:sldId id="329" r:id="rId19"/>
    <p:sldId id="331" r:id="rId20"/>
    <p:sldId id="340" r:id="rId21"/>
    <p:sldId id="333" r:id="rId22"/>
    <p:sldId id="334" r:id="rId23"/>
    <p:sldId id="296" r:id="rId24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AES" cryptAlgorithmClass="hash" cryptAlgorithmType="typeAny" cryptAlgorithmSid="14" spinCount="100000" saltData="R4PHLH3vATzxQVjCmrlv+Q==" hashData="vZuT+Fapd41cvLWORb5nCY8Svbmlq+Zeq3xcgUp+wxe16Njv58nvldA9MfcsKQ5arZt8ANnQ1zG/ObSG4FZxOQ=="/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304" userDrawn="1">
          <p15:clr>
            <a:srgbClr val="A4A3A4"/>
          </p15:clr>
        </p15:guide>
        <p15:guide id="4" pos="7376" userDrawn="1">
          <p15:clr>
            <a:srgbClr val="A4A3A4"/>
          </p15:clr>
        </p15:guide>
        <p15:guide id="5" orient="horz" pos="4008" userDrawn="1">
          <p15:clr>
            <a:srgbClr val="A4A3A4"/>
          </p15:clr>
        </p15:guide>
        <p15:guide id="6" orient="horz" pos="754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A7F2D522-AD11-84DD-6E3E-815B00649F70}" name="8138" initials="88" userId="S::B8138@365k.me::4fbfe455-493b-4255-8be2-1dfba0b5c15b" providerId="AD"/>
  <p188:author id="{B78C0E2E-E372-2BC1-95A3-159F33F98D7B}" name="rayeon kang" initials="rk" userId="6e41e175c27d22f4" providerId="Windows Live"/>
  <p188:author id="{BE7B5C43-B3E3-2A6E-004E-C07A9DEAF151}" name="진수 정" initials="진정" userId="fa485132123a815f" providerId="Windows Liv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만든 이" initials="오전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C6848"/>
    <a:srgbClr val="097142"/>
    <a:srgbClr val="407C5F"/>
    <a:srgbClr val="0EAE67"/>
    <a:srgbClr val="404040"/>
    <a:srgbClr val="ABE3CA"/>
    <a:srgbClr val="81D5B0"/>
    <a:srgbClr val="7DD3AD"/>
    <a:srgbClr val="66CC9E"/>
    <a:srgbClr val="BFBF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55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588" y="102"/>
      </p:cViewPr>
      <p:guideLst>
        <p:guide orient="horz" pos="2160"/>
        <p:guide pos="3840"/>
        <p:guide pos="304"/>
        <p:guide pos="7376"/>
        <p:guide orient="horz" pos="400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Relationship Id="rId30" Type="http://schemas.microsoft.com/office/2018/10/relationships/authors" Target="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image" Target="../media/image3.svg"/><Relationship Id="rId7" Type="http://schemas.openxmlformats.org/officeDocument/2006/relationships/image" Target="../media/image5.png"/><Relationship Id="rId12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svg"/><Relationship Id="rId11" Type="http://schemas.openxmlformats.org/officeDocument/2006/relationships/image" Target="../media/image8.png"/><Relationship Id="rId5" Type="http://schemas.openxmlformats.org/officeDocument/2006/relationships/image" Target="../media/image4.png"/><Relationship Id="rId10" Type="http://schemas.openxmlformats.org/officeDocument/2006/relationships/image" Target="../media/image7.png"/><Relationship Id="rId4" Type="http://schemas.openxmlformats.org/officeDocument/2006/relationships/image" Target="../media/image3.png"/><Relationship Id="rId9" Type="http://schemas.openxmlformats.org/officeDocument/2006/relationships/image" Target="../media/image6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6.svg"/><Relationship Id="rId5" Type="http://schemas.openxmlformats.org/officeDocument/2006/relationships/image" Target="../media/image12.png"/><Relationship Id="rId4" Type="http://schemas.openxmlformats.org/officeDocument/2006/relationships/image" Target="../media/image8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제목 슬라이드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그림 19">
            <a:extLst>
              <a:ext uri="{FF2B5EF4-FFF2-40B4-BE49-F238E27FC236}">
                <a16:creationId xmlns:a16="http://schemas.microsoft.com/office/drawing/2014/main" id="{BE870EBD-89CB-1555-AC8E-5204AF9C229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188" t="12592" b="16297"/>
          <a:stretch/>
        </p:blipFill>
        <p:spPr>
          <a:xfrm>
            <a:off x="10020300" y="863600"/>
            <a:ext cx="2171700" cy="4876800"/>
          </a:xfrm>
          <a:prstGeom prst="rect">
            <a:avLst/>
          </a:prstGeom>
        </p:spPr>
      </p:pic>
      <p:sp>
        <p:nvSpPr>
          <p:cNvPr id="21" name="그래픽 61">
            <a:extLst>
              <a:ext uri="{FF2B5EF4-FFF2-40B4-BE49-F238E27FC236}">
                <a16:creationId xmlns:a16="http://schemas.microsoft.com/office/drawing/2014/main" id="{03970C6F-3F95-BE97-ADE5-567897B4A16B}"/>
              </a:ext>
            </a:extLst>
          </p:cNvPr>
          <p:cNvSpPr/>
          <p:nvPr userDrawn="1"/>
        </p:nvSpPr>
        <p:spPr>
          <a:xfrm>
            <a:off x="1924249" y="2479346"/>
            <a:ext cx="462642" cy="458844"/>
          </a:xfrm>
          <a:custGeom>
            <a:avLst/>
            <a:gdLst>
              <a:gd name="connsiteX0" fmla="*/ 2261042 w 2327485"/>
              <a:gd name="connsiteY0" fmla="*/ 1149401 h 2308384"/>
              <a:gd name="connsiteX1" fmla="*/ 2222942 w 2327485"/>
              <a:gd name="connsiteY1" fmla="*/ 884606 h 2308384"/>
              <a:gd name="connsiteX2" fmla="*/ 2132073 w 2327485"/>
              <a:gd name="connsiteY2" fmla="*/ 580958 h 2308384"/>
              <a:gd name="connsiteX3" fmla="*/ 2074256 w 2327485"/>
              <a:gd name="connsiteY3" fmla="*/ 559422 h 2308384"/>
              <a:gd name="connsiteX4" fmla="*/ 1899091 w 2327485"/>
              <a:gd name="connsiteY4" fmla="*/ 357302 h 2308384"/>
              <a:gd name="connsiteX5" fmla="*/ 1899091 w 2327485"/>
              <a:gd name="connsiteY5" fmla="*/ 357302 h 2308384"/>
              <a:gd name="connsiteX6" fmla="*/ 1658965 w 2327485"/>
              <a:gd name="connsiteY6" fmla="*/ 150571 h 2308384"/>
              <a:gd name="connsiteX7" fmla="*/ 1598006 w 2327485"/>
              <a:gd name="connsiteY7" fmla="*/ 163848 h 2308384"/>
              <a:gd name="connsiteX8" fmla="*/ 1598006 w 2327485"/>
              <a:gd name="connsiteY8" fmla="*/ 163848 h 2308384"/>
              <a:gd name="connsiteX9" fmla="*/ 1341402 w 2327485"/>
              <a:gd name="connsiteY9" fmla="*/ 88506 h 2308384"/>
              <a:gd name="connsiteX10" fmla="*/ 1027649 w 2327485"/>
              <a:gd name="connsiteY10" fmla="*/ 44281 h 2308384"/>
              <a:gd name="connsiteX11" fmla="*/ 983453 w 2327485"/>
              <a:gd name="connsiteY11" fmla="*/ 88506 h 2308384"/>
              <a:gd name="connsiteX12" fmla="*/ 726849 w 2327485"/>
              <a:gd name="connsiteY12" fmla="*/ 163848 h 2308384"/>
              <a:gd name="connsiteX13" fmla="*/ 726849 w 2327485"/>
              <a:gd name="connsiteY13" fmla="*/ 163848 h 2308384"/>
              <a:gd name="connsiteX14" fmla="*/ 439004 w 2327485"/>
              <a:gd name="connsiteY14" fmla="*/ 296303 h 2308384"/>
              <a:gd name="connsiteX15" fmla="*/ 425764 w 2327485"/>
              <a:gd name="connsiteY15" fmla="*/ 357302 h 2308384"/>
              <a:gd name="connsiteX16" fmla="*/ 425764 w 2327485"/>
              <a:gd name="connsiteY16" fmla="*/ 357302 h 2308384"/>
              <a:gd name="connsiteX17" fmla="*/ 250599 w 2327485"/>
              <a:gd name="connsiteY17" fmla="*/ 559422 h 2308384"/>
              <a:gd name="connsiteX18" fmla="*/ 250599 w 2327485"/>
              <a:gd name="connsiteY18" fmla="*/ 559422 h 2308384"/>
              <a:gd name="connsiteX19" fmla="*/ 80197 w 2327485"/>
              <a:gd name="connsiteY19" fmla="*/ 826656 h 2308384"/>
              <a:gd name="connsiteX20" fmla="*/ 101914 w 2327485"/>
              <a:gd name="connsiteY20" fmla="*/ 884986 h 2308384"/>
              <a:gd name="connsiteX21" fmla="*/ 63814 w 2327485"/>
              <a:gd name="connsiteY21" fmla="*/ 1149781 h 2308384"/>
              <a:gd name="connsiteX22" fmla="*/ 64957 w 2327485"/>
              <a:gd name="connsiteY22" fmla="*/ 1466735 h 2308384"/>
              <a:gd name="connsiteX23" fmla="*/ 114772 w 2327485"/>
              <a:gd name="connsiteY23" fmla="*/ 1504016 h 2308384"/>
              <a:gd name="connsiteX24" fmla="*/ 225834 w 2327485"/>
              <a:gd name="connsiteY24" fmla="*/ 1747285 h 2308384"/>
              <a:gd name="connsiteX25" fmla="*/ 225834 w 2327485"/>
              <a:gd name="connsiteY25" fmla="*/ 1747285 h 2308384"/>
              <a:gd name="connsiteX26" fmla="*/ 398046 w 2327485"/>
              <a:gd name="connsiteY26" fmla="*/ 2013347 h 2308384"/>
              <a:gd name="connsiteX27" fmla="*/ 460244 w 2327485"/>
              <a:gd name="connsiteY27" fmla="*/ 2017795 h 2308384"/>
              <a:gd name="connsiteX28" fmla="*/ 685225 w 2327485"/>
              <a:gd name="connsiteY28" fmla="*/ 2162384 h 2308384"/>
              <a:gd name="connsiteX29" fmla="*/ 973928 w 2327485"/>
              <a:gd name="connsiteY29" fmla="*/ 2293163 h 2308384"/>
              <a:gd name="connsiteX30" fmla="*/ 1028697 w 2327485"/>
              <a:gd name="connsiteY30" fmla="*/ 2263254 h 2308384"/>
              <a:gd name="connsiteX31" fmla="*/ 1296159 w 2327485"/>
              <a:gd name="connsiteY31" fmla="*/ 2263254 h 2308384"/>
              <a:gd name="connsiteX32" fmla="*/ 1609531 w 2327485"/>
              <a:gd name="connsiteY32" fmla="*/ 2216581 h 2308384"/>
              <a:gd name="connsiteX33" fmla="*/ 1639059 w 2327485"/>
              <a:gd name="connsiteY33" fmla="*/ 2162384 h 2308384"/>
              <a:gd name="connsiteX34" fmla="*/ 1864039 w 2327485"/>
              <a:gd name="connsiteY34" fmla="*/ 2017795 h 2308384"/>
              <a:gd name="connsiteX35" fmla="*/ 1864039 w 2327485"/>
              <a:gd name="connsiteY35" fmla="*/ 2017795 h 2308384"/>
              <a:gd name="connsiteX36" fmla="*/ 2102927 w 2327485"/>
              <a:gd name="connsiteY36" fmla="*/ 1809664 h 2308384"/>
              <a:gd name="connsiteX37" fmla="*/ 2098449 w 2327485"/>
              <a:gd name="connsiteY37" fmla="*/ 1747285 h 2308384"/>
              <a:gd name="connsiteX38" fmla="*/ 2098449 w 2327485"/>
              <a:gd name="connsiteY38" fmla="*/ 1747285 h 2308384"/>
              <a:gd name="connsiteX39" fmla="*/ 2209606 w 2327485"/>
              <a:gd name="connsiteY39" fmla="*/ 1504016 h 2308384"/>
              <a:gd name="connsiteX40" fmla="*/ 2298665 w 2327485"/>
              <a:gd name="connsiteY40" fmla="*/ 1199835 h 2308384"/>
              <a:gd name="connsiteX41" fmla="*/ 2261042 w 2327485"/>
              <a:gd name="connsiteY41" fmla="*/ 1149401 h 2308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2327485" h="2308384">
                <a:moveTo>
                  <a:pt x="2261042" y="1149401"/>
                </a:moveTo>
                <a:cubicBezTo>
                  <a:pt x="2191318" y="1079221"/>
                  <a:pt x="2175792" y="971607"/>
                  <a:pt x="2222942" y="884606"/>
                </a:cubicBezTo>
                <a:cubicBezTo>
                  <a:pt x="2281710" y="775659"/>
                  <a:pt x="2241039" y="639708"/>
                  <a:pt x="2132073" y="580958"/>
                </a:cubicBezTo>
                <a:cubicBezTo>
                  <a:pt x="2113880" y="571147"/>
                  <a:pt x="2094449" y="563898"/>
                  <a:pt x="2074256" y="559422"/>
                </a:cubicBezTo>
                <a:cubicBezTo>
                  <a:pt x="1977673" y="538086"/>
                  <a:pt x="1906521" y="455952"/>
                  <a:pt x="1899091" y="357302"/>
                </a:cubicBezTo>
                <a:lnTo>
                  <a:pt x="1899091" y="357302"/>
                </a:lnTo>
                <a:cubicBezTo>
                  <a:pt x="1889853" y="233915"/>
                  <a:pt x="1782410" y="141360"/>
                  <a:pt x="1658965" y="150571"/>
                </a:cubicBezTo>
                <a:cubicBezTo>
                  <a:pt x="1638202" y="152133"/>
                  <a:pt x="1617627" y="156600"/>
                  <a:pt x="1598006" y="163848"/>
                </a:cubicBezTo>
                <a:lnTo>
                  <a:pt x="1598006" y="163848"/>
                </a:lnTo>
                <a:cubicBezTo>
                  <a:pt x="1505233" y="198072"/>
                  <a:pt x="1400934" y="167468"/>
                  <a:pt x="1341402" y="88506"/>
                </a:cubicBezTo>
                <a:cubicBezTo>
                  <a:pt x="1267013" y="-10335"/>
                  <a:pt x="1126519" y="-30137"/>
                  <a:pt x="1027649" y="44281"/>
                </a:cubicBezTo>
                <a:cubicBezTo>
                  <a:pt x="1010981" y="56883"/>
                  <a:pt x="996026" y="71770"/>
                  <a:pt x="983453" y="88506"/>
                </a:cubicBezTo>
                <a:cubicBezTo>
                  <a:pt x="923922" y="167468"/>
                  <a:pt x="819622" y="198072"/>
                  <a:pt x="726849" y="163848"/>
                </a:cubicBezTo>
                <a:lnTo>
                  <a:pt x="726849" y="163848"/>
                </a:lnTo>
                <a:cubicBezTo>
                  <a:pt x="610835" y="120948"/>
                  <a:pt x="481962" y="180251"/>
                  <a:pt x="439004" y="296303"/>
                </a:cubicBezTo>
                <a:cubicBezTo>
                  <a:pt x="431765" y="315915"/>
                  <a:pt x="427288" y="336451"/>
                  <a:pt x="425764" y="357302"/>
                </a:cubicBezTo>
                <a:lnTo>
                  <a:pt x="425764" y="357302"/>
                </a:lnTo>
                <a:cubicBezTo>
                  <a:pt x="418334" y="455952"/>
                  <a:pt x="347183" y="538086"/>
                  <a:pt x="250599" y="559422"/>
                </a:cubicBezTo>
                <a:lnTo>
                  <a:pt x="250599" y="559422"/>
                </a:lnTo>
                <a:cubicBezTo>
                  <a:pt x="129727" y="586149"/>
                  <a:pt x="53432" y="705793"/>
                  <a:pt x="80197" y="826656"/>
                </a:cubicBezTo>
                <a:cubicBezTo>
                  <a:pt x="84674" y="847010"/>
                  <a:pt x="92009" y="866651"/>
                  <a:pt x="101914" y="884986"/>
                </a:cubicBezTo>
                <a:cubicBezTo>
                  <a:pt x="149063" y="971988"/>
                  <a:pt x="133538" y="1079601"/>
                  <a:pt x="63814" y="1149781"/>
                </a:cubicBezTo>
                <a:cubicBezTo>
                  <a:pt x="-23435" y="1237621"/>
                  <a:pt x="-22863" y="1379534"/>
                  <a:pt x="64957" y="1466735"/>
                </a:cubicBezTo>
                <a:cubicBezTo>
                  <a:pt x="79721" y="1481423"/>
                  <a:pt x="96485" y="1493967"/>
                  <a:pt x="114772" y="1504016"/>
                </a:cubicBezTo>
                <a:cubicBezTo>
                  <a:pt x="201451" y="1551699"/>
                  <a:pt x="246599" y="1650568"/>
                  <a:pt x="225834" y="1747285"/>
                </a:cubicBezTo>
                <a:lnTo>
                  <a:pt x="225834" y="1747285"/>
                </a:lnTo>
                <a:cubicBezTo>
                  <a:pt x="199927" y="1868319"/>
                  <a:pt x="277079" y="1987448"/>
                  <a:pt x="398046" y="2013347"/>
                </a:cubicBezTo>
                <a:cubicBezTo>
                  <a:pt x="418525" y="2017718"/>
                  <a:pt x="439385" y="2019214"/>
                  <a:pt x="460244" y="2017795"/>
                </a:cubicBezTo>
                <a:cubicBezTo>
                  <a:pt x="558923" y="2011127"/>
                  <a:pt x="650269" y="2069897"/>
                  <a:pt x="685225" y="2162384"/>
                </a:cubicBezTo>
                <a:cubicBezTo>
                  <a:pt x="728850" y="2278208"/>
                  <a:pt x="858104" y="2336787"/>
                  <a:pt x="973928" y="2293163"/>
                </a:cubicBezTo>
                <a:cubicBezTo>
                  <a:pt x="993549" y="2285733"/>
                  <a:pt x="1011933" y="2275731"/>
                  <a:pt x="1028697" y="2263254"/>
                </a:cubicBezTo>
                <a:cubicBezTo>
                  <a:pt x="1108040" y="2204199"/>
                  <a:pt x="1216816" y="2204199"/>
                  <a:pt x="1296159" y="2263254"/>
                </a:cubicBezTo>
                <a:cubicBezTo>
                  <a:pt x="1395600" y="2336882"/>
                  <a:pt x="1535903" y="2316023"/>
                  <a:pt x="1609531" y="2216581"/>
                </a:cubicBezTo>
                <a:cubicBezTo>
                  <a:pt x="1621819" y="2199913"/>
                  <a:pt x="1631724" y="2181720"/>
                  <a:pt x="1639059" y="2162384"/>
                </a:cubicBezTo>
                <a:cubicBezTo>
                  <a:pt x="1674016" y="2069897"/>
                  <a:pt x="1765360" y="2011127"/>
                  <a:pt x="1864039" y="2017795"/>
                </a:cubicBezTo>
                <a:lnTo>
                  <a:pt x="1864039" y="2017795"/>
                </a:lnTo>
                <a:cubicBezTo>
                  <a:pt x="1987484" y="2026281"/>
                  <a:pt x="2094449" y="1933099"/>
                  <a:pt x="2102927" y="1809664"/>
                </a:cubicBezTo>
                <a:cubicBezTo>
                  <a:pt x="2104355" y="1788766"/>
                  <a:pt x="2102831" y="1767763"/>
                  <a:pt x="2098449" y="1747285"/>
                </a:cubicBezTo>
                <a:lnTo>
                  <a:pt x="2098449" y="1747285"/>
                </a:lnTo>
                <a:cubicBezTo>
                  <a:pt x="2077781" y="1650558"/>
                  <a:pt x="2122929" y="1551708"/>
                  <a:pt x="2209606" y="1504016"/>
                </a:cubicBezTo>
                <a:cubicBezTo>
                  <a:pt x="2318192" y="1444619"/>
                  <a:pt x="2358101" y="1308440"/>
                  <a:pt x="2298665" y="1199835"/>
                </a:cubicBezTo>
                <a:cubicBezTo>
                  <a:pt x="2288569" y="1181338"/>
                  <a:pt x="2275900" y="1164355"/>
                  <a:pt x="2261042" y="1149401"/>
                </a:cubicBezTo>
                <a:close/>
              </a:path>
            </a:pathLst>
          </a:custGeom>
          <a:solidFill>
            <a:srgbClr val="38D06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pic>
        <p:nvPicPr>
          <p:cNvPr id="22" name="그래픽 21">
            <a:extLst>
              <a:ext uri="{FF2B5EF4-FFF2-40B4-BE49-F238E27FC236}">
                <a16:creationId xmlns:a16="http://schemas.microsoft.com/office/drawing/2014/main" id="{5CCA8BFB-3601-4634-C000-D66FDCF2913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 flipH="1">
            <a:off x="9112689" y="729425"/>
            <a:ext cx="1510062" cy="1252370"/>
          </a:xfrm>
          <a:prstGeom prst="rect">
            <a:avLst/>
          </a:prstGeom>
        </p:spPr>
      </p:pic>
      <p:sp>
        <p:nvSpPr>
          <p:cNvPr id="23" name="그래픽 34">
            <a:extLst>
              <a:ext uri="{FF2B5EF4-FFF2-40B4-BE49-F238E27FC236}">
                <a16:creationId xmlns:a16="http://schemas.microsoft.com/office/drawing/2014/main" id="{1B78FCC2-89B2-DF76-1D30-C4C3BA29B641}"/>
              </a:ext>
            </a:extLst>
          </p:cNvPr>
          <p:cNvSpPr/>
          <p:nvPr userDrawn="1"/>
        </p:nvSpPr>
        <p:spPr>
          <a:xfrm>
            <a:off x="10108664" y="599060"/>
            <a:ext cx="647700" cy="637852"/>
          </a:xfrm>
          <a:custGeom>
            <a:avLst/>
            <a:gdLst>
              <a:gd name="connsiteX0" fmla="*/ 1315688 w 2631281"/>
              <a:gd name="connsiteY0" fmla="*/ 988219 h 2591276"/>
              <a:gd name="connsiteX1" fmla="*/ 1772603 w 2631281"/>
              <a:gd name="connsiteY1" fmla="*/ 0 h 2591276"/>
              <a:gd name="connsiteX2" fmla="*/ 1487424 w 2631281"/>
              <a:gd name="connsiteY2" fmla="*/ 1050703 h 2591276"/>
              <a:gd name="connsiteX3" fmla="*/ 2472595 w 2631281"/>
              <a:gd name="connsiteY3" fmla="*/ 587407 h 2591276"/>
              <a:gd name="connsiteX4" fmla="*/ 1578769 w 2631281"/>
              <a:gd name="connsiteY4" fmla="*/ 1209008 h 2591276"/>
              <a:gd name="connsiteX5" fmla="*/ 2631281 w 2631281"/>
              <a:gd name="connsiteY5" fmla="*/ 1487329 h 2591276"/>
              <a:gd name="connsiteX6" fmla="*/ 1547051 w 2631281"/>
              <a:gd name="connsiteY6" fmla="*/ 1388936 h 2591276"/>
              <a:gd name="connsiteX7" fmla="*/ 2174367 w 2631281"/>
              <a:gd name="connsiteY7" fmla="*/ 2278761 h 2591276"/>
              <a:gd name="connsiteX8" fmla="*/ 1407033 w 2631281"/>
              <a:gd name="connsiteY8" fmla="*/ 1506474 h 2591276"/>
              <a:gd name="connsiteX9" fmla="*/ 1315688 w 2631281"/>
              <a:gd name="connsiteY9" fmla="*/ 2591276 h 2591276"/>
              <a:gd name="connsiteX10" fmla="*/ 1224248 w 2631281"/>
              <a:gd name="connsiteY10" fmla="*/ 1506474 h 2591276"/>
              <a:gd name="connsiteX11" fmla="*/ 456914 w 2631281"/>
              <a:gd name="connsiteY11" fmla="*/ 2278761 h 2591276"/>
              <a:gd name="connsiteX12" fmla="*/ 1084231 w 2631281"/>
              <a:gd name="connsiteY12" fmla="*/ 1388936 h 2591276"/>
              <a:gd name="connsiteX13" fmla="*/ 0 w 2631281"/>
              <a:gd name="connsiteY13" fmla="*/ 1487329 h 2591276"/>
              <a:gd name="connsiteX14" fmla="*/ 1052513 w 2631281"/>
              <a:gd name="connsiteY14" fmla="*/ 1209008 h 2591276"/>
              <a:gd name="connsiteX15" fmla="*/ 158687 w 2631281"/>
              <a:gd name="connsiteY15" fmla="*/ 587407 h 2591276"/>
              <a:gd name="connsiteX16" fmla="*/ 1143857 w 2631281"/>
              <a:gd name="connsiteY16" fmla="*/ 1050703 h 2591276"/>
              <a:gd name="connsiteX17" fmla="*/ 858774 w 2631281"/>
              <a:gd name="connsiteY17" fmla="*/ 0 h 2591276"/>
              <a:gd name="connsiteX18" fmla="*/ 1315688 w 2631281"/>
              <a:gd name="connsiteY18" fmla="*/ 988219 h 2591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631281" h="2591276">
                <a:moveTo>
                  <a:pt x="1315688" y="988219"/>
                </a:moveTo>
                <a:lnTo>
                  <a:pt x="1772603" y="0"/>
                </a:lnTo>
                <a:lnTo>
                  <a:pt x="1487424" y="1050703"/>
                </a:lnTo>
                <a:lnTo>
                  <a:pt x="2472595" y="587407"/>
                </a:lnTo>
                <a:lnTo>
                  <a:pt x="1578769" y="1209008"/>
                </a:lnTo>
                <a:lnTo>
                  <a:pt x="2631281" y="1487329"/>
                </a:lnTo>
                <a:lnTo>
                  <a:pt x="1547051" y="1388936"/>
                </a:lnTo>
                <a:lnTo>
                  <a:pt x="2174367" y="2278761"/>
                </a:lnTo>
                <a:lnTo>
                  <a:pt x="1407033" y="1506474"/>
                </a:lnTo>
                <a:lnTo>
                  <a:pt x="1315688" y="2591276"/>
                </a:lnTo>
                <a:lnTo>
                  <a:pt x="1224248" y="1506474"/>
                </a:lnTo>
                <a:lnTo>
                  <a:pt x="456914" y="2278761"/>
                </a:lnTo>
                <a:lnTo>
                  <a:pt x="1084231" y="1388936"/>
                </a:lnTo>
                <a:lnTo>
                  <a:pt x="0" y="1487329"/>
                </a:lnTo>
                <a:lnTo>
                  <a:pt x="1052513" y="1209008"/>
                </a:lnTo>
                <a:lnTo>
                  <a:pt x="158687" y="587407"/>
                </a:lnTo>
                <a:lnTo>
                  <a:pt x="1143857" y="1050703"/>
                </a:lnTo>
                <a:lnTo>
                  <a:pt x="858774" y="0"/>
                </a:lnTo>
                <a:lnTo>
                  <a:pt x="1315688" y="988219"/>
                </a:lnTo>
                <a:close/>
              </a:path>
            </a:pathLst>
          </a:custGeom>
          <a:solidFill>
            <a:srgbClr val="38D06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sp>
        <p:nvSpPr>
          <p:cNvPr id="24" name="자유형: 도형 23">
            <a:extLst>
              <a:ext uri="{FF2B5EF4-FFF2-40B4-BE49-F238E27FC236}">
                <a16:creationId xmlns:a16="http://schemas.microsoft.com/office/drawing/2014/main" id="{757AA113-7868-CFED-A794-9AA432A4FDBD}"/>
              </a:ext>
            </a:extLst>
          </p:cNvPr>
          <p:cNvSpPr/>
          <p:nvPr userDrawn="1"/>
        </p:nvSpPr>
        <p:spPr>
          <a:xfrm>
            <a:off x="2454290" y="6100634"/>
            <a:ext cx="803674" cy="757366"/>
          </a:xfrm>
          <a:custGeom>
            <a:avLst/>
            <a:gdLst>
              <a:gd name="connsiteX0" fmla="*/ 803674 w 803674"/>
              <a:gd name="connsiteY0" fmla="*/ 0 h 757366"/>
              <a:gd name="connsiteX1" fmla="*/ 803674 w 803674"/>
              <a:gd name="connsiteY1" fmla="*/ 373470 h 757366"/>
              <a:gd name="connsiteX2" fmla="*/ 760581 w 803674"/>
              <a:gd name="connsiteY2" fmla="*/ 373470 h 757366"/>
              <a:gd name="connsiteX3" fmla="*/ 381000 w 803674"/>
              <a:gd name="connsiteY3" fmla="*/ 682950 h 757366"/>
              <a:gd name="connsiteX4" fmla="*/ 373453 w 803674"/>
              <a:gd name="connsiteY4" fmla="*/ 757366 h 757366"/>
              <a:gd name="connsiteX5" fmla="*/ 287229 w 803674"/>
              <a:gd name="connsiteY5" fmla="*/ 757366 h 757366"/>
              <a:gd name="connsiteX6" fmla="*/ 295486 w 803674"/>
              <a:gd name="connsiteY6" fmla="*/ 671191 h 757366"/>
              <a:gd name="connsiteX7" fmla="*/ 717488 w 803674"/>
              <a:gd name="connsiteY7" fmla="*/ 289056 h 757366"/>
              <a:gd name="connsiteX8" fmla="*/ 717488 w 803674"/>
              <a:gd name="connsiteY8" fmla="*/ 87526 h 757366"/>
              <a:gd name="connsiteX9" fmla="*/ 98688 w 803674"/>
              <a:gd name="connsiteY9" fmla="*/ 630228 h 757366"/>
              <a:gd name="connsiteX10" fmla="*/ 86326 w 803674"/>
              <a:gd name="connsiteY10" fmla="*/ 757366 h 757366"/>
              <a:gd name="connsiteX11" fmla="*/ 0 w 803674"/>
              <a:gd name="connsiteY11" fmla="*/ 757366 h 757366"/>
              <a:gd name="connsiteX12" fmla="*/ 3740 w 803674"/>
              <a:gd name="connsiteY12" fmla="*/ 683534 h 757366"/>
              <a:gd name="connsiteX13" fmla="*/ 760581 w 803674"/>
              <a:gd name="connsiteY13" fmla="*/ 383 h 757366"/>
              <a:gd name="connsiteX14" fmla="*/ 803674 w 803674"/>
              <a:gd name="connsiteY14" fmla="*/ 0 h 757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803674" h="757366">
                <a:moveTo>
                  <a:pt x="803674" y="0"/>
                </a:moveTo>
                <a:lnTo>
                  <a:pt x="803674" y="373470"/>
                </a:lnTo>
                <a:lnTo>
                  <a:pt x="760581" y="373470"/>
                </a:lnTo>
                <a:cubicBezTo>
                  <a:pt x="573392" y="373637"/>
                  <a:pt x="417216" y="506435"/>
                  <a:pt x="381000" y="682950"/>
                </a:cubicBezTo>
                <a:lnTo>
                  <a:pt x="373453" y="757366"/>
                </a:lnTo>
                <a:lnTo>
                  <a:pt x="287229" y="757366"/>
                </a:lnTo>
                <a:lnTo>
                  <a:pt x="295486" y="671191"/>
                </a:lnTo>
                <a:cubicBezTo>
                  <a:pt x="334719" y="467762"/>
                  <a:pt x="504198" y="308831"/>
                  <a:pt x="717488" y="289056"/>
                </a:cubicBezTo>
                <a:lnTo>
                  <a:pt x="717488" y="87526"/>
                </a:lnTo>
                <a:cubicBezTo>
                  <a:pt x="409514" y="107049"/>
                  <a:pt x="157004" y="334354"/>
                  <a:pt x="98688" y="630228"/>
                </a:cubicBezTo>
                <a:lnTo>
                  <a:pt x="86326" y="757366"/>
                </a:lnTo>
                <a:lnTo>
                  <a:pt x="0" y="757366"/>
                </a:lnTo>
                <a:lnTo>
                  <a:pt x="3740" y="683534"/>
                </a:lnTo>
                <a:cubicBezTo>
                  <a:pt x="42772" y="300391"/>
                  <a:pt x="367317" y="383"/>
                  <a:pt x="760581" y="383"/>
                </a:cubicBezTo>
                <a:lnTo>
                  <a:pt x="803674" y="0"/>
                </a:lnTo>
                <a:close/>
              </a:path>
            </a:pathLst>
          </a:custGeom>
          <a:solidFill>
            <a:srgbClr val="38D0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/>
          </a:p>
        </p:txBody>
      </p:sp>
      <p:pic>
        <p:nvPicPr>
          <p:cNvPr id="25" name="그림 24">
            <a:extLst>
              <a:ext uri="{FF2B5EF4-FFF2-40B4-BE49-F238E27FC236}">
                <a16:creationId xmlns:a16="http://schemas.microsoft.com/office/drawing/2014/main" id="{564AF8EB-4744-DA4F-94CD-122E3B62B1B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668" t="71103" r="17087" b="2780"/>
          <a:stretch/>
        </p:blipFill>
        <p:spPr>
          <a:xfrm>
            <a:off x="7936532" y="4737552"/>
            <a:ext cx="3788228" cy="2120448"/>
          </a:xfrm>
          <a:prstGeom prst="rect">
            <a:avLst/>
          </a:prstGeom>
        </p:spPr>
      </p:pic>
      <p:pic>
        <p:nvPicPr>
          <p:cNvPr id="26" name="그림 25">
            <a:extLst>
              <a:ext uri="{FF2B5EF4-FFF2-40B4-BE49-F238E27FC236}">
                <a16:creationId xmlns:a16="http://schemas.microsoft.com/office/drawing/2014/main" id="{0B224D15-F181-C45B-970C-F5FA0F81B11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44" t="3992" r="52812" b="72593"/>
          <a:stretch/>
        </p:blipFill>
        <p:spPr>
          <a:xfrm>
            <a:off x="3098168" y="0"/>
            <a:ext cx="2909178" cy="1829395"/>
          </a:xfrm>
          <a:prstGeom prst="rect">
            <a:avLst/>
          </a:prstGeom>
        </p:spPr>
      </p:pic>
      <p:pic>
        <p:nvPicPr>
          <p:cNvPr id="27" name="그림 26">
            <a:extLst>
              <a:ext uri="{FF2B5EF4-FFF2-40B4-BE49-F238E27FC236}">
                <a16:creationId xmlns:a16="http://schemas.microsoft.com/office/drawing/2014/main" id="{D5CF7BE5-3232-766F-72A1-1A3096060C3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7" t="19999" r="79067" b="22965"/>
          <a:stretch/>
        </p:blipFill>
        <p:spPr>
          <a:xfrm>
            <a:off x="0" y="1175864"/>
            <a:ext cx="2237990" cy="4303072"/>
          </a:xfrm>
          <a:prstGeom prst="rect">
            <a:avLst/>
          </a:prstGeom>
        </p:spPr>
      </p:pic>
      <p:sp>
        <p:nvSpPr>
          <p:cNvPr id="30" name="자유형: 도형 29">
            <a:extLst>
              <a:ext uri="{FF2B5EF4-FFF2-40B4-BE49-F238E27FC236}">
                <a16:creationId xmlns:a16="http://schemas.microsoft.com/office/drawing/2014/main" id="{4968E442-58F3-5112-5C3A-FC3072038C6D}"/>
              </a:ext>
            </a:extLst>
          </p:cNvPr>
          <p:cNvSpPr/>
          <p:nvPr userDrawn="1"/>
        </p:nvSpPr>
        <p:spPr>
          <a:xfrm flipH="1">
            <a:off x="1295144" y="0"/>
            <a:ext cx="1560983" cy="634499"/>
          </a:xfrm>
          <a:custGeom>
            <a:avLst/>
            <a:gdLst>
              <a:gd name="connsiteX0" fmla="*/ 1560983 w 1560983"/>
              <a:gd name="connsiteY0" fmla="*/ 0 h 634499"/>
              <a:gd name="connsiteX1" fmla="*/ 1461364 w 1560983"/>
              <a:gd name="connsiteY1" fmla="*/ 0 h 634499"/>
              <a:gd name="connsiteX2" fmla="*/ 1453459 w 1560983"/>
              <a:gd name="connsiteY2" fmla="*/ 59643 h 634499"/>
              <a:gd name="connsiteX3" fmla="*/ 780460 w 1560983"/>
              <a:gd name="connsiteY3" fmla="*/ 478251 h 634499"/>
              <a:gd name="connsiteX4" fmla="*/ 569654 w 1560983"/>
              <a:gd name="connsiteY4" fmla="*/ 452871 h 634499"/>
              <a:gd name="connsiteX5" fmla="*/ 544649 w 1560983"/>
              <a:gd name="connsiteY5" fmla="*/ 446713 h 634499"/>
              <a:gd name="connsiteX6" fmla="*/ 525587 w 1560983"/>
              <a:gd name="connsiteY6" fmla="*/ 464062 h 634499"/>
              <a:gd name="connsiteX7" fmla="*/ 337118 w 1560983"/>
              <a:gd name="connsiteY7" fmla="*/ 537296 h 634499"/>
              <a:gd name="connsiteX8" fmla="*/ 281695 w 1560983"/>
              <a:gd name="connsiteY8" fmla="*/ 535814 h 634499"/>
              <a:gd name="connsiteX9" fmla="*/ 281637 w 1560983"/>
              <a:gd name="connsiteY9" fmla="*/ 535919 h 634499"/>
              <a:gd name="connsiteX10" fmla="*/ 281637 w 1560983"/>
              <a:gd name="connsiteY10" fmla="*/ 535812 h 634499"/>
              <a:gd name="connsiteX11" fmla="*/ 281695 w 1560983"/>
              <a:gd name="connsiteY11" fmla="*/ 535814 h 634499"/>
              <a:gd name="connsiteX12" fmla="*/ 318194 w 1560983"/>
              <a:gd name="connsiteY12" fmla="*/ 469103 h 634499"/>
              <a:gd name="connsiteX13" fmla="*/ 343106 w 1560983"/>
              <a:gd name="connsiteY13" fmla="*/ 397131 h 634499"/>
              <a:gd name="connsiteX14" fmla="*/ 351834 w 1560983"/>
              <a:gd name="connsiteY14" fmla="*/ 364201 h 634499"/>
              <a:gd name="connsiteX15" fmla="*/ 323669 w 1560983"/>
              <a:gd name="connsiteY15" fmla="*/ 345031 h 634499"/>
              <a:gd name="connsiteX16" fmla="*/ 97316 w 1560983"/>
              <a:gd name="connsiteY16" fmla="*/ 9512 h 634499"/>
              <a:gd name="connsiteX17" fmla="*/ 96648 w 1560983"/>
              <a:gd name="connsiteY17" fmla="*/ 0 h 634499"/>
              <a:gd name="connsiteX18" fmla="*/ 0 w 1560983"/>
              <a:gd name="connsiteY18" fmla="*/ 0 h 634499"/>
              <a:gd name="connsiteX19" fmla="*/ 1136 w 1560983"/>
              <a:gd name="connsiteY19" fmla="*/ 17638 h 634499"/>
              <a:gd name="connsiteX20" fmla="*/ 240139 w 1560983"/>
              <a:gd name="connsiteY20" fmla="*/ 403610 h 634499"/>
              <a:gd name="connsiteX21" fmla="*/ 158751 w 1560983"/>
              <a:gd name="connsiteY21" fmla="*/ 529065 h 634499"/>
              <a:gd name="connsiteX22" fmla="*/ 90482 w 1560983"/>
              <a:gd name="connsiteY22" fmla="*/ 583681 h 634499"/>
              <a:gd name="connsiteX23" fmla="*/ 173155 w 1560983"/>
              <a:gd name="connsiteY23" fmla="*/ 612220 h 634499"/>
              <a:gd name="connsiteX24" fmla="*/ 321260 w 1560983"/>
              <a:gd name="connsiteY24" fmla="*/ 634495 h 634499"/>
              <a:gd name="connsiteX25" fmla="*/ 570779 w 1560983"/>
              <a:gd name="connsiteY25" fmla="*/ 551982 h 634499"/>
              <a:gd name="connsiteX26" fmla="*/ 780460 w 1560983"/>
              <a:gd name="connsiteY26" fmla="*/ 574525 h 634499"/>
              <a:gd name="connsiteX27" fmla="*/ 1329937 w 1560983"/>
              <a:gd name="connsiteY27" fmla="*/ 396702 h 634499"/>
              <a:gd name="connsiteX28" fmla="*/ 1559958 w 1560983"/>
              <a:gd name="connsiteY28" fmla="*/ 16555 h 634499"/>
              <a:gd name="connsiteX29" fmla="*/ 1560983 w 1560983"/>
              <a:gd name="connsiteY29" fmla="*/ 0 h 634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560983" h="634499">
                <a:moveTo>
                  <a:pt x="1560983" y="0"/>
                </a:moveTo>
                <a:lnTo>
                  <a:pt x="1461364" y="0"/>
                </a:lnTo>
                <a:lnTo>
                  <a:pt x="1453459" y="59643"/>
                </a:lnTo>
                <a:cubicBezTo>
                  <a:pt x="1389298" y="298241"/>
                  <a:pt x="1111936" y="478251"/>
                  <a:pt x="780460" y="478251"/>
                </a:cubicBezTo>
                <a:cubicBezTo>
                  <a:pt x="709422" y="478337"/>
                  <a:pt x="638641" y="469818"/>
                  <a:pt x="569654" y="452871"/>
                </a:cubicBezTo>
                <a:lnTo>
                  <a:pt x="544649" y="446713"/>
                </a:lnTo>
                <a:lnTo>
                  <a:pt x="525587" y="464062"/>
                </a:lnTo>
                <a:cubicBezTo>
                  <a:pt x="467116" y="517554"/>
                  <a:pt x="396899" y="534721"/>
                  <a:pt x="337118" y="537296"/>
                </a:cubicBezTo>
                <a:lnTo>
                  <a:pt x="281695" y="535814"/>
                </a:lnTo>
                <a:lnTo>
                  <a:pt x="281637" y="535919"/>
                </a:lnTo>
                <a:lnTo>
                  <a:pt x="281637" y="535812"/>
                </a:lnTo>
                <a:lnTo>
                  <a:pt x="281695" y="535814"/>
                </a:lnTo>
                <a:lnTo>
                  <a:pt x="318194" y="469103"/>
                </a:lnTo>
                <a:cubicBezTo>
                  <a:pt x="328475" y="445890"/>
                  <a:pt x="336815" y="421818"/>
                  <a:pt x="343106" y="397131"/>
                </a:cubicBezTo>
                <a:lnTo>
                  <a:pt x="351834" y="364201"/>
                </a:lnTo>
                <a:lnTo>
                  <a:pt x="323669" y="345031"/>
                </a:lnTo>
                <a:cubicBezTo>
                  <a:pt x="195577" y="257606"/>
                  <a:pt x="115367" y="137672"/>
                  <a:pt x="97316" y="9512"/>
                </a:cubicBezTo>
                <a:lnTo>
                  <a:pt x="96648" y="0"/>
                </a:lnTo>
                <a:lnTo>
                  <a:pt x="0" y="0"/>
                </a:lnTo>
                <a:lnTo>
                  <a:pt x="1136" y="17638"/>
                </a:lnTo>
                <a:cubicBezTo>
                  <a:pt x="20124" y="164508"/>
                  <a:pt x="104551" y="301379"/>
                  <a:pt x="240139" y="403610"/>
                </a:cubicBezTo>
                <a:cubicBezTo>
                  <a:pt x="226164" y="443393"/>
                  <a:pt x="201159" y="495171"/>
                  <a:pt x="158751" y="529065"/>
                </a:cubicBezTo>
                <a:lnTo>
                  <a:pt x="90482" y="583681"/>
                </a:lnTo>
                <a:lnTo>
                  <a:pt x="173155" y="612220"/>
                </a:lnTo>
                <a:cubicBezTo>
                  <a:pt x="221093" y="627186"/>
                  <a:pt x="271040" y="634698"/>
                  <a:pt x="321260" y="634495"/>
                </a:cubicBezTo>
                <a:cubicBezTo>
                  <a:pt x="396383" y="634495"/>
                  <a:pt x="488802" y="617200"/>
                  <a:pt x="570779" y="551982"/>
                </a:cubicBezTo>
                <a:cubicBezTo>
                  <a:pt x="639659" y="567023"/>
                  <a:pt x="709958" y="574578"/>
                  <a:pt x="780460" y="574525"/>
                </a:cubicBezTo>
                <a:cubicBezTo>
                  <a:pt x="987250" y="574525"/>
                  <a:pt x="1182635" y="511342"/>
                  <a:pt x="1329937" y="396702"/>
                </a:cubicBezTo>
                <a:cubicBezTo>
                  <a:pt x="1461919" y="294097"/>
                  <a:pt x="1542000" y="160745"/>
                  <a:pt x="1559958" y="16555"/>
                </a:cubicBezTo>
                <a:lnTo>
                  <a:pt x="1560983" y="0"/>
                </a:lnTo>
                <a:close/>
              </a:path>
            </a:pathLst>
          </a:custGeom>
          <a:solidFill>
            <a:srgbClr val="EAEAEA"/>
          </a:solidFill>
          <a:ln w="5331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552421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제목 및 내용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그래픽 121">
            <a:extLst>
              <a:ext uri="{FF2B5EF4-FFF2-40B4-BE49-F238E27FC236}">
                <a16:creationId xmlns:a16="http://schemas.microsoft.com/office/drawing/2014/main" id="{19A51FA4-E9FB-C343-E5F8-14D59E44AD6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t="15626" r="26031"/>
          <a:stretch>
            <a:fillRect/>
          </a:stretch>
        </p:blipFill>
        <p:spPr>
          <a:xfrm flipH="1">
            <a:off x="0" y="0"/>
            <a:ext cx="1244600" cy="1177406"/>
          </a:xfrm>
          <a:custGeom>
            <a:avLst/>
            <a:gdLst>
              <a:gd name="connsiteX0" fmla="*/ 1244600 w 1244600"/>
              <a:gd name="connsiteY0" fmla="*/ 0 h 1177406"/>
              <a:gd name="connsiteX1" fmla="*/ 0 w 1244600"/>
              <a:gd name="connsiteY1" fmla="*/ 0 h 1177406"/>
              <a:gd name="connsiteX2" fmla="*/ 0 w 1244600"/>
              <a:gd name="connsiteY2" fmla="*/ 1177406 h 1177406"/>
              <a:gd name="connsiteX3" fmla="*/ 1244600 w 1244600"/>
              <a:gd name="connsiteY3" fmla="*/ 1177406 h 1177406"/>
              <a:gd name="connsiteX4" fmla="*/ 1244600 w 1244600"/>
              <a:gd name="connsiteY4" fmla="*/ 0 h 11774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4600" h="1177406">
                <a:moveTo>
                  <a:pt x="1244600" y="0"/>
                </a:moveTo>
                <a:lnTo>
                  <a:pt x="0" y="0"/>
                </a:lnTo>
                <a:lnTo>
                  <a:pt x="0" y="1177406"/>
                </a:lnTo>
                <a:lnTo>
                  <a:pt x="1244600" y="1177406"/>
                </a:lnTo>
                <a:lnTo>
                  <a:pt x="1244600" y="0"/>
                </a:lnTo>
                <a:close/>
              </a:path>
            </a:pathLst>
          </a:custGeom>
        </p:spPr>
      </p:pic>
      <p:sp>
        <p:nvSpPr>
          <p:cNvPr id="114" name="그래픽 34">
            <a:extLst>
              <a:ext uri="{FF2B5EF4-FFF2-40B4-BE49-F238E27FC236}">
                <a16:creationId xmlns:a16="http://schemas.microsoft.com/office/drawing/2014/main" id="{1A55F893-3653-3459-5DB7-A924BEFAD962}"/>
              </a:ext>
            </a:extLst>
          </p:cNvPr>
          <p:cNvSpPr/>
          <p:nvPr userDrawn="1"/>
        </p:nvSpPr>
        <p:spPr>
          <a:xfrm>
            <a:off x="11309088" y="5131036"/>
            <a:ext cx="647700" cy="637852"/>
          </a:xfrm>
          <a:custGeom>
            <a:avLst/>
            <a:gdLst>
              <a:gd name="connsiteX0" fmla="*/ 1315688 w 2631281"/>
              <a:gd name="connsiteY0" fmla="*/ 988219 h 2591276"/>
              <a:gd name="connsiteX1" fmla="*/ 1772603 w 2631281"/>
              <a:gd name="connsiteY1" fmla="*/ 0 h 2591276"/>
              <a:gd name="connsiteX2" fmla="*/ 1487424 w 2631281"/>
              <a:gd name="connsiteY2" fmla="*/ 1050703 h 2591276"/>
              <a:gd name="connsiteX3" fmla="*/ 2472595 w 2631281"/>
              <a:gd name="connsiteY3" fmla="*/ 587407 h 2591276"/>
              <a:gd name="connsiteX4" fmla="*/ 1578769 w 2631281"/>
              <a:gd name="connsiteY4" fmla="*/ 1209008 h 2591276"/>
              <a:gd name="connsiteX5" fmla="*/ 2631281 w 2631281"/>
              <a:gd name="connsiteY5" fmla="*/ 1487329 h 2591276"/>
              <a:gd name="connsiteX6" fmla="*/ 1547051 w 2631281"/>
              <a:gd name="connsiteY6" fmla="*/ 1388936 h 2591276"/>
              <a:gd name="connsiteX7" fmla="*/ 2174367 w 2631281"/>
              <a:gd name="connsiteY7" fmla="*/ 2278761 h 2591276"/>
              <a:gd name="connsiteX8" fmla="*/ 1407033 w 2631281"/>
              <a:gd name="connsiteY8" fmla="*/ 1506474 h 2591276"/>
              <a:gd name="connsiteX9" fmla="*/ 1315688 w 2631281"/>
              <a:gd name="connsiteY9" fmla="*/ 2591276 h 2591276"/>
              <a:gd name="connsiteX10" fmla="*/ 1224248 w 2631281"/>
              <a:gd name="connsiteY10" fmla="*/ 1506474 h 2591276"/>
              <a:gd name="connsiteX11" fmla="*/ 456914 w 2631281"/>
              <a:gd name="connsiteY11" fmla="*/ 2278761 h 2591276"/>
              <a:gd name="connsiteX12" fmla="*/ 1084231 w 2631281"/>
              <a:gd name="connsiteY12" fmla="*/ 1388936 h 2591276"/>
              <a:gd name="connsiteX13" fmla="*/ 0 w 2631281"/>
              <a:gd name="connsiteY13" fmla="*/ 1487329 h 2591276"/>
              <a:gd name="connsiteX14" fmla="*/ 1052513 w 2631281"/>
              <a:gd name="connsiteY14" fmla="*/ 1209008 h 2591276"/>
              <a:gd name="connsiteX15" fmla="*/ 158687 w 2631281"/>
              <a:gd name="connsiteY15" fmla="*/ 587407 h 2591276"/>
              <a:gd name="connsiteX16" fmla="*/ 1143857 w 2631281"/>
              <a:gd name="connsiteY16" fmla="*/ 1050703 h 2591276"/>
              <a:gd name="connsiteX17" fmla="*/ 858774 w 2631281"/>
              <a:gd name="connsiteY17" fmla="*/ 0 h 2591276"/>
              <a:gd name="connsiteX18" fmla="*/ 1315688 w 2631281"/>
              <a:gd name="connsiteY18" fmla="*/ 988219 h 2591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631281" h="2591276">
                <a:moveTo>
                  <a:pt x="1315688" y="988219"/>
                </a:moveTo>
                <a:lnTo>
                  <a:pt x="1772603" y="0"/>
                </a:lnTo>
                <a:lnTo>
                  <a:pt x="1487424" y="1050703"/>
                </a:lnTo>
                <a:lnTo>
                  <a:pt x="2472595" y="587407"/>
                </a:lnTo>
                <a:lnTo>
                  <a:pt x="1578769" y="1209008"/>
                </a:lnTo>
                <a:lnTo>
                  <a:pt x="2631281" y="1487329"/>
                </a:lnTo>
                <a:lnTo>
                  <a:pt x="1547051" y="1388936"/>
                </a:lnTo>
                <a:lnTo>
                  <a:pt x="2174367" y="2278761"/>
                </a:lnTo>
                <a:lnTo>
                  <a:pt x="1407033" y="1506474"/>
                </a:lnTo>
                <a:lnTo>
                  <a:pt x="1315688" y="2591276"/>
                </a:lnTo>
                <a:lnTo>
                  <a:pt x="1224248" y="1506474"/>
                </a:lnTo>
                <a:lnTo>
                  <a:pt x="456914" y="2278761"/>
                </a:lnTo>
                <a:lnTo>
                  <a:pt x="1084231" y="1388936"/>
                </a:lnTo>
                <a:lnTo>
                  <a:pt x="0" y="1487329"/>
                </a:lnTo>
                <a:lnTo>
                  <a:pt x="1052513" y="1209008"/>
                </a:lnTo>
                <a:lnTo>
                  <a:pt x="158687" y="587407"/>
                </a:lnTo>
                <a:lnTo>
                  <a:pt x="1143857" y="1050703"/>
                </a:lnTo>
                <a:lnTo>
                  <a:pt x="858774" y="0"/>
                </a:lnTo>
                <a:lnTo>
                  <a:pt x="1315688" y="988219"/>
                </a:lnTo>
                <a:close/>
              </a:path>
            </a:pathLst>
          </a:custGeom>
          <a:solidFill>
            <a:srgbClr val="38D0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ko-KR" altLang="en-US">
              <a:solidFill>
                <a:schemeClr val="lt1"/>
              </a:solidFill>
            </a:endParaRPr>
          </a:p>
        </p:txBody>
      </p:sp>
      <p:sp>
        <p:nvSpPr>
          <p:cNvPr id="115" name="자유형: 도형 114">
            <a:extLst>
              <a:ext uri="{FF2B5EF4-FFF2-40B4-BE49-F238E27FC236}">
                <a16:creationId xmlns:a16="http://schemas.microsoft.com/office/drawing/2014/main" id="{228A16DA-D557-1A61-D444-1CA5EAB7B2E9}"/>
              </a:ext>
            </a:extLst>
          </p:cNvPr>
          <p:cNvSpPr/>
          <p:nvPr userDrawn="1"/>
        </p:nvSpPr>
        <p:spPr>
          <a:xfrm>
            <a:off x="9135376" y="6251108"/>
            <a:ext cx="644000" cy="606892"/>
          </a:xfrm>
          <a:custGeom>
            <a:avLst/>
            <a:gdLst>
              <a:gd name="connsiteX0" fmla="*/ 803674 w 803674"/>
              <a:gd name="connsiteY0" fmla="*/ 0 h 757366"/>
              <a:gd name="connsiteX1" fmla="*/ 803674 w 803674"/>
              <a:gd name="connsiteY1" fmla="*/ 373470 h 757366"/>
              <a:gd name="connsiteX2" fmla="*/ 760581 w 803674"/>
              <a:gd name="connsiteY2" fmla="*/ 373470 h 757366"/>
              <a:gd name="connsiteX3" fmla="*/ 381000 w 803674"/>
              <a:gd name="connsiteY3" fmla="*/ 682950 h 757366"/>
              <a:gd name="connsiteX4" fmla="*/ 373453 w 803674"/>
              <a:gd name="connsiteY4" fmla="*/ 757366 h 757366"/>
              <a:gd name="connsiteX5" fmla="*/ 287229 w 803674"/>
              <a:gd name="connsiteY5" fmla="*/ 757366 h 757366"/>
              <a:gd name="connsiteX6" fmla="*/ 295486 w 803674"/>
              <a:gd name="connsiteY6" fmla="*/ 671191 h 757366"/>
              <a:gd name="connsiteX7" fmla="*/ 717488 w 803674"/>
              <a:gd name="connsiteY7" fmla="*/ 289056 h 757366"/>
              <a:gd name="connsiteX8" fmla="*/ 717488 w 803674"/>
              <a:gd name="connsiteY8" fmla="*/ 87526 h 757366"/>
              <a:gd name="connsiteX9" fmla="*/ 98688 w 803674"/>
              <a:gd name="connsiteY9" fmla="*/ 630228 h 757366"/>
              <a:gd name="connsiteX10" fmla="*/ 86326 w 803674"/>
              <a:gd name="connsiteY10" fmla="*/ 757366 h 757366"/>
              <a:gd name="connsiteX11" fmla="*/ 0 w 803674"/>
              <a:gd name="connsiteY11" fmla="*/ 757366 h 757366"/>
              <a:gd name="connsiteX12" fmla="*/ 3740 w 803674"/>
              <a:gd name="connsiteY12" fmla="*/ 683534 h 757366"/>
              <a:gd name="connsiteX13" fmla="*/ 760581 w 803674"/>
              <a:gd name="connsiteY13" fmla="*/ 383 h 757366"/>
              <a:gd name="connsiteX14" fmla="*/ 803674 w 803674"/>
              <a:gd name="connsiteY14" fmla="*/ 0 h 757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803674" h="757366">
                <a:moveTo>
                  <a:pt x="803674" y="0"/>
                </a:moveTo>
                <a:lnTo>
                  <a:pt x="803674" y="373470"/>
                </a:lnTo>
                <a:lnTo>
                  <a:pt x="760581" y="373470"/>
                </a:lnTo>
                <a:cubicBezTo>
                  <a:pt x="573392" y="373637"/>
                  <a:pt x="417216" y="506435"/>
                  <a:pt x="381000" y="682950"/>
                </a:cubicBezTo>
                <a:lnTo>
                  <a:pt x="373453" y="757366"/>
                </a:lnTo>
                <a:lnTo>
                  <a:pt x="287229" y="757366"/>
                </a:lnTo>
                <a:lnTo>
                  <a:pt x="295486" y="671191"/>
                </a:lnTo>
                <a:cubicBezTo>
                  <a:pt x="334719" y="467762"/>
                  <a:pt x="504198" y="308831"/>
                  <a:pt x="717488" y="289056"/>
                </a:cubicBezTo>
                <a:lnTo>
                  <a:pt x="717488" y="87526"/>
                </a:lnTo>
                <a:cubicBezTo>
                  <a:pt x="409514" y="107049"/>
                  <a:pt x="157004" y="334354"/>
                  <a:pt x="98688" y="630228"/>
                </a:cubicBezTo>
                <a:lnTo>
                  <a:pt x="86326" y="757366"/>
                </a:lnTo>
                <a:lnTo>
                  <a:pt x="0" y="757366"/>
                </a:lnTo>
                <a:lnTo>
                  <a:pt x="3740" y="683534"/>
                </a:lnTo>
                <a:cubicBezTo>
                  <a:pt x="42772" y="300391"/>
                  <a:pt x="367317" y="383"/>
                  <a:pt x="760581" y="383"/>
                </a:cubicBezTo>
                <a:lnTo>
                  <a:pt x="803674" y="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ko-KR" altLang="en-US"/>
          </a:p>
        </p:txBody>
      </p:sp>
      <p:sp>
        <p:nvSpPr>
          <p:cNvPr id="8" name="TextBox 7" hidden="1">
            <a:extLst>
              <a:ext uri="{FF2B5EF4-FFF2-40B4-BE49-F238E27FC236}">
                <a16:creationId xmlns:a16="http://schemas.microsoft.com/office/drawing/2014/main" id="{4C0B434F-7878-2DD1-6442-AEDBB560F4AB}"/>
              </a:ext>
            </a:extLst>
          </p:cNvPr>
          <p:cNvSpPr txBox="1"/>
          <p:nvPr userDrawn="1"/>
        </p:nvSpPr>
        <p:spPr>
          <a:xfrm>
            <a:off x="1765913" y="4723557"/>
            <a:ext cx="2669000" cy="83099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ko-KR" altLang="en-US" sz="1800" b="1" spc="-50">
                <a:gradFill>
                  <a:gsLst>
                    <a:gs pos="100000">
                      <a:srgbClr val="0EAE67"/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근로자</a:t>
            </a:r>
            <a:r>
              <a:rPr lang="ko-KR" altLang="en-US" sz="1800" b="1" spc="-50">
                <a:gradFill>
                  <a:gsLst>
                    <a:gs pos="100000">
                      <a:schemeClr val="tx1"/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를 위한 </a:t>
            </a:r>
          </a:p>
          <a:p>
            <a:pPr algn="ctr"/>
            <a:r>
              <a:rPr lang="ko-KR" altLang="en-US" sz="1800" b="1" spc="-50">
                <a:gradFill>
                  <a:gsLst>
                    <a:gs pos="100000">
                      <a:schemeClr val="tx1"/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직장 내 괴롭힘 예방 및 대응</a:t>
            </a:r>
            <a:endParaRPr lang="en-US" altLang="ko-KR" sz="1800" b="1" spc="-50">
              <a:gradFill>
                <a:gsLst>
                  <a:gs pos="100000">
                    <a:schemeClr val="tx1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latin typeface="G마켓 산스 TTF Medium" panose="02000000000000000000" pitchFamily="2" charset="-127"/>
              <a:ea typeface="G마켓 산스 TTF Medium" panose="02000000000000000000" pitchFamily="2" charset="-127"/>
            </a:endParaRPr>
          </a:p>
          <a:p>
            <a:pPr algn="ctr"/>
            <a:r>
              <a:rPr lang="ko-KR" altLang="en-US" sz="1800" b="1" spc="-50">
                <a:gradFill>
                  <a:gsLst>
                    <a:gs pos="100000">
                      <a:schemeClr val="tx1"/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교육자료</a:t>
            </a:r>
            <a:endParaRPr lang="ko-KR" altLang="en-US" sz="1800" spc="-50">
              <a:gradFill>
                <a:gsLst>
                  <a:gs pos="100000">
                    <a:schemeClr val="tx1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latin typeface="G마켓 산스 TTF Medium" panose="02000000000000000000" pitchFamily="2" charset="-127"/>
              <a:ea typeface="G마켓 산스 TTF Medium" panose="02000000000000000000" pitchFamily="2" charset="-127"/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B65D8304-B5F1-C5FB-C2C9-FBE71030A2B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971" t="74360"/>
          <a:stretch/>
        </p:blipFill>
        <p:spPr>
          <a:xfrm>
            <a:off x="9768114" y="5109028"/>
            <a:ext cx="2446378" cy="1761623"/>
          </a:xfrm>
          <a:prstGeom prst="rect">
            <a:avLst/>
          </a:prstGeom>
        </p:spPr>
      </p:pic>
      <p:grpSp>
        <p:nvGrpSpPr>
          <p:cNvPr id="24" name="그룹 23">
            <a:extLst>
              <a:ext uri="{FF2B5EF4-FFF2-40B4-BE49-F238E27FC236}">
                <a16:creationId xmlns:a16="http://schemas.microsoft.com/office/drawing/2014/main" id="{2D44B20C-7F7F-4B2D-96EF-C9A6CB64542F}"/>
              </a:ext>
            </a:extLst>
          </p:cNvPr>
          <p:cNvGrpSpPr/>
          <p:nvPr userDrawn="1"/>
        </p:nvGrpSpPr>
        <p:grpSpPr>
          <a:xfrm>
            <a:off x="1130300" y="4443720"/>
            <a:ext cx="3940226" cy="1390670"/>
            <a:chOff x="1130300" y="2733666"/>
            <a:chExt cx="3940226" cy="1390670"/>
          </a:xfrm>
        </p:grpSpPr>
        <p:sp>
          <p:nvSpPr>
            <p:cNvPr id="25" name="사각형: 둥근 모서리 24">
              <a:extLst>
                <a:ext uri="{FF2B5EF4-FFF2-40B4-BE49-F238E27FC236}">
                  <a16:creationId xmlns:a16="http://schemas.microsoft.com/office/drawing/2014/main" id="{8C338EA5-C457-46BC-AD98-B5A5F8B80818}"/>
                </a:ext>
              </a:extLst>
            </p:cNvPr>
            <p:cNvSpPr/>
            <p:nvPr/>
          </p:nvSpPr>
          <p:spPr>
            <a:xfrm>
              <a:off x="1130300" y="2733666"/>
              <a:ext cx="3940226" cy="1390670"/>
            </a:xfrm>
            <a:prstGeom prst="roundRect">
              <a:avLst>
                <a:gd name="adj" fmla="val 50000"/>
              </a:avLst>
            </a:prstGeom>
            <a:solidFill>
              <a:srgbClr val="E8E8E8"/>
            </a:solidFill>
            <a:ln w="88900">
              <a:solidFill>
                <a:srgbClr val="E8E8E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6" name="타원 25">
              <a:extLst>
                <a:ext uri="{FF2B5EF4-FFF2-40B4-BE49-F238E27FC236}">
                  <a16:creationId xmlns:a16="http://schemas.microsoft.com/office/drawing/2014/main" id="{02A4303B-7403-4B24-BDF7-28FC5E977E9E}"/>
                </a:ext>
              </a:extLst>
            </p:cNvPr>
            <p:cNvSpPr/>
            <p:nvPr userDrawn="1"/>
          </p:nvSpPr>
          <p:spPr>
            <a:xfrm>
              <a:off x="3816278" y="2874866"/>
              <a:ext cx="1108270" cy="110827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7" name="타원 26">
              <a:extLst>
                <a:ext uri="{FF2B5EF4-FFF2-40B4-BE49-F238E27FC236}">
                  <a16:creationId xmlns:a16="http://schemas.microsoft.com/office/drawing/2014/main" id="{3189455E-DBDE-4001-B782-BDC80D8909D0}"/>
                </a:ext>
              </a:extLst>
            </p:cNvPr>
            <p:cNvSpPr/>
            <p:nvPr userDrawn="1"/>
          </p:nvSpPr>
          <p:spPr>
            <a:xfrm>
              <a:off x="2546278" y="2874866"/>
              <a:ext cx="1108270" cy="110827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8" name="타원 27">
              <a:extLst>
                <a:ext uri="{FF2B5EF4-FFF2-40B4-BE49-F238E27FC236}">
                  <a16:creationId xmlns:a16="http://schemas.microsoft.com/office/drawing/2014/main" id="{FF9DB852-F178-4756-83E8-26AFAF6F9A96}"/>
                </a:ext>
              </a:extLst>
            </p:cNvPr>
            <p:cNvSpPr/>
            <p:nvPr userDrawn="1"/>
          </p:nvSpPr>
          <p:spPr>
            <a:xfrm>
              <a:off x="1276278" y="2874866"/>
              <a:ext cx="1108270" cy="110827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29" name="그룹 28">
              <a:extLst>
                <a:ext uri="{FF2B5EF4-FFF2-40B4-BE49-F238E27FC236}">
                  <a16:creationId xmlns:a16="http://schemas.microsoft.com/office/drawing/2014/main" id="{0DBC006D-73A6-4761-A82A-A3F4AC53F82E}"/>
                </a:ext>
              </a:extLst>
            </p:cNvPr>
            <p:cNvGrpSpPr/>
            <p:nvPr userDrawn="1"/>
          </p:nvGrpSpPr>
          <p:grpSpPr>
            <a:xfrm>
              <a:off x="1602915" y="3269214"/>
              <a:ext cx="454996" cy="319574"/>
              <a:chOff x="5508105" y="4010778"/>
              <a:chExt cx="614611" cy="431682"/>
            </a:xfrm>
            <a:solidFill>
              <a:srgbClr val="38D065"/>
            </a:solidFill>
          </p:grpSpPr>
          <p:sp>
            <p:nvSpPr>
              <p:cNvPr id="32" name="자유형 46">
                <a:extLst>
                  <a:ext uri="{FF2B5EF4-FFF2-40B4-BE49-F238E27FC236}">
                    <a16:creationId xmlns:a16="http://schemas.microsoft.com/office/drawing/2014/main" id="{64D2EFA8-F027-4958-988D-8896CF571A6B}"/>
                  </a:ext>
                </a:extLst>
              </p:cNvPr>
              <p:cNvSpPr/>
              <p:nvPr/>
            </p:nvSpPr>
            <p:spPr>
              <a:xfrm>
                <a:off x="5508105" y="4010778"/>
                <a:ext cx="507837" cy="374432"/>
              </a:xfrm>
              <a:custGeom>
                <a:avLst/>
                <a:gdLst>
                  <a:gd name="connsiteX0" fmla="*/ 234498 w 507837"/>
                  <a:gd name="connsiteY0" fmla="*/ 155447 h 374432"/>
                  <a:gd name="connsiteX1" fmla="*/ 204965 w 507837"/>
                  <a:gd name="connsiteY1" fmla="*/ 184980 h 374432"/>
                  <a:gd name="connsiteX2" fmla="*/ 234498 w 507837"/>
                  <a:gd name="connsiteY2" fmla="*/ 214513 h 374432"/>
                  <a:gd name="connsiteX3" fmla="*/ 264031 w 507837"/>
                  <a:gd name="connsiteY3" fmla="*/ 184980 h 374432"/>
                  <a:gd name="connsiteX4" fmla="*/ 234498 w 507837"/>
                  <a:gd name="connsiteY4" fmla="*/ 155447 h 374432"/>
                  <a:gd name="connsiteX5" fmla="*/ 120198 w 507837"/>
                  <a:gd name="connsiteY5" fmla="*/ 155447 h 374432"/>
                  <a:gd name="connsiteX6" fmla="*/ 90665 w 507837"/>
                  <a:gd name="connsiteY6" fmla="*/ 184980 h 374432"/>
                  <a:gd name="connsiteX7" fmla="*/ 120198 w 507837"/>
                  <a:gd name="connsiteY7" fmla="*/ 214513 h 374432"/>
                  <a:gd name="connsiteX8" fmla="*/ 149731 w 507837"/>
                  <a:gd name="connsiteY8" fmla="*/ 184980 h 374432"/>
                  <a:gd name="connsiteX9" fmla="*/ 120198 w 507837"/>
                  <a:gd name="connsiteY9" fmla="*/ 155447 h 374432"/>
                  <a:gd name="connsiteX10" fmla="*/ 260718 w 507837"/>
                  <a:gd name="connsiteY10" fmla="*/ 0 h 374432"/>
                  <a:gd name="connsiteX11" fmla="*/ 500948 w 507837"/>
                  <a:gd name="connsiteY11" fmla="*/ 114343 h 374432"/>
                  <a:gd name="connsiteX12" fmla="*/ 507837 w 507837"/>
                  <a:gd name="connsiteY12" fmla="*/ 138847 h 374432"/>
                  <a:gd name="connsiteX13" fmla="*/ 446348 w 507837"/>
                  <a:gd name="connsiteY13" fmla="*/ 129933 h 374432"/>
                  <a:gd name="connsiteX14" fmla="*/ 261257 w 507837"/>
                  <a:gd name="connsiteY14" fmla="*/ 262843 h 374432"/>
                  <a:gd name="connsiteX15" fmla="*/ 315469 w 507837"/>
                  <a:gd name="connsiteY15" fmla="*/ 356825 h 374432"/>
                  <a:gd name="connsiteX16" fmla="*/ 334297 w 507837"/>
                  <a:gd name="connsiteY16" fmla="*/ 365940 h 374432"/>
                  <a:gd name="connsiteX17" fmla="*/ 313262 w 507837"/>
                  <a:gd name="connsiteY17" fmla="*/ 370629 h 374432"/>
                  <a:gd name="connsiteX18" fmla="*/ 260718 w 507837"/>
                  <a:gd name="connsiteY18" fmla="*/ 374432 h 374432"/>
                  <a:gd name="connsiteX19" fmla="*/ 0 w 507837"/>
                  <a:gd name="connsiteY19" fmla="*/ 187216 h 374432"/>
                  <a:gd name="connsiteX20" fmla="*/ 260718 w 507837"/>
                  <a:gd name="connsiteY20" fmla="*/ 0 h 374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07837" h="374432">
                    <a:moveTo>
                      <a:pt x="234498" y="155447"/>
                    </a:moveTo>
                    <a:cubicBezTo>
                      <a:pt x="218187" y="155447"/>
                      <a:pt x="204965" y="168669"/>
                      <a:pt x="204965" y="184980"/>
                    </a:cubicBezTo>
                    <a:cubicBezTo>
                      <a:pt x="204965" y="201291"/>
                      <a:pt x="218187" y="214513"/>
                      <a:pt x="234498" y="214513"/>
                    </a:cubicBezTo>
                    <a:cubicBezTo>
                      <a:pt x="250809" y="214513"/>
                      <a:pt x="264031" y="201291"/>
                      <a:pt x="264031" y="184980"/>
                    </a:cubicBezTo>
                    <a:cubicBezTo>
                      <a:pt x="264031" y="168669"/>
                      <a:pt x="250809" y="155447"/>
                      <a:pt x="234498" y="155447"/>
                    </a:cubicBezTo>
                    <a:close/>
                    <a:moveTo>
                      <a:pt x="120198" y="155447"/>
                    </a:moveTo>
                    <a:cubicBezTo>
                      <a:pt x="103887" y="155447"/>
                      <a:pt x="90665" y="168669"/>
                      <a:pt x="90665" y="184980"/>
                    </a:cubicBezTo>
                    <a:cubicBezTo>
                      <a:pt x="90665" y="201291"/>
                      <a:pt x="103887" y="214513"/>
                      <a:pt x="120198" y="214513"/>
                    </a:cubicBezTo>
                    <a:cubicBezTo>
                      <a:pt x="136509" y="214513"/>
                      <a:pt x="149731" y="201291"/>
                      <a:pt x="149731" y="184980"/>
                    </a:cubicBezTo>
                    <a:cubicBezTo>
                      <a:pt x="149731" y="168669"/>
                      <a:pt x="136509" y="155447"/>
                      <a:pt x="120198" y="155447"/>
                    </a:cubicBezTo>
                    <a:close/>
                    <a:moveTo>
                      <a:pt x="260718" y="0"/>
                    </a:moveTo>
                    <a:cubicBezTo>
                      <a:pt x="368712" y="0"/>
                      <a:pt x="461369" y="47148"/>
                      <a:pt x="500948" y="114343"/>
                    </a:cubicBezTo>
                    <a:lnTo>
                      <a:pt x="507837" y="138847"/>
                    </a:lnTo>
                    <a:lnTo>
                      <a:pt x="446348" y="129933"/>
                    </a:lnTo>
                    <a:cubicBezTo>
                      <a:pt x="344125" y="129933"/>
                      <a:pt x="261257" y="189439"/>
                      <a:pt x="261257" y="262843"/>
                    </a:cubicBezTo>
                    <a:cubicBezTo>
                      <a:pt x="261257" y="299545"/>
                      <a:pt x="281974" y="332773"/>
                      <a:pt x="315469" y="356825"/>
                    </a:cubicBezTo>
                    <a:lnTo>
                      <a:pt x="334297" y="365940"/>
                    </a:lnTo>
                    <a:lnTo>
                      <a:pt x="313262" y="370629"/>
                    </a:lnTo>
                    <a:cubicBezTo>
                      <a:pt x="296290" y="373123"/>
                      <a:pt x="278717" y="374432"/>
                      <a:pt x="260718" y="374432"/>
                    </a:cubicBezTo>
                    <a:cubicBezTo>
                      <a:pt x="116727" y="374432"/>
                      <a:pt x="0" y="290613"/>
                      <a:pt x="0" y="187216"/>
                    </a:cubicBezTo>
                    <a:cubicBezTo>
                      <a:pt x="0" y="83819"/>
                      <a:pt x="116727" y="0"/>
                      <a:pt x="26071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lvl="0" algn="ctr"/>
                <a:endParaRPr lang="ko-KR" altLang="en-US"/>
              </a:p>
            </p:txBody>
          </p:sp>
          <p:sp>
            <p:nvSpPr>
              <p:cNvPr id="33" name="자유형 47">
                <a:extLst>
                  <a:ext uri="{FF2B5EF4-FFF2-40B4-BE49-F238E27FC236}">
                    <a16:creationId xmlns:a16="http://schemas.microsoft.com/office/drawing/2014/main" id="{4AD016E4-4416-48B9-AD1E-1CDE68061918}"/>
                  </a:ext>
                </a:extLst>
              </p:cNvPr>
              <p:cNvSpPr/>
              <p:nvPr/>
            </p:nvSpPr>
            <p:spPr>
              <a:xfrm>
                <a:off x="5786186" y="4153954"/>
                <a:ext cx="336530" cy="241656"/>
              </a:xfrm>
              <a:custGeom>
                <a:avLst/>
                <a:gdLst>
                  <a:gd name="connsiteX0" fmla="*/ 253037 w 336530"/>
                  <a:gd name="connsiteY0" fmla="*/ 97968 h 241656"/>
                  <a:gd name="connsiteX1" fmla="*/ 230177 w 336530"/>
                  <a:gd name="connsiteY1" fmla="*/ 120828 h 241656"/>
                  <a:gd name="connsiteX2" fmla="*/ 253037 w 336530"/>
                  <a:gd name="connsiteY2" fmla="*/ 143688 h 241656"/>
                  <a:gd name="connsiteX3" fmla="*/ 275897 w 336530"/>
                  <a:gd name="connsiteY3" fmla="*/ 120828 h 241656"/>
                  <a:gd name="connsiteX4" fmla="*/ 253037 w 336530"/>
                  <a:gd name="connsiteY4" fmla="*/ 97968 h 241656"/>
                  <a:gd name="connsiteX5" fmla="*/ 168265 w 336530"/>
                  <a:gd name="connsiteY5" fmla="*/ 97968 h 241656"/>
                  <a:gd name="connsiteX6" fmla="*/ 145405 w 336530"/>
                  <a:gd name="connsiteY6" fmla="*/ 120828 h 241656"/>
                  <a:gd name="connsiteX7" fmla="*/ 168265 w 336530"/>
                  <a:gd name="connsiteY7" fmla="*/ 143688 h 241656"/>
                  <a:gd name="connsiteX8" fmla="*/ 191125 w 336530"/>
                  <a:gd name="connsiteY8" fmla="*/ 120828 h 241656"/>
                  <a:gd name="connsiteX9" fmla="*/ 168265 w 336530"/>
                  <a:gd name="connsiteY9" fmla="*/ 97968 h 241656"/>
                  <a:gd name="connsiteX10" fmla="*/ 83492 w 336530"/>
                  <a:gd name="connsiteY10" fmla="*/ 97968 h 241656"/>
                  <a:gd name="connsiteX11" fmla="*/ 60632 w 336530"/>
                  <a:gd name="connsiteY11" fmla="*/ 120828 h 241656"/>
                  <a:gd name="connsiteX12" fmla="*/ 83492 w 336530"/>
                  <a:gd name="connsiteY12" fmla="*/ 143688 h 241656"/>
                  <a:gd name="connsiteX13" fmla="*/ 106352 w 336530"/>
                  <a:gd name="connsiteY13" fmla="*/ 120828 h 241656"/>
                  <a:gd name="connsiteX14" fmla="*/ 83492 w 336530"/>
                  <a:gd name="connsiteY14" fmla="*/ 97968 h 241656"/>
                  <a:gd name="connsiteX15" fmla="*/ 168265 w 336530"/>
                  <a:gd name="connsiteY15" fmla="*/ 0 h 241656"/>
                  <a:gd name="connsiteX16" fmla="*/ 336530 w 336530"/>
                  <a:gd name="connsiteY16" fmla="*/ 120828 h 241656"/>
                  <a:gd name="connsiteX17" fmla="*/ 168265 w 336530"/>
                  <a:gd name="connsiteY17" fmla="*/ 241656 h 241656"/>
                  <a:gd name="connsiteX18" fmla="*/ 0 w 336530"/>
                  <a:gd name="connsiteY18" fmla="*/ 120828 h 241656"/>
                  <a:gd name="connsiteX19" fmla="*/ 168265 w 336530"/>
                  <a:gd name="connsiteY19" fmla="*/ 0 h 241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36530" h="241656">
                    <a:moveTo>
                      <a:pt x="253037" y="97968"/>
                    </a:moveTo>
                    <a:cubicBezTo>
                      <a:pt x="240412" y="97968"/>
                      <a:pt x="230177" y="108203"/>
                      <a:pt x="230177" y="120828"/>
                    </a:cubicBezTo>
                    <a:cubicBezTo>
                      <a:pt x="230177" y="133453"/>
                      <a:pt x="240412" y="143688"/>
                      <a:pt x="253037" y="143688"/>
                    </a:cubicBezTo>
                    <a:cubicBezTo>
                      <a:pt x="265662" y="143688"/>
                      <a:pt x="275897" y="133453"/>
                      <a:pt x="275897" y="120828"/>
                    </a:cubicBezTo>
                    <a:cubicBezTo>
                      <a:pt x="275897" y="108203"/>
                      <a:pt x="265662" y="97968"/>
                      <a:pt x="253037" y="97968"/>
                    </a:cubicBezTo>
                    <a:close/>
                    <a:moveTo>
                      <a:pt x="168265" y="97968"/>
                    </a:moveTo>
                    <a:cubicBezTo>
                      <a:pt x="155640" y="97968"/>
                      <a:pt x="145405" y="108203"/>
                      <a:pt x="145405" y="120828"/>
                    </a:cubicBezTo>
                    <a:cubicBezTo>
                      <a:pt x="145405" y="133453"/>
                      <a:pt x="155640" y="143688"/>
                      <a:pt x="168265" y="143688"/>
                    </a:cubicBezTo>
                    <a:cubicBezTo>
                      <a:pt x="180890" y="143688"/>
                      <a:pt x="191125" y="133453"/>
                      <a:pt x="191125" y="120828"/>
                    </a:cubicBezTo>
                    <a:cubicBezTo>
                      <a:pt x="191125" y="108203"/>
                      <a:pt x="180890" y="97968"/>
                      <a:pt x="168265" y="97968"/>
                    </a:cubicBezTo>
                    <a:close/>
                    <a:moveTo>
                      <a:pt x="83492" y="97968"/>
                    </a:moveTo>
                    <a:cubicBezTo>
                      <a:pt x="70867" y="97968"/>
                      <a:pt x="60632" y="108203"/>
                      <a:pt x="60632" y="120828"/>
                    </a:cubicBezTo>
                    <a:cubicBezTo>
                      <a:pt x="60632" y="133453"/>
                      <a:pt x="70867" y="143688"/>
                      <a:pt x="83492" y="143688"/>
                    </a:cubicBezTo>
                    <a:cubicBezTo>
                      <a:pt x="96117" y="143688"/>
                      <a:pt x="106352" y="133453"/>
                      <a:pt x="106352" y="120828"/>
                    </a:cubicBezTo>
                    <a:cubicBezTo>
                      <a:pt x="106352" y="108203"/>
                      <a:pt x="96117" y="97968"/>
                      <a:pt x="83492" y="97968"/>
                    </a:cubicBezTo>
                    <a:close/>
                    <a:moveTo>
                      <a:pt x="168265" y="0"/>
                    </a:moveTo>
                    <a:cubicBezTo>
                      <a:pt x="261195" y="0"/>
                      <a:pt x="336530" y="54097"/>
                      <a:pt x="336530" y="120828"/>
                    </a:cubicBezTo>
                    <a:cubicBezTo>
                      <a:pt x="336530" y="187559"/>
                      <a:pt x="261195" y="241656"/>
                      <a:pt x="168265" y="241656"/>
                    </a:cubicBezTo>
                    <a:cubicBezTo>
                      <a:pt x="75335" y="241656"/>
                      <a:pt x="0" y="187559"/>
                      <a:pt x="0" y="120828"/>
                    </a:cubicBezTo>
                    <a:cubicBezTo>
                      <a:pt x="0" y="54097"/>
                      <a:pt x="75335" y="0"/>
                      <a:pt x="16826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lvl="0" algn="ctr"/>
                <a:endParaRPr lang="ko-KR" altLang="en-US"/>
              </a:p>
            </p:txBody>
          </p:sp>
          <p:sp>
            <p:nvSpPr>
              <p:cNvPr id="34" name="이등변 삼각형 33">
                <a:extLst>
                  <a:ext uri="{FF2B5EF4-FFF2-40B4-BE49-F238E27FC236}">
                    <a16:creationId xmlns:a16="http://schemas.microsoft.com/office/drawing/2014/main" id="{349FA05E-A15F-4F2A-94B5-70BFFE6D1214}"/>
                  </a:ext>
                </a:extLst>
              </p:cNvPr>
              <p:cNvSpPr/>
              <p:nvPr/>
            </p:nvSpPr>
            <p:spPr>
              <a:xfrm rot="10800000">
                <a:off x="5580112" y="4293096"/>
                <a:ext cx="100216" cy="149364"/>
              </a:xfrm>
              <a:prstGeom prst="triangle">
                <a:avLst>
                  <a:gd name="adj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lvl="0" algn="ctr"/>
                <a:endParaRPr lang="ko-KR" altLang="en-US"/>
              </a:p>
            </p:txBody>
          </p:sp>
          <p:sp>
            <p:nvSpPr>
              <p:cNvPr id="35" name="이등변 삼각형 34">
                <a:extLst>
                  <a:ext uri="{FF2B5EF4-FFF2-40B4-BE49-F238E27FC236}">
                    <a16:creationId xmlns:a16="http://schemas.microsoft.com/office/drawing/2014/main" id="{960B8637-9067-4D8C-ACF2-8BE50464A279}"/>
                  </a:ext>
                </a:extLst>
              </p:cNvPr>
              <p:cNvSpPr/>
              <p:nvPr/>
            </p:nvSpPr>
            <p:spPr>
              <a:xfrm rot="10800000" flipH="1">
                <a:off x="6001752" y="4351020"/>
                <a:ext cx="54535" cy="81280"/>
              </a:xfrm>
              <a:prstGeom prst="triangle">
                <a:avLst>
                  <a:gd name="adj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lvl="0" algn="ctr"/>
                <a:endParaRPr lang="ko-KR" altLang="en-US"/>
              </a:p>
            </p:txBody>
          </p:sp>
        </p:grpSp>
        <p:pic>
          <p:nvPicPr>
            <p:cNvPr id="30" name="그래픽 29">
              <a:extLst>
                <a:ext uri="{FF2B5EF4-FFF2-40B4-BE49-F238E27FC236}">
                  <a16:creationId xmlns:a16="http://schemas.microsoft.com/office/drawing/2014/main" id="{13375D5D-A7CB-477C-BD2B-00E76DCD3B1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p:blipFill>
          <p:spPr>
            <a:xfrm>
              <a:off x="4175370" y="3259807"/>
              <a:ext cx="390086" cy="338388"/>
            </a:xfrm>
            <a:prstGeom prst="rect">
              <a:avLst/>
            </a:prstGeom>
          </p:spPr>
        </p:pic>
        <p:pic>
          <p:nvPicPr>
            <p:cNvPr id="31" name="그래픽 30">
              <a:extLst>
                <a:ext uri="{FF2B5EF4-FFF2-40B4-BE49-F238E27FC236}">
                  <a16:creationId xmlns:a16="http://schemas.microsoft.com/office/drawing/2014/main" id="{949B9B72-F20E-42DD-B2C2-845EE2199B8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p:blipFill>
          <p:spPr>
            <a:xfrm>
              <a:off x="2928348" y="3256936"/>
              <a:ext cx="344131" cy="344131"/>
            </a:xfrm>
            <a:prstGeom prst="rect">
              <a:avLst/>
            </a:prstGeom>
          </p:spPr>
        </p:pic>
      </p:grpSp>
      <p:grpSp>
        <p:nvGrpSpPr>
          <p:cNvPr id="36" name="그룹 35">
            <a:extLst>
              <a:ext uri="{FF2B5EF4-FFF2-40B4-BE49-F238E27FC236}">
                <a16:creationId xmlns:a16="http://schemas.microsoft.com/office/drawing/2014/main" id="{701A8FC1-0E4D-4326-AC3E-2ABA9D9BC115}"/>
              </a:ext>
            </a:extLst>
          </p:cNvPr>
          <p:cNvGrpSpPr/>
          <p:nvPr userDrawn="1"/>
        </p:nvGrpSpPr>
        <p:grpSpPr>
          <a:xfrm>
            <a:off x="1130300" y="1026944"/>
            <a:ext cx="3940226" cy="1390670"/>
            <a:chOff x="1130300" y="4443720"/>
            <a:chExt cx="3940226" cy="1390670"/>
          </a:xfrm>
        </p:grpSpPr>
        <p:sp>
          <p:nvSpPr>
            <p:cNvPr id="37" name="사각형: 둥근 모서리 36">
              <a:extLst>
                <a:ext uri="{FF2B5EF4-FFF2-40B4-BE49-F238E27FC236}">
                  <a16:creationId xmlns:a16="http://schemas.microsoft.com/office/drawing/2014/main" id="{E64348BC-60F8-45A6-B26E-0FA5DA1F8120}"/>
                </a:ext>
              </a:extLst>
            </p:cNvPr>
            <p:cNvSpPr/>
            <p:nvPr/>
          </p:nvSpPr>
          <p:spPr>
            <a:xfrm>
              <a:off x="1130300" y="4443720"/>
              <a:ext cx="3940226" cy="139067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88900">
              <a:solidFill>
                <a:srgbClr val="E8E8E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38" name="그림 37">
              <a:extLst>
                <a:ext uri="{FF2B5EF4-FFF2-40B4-BE49-F238E27FC236}">
                  <a16:creationId xmlns:a16="http://schemas.microsoft.com/office/drawing/2014/main" id="{D245F002-BE95-4211-8319-825BD2A4E9D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9"/>
            <a:stretch>
              <a:fillRect/>
            </a:stretch>
          </p:blipFill>
          <p:spPr>
            <a:xfrm>
              <a:off x="1765913" y="4753977"/>
              <a:ext cx="2670279" cy="829128"/>
            </a:xfrm>
            <a:prstGeom prst="rect">
              <a:avLst/>
            </a:prstGeom>
          </p:spPr>
        </p:pic>
      </p:grpSp>
      <p:grpSp>
        <p:nvGrpSpPr>
          <p:cNvPr id="39" name="그룹 38">
            <a:extLst>
              <a:ext uri="{FF2B5EF4-FFF2-40B4-BE49-F238E27FC236}">
                <a16:creationId xmlns:a16="http://schemas.microsoft.com/office/drawing/2014/main" id="{67FD8627-2964-4512-BD5C-144F50441C3B}"/>
              </a:ext>
            </a:extLst>
          </p:cNvPr>
          <p:cNvGrpSpPr/>
          <p:nvPr userDrawn="1"/>
        </p:nvGrpSpPr>
        <p:grpSpPr>
          <a:xfrm>
            <a:off x="1130300" y="2609941"/>
            <a:ext cx="4239986" cy="1514395"/>
            <a:chOff x="1130300" y="899886"/>
            <a:chExt cx="4239986" cy="1514395"/>
          </a:xfrm>
        </p:grpSpPr>
        <p:sp>
          <p:nvSpPr>
            <p:cNvPr id="40" name="사각형: 둥근 모서리 39">
              <a:extLst>
                <a:ext uri="{FF2B5EF4-FFF2-40B4-BE49-F238E27FC236}">
                  <a16:creationId xmlns:a16="http://schemas.microsoft.com/office/drawing/2014/main" id="{F1B32E92-7101-4C77-A1DC-7FF435D9958D}"/>
                </a:ext>
              </a:extLst>
            </p:cNvPr>
            <p:cNvSpPr/>
            <p:nvPr/>
          </p:nvSpPr>
          <p:spPr>
            <a:xfrm>
              <a:off x="1130300" y="1023611"/>
              <a:ext cx="3940226" cy="139067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88900">
              <a:solidFill>
                <a:srgbClr val="E8E8E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41" name="그림 40">
              <a:extLst>
                <a:ext uri="{FF2B5EF4-FFF2-40B4-BE49-F238E27FC236}">
                  <a16:creationId xmlns:a16="http://schemas.microsoft.com/office/drawing/2014/main" id="{C563252D-DB62-4A2A-A15F-FF147638FB60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238" t="13121" r="55953" b="65503"/>
            <a:stretch/>
          </p:blipFill>
          <p:spPr>
            <a:xfrm>
              <a:off x="3686629" y="899886"/>
              <a:ext cx="1683657" cy="1465944"/>
            </a:xfrm>
            <a:prstGeom prst="rect">
              <a:avLst/>
            </a:prstGeom>
          </p:spPr>
        </p:pic>
        <p:pic>
          <p:nvPicPr>
            <p:cNvPr id="42" name="그림 41">
              <a:extLst>
                <a:ext uri="{FF2B5EF4-FFF2-40B4-BE49-F238E27FC236}">
                  <a16:creationId xmlns:a16="http://schemas.microsoft.com/office/drawing/2014/main" id="{1BACBD4E-A47D-431E-9650-B96B24FB5700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528" r="53866" b="83340"/>
            <a:stretch/>
          </p:blipFill>
          <p:spPr>
            <a:xfrm>
              <a:off x="3417461" y="1016794"/>
              <a:ext cx="689132" cy="556448"/>
            </a:xfrm>
            <a:prstGeom prst="rect">
              <a:avLst/>
            </a:prstGeom>
          </p:spPr>
        </p:pic>
      </p:grpSp>
      <p:pic>
        <p:nvPicPr>
          <p:cNvPr id="3" name="그림 2">
            <a:extLst>
              <a:ext uri="{FF2B5EF4-FFF2-40B4-BE49-F238E27FC236}">
                <a16:creationId xmlns:a16="http://schemas.microsoft.com/office/drawing/2014/main" id="{6655A94E-B8D7-998C-0F8C-FF0BDD5DF1A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435" r="79876"/>
          <a:stretch/>
        </p:blipFill>
        <p:spPr>
          <a:xfrm>
            <a:off x="-1" y="4624676"/>
            <a:ext cx="2467429" cy="2245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17054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>
            <a:extLst>
              <a:ext uri="{FF2B5EF4-FFF2-40B4-BE49-F238E27FC236}">
                <a16:creationId xmlns:a16="http://schemas.microsoft.com/office/drawing/2014/main" id="{47E36132-5841-9896-64C2-A4AB9A49EC62}"/>
              </a:ext>
            </a:extLst>
          </p:cNvPr>
          <p:cNvSpPr/>
          <p:nvPr/>
        </p:nvSpPr>
        <p:spPr>
          <a:xfrm>
            <a:off x="0" y="1"/>
            <a:ext cx="12192000" cy="927099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7" name="직사각형 36">
            <a:extLst>
              <a:ext uri="{FF2B5EF4-FFF2-40B4-BE49-F238E27FC236}">
                <a16:creationId xmlns:a16="http://schemas.microsoft.com/office/drawing/2014/main" id="{24C8BBF9-8B13-6A9E-9802-1D07849E278C}"/>
              </a:ext>
            </a:extLst>
          </p:cNvPr>
          <p:cNvSpPr/>
          <p:nvPr userDrawn="1"/>
        </p:nvSpPr>
        <p:spPr>
          <a:xfrm>
            <a:off x="0" y="1"/>
            <a:ext cx="695325" cy="930402"/>
          </a:xfrm>
          <a:prstGeom prst="rect">
            <a:avLst/>
          </a:prstGeom>
          <a:solidFill>
            <a:srgbClr val="0EAE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14" name="텍스트 개체 틀 12">
            <a:extLst>
              <a:ext uri="{FF2B5EF4-FFF2-40B4-BE49-F238E27FC236}">
                <a16:creationId xmlns:a16="http://schemas.microsoft.com/office/drawing/2014/main" id="{ADFD14DA-9D43-4468-31F3-BB8E83E66BCA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127249" y="195005"/>
            <a:ext cx="440826" cy="553998"/>
          </a:xfrm>
        </p:spPr>
        <p:txBody>
          <a:bodyPr wrap="none" lIns="0" tIns="0" rIns="0" bIns="0" anchor="ctr">
            <a:spAutoFit/>
          </a:bodyPr>
          <a:lstStyle>
            <a:lvl1pPr marL="0" indent="0">
              <a:lnSpc>
                <a:spcPct val="100000"/>
              </a:lnSpc>
              <a:buNone/>
              <a:defRPr sz="3600" b="1" spc="-100" baseline="0">
                <a:gradFill>
                  <a:gsLst>
                    <a:gs pos="100000">
                      <a:schemeClr val="bg1"/>
                    </a:gs>
                    <a:gs pos="100000">
                      <a:srgbClr val="13367C"/>
                    </a:gs>
                  </a:gsLst>
                  <a:lin ang="2400000" scaled="0"/>
                </a:gradFill>
                <a:latin typeface="HY견명조" panose="02030600000101010101" pitchFamily="18" charset="-127"/>
                <a:ea typeface="HY견명조" panose="02030600000101010101" pitchFamily="18" charset="-127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 altLang="ko-KR"/>
              <a:t>Ⅰ</a:t>
            </a:r>
          </a:p>
        </p:txBody>
      </p:sp>
      <p:sp>
        <p:nvSpPr>
          <p:cNvPr id="15" name="텍스트 개체 틀 12">
            <a:extLst>
              <a:ext uri="{FF2B5EF4-FFF2-40B4-BE49-F238E27FC236}">
                <a16:creationId xmlns:a16="http://schemas.microsoft.com/office/drawing/2014/main" id="{097385BC-D302-C709-BA06-814957230BF2}"/>
              </a:ext>
            </a:extLst>
          </p:cNvPr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800963" y="307361"/>
            <a:ext cx="11083890" cy="430887"/>
          </a:xfrm>
        </p:spPr>
        <p:txBody>
          <a:bodyPr wrap="square" lIns="0" tIns="0" rIns="0" bIns="0" anchor="ctr">
            <a:spAutoFit/>
          </a:bodyPr>
          <a:lstStyle>
            <a:lvl1pPr marL="0" indent="0">
              <a:lnSpc>
                <a:spcPct val="100000"/>
              </a:lnSpc>
              <a:buNone/>
              <a:defRPr sz="2800" b="1" spc="-200" baseline="0">
                <a:gradFill>
                  <a:gsLst>
                    <a:gs pos="100000">
                      <a:schemeClr val="tx1"/>
                    </a:gs>
                    <a:gs pos="100000">
                      <a:srgbClr val="13367C"/>
                    </a:gs>
                  </a:gsLst>
                  <a:lin ang="2400000" scaled="0"/>
                </a:gradFill>
                <a:latin typeface="+mn-ea"/>
                <a:ea typeface="+mn-ea"/>
              </a:defRPr>
            </a:lvl1pPr>
          </a:lstStyle>
          <a:p>
            <a:pPr lvl="0"/>
            <a:r>
              <a:rPr lang="ko-KR" altLang="en-US"/>
              <a:t>마스터내용을 입력하세요</a:t>
            </a:r>
            <a:r>
              <a:rPr lang="en-US" altLang="ko-KR"/>
              <a:t>.</a:t>
            </a:r>
            <a:endParaRPr lang="ko-KR" altLang="en-US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1BBEE52-4A0B-6625-338A-FC9646230223}"/>
              </a:ext>
            </a:extLst>
          </p:cNvPr>
          <p:cNvSpPr txBox="1"/>
          <p:nvPr userDrawn="1"/>
        </p:nvSpPr>
        <p:spPr>
          <a:xfrm>
            <a:off x="439316" y="74282"/>
            <a:ext cx="65" cy="153888"/>
          </a:xfrm>
          <a:prstGeom prst="rect">
            <a:avLst/>
          </a:prstGeom>
          <a:noFill/>
          <a:effectLst/>
        </p:spPr>
        <p:txBody>
          <a:bodyPr wrap="none" lIns="0" tIns="0" rIns="0" bIns="0" rtlCol="0" anchor="ctr">
            <a:spAutoFit/>
          </a:bodyPr>
          <a:lstStyle/>
          <a:p>
            <a:endParaRPr lang="ko-KR" altLang="en-US" sz="1000" b="1" spc="-100" baseline="0" dirty="0">
              <a:gradFill>
                <a:gsLst>
                  <a:gs pos="100000">
                    <a:schemeClr val="bg1"/>
                  </a:gs>
                  <a:gs pos="100000">
                    <a:prstClr val="black"/>
                  </a:gs>
                </a:gsLst>
                <a:lin ang="5400000" scaled="1"/>
              </a:gradFill>
              <a:latin typeface="+mn-ea"/>
              <a:ea typeface="+mn-ea"/>
            </a:endParaRPr>
          </a:p>
        </p:txBody>
      </p:sp>
      <p:sp>
        <p:nvSpPr>
          <p:cNvPr id="36" name="직사각형 35">
            <a:extLst>
              <a:ext uri="{FF2B5EF4-FFF2-40B4-BE49-F238E27FC236}">
                <a16:creationId xmlns:a16="http://schemas.microsoft.com/office/drawing/2014/main" id="{7BF53FC4-97A7-4E2A-78F8-418F45C228C9}"/>
              </a:ext>
            </a:extLst>
          </p:cNvPr>
          <p:cNvSpPr/>
          <p:nvPr userDrawn="1"/>
        </p:nvSpPr>
        <p:spPr>
          <a:xfrm>
            <a:off x="0" y="0"/>
            <a:ext cx="12192000" cy="11851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rgbClr val="F3F3F3"/>
              </a:solidFill>
            </a:endParaRPr>
          </a:p>
        </p:txBody>
      </p:sp>
      <p:sp>
        <p:nvSpPr>
          <p:cNvPr id="42" name="직사각형 41">
            <a:extLst>
              <a:ext uri="{FF2B5EF4-FFF2-40B4-BE49-F238E27FC236}">
                <a16:creationId xmlns:a16="http://schemas.microsoft.com/office/drawing/2014/main" id="{4553C116-D057-1F95-DD00-B9FCD53B8EDC}"/>
              </a:ext>
            </a:extLst>
          </p:cNvPr>
          <p:cNvSpPr/>
          <p:nvPr userDrawn="1"/>
        </p:nvSpPr>
        <p:spPr>
          <a:xfrm>
            <a:off x="0" y="0"/>
            <a:ext cx="695325" cy="118509"/>
          </a:xfrm>
          <a:prstGeom prst="rect">
            <a:avLst/>
          </a:prstGeom>
          <a:solidFill>
            <a:srgbClr val="096D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rgbClr val="F3F3F3"/>
              </a:solidFill>
            </a:endParaRPr>
          </a:p>
        </p:txBody>
      </p:sp>
      <p:sp>
        <p:nvSpPr>
          <p:cNvPr id="44" name="슬라이드 번호 개체 틀 5">
            <a:extLst>
              <a:ext uri="{FF2B5EF4-FFF2-40B4-BE49-F238E27FC236}">
                <a16:creationId xmlns:a16="http://schemas.microsoft.com/office/drawing/2014/main" id="{075706A1-E493-FC56-16C9-39331D46428C}"/>
              </a:ext>
            </a:extLst>
          </p:cNvPr>
          <p:cNvSpPr txBox="1">
            <a:spLocks/>
          </p:cNvSpPr>
          <p:nvPr userDrawn="1"/>
        </p:nvSpPr>
        <p:spPr>
          <a:xfrm>
            <a:off x="11882448" y="6585363"/>
            <a:ext cx="161904" cy="153888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defPPr>
              <a:defRPr lang="ko-KR"/>
            </a:defPPr>
            <a:lvl1pPr marL="0" algn="r" defTabSz="91440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DDDF0F07-B148-42EE-88B9-E7891D390AEA}" type="slidenum">
              <a:rPr lang="ko-KR" altLang="en-US" sz="1000" b="0" smtClean="0">
                <a:gradFill>
                  <a:gsLst>
                    <a:gs pos="100000">
                      <a:schemeClr val="tx1"/>
                    </a:gs>
                    <a:gs pos="10000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</a:gradFill>
              </a:rPr>
              <a:pPr algn="ctr"/>
              <a:t>‹#›</a:t>
            </a:fld>
            <a:endParaRPr lang="ko-KR" altLang="en-US" sz="1000" b="0">
              <a:gradFill>
                <a:gsLst>
                  <a:gs pos="100000">
                    <a:schemeClr val="tx1"/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5400000" scaled="1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6212735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사용자 지정 레이아웃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extLst>
              <a:ext uri="{FF2B5EF4-FFF2-40B4-BE49-F238E27FC236}">
                <a16:creationId xmlns:a16="http://schemas.microsoft.com/office/drawing/2014/main" id="{E413EA2D-AAFB-CD1E-8137-31D83CA23E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4" t="51946" r="80626" b="21400"/>
          <a:stretch/>
        </p:blipFill>
        <p:spPr>
          <a:xfrm>
            <a:off x="357052" y="3800604"/>
            <a:ext cx="2317568" cy="2417886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33424488-E833-E964-5A55-5E465E8E26C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167" b="55767"/>
          <a:stretch/>
        </p:blipFill>
        <p:spPr>
          <a:xfrm>
            <a:off x="9652000" y="0"/>
            <a:ext cx="2540000" cy="3033486"/>
          </a:xfrm>
          <a:prstGeom prst="rect">
            <a:avLst/>
          </a:prstGeom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id="{297D4D1F-D1E7-761C-AC2C-524DF100B2A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528" r="53866" b="83340"/>
          <a:stretch/>
        </p:blipFill>
        <p:spPr>
          <a:xfrm>
            <a:off x="1895643" y="4559428"/>
            <a:ext cx="820615" cy="662616"/>
          </a:xfrm>
          <a:prstGeom prst="rect">
            <a:avLst/>
          </a:prstGeom>
        </p:spPr>
      </p:pic>
      <p:pic>
        <p:nvPicPr>
          <p:cNvPr id="12" name="그래픽 11">
            <a:extLst>
              <a:ext uri="{FF2B5EF4-FFF2-40B4-BE49-F238E27FC236}">
                <a16:creationId xmlns:a16="http://schemas.microsoft.com/office/drawing/2014/main" id="{F4AFF6E6-BF74-2585-98FD-8A764E1BD90B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1473138" y="3322314"/>
            <a:ext cx="899949" cy="746373"/>
          </a:xfrm>
          <a:prstGeom prst="rect">
            <a:avLst/>
          </a:prstGeom>
        </p:spPr>
      </p:pic>
      <p:sp>
        <p:nvSpPr>
          <p:cNvPr id="13" name="자유형: 도형 12">
            <a:extLst>
              <a:ext uri="{FF2B5EF4-FFF2-40B4-BE49-F238E27FC236}">
                <a16:creationId xmlns:a16="http://schemas.microsoft.com/office/drawing/2014/main" id="{D14105EF-E501-B750-BB0B-6C4E874ED60D}"/>
              </a:ext>
            </a:extLst>
          </p:cNvPr>
          <p:cNvSpPr/>
          <p:nvPr userDrawn="1"/>
        </p:nvSpPr>
        <p:spPr>
          <a:xfrm flipH="1">
            <a:off x="8160862" y="1"/>
            <a:ext cx="1560983" cy="634499"/>
          </a:xfrm>
          <a:custGeom>
            <a:avLst/>
            <a:gdLst>
              <a:gd name="connsiteX0" fmla="*/ 1560983 w 1560983"/>
              <a:gd name="connsiteY0" fmla="*/ 0 h 634499"/>
              <a:gd name="connsiteX1" fmla="*/ 1461364 w 1560983"/>
              <a:gd name="connsiteY1" fmla="*/ 0 h 634499"/>
              <a:gd name="connsiteX2" fmla="*/ 1453459 w 1560983"/>
              <a:gd name="connsiteY2" fmla="*/ 59643 h 634499"/>
              <a:gd name="connsiteX3" fmla="*/ 780460 w 1560983"/>
              <a:gd name="connsiteY3" fmla="*/ 478251 h 634499"/>
              <a:gd name="connsiteX4" fmla="*/ 569654 w 1560983"/>
              <a:gd name="connsiteY4" fmla="*/ 452871 h 634499"/>
              <a:gd name="connsiteX5" fmla="*/ 544649 w 1560983"/>
              <a:gd name="connsiteY5" fmla="*/ 446713 h 634499"/>
              <a:gd name="connsiteX6" fmla="*/ 525587 w 1560983"/>
              <a:gd name="connsiteY6" fmla="*/ 464062 h 634499"/>
              <a:gd name="connsiteX7" fmla="*/ 337118 w 1560983"/>
              <a:gd name="connsiteY7" fmla="*/ 537296 h 634499"/>
              <a:gd name="connsiteX8" fmla="*/ 281695 w 1560983"/>
              <a:gd name="connsiteY8" fmla="*/ 535814 h 634499"/>
              <a:gd name="connsiteX9" fmla="*/ 281637 w 1560983"/>
              <a:gd name="connsiteY9" fmla="*/ 535919 h 634499"/>
              <a:gd name="connsiteX10" fmla="*/ 281637 w 1560983"/>
              <a:gd name="connsiteY10" fmla="*/ 535812 h 634499"/>
              <a:gd name="connsiteX11" fmla="*/ 281695 w 1560983"/>
              <a:gd name="connsiteY11" fmla="*/ 535814 h 634499"/>
              <a:gd name="connsiteX12" fmla="*/ 318194 w 1560983"/>
              <a:gd name="connsiteY12" fmla="*/ 469103 h 634499"/>
              <a:gd name="connsiteX13" fmla="*/ 343106 w 1560983"/>
              <a:gd name="connsiteY13" fmla="*/ 397131 h 634499"/>
              <a:gd name="connsiteX14" fmla="*/ 351834 w 1560983"/>
              <a:gd name="connsiteY14" fmla="*/ 364201 h 634499"/>
              <a:gd name="connsiteX15" fmla="*/ 323669 w 1560983"/>
              <a:gd name="connsiteY15" fmla="*/ 345031 h 634499"/>
              <a:gd name="connsiteX16" fmla="*/ 97316 w 1560983"/>
              <a:gd name="connsiteY16" fmla="*/ 9512 h 634499"/>
              <a:gd name="connsiteX17" fmla="*/ 96648 w 1560983"/>
              <a:gd name="connsiteY17" fmla="*/ 0 h 634499"/>
              <a:gd name="connsiteX18" fmla="*/ 0 w 1560983"/>
              <a:gd name="connsiteY18" fmla="*/ 0 h 634499"/>
              <a:gd name="connsiteX19" fmla="*/ 1136 w 1560983"/>
              <a:gd name="connsiteY19" fmla="*/ 17638 h 634499"/>
              <a:gd name="connsiteX20" fmla="*/ 240139 w 1560983"/>
              <a:gd name="connsiteY20" fmla="*/ 403610 h 634499"/>
              <a:gd name="connsiteX21" fmla="*/ 158751 w 1560983"/>
              <a:gd name="connsiteY21" fmla="*/ 529065 h 634499"/>
              <a:gd name="connsiteX22" fmla="*/ 90482 w 1560983"/>
              <a:gd name="connsiteY22" fmla="*/ 583681 h 634499"/>
              <a:gd name="connsiteX23" fmla="*/ 173155 w 1560983"/>
              <a:gd name="connsiteY23" fmla="*/ 612220 h 634499"/>
              <a:gd name="connsiteX24" fmla="*/ 321260 w 1560983"/>
              <a:gd name="connsiteY24" fmla="*/ 634495 h 634499"/>
              <a:gd name="connsiteX25" fmla="*/ 570779 w 1560983"/>
              <a:gd name="connsiteY25" fmla="*/ 551982 h 634499"/>
              <a:gd name="connsiteX26" fmla="*/ 780460 w 1560983"/>
              <a:gd name="connsiteY26" fmla="*/ 574525 h 634499"/>
              <a:gd name="connsiteX27" fmla="*/ 1329937 w 1560983"/>
              <a:gd name="connsiteY27" fmla="*/ 396702 h 634499"/>
              <a:gd name="connsiteX28" fmla="*/ 1559958 w 1560983"/>
              <a:gd name="connsiteY28" fmla="*/ 16555 h 634499"/>
              <a:gd name="connsiteX29" fmla="*/ 1560983 w 1560983"/>
              <a:gd name="connsiteY29" fmla="*/ 0 h 634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560983" h="634499">
                <a:moveTo>
                  <a:pt x="1560983" y="0"/>
                </a:moveTo>
                <a:lnTo>
                  <a:pt x="1461364" y="0"/>
                </a:lnTo>
                <a:lnTo>
                  <a:pt x="1453459" y="59643"/>
                </a:lnTo>
                <a:cubicBezTo>
                  <a:pt x="1389298" y="298241"/>
                  <a:pt x="1111936" y="478251"/>
                  <a:pt x="780460" y="478251"/>
                </a:cubicBezTo>
                <a:cubicBezTo>
                  <a:pt x="709422" y="478337"/>
                  <a:pt x="638641" y="469818"/>
                  <a:pt x="569654" y="452871"/>
                </a:cubicBezTo>
                <a:lnTo>
                  <a:pt x="544649" y="446713"/>
                </a:lnTo>
                <a:lnTo>
                  <a:pt x="525587" y="464062"/>
                </a:lnTo>
                <a:cubicBezTo>
                  <a:pt x="467116" y="517554"/>
                  <a:pt x="396899" y="534721"/>
                  <a:pt x="337118" y="537296"/>
                </a:cubicBezTo>
                <a:lnTo>
                  <a:pt x="281695" y="535814"/>
                </a:lnTo>
                <a:lnTo>
                  <a:pt x="281637" y="535919"/>
                </a:lnTo>
                <a:lnTo>
                  <a:pt x="281637" y="535812"/>
                </a:lnTo>
                <a:lnTo>
                  <a:pt x="281695" y="535814"/>
                </a:lnTo>
                <a:lnTo>
                  <a:pt x="318194" y="469103"/>
                </a:lnTo>
                <a:cubicBezTo>
                  <a:pt x="328475" y="445890"/>
                  <a:pt x="336815" y="421818"/>
                  <a:pt x="343106" y="397131"/>
                </a:cubicBezTo>
                <a:lnTo>
                  <a:pt x="351834" y="364201"/>
                </a:lnTo>
                <a:lnTo>
                  <a:pt x="323669" y="345031"/>
                </a:lnTo>
                <a:cubicBezTo>
                  <a:pt x="195577" y="257606"/>
                  <a:pt x="115367" y="137672"/>
                  <a:pt x="97316" y="9512"/>
                </a:cubicBezTo>
                <a:lnTo>
                  <a:pt x="96648" y="0"/>
                </a:lnTo>
                <a:lnTo>
                  <a:pt x="0" y="0"/>
                </a:lnTo>
                <a:lnTo>
                  <a:pt x="1136" y="17638"/>
                </a:lnTo>
                <a:cubicBezTo>
                  <a:pt x="20124" y="164508"/>
                  <a:pt x="104551" y="301379"/>
                  <a:pt x="240139" y="403610"/>
                </a:cubicBezTo>
                <a:cubicBezTo>
                  <a:pt x="226164" y="443393"/>
                  <a:pt x="201159" y="495171"/>
                  <a:pt x="158751" y="529065"/>
                </a:cubicBezTo>
                <a:lnTo>
                  <a:pt x="90482" y="583681"/>
                </a:lnTo>
                <a:lnTo>
                  <a:pt x="173155" y="612220"/>
                </a:lnTo>
                <a:cubicBezTo>
                  <a:pt x="221093" y="627186"/>
                  <a:pt x="271040" y="634698"/>
                  <a:pt x="321260" y="634495"/>
                </a:cubicBezTo>
                <a:cubicBezTo>
                  <a:pt x="396383" y="634495"/>
                  <a:pt x="488802" y="617200"/>
                  <a:pt x="570779" y="551982"/>
                </a:cubicBezTo>
                <a:cubicBezTo>
                  <a:pt x="639659" y="567023"/>
                  <a:pt x="709958" y="574578"/>
                  <a:pt x="780460" y="574525"/>
                </a:cubicBezTo>
                <a:cubicBezTo>
                  <a:pt x="987250" y="574525"/>
                  <a:pt x="1182635" y="511342"/>
                  <a:pt x="1329937" y="396702"/>
                </a:cubicBezTo>
                <a:cubicBezTo>
                  <a:pt x="1461919" y="294097"/>
                  <a:pt x="1542000" y="160745"/>
                  <a:pt x="1559958" y="16555"/>
                </a:cubicBezTo>
                <a:lnTo>
                  <a:pt x="1560983" y="0"/>
                </a:lnTo>
                <a:close/>
              </a:path>
            </a:pathLst>
          </a:custGeom>
          <a:solidFill>
            <a:srgbClr val="EAEAEA"/>
          </a:solidFill>
          <a:ln w="5331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sp>
        <p:nvSpPr>
          <p:cNvPr id="14" name="그래픽 34">
            <a:extLst>
              <a:ext uri="{FF2B5EF4-FFF2-40B4-BE49-F238E27FC236}">
                <a16:creationId xmlns:a16="http://schemas.microsoft.com/office/drawing/2014/main" id="{449016F8-2C71-7975-A796-23A5B815835F}"/>
              </a:ext>
            </a:extLst>
          </p:cNvPr>
          <p:cNvSpPr/>
          <p:nvPr userDrawn="1"/>
        </p:nvSpPr>
        <p:spPr>
          <a:xfrm>
            <a:off x="8116659" y="129565"/>
            <a:ext cx="647700" cy="637852"/>
          </a:xfrm>
          <a:custGeom>
            <a:avLst/>
            <a:gdLst>
              <a:gd name="connsiteX0" fmla="*/ 1315688 w 2631281"/>
              <a:gd name="connsiteY0" fmla="*/ 988219 h 2591276"/>
              <a:gd name="connsiteX1" fmla="*/ 1772603 w 2631281"/>
              <a:gd name="connsiteY1" fmla="*/ 0 h 2591276"/>
              <a:gd name="connsiteX2" fmla="*/ 1487424 w 2631281"/>
              <a:gd name="connsiteY2" fmla="*/ 1050703 h 2591276"/>
              <a:gd name="connsiteX3" fmla="*/ 2472595 w 2631281"/>
              <a:gd name="connsiteY3" fmla="*/ 587407 h 2591276"/>
              <a:gd name="connsiteX4" fmla="*/ 1578769 w 2631281"/>
              <a:gd name="connsiteY4" fmla="*/ 1209008 h 2591276"/>
              <a:gd name="connsiteX5" fmla="*/ 2631281 w 2631281"/>
              <a:gd name="connsiteY5" fmla="*/ 1487329 h 2591276"/>
              <a:gd name="connsiteX6" fmla="*/ 1547051 w 2631281"/>
              <a:gd name="connsiteY6" fmla="*/ 1388936 h 2591276"/>
              <a:gd name="connsiteX7" fmla="*/ 2174367 w 2631281"/>
              <a:gd name="connsiteY7" fmla="*/ 2278761 h 2591276"/>
              <a:gd name="connsiteX8" fmla="*/ 1407033 w 2631281"/>
              <a:gd name="connsiteY8" fmla="*/ 1506474 h 2591276"/>
              <a:gd name="connsiteX9" fmla="*/ 1315688 w 2631281"/>
              <a:gd name="connsiteY9" fmla="*/ 2591276 h 2591276"/>
              <a:gd name="connsiteX10" fmla="*/ 1224248 w 2631281"/>
              <a:gd name="connsiteY10" fmla="*/ 1506474 h 2591276"/>
              <a:gd name="connsiteX11" fmla="*/ 456914 w 2631281"/>
              <a:gd name="connsiteY11" fmla="*/ 2278761 h 2591276"/>
              <a:gd name="connsiteX12" fmla="*/ 1084231 w 2631281"/>
              <a:gd name="connsiteY12" fmla="*/ 1388936 h 2591276"/>
              <a:gd name="connsiteX13" fmla="*/ 0 w 2631281"/>
              <a:gd name="connsiteY13" fmla="*/ 1487329 h 2591276"/>
              <a:gd name="connsiteX14" fmla="*/ 1052513 w 2631281"/>
              <a:gd name="connsiteY14" fmla="*/ 1209008 h 2591276"/>
              <a:gd name="connsiteX15" fmla="*/ 158687 w 2631281"/>
              <a:gd name="connsiteY15" fmla="*/ 587407 h 2591276"/>
              <a:gd name="connsiteX16" fmla="*/ 1143857 w 2631281"/>
              <a:gd name="connsiteY16" fmla="*/ 1050703 h 2591276"/>
              <a:gd name="connsiteX17" fmla="*/ 858774 w 2631281"/>
              <a:gd name="connsiteY17" fmla="*/ 0 h 2591276"/>
              <a:gd name="connsiteX18" fmla="*/ 1315688 w 2631281"/>
              <a:gd name="connsiteY18" fmla="*/ 988219 h 2591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631281" h="2591276">
                <a:moveTo>
                  <a:pt x="1315688" y="988219"/>
                </a:moveTo>
                <a:lnTo>
                  <a:pt x="1772603" y="0"/>
                </a:lnTo>
                <a:lnTo>
                  <a:pt x="1487424" y="1050703"/>
                </a:lnTo>
                <a:lnTo>
                  <a:pt x="2472595" y="587407"/>
                </a:lnTo>
                <a:lnTo>
                  <a:pt x="1578769" y="1209008"/>
                </a:lnTo>
                <a:lnTo>
                  <a:pt x="2631281" y="1487329"/>
                </a:lnTo>
                <a:lnTo>
                  <a:pt x="1547051" y="1388936"/>
                </a:lnTo>
                <a:lnTo>
                  <a:pt x="2174367" y="2278761"/>
                </a:lnTo>
                <a:lnTo>
                  <a:pt x="1407033" y="1506474"/>
                </a:lnTo>
                <a:lnTo>
                  <a:pt x="1315688" y="2591276"/>
                </a:lnTo>
                <a:lnTo>
                  <a:pt x="1224248" y="1506474"/>
                </a:lnTo>
                <a:lnTo>
                  <a:pt x="456914" y="2278761"/>
                </a:lnTo>
                <a:lnTo>
                  <a:pt x="1084231" y="1388936"/>
                </a:lnTo>
                <a:lnTo>
                  <a:pt x="0" y="1487329"/>
                </a:lnTo>
                <a:lnTo>
                  <a:pt x="1052513" y="1209008"/>
                </a:lnTo>
                <a:lnTo>
                  <a:pt x="158687" y="587407"/>
                </a:lnTo>
                <a:lnTo>
                  <a:pt x="1143857" y="1050703"/>
                </a:lnTo>
                <a:lnTo>
                  <a:pt x="858774" y="0"/>
                </a:lnTo>
                <a:lnTo>
                  <a:pt x="1315688" y="988219"/>
                </a:lnTo>
                <a:close/>
              </a:path>
            </a:pathLst>
          </a:custGeom>
          <a:solidFill>
            <a:srgbClr val="0EAE67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lvl="0"/>
            <a:endParaRPr lang="ko-KR" altLang="en-US"/>
          </a:p>
        </p:txBody>
      </p:sp>
      <p:pic>
        <p:nvPicPr>
          <p:cNvPr id="16" name="그림 15">
            <a:extLst>
              <a:ext uri="{FF2B5EF4-FFF2-40B4-BE49-F238E27FC236}">
                <a16:creationId xmlns:a16="http://schemas.microsoft.com/office/drawing/2014/main" id="{E10383A1-B23E-3234-A87A-DF5991C8A56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55" r="59879" b="72910"/>
          <a:stretch/>
        </p:blipFill>
        <p:spPr>
          <a:xfrm>
            <a:off x="2249714" y="0"/>
            <a:ext cx="2641600" cy="1857829"/>
          </a:xfrm>
          <a:prstGeom prst="rect">
            <a:avLst/>
          </a:prstGeom>
        </p:spPr>
      </p:pic>
      <p:sp>
        <p:nvSpPr>
          <p:cNvPr id="19" name="자유형: 도형 18">
            <a:extLst>
              <a:ext uri="{FF2B5EF4-FFF2-40B4-BE49-F238E27FC236}">
                <a16:creationId xmlns:a16="http://schemas.microsoft.com/office/drawing/2014/main" id="{9A64361D-12A0-425A-3A93-02CA9C1E4176}"/>
              </a:ext>
            </a:extLst>
          </p:cNvPr>
          <p:cNvSpPr/>
          <p:nvPr userDrawn="1"/>
        </p:nvSpPr>
        <p:spPr>
          <a:xfrm>
            <a:off x="10921999" y="6098873"/>
            <a:ext cx="805543" cy="759127"/>
          </a:xfrm>
          <a:custGeom>
            <a:avLst/>
            <a:gdLst>
              <a:gd name="connsiteX0" fmla="*/ 803674 w 803674"/>
              <a:gd name="connsiteY0" fmla="*/ 0 h 757366"/>
              <a:gd name="connsiteX1" fmla="*/ 803674 w 803674"/>
              <a:gd name="connsiteY1" fmla="*/ 373470 h 757366"/>
              <a:gd name="connsiteX2" fmla="*/ 760581 w 803674"/>
              <a:gd name="connsiteY2" fmla="*/ 373470 h 757366"/>
              <a:gd name="connsiteX3" fmla="*/ 381000 w 803674"/>
              <a:gd name="connsiteY3" fmla="*/ 682950 h 757366"/>
              <a:gd name="connsiteX4" fmla="*/ 373453 w 803674"/>
              <a:gd name="connsiteY4" fmla="*/ 757366 h 757366"/>
              <a:gd name="connsiteX5" fmla="*/ 287229 w 803674"/>
              <a:gd name="connsiteY5" fmla="*/ 757366 h 757366"/>
              <a:gd name="connsiteX6" fmla="*/ 295486 w 803674"/>
              <a:gd name="connsiteY6" fmla="*/ 671191 h 757366"/>
              <a:gd name="connsiteX7" fmla="*/ 717488 w 803674"/>
              <a:gd name="connsiteY7" fmla="*/ 289056 h 757366"/>
              <a:gd name="connsiteX8" fmla="*/ 717488 w 803674"/>
              <a:gd name="connsiteY8" fmla="*/ 87526 h 757366"/>
              <a:gd name="connsiteX9" fmla="*/ 98688 w 803674"/>
              <a:gd name="connsiteY9" fmla="*/ 630228 h 757366"/>
              <a:gd name="connsiteX10" fmla="*/ 86326 w 803674"/>
              <a:gd name="connsiteY10" fmla="*/ 757366 h 757366"/>
              <a:gd name="connsiteX11" fmla="*/ 0 w 803674"/>
              <a:gd name="connsiteY11" fmla="*/ 757366 h 757366"/>
              <a:gd name="connsiteX12" fmla="*/ 3740 w 803674"/>
              <a:gd name="connsiteY12" fmla="*/ 683534 h 757366"/>
              <a:gd name="connsiteX13" fmla="*/ 760581 w 803674"/>
              <a:gd name="connsiteY13" fmla="*/ 383 h 757366"/>
              <a:gd name="connsiteX14" fmla="*/ 803674 w 803674"/>
              <a:gd name="connsiteY14" fmla="*/ 0 h 757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803674" h="757366">
                <a:moveTo>
                  <a:pt x="803674" y="0"/>
                </a:moveTo>
                <a:lnTo>
                  <a:pt x="803674" y="373470"/>
                </a:lnTo>
                <a:lnTo>
                  <a:pt x="760581" y="373470"/>
                </a:lnTo>
                <a:cubicBezTo>
                  <a:pt x="573392" y="373637"/>
                  <a:pt x="417216" y="506435"/>
                  <a:pt x="381000" y="682950"/>
                </a:cubicBezTo>
                <a:lnTo>
                  <a:pt x="373453" y="757366"/>
                </a:lnTo>
                <a:lnTo>
                  <a:pt x="287229" y="757366"/>
                </a:lnTo>
                <a:lnTo>
                  <a:pt x="295486" y="671191"/>
                </a:lnTo>
                <a:cubicBezTo>
                  <a:pt x="334719" y="467762"/>
                  <a:pt x="504198" y="308831"/>
                  <a:pt x="717488" y="289056"/>
                </a:cubicBezTo>
                <a:lnTo>
                  <a:pt x="717488" y="87526"/>
                </a:lnTo>
                <a:cubicBezTo>
                  <a:pt x="409514" y="107049"/>
                  <a:pt x="157004" y="334354"/>
                  <a:pt x="98688" y="630228"/>
                </a:cubicBezTo>
                <a:lnTo>
                  <a:pt x="86326" y="757366"/>
                </a:lnTo>
                <a:lnTo>
                  <a:pt x="0" y="757366"/>
                </a:lnTo>
                <a:lnTo>
                  <a:pt x="3740" y="683534"/>
                </a:lnTo>
                <a:cubicBezTo>
                  <a:pt x="42772" y="300391"/>
                  <a:pt x="367317" y="383"/>
                  <a:pt x="760581" y="383"/>
                </a:cubicBezTo>
                <a:lnTo>
                  <a:pt x="803674" y="0"/>
                </a:lnTo>
                <a:close/>
              </a:path>
            </a:pathLst>
          </a:custGeom>
          <a:solidFill>
            <a:srgbClr val="E2E2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ko-KR" altLang="en-US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AEA91ED6-4BB8-7AD2-CF3D-260D98272BE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38" t="73613" r="24306" b="1328"/>
          <a:stretch/>
        </p:blipFill>
        <p:spPr>
          <a:xfrm>
            <a:off x="6923223" y="4503055"/>
            <a:ext cx="3868601" cy="2354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65216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14ECCE21-ED84-D80F-9FF6-BD4A7966D3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C1EBC8D9-A901-6CDE-CDFB-42BC46C3F4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1B74835-A699-45D4-8BCA-209B815315D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13BE5E-4EF8-42A4-A144-4B426801C4D7}" type="datetimeFigureOut">
              <a:rPr lang="ko-KR" altLang="en-US" smtClean="0"/>
              <a:t>2024-01-31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1EF0F16-F34B-9A49-7A4E-D21847B40FF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3F772FFF-ADE7-82D4-ECF0-8B4B681867A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0EF885-1A38-4204-9BF8-CD97EA0AC9C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954202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61" r:id="rId2"/>
    <p:sldLayoutId id="2147483666" r:id="rId3"/>
    <p:sldLayoutId id="2147483668" r:id="rId4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sv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sv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sv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sv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sv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sv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sv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sv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7.sv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0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svg"/><Relationship Id="rId7" Type="http://schemas.openxmlformats.org/officeDocument/2006/relationships/image" Target="../media/image38.sv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8.png"/><Relationship Id="rId5" Type="http://schemas.openxmlformats.org/officeDocument/2006/relationships/image" Target="../media/image36.svg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그룹 9" hidden="1">
            <a:extLst>
              <a:ext uri="{FF2B5EF4-FFF2-40B4-BE49-F238E27FC236}">
                <a16:creationId xmlns:a16="http://schemas.microsoft.com/office/drawing/2014/main" id="{35317C9A-BF2E-A9E5-B376-D0043397F5D4}"/>
              </a:ext>
            </a:extLst>
          </p:cNvPr>
          <p:cNvGrpSpPr/>
          <p:nvPr/>
        </p:nvGrpSpPr>
        <p:grpSpPr>
          <a:xfrm>
            <a:off x="2970145" y="2584668"/>
            <a:ext cx="6251711" cy="1685590"/>
            <a:chOff x="2970145" y="2584668"/>
            <a:chExt cx="6251711" cy="1685590"/>
          </a:xfrm>
        </p:grpSpPr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1D7C35D2-93D3-701D-3A21-0D116E7DA946}"/>
                </a:ext>
              </a:extLst>
            </p:cNvPr>
            <p:cNvSpPr txBox="1"/>
            <p:nvPr/>
          </p:nvSpPr>
          <p:spPr>
            <a:xfrm>
              <a:off x="2970145" y="3470039"/>
              <a:ext cx="6251711" cy="80021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ko-KR" altLang="en-US" sz="5200" b="1" spc="-50">
                  <a:gradFill>
                    <a:gsLst>
                      <a:gs pos="100000">
                        <a:schemeClr val="tx1"/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latin typeface="G마켓 산스 TTF Bold" panose="02000000000000000000" pitchFamily="2" charset="-127"/>
                  <a:ea typeface="G마켓 산스 TTF Bold" panose="02000000000000000000" pitchFamily="2" charset="-127"/>
                </a:rPr>
                <a:t>직장 내 괴롭힘 가이드</a:t>
              </a:r>
              <a:endParaRPr lang="ko-KR" altLang="en-US" sz="5200" spc="-50">
                <a:gradFill>
                  <a:gsLst>
                    <a:gs pos="100000">
                      <a:schemeClr val="tx1"/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G마켓 산스 TTF Bold" panose="02000000000000000000" pitchFamily="2" charset="-127"/>
                <a:ea typeface="G마켓 산스 TTF Bold" panose="02000000000000000000" pitchFamily="2" charset="-127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079E6ADB-6A4A-B50F-5E98-0F75C255CC85}"/>
                </a:ext>
              </a:extLst>
            </p:cNvPr>
            <p:cNvSpPr txBox="1"/>
            <p:nvPr userDrawn="1"/>
          </p:nvSpPr>
          <p:spPr>
            <a:xfrm>
              <a:off x="5955562" y="2584668"/>
              <a:ext cx="2263440" cy="80021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ko-KR" altLang="en-US" sz="5200" b="1" spc="-50">
                  <a:gradFill>
                    <a:gsLst>
                      <a:gs pos="100000">
                        <a:schemeClr val="tx1"/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latin typeface="G마켓 산스 TTF Bold" panose="02000000000000000000" pitchFamily="2" charset="-127"/>
                  <a:ea typeface="G마켓 산스 TTF Bold" panose="02000000000000000000" pitchFamily="2" charset="-127"/>
                </a:rPr>
                <a:t>를 위한 </a:t>
              </a:r>
              <a:endParaRPr lang="ko-KR" altLang="en-US" sz="5200" spc="-50">
                <a:gradFill>
                  <a:gsLst>
                    <a:gs pos="100000">
                      <a:schemeClr val="tx1"/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G마켓 산스 TTF Bold" panose="02000000000000000000" pitchFamily="2" charset="-127"/>
                <a:ea typeface="G마켓 산스 TTF Bold" panose="02000000000000000000" pitchFamily="2" charset="-127"/>
              </a:endParaRPr>
            </a:p>
          </p:txBody>
        </p:sp>
      </p:grpSp>
      <p:sp>
        <p:nvSpPr>
          <p:cNvPr id="8" name="TextBox 7" hidden="1">
            <a:extLst>
              <a:ext uri="{FF2B5EF4-FFF2-40B4-BE49-F238E27FC236}">
                <a16:creationId xmlns:a16="http://schemas.microsoft.com/office/drawing/2014/main" id="{3C37799E-F864-D3AA-BD2D-8B1218A0FA01}"/>
              </a:ext>
            </a:extLst>
          </p:cNvPr>
          <p:cNvSpPr txBox="1"/>
          <p:nvPr userDrawn="1"/>
        </p:nvSpPr>
        <p:spPr>
          <a:xfrm>
            <a:off x="3976361" y="2584668"/>
            <a:ext cx="1904367" cy="80021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ko-KR" altLang="en-US" sz="5200" b="1" kern="1200" spc="-50">
                <a:gradFill>
                  <a:gsLst>
                    <a:gs pos="100000">
                      <a:schemeClr val="bg1"/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+mn-cs"/>
              </a:rPr>
              <a:t>근로자</a:t>
            </a:r>
          </a:p>
        </p:txBody>
      </p:sp>
      <p:grpSp>
        <p:nvGrpSpPr>
          <p:cNvPr id="16" name="그룹 15" hidden="1">
            <a:extLst>
              <a:ext uri="{FF2B5EF4-FFF2-40B4-BE49-F238E27FC236}">
                <a16:creationId xmlns:a16="http://schemas.microsoft.com/office/drawing/2014/main" id="{9F304B35-26A6-A6CF-DC75-3D203BB99304}"/>
              </a:ext>
            </a:extLst>
          </p:cNvPr>
          <p:cNvGrpSpPr/>
          <p:nvPr/>
        </p:nvGrpSpPr>
        <p:grpSpPr>
          <a:xfrm>
            <a:off x="2217534" y="2724368"/>
            <a:ext cx="7756932" cy="2381110"/>
            <a:chOff x="2217534" y="2724368"/>
            <a:chExt cx="7756932" cy="2381110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795B57CF-97FB-16A1-58A2-75AE23447D5F}"/>
                </a:ext>
              </a:extLst>
            </p:cNvPr>
            <p:cNvSpPr txBox="1"/>
            <p:nvPr/>
          </p:nvSpPr>
          <p:spPr>
            <a:xfrm>
              <a:off x="4013435" y="2724368"/>
              <a:ext cx="1832233" cy="76944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ko-KR" altLang="en-US" sz="5000" b="1" spc="-50">
                  <a:gradFill>
                    <a:gsLst>
                      <a:gs pos="100000">
                        <a:schemeClr val="bg1"/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latin typeface="G마켓 산스 TTF Bold" panose="02000000000000000000" pitchFamily="2" charset="-127"/>
                  <a:ea typeface="G마켓 산스 TTF Bold" panose="02000000000000000000" pitchFamily="2" charset="-127"/>
                </a:rPr>
                <a:t>근로자</a:t>
              </a:r>
              <a:endParaRPr lang="ko-KR" altLang="en-US" sz="5000" spc="-50">
                <a:gradFill>
                  <a:gsLst>
                    <a:gs pos="100000">
                      <a:schemeClr val="bg1"/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G마켓 산스 TTF Bold" panose="02000000000000000000" pitchFamily="2" charset="-127"/>
                <a:ea typeface="G마켓 산스 TTF Bold" panose="02000000000000000000" pitchFamily="2" charset="-127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BCC376B6-2AF0-D106-ADF5-762C964DA883}"/>
                </a:ext>
              </a:extLst>
            </p:cNvPr>
            <p:cNvSpPr txBox="1"/>
            <p:nvPr/>
          </p:nvSpPr>
          <p:spPr>
            <a:xfrm>
              <a:off x="2217534" y="3530202"/>
              <a:ext cx="7756932" cy="76944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ko-KR" altLang="en-US" sz="5000" b="1" spc="-50">
                  <a:gradFill>
                    <a:gsLst>
                      <a:gs pos="100000">
                        <a:schemeClr val="tx1"/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latin typeface="G마켓 산스 TTF Bold" panose="02000000000000000000" pitchFamily="2" charset="-127"/>
                  <a:ea typeface="G마켓 산스 TTF Bold" panose="02000000000000000000" pitchFamily="2" charset="-127"/>
                </a:rPr>
                <a:t>직장 내 괴롭힘 예방 및 대응 </a:t>
              </a:r>
              <a:endParaRPr lang="en-US" altLang="ko-KR" sz="5000" b="1" spc="-50">
                <a:gradFill>
                  <a:gsLst>
                    <a:gs pos="100000">
                      <a:schemeClr val="tx1"/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G마켓 산스 TTF Bold" panose="02000000000000000000" pitchFamily="2" charset="-127"/>
                <a:ea typeface="G마켓 산스 TTF Bold" panose="02000000000000000000" pitchFamily="2" charset="-127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F5CC6FD2-1367-3646-3A51-40C1FD0A98EE}"/>
                </a:ext>
              </a:extLst>
            </p:cNvPr>
            <p:cNvSpPr txBox="1"/>
            <p:nvPr/>
          </p:nvSpPr>
          <p:spPr>
            <a:xfrm>
              <a:off x="4874510" y="4336037"/>
              <a:ext cx="2442977" cy="76944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ko-KR" altLang="en-US" sz="5000" b="1" spc="-50">
                  <a:gradFill>
                    <a:gsLst>
                      <a:gs pos="100000">
                        <a:schemeClr val="tx1"/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latin typeface="G마켓 산스 TTF Bold" panose="02000000000000000000" pitchFamily="2" charset="-127"/>
                  <a:ea typeface="G마켓 산스 TTF Bold" panose="02000000000000000000" pitchFamily="2" charset="-127"/>
                </a:rPr>
                <a:t>교육자료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0D338BEA-A230-AFB0-8DE1-4A17EDCFC898}"/>
                </a:ext>
              </a:extLst>
            </p:cNvPr>
            <p:cNvSpPr txBox="1"/>
            <p:nvPr/>
          </p:nvSpPr>
          <p:spPr>
            <a:xfrm>
              <a:off x="5886318" y="2724368"/>
              <a:ext cx="2005357" cy="76944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ko-KR" altLang="en-US" sz="5000" b="1" spc="-50">
                  <a:gradFill>
                    <a:gsLst>
                      <a:gs pos="100000">
                        <a:schemeClr val="tx1"/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latin typeface="G마켓 산스 TTF Bold" panose="02000000000000000000" pitchFamily="2" charset="-127"/>
                  <a:ea typeface="G마켓 산스 TTF Bold" panose="02000000000000000000" pitchFamily="2" charset="-127"/>
                </a:rPr>
                <a:t>를 위한</a:t>
              </a:r>
              <a:endParaRPr lang="en-US" altLang="ko-KR" sz="5000" b="1" spc="-50">
                <a:gradFill>
                  <a:gsLst>
                    <a:gs pos="100000">
                      <a:schemeClr val="tx1"/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G마켓 산스 TTF Bold" panose="02000000000000000000" pitchFamily="2" charset="-127"/>
                <a:ea typeface="G마켓 산스 TTF Bold" panose="02000000000000000000" pitchFamily="2" charset="-127"/>
              </a:endParaRPr>
            </a:p>
          </p:txBody>
        </p:sp>
      </p:grp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4A0DE545-3D61-D843-744A-191CCCF69408}"/>
              </a:ext>
            </a:extLst>
          </p:cNvPr>
          <p:cNvGrpSpPr/>
          <p:nvPr/>
        </p:nvGrpSpPr>
        <p:grpSpPr>
          <a:xfrm>
            <a:off x="2218608" y="2146085"/>
            <a:ext cx="7754784" cy="2381110"/>
            <a:chOff x="2218608" y="2724368"/>
            <a:chExt cx="7754784" cy="2381110"/>
          </a:xfrm>
        </p:grpSpPr>
        <p:sp>
          <p:nvSpPr>
            <p:cNvPr id="4" name="직사각형 3">
              <a:extLst>
                <a:ext uri="{FF2B5EF4-FFF2-40B4-BE49-F238E27FC236}">
                  <a16:creationId xmlns:a16="http://schemas.microsoft.com/office/drawing/2014/main" id="{55A7C3A1-9C73-3FC3-5961-861DFE083168}"/>
                </a:ext>
              </a:extLst>
            </p:cNvPr>
            <p:cNvSpPr/>
            <p:nvPr/>
          </p:nvSpPr>
          <p:spPr>
            <a:xfrm>
              <a:off x="4019548" y="2736850"/>
              <a:ext cx="1852612" cy="615950"/>
            </a:xfrm>
            <a:prstGeom prst="rect">
              <a:avLst/>
            </a:prstGeom>
            <a:solidFill>
              <a:srgbClr val="0EAE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ko-KR" altLang="en-US" sz="5200" b="1" kern="1200" spc="-50">
                <a:gradFill>
                  <a:gsLst>
                    <a:gs pos="100000">
                      <a:schemeClr val="bg1"/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+mn-cs"/>
              </a:endParaRPr>
            </a:p>
          </p:txBody>
        </p:sp>
        <p:pic>
          <p:nvPicPr>
            <p:cNvPr id="17" name="그림 16">
              <a:extLst>
                <a:ext uri="{FF2B5EF4-FFF2-40B4-BE49-F238E27FC236}">
                  <a16:creationId xmlns:a16="http://schemas.microsoft.com/office/drawing/2014/main" id="{0711378B-F7B8-EC80-2766-08420256F4E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13435" y="2724368"/>
              <a:ext cx="1835055" cy="768163"/>
            </a:xfrm>
            <a:prstGeom prst="rect">
              <a:avLst/>
            </a:prstGeom>
          </p:spPr>
        </p:pic>
        <p:pic>
          <p:nvPicPr>
            <p:cNvPr id="18" name="그림 17">
              <a:extLst>
                <a:ext uri="{FF2B5EF4-FFF2-40B4-BE49-F238E27FC236}">
                  <a16:creationId xmlns:a16="http://schemas.microsoft.com/office/drawing/2014/main" id="{0CBEBE81-BBC5-795C-00C0-70CC9B93FE2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85917" y="2724368"/>
              <a:ext cx="2005758" cy="768163"/>
            </a:xfrm>
            <a:prstGeom prst="rect">
              <a:avLst/>
            </a:prstGeom>
          </p:spPr>
        </p:pic>
        <p:pic>
          <p:nvPicPr>
            <p:cNvPr id="19" name="그림 18">
              <a:extLst>
                <a:ext uri="{FF2B5EF4-FFF2-40B4-BE49-F238E27FC236}">
                  <a16:creationId xmlns:a16="http://schemas.microsoft.com/office/drawing/2014/main" id="{7D13DDFB-C41E-4D2B-1061-224D85A2B30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218608" y="3531480"/>
              <a:ext cx="7754784" cy="768163"/>
            </a:xfrm>
            <a:prstGeom prst="rect">
              <a:avLst/>
            </a:prstGeom>
          </p:spPr>
        </p:pic>
        <p:pic>
          <p:nvPicPr>
            <p:cNvPr id="20" name="그림 19">
              <a:extLst>
                <a:ext uri="{FF2B5EF4-FFF2-40B4-BE49-F238E27FC236}">
                  <a16:creationId xmlns:a16="http://schemas.microsoft.com/office/drawing/2014/main" id="{8FF111AA-B024-6C2A-29AC-F2A4967D4F3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876694" y="4331219"/>
              <a:ext cx="2438611" cy="774259"/>
            </a:xfrm>
            <a:prstGeom prst="rect">
              <a:avLst/>
            </a:prstGeom>
          </p:spPr>
        </p:pic>
      </p:grpSp>
      <p:pic>
        <p:nvPicPr>
          <p:cNvPr id="22" name="그림 21">
            <a:extLst>
              <a:ext uri="{FF2B5EF4-FFF2-40B4-BE49-F238E27FC236}">
                <a16:creationId xmlns:a16="http://schemas.microsoft.com/office/drawing/2014/main" id="{F1F917F5-FBA7-4CB9-82B6-8D97007DC72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63327" y="5801604"/>
            <a:ext cx="1465346" cy="470635"/>
          </a:xfrm>
          <a:prstGeom prst="rect">
            <a:avLst/>
          </a:prstGeom>
        </p:spPr>
      </p:pic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D5F22920-4A2F-418E-810E-8B146A878A12}"/>
              </a:ext>
            </a:extLst>
          </p:cNvPr>
          <p:cNvSpPr/>
          <p:nvPr/>
        </p:nvSpPr>
        <p:spPr>
          <a:xfrm>
            <a:off x="5306711" y="4648261"/>
            <a:ext cx="1578579" cy="320733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gradFill>
                  <a:gsLst>
                    <a:gs pos="100000">
                      <a:schemeClr val="bg1"/>
                    </a:gs>
                    <a:gs pos="100000">
                      <a:schemeClr val="bg1"/>
                    </a:gs>
                  </a:gsLst>
                  <a:lin ang="10800000" scaled="1"/>
                </a:gradFill>
                <a:latin typeface="Century Gothic" panose="020B0502020202020204" pitchFamily="34" charset="0"/>
              </a:rPr>
              <a:t>2024. </a:t>
            </a:r>
            <a:r>
              <a:rPr lang="en-US" altLang="ko-KR">
                <a:gradFill>
                  <a:gsLst>
                    <a:gs pos="100000">
                      <a:schemeClr val="bg1"/>
                    </a:gs>
                    <a:gs pos="100000">
                      <a:schemeClr val="bg1"/>
                    </a:gs>
                  </a:gsLst>
                  <a:lin ang="10800000" scaled="1"/>
                </a:gradFill>
                <a:latin typeface="Century Gothic" panose="020B0502020202020204" pitchFamily="34" charset="0"/>
              </a:rPr>
              <a:t>1</a:t>
            </a:r>
            <a:endParaRPr lang="ko-KR" altLang="en-US" dirty="0">
              <a:gradFill>
                <a:gsLst>
                  <a:gs pos="100000">
                    <a:schemeClr val="bg1"/>
                  </a:gs>
                  <a:gs pos="100000">
                    <a:schemeClr val="bg1"/>
                  </a:gs>
                </a:gsLst>
                <a:lin ang="10800000" scaled="1"/>
              </a:gra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45708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그림 102">
            <a:extLst>
              <a:ext uri="{FF2B5EF4-FFF2-40B4-BE49-F238E27FC236}">
                <a16:creationId xmlns:a16="http://schemas.microsoft.com/office/drawing/2014/main" id="{C88E857E-6F7F-497E-9987-A64E05DB20B9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6601" y="3253047"/>
            <a:ext cx="4622800" cy="3109651"/>
          </a:xfrm>
          <a:prstGeom prst="rect">
            <a:avLst/>
          </a:prstGeom>
        </p:spPr>
      </p:pic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06E8695E-D3E2-46F4-83A3-82D49F45030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/>
              <a:t>Ⅲ</a:t>
            </a:r>
            <a:endParaRPr lang="ko-KR" altLang="en-US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517FDD7D-868C-4684-B306-F1EA6723B02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ko-KR" altLang="en-US"/>
              <a:t>직장 내 괴롭힘은 구체적으로 어떤 것인가요</a:t>
            </a:r>
            <a:r>
              <a:rPr lang="en-US" altLang="ko-KR"/>
              <a:t>?</a:t>
            </a:r>
          </a:p>
        </p:txBody>
      </p:sp>
      <p:sp>
        <p:nvSpPr>
          <p:cNvPr id="72" name="사각형: 둥근 위쪽 모서리 71">
            <a:extLst>
              <a:ext uri="{FF2B5EF4-FFF2-40B4-BE49-F238E27FC236}">
                <a16:creationId xmlns:a16="http://schemas.microsoft.com/office/drawing/2014/main" id="{6E1A355E-BD3D-4032-811E-BF61BC7DBCBB}"/>
              </a:ext>
            </a:extLst>
          </p:cNvPr>
          <p:cNvSpPr/>
          <p:nvPr/>
        </p:nvSpPr>
        <p:spPr>
          <a:xfrm rot="16200000">
            <a:off x="6126966" y="-4452536"/>
            <a:ext cx="420669" cy="1170940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EAE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8A9F3203-425E-48D9-9EE6-FA1EEF67EA8F}"/>
              </a:ext>
            </a:extLst>
          </p:cNvPr>
          <p:cNvSpPr txBox="1"/>
          <p:nvPr/>
        </p:nvSpPr>
        <p:spPr>
          <a:xfrm>
            <a:off x="886614" y="1248276"/>
            <a:ext cx="4148572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직장 내 괴롭힘 행위요건의 구체적 판단</a:t>
            </a:r>
          </a:p>
        </p:txBody>
      </p:sp>
      <p:sp>
        <p:nvSpPr>
          <p:cNvPr id="74" name="타원 73">
            <a:extLst>
              <a:ext uri="{FF2B5EF4-FFF2-40B4-BE49-F238E27FC236}">
                <a16:creationId xmlns:a16="http://schemas.microsoft.com/office/drawing/2014/main" id="{29A2811C-4A63-420F-9E22-8FD08CFE2DFB}"/>
              </a:ext>
            </a:extLst>
          </p:cNvPr>
          <p:cNvSpPr/>
          <p:nvPr/>
        </p:nvSpPr>
        <p:spPr>
          <a:xfrm>
            <a:off x="543753" y="1264461"/>
            <a:ext cx="277778" cy="27777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78" name="사각형: 둥근 위쪽 모서리 77">
            <a:extLst>
              <a:ext uri="{FF2B5EF4-FFF2-40B4-BE49-F238E27FC236}">
                <a16:creationId xmlns:a16="http://schemas.microsoft.com/office/drawing/2014/main" id="{FD58BAFF-E23B-4CAF-A6F2-C262C9ABCE30}"/>
              </a:ext>
            </a:extLst>
          </p:cNvPr>
          <p:cNvSpPr/>
          <p:nvPr/>
        </p:nvSpPr>
        <p:spPr>
          <a:xfrm>
            <a:off x="482600" y="1892300"/>
            <a:ext cx="11226800" cy="698500"/>
          </a:xfrm>
          <a:prstGeom prst="round2SameRect">
            <a:avLst>
              <a:gd name="adj1" fmla="val 9394"/>
              <a:gd name="adj2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grpSp>
        <p:nvGrpSpPr>
          <p:cNvPr id="80" name="그룹 79">
            <a:extLst>
              <a:ext uri="{FF2B5EF4-FFF2-40B4-BE49-F238E27FC236}">
                <a16:creationId xmlns:a16="http://schemas.microsoft.com/office/drawing/2014/main" id="{9813BF28-CF24-4CD4-929B-058497E60A11}"/>
              </a:ext>
            </a:extLst>
          </p:cNvPr>
          <p:cNvGrpSpPr/>
          <p:nvPr/>
        </p:nvGrpSpPr>
        <p:grpSpPr>
          <a:xfrm>
            <a:off x="818778" y="2087662"/>
            <a:ext cx="5056704" cy="307777"/>
            <a:chOff x="818778" y="2053848"/>
            <a:chExt cx="5056704" cy="307777"/>
          </a:xfrm>
        </p:grpSpPr>
        <p:sp>
          <p:nvSpPr>
            <p:cNvPr id="81" name="자유형: 도형 80">
              <a:extLst>
                <a:ext uri="{FF2B5EF4-FFF2-40B4-BE49-F238E27FC236}">
                  <a16:creationId xmlns:a16="http://schemas.microsoft.com/office/drawing/2014/main" id="{BF79BE93-1B17-44F0-A19F-FAF5039D9475}"/>
                </a:ext>
              </a:extLst>
            </p:cNvPr>
            <p:cNvSpPr/>
            <p:nvPr/>
          </p:nvSpPr>
          <p:spPr>
            <a:xfrm>
              <a:off x="818778" y="2061500"/>
              <a:ext cx="292472" cy="292472"/>
            </a:xfrm>
            <a:custGeom>
              <a:avLst/>
              <a:gdLst/>
              <a:ahLst/>
              <a:cxnLst/>
              <a:rect l="l" t="t" r="r" b="b"/>
              <a:pathLst>
                <a:path w="333376" h="333376">
                  <a:moveTo>
                    <a:pt x="166688" y="0"/>
                  </a:moveTo>
                  <a:cubicBezTo>
                    <a:pt x="258747" y="0"/>
                    <a:pt x="333376" y="74629"/>
                    <a:pt x="333376" y="166688"/>
                  </a:cubicBezTo>
                  <a:cubicBezTo>
                    <a:pt x="333376" y="212718"/>
                    <a:pt x="314719" y="254390"/>
                    <a:pt x="284554" y="284554"/>
                  </a:cubicBezTo>
                  <a:lnTo>
                    <a:pt x="232390" y="319724"/>
                  </a:lnTo>
                  <a:lnTo>
                    <a:pt x="232390" y="92154"/>
                  </a:lnTo>
                  <a:lnTo>
                    <a:pt x="164185" y="92154"/>
                  </a:lnTo>
                  <a:lnTo>
                    <a:pt x="137815" y="134965"/>
                  </a:lnTo>
                  <a:lnTo>
                    <a:pt x="187137" y="134965"/>
                  </a:lnTo>
                  <a:lnTo>
                    <a:pt x="187137" y="329248"/>
                  </a:lnTo>
                  <a:lnTo>
                    <a:pt x="166688" y="333376"/>
                  </a:lnTo>
                  <a:cubicBezTo>
                    <a:pt x="74629" y="333376"/>
                    <a:pt x="0" y="258747"/>
                    <a:pt x="0" y="166688"/>
                  </a:cubicBezTo>
                  <a:cubicBezTo>
                    <a:pt x="0" y="74629"/>
                    <a:pt x="74629" y="0"/>
                    <a:pt x="166688" y="0"/>
                  </a:cubicBezTo>
                  <a:close/>
                </a:path>
              </a:pathLst>
            </a:custGeom>
            <a:solidFill>
              <a:srgbClr val="0EAE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DF516C9B-4B40-4ED5-BE75-01310F520CB6}"/>
                </a:ext>
              </a:extLst>
            </p:cNvPr>
            <p:cNvSpPr txBox="1"/>
            <p:nvPr/>
          </p:nvSpPr>
          <p:spPr>
            <a:xfrm>
              <a:off x="1181889" y="2053848"/>
              <a:ext cx="4693593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18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2000" b="1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srgbClr val="0B8B5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직장에서의 지위 또는 관계 등의 우위를 이용</a:t>
              </a:r>
            </a:p>
          </p:txBody>
        </p:sp>
      </p:grpSp>
      <p:grpSp>
        <p:nvGrpSpPr>
          <p:cNvPr id="83" name="그룹 82">
            <a:extLst>
              <a:ext uri="{FF2B5EF4-FFF2-40B4-BE49-F238E27FC236}">
                <a16:creationId xmlns:a16="http://schemas.microsoft.com/office/drawing/2014/main" id="{A9F2948E-89E1-46EF-9F53-7483809DA012}"/>
              </a:ext>
            </a:extLst>
          </p:cNvPr>
          <p:cNvGrpSpPr/>
          <p:nvPr/>
        </p:nvGrpSpPr>
        <p:grpSpPr>
          <a:xfrm>
            <a:off x="886614" y="2859101"/>
            <a:ext cx="9486509" cy="276999"/>
            <a:chOff x="533680" y="1314640"/>
            <a:chExt cx="9486509" cy="276999"/>
          </a:xfrm>
        </p:grpSpPr>
        <p:grpSp>
          <p:nvGrpSpPr>
            <p:cNvPr id="84" name="그룹 83">
              <a:extLst>
                <a:ext uri="{FF2B5EF4-FFF2-40B4-BE49-F238E27FC236}">
                  <a16:creationId xmlns:a16="http://schemas.microsoft.com/office/drawing/2014/main" id="{C15C3368-0E6F-42D5-88F4-8F82AF40C26F}"/>
                </a:ext>
              </a:extLst>
            </p:cNvPr>
            <p:cNvGrpSpPr/>
            <p:nvPr/>
          </p:nvGrpSpPr>
          <p:grpSpPr>
            <a:xfrm>
              <a:off x="533680" y="1376173"/>
              <a:ext cx="196570" cy="184710"/>
              <a:chOff x="10352088" y="1217613"/>
              <a:chExt cx="4394200" cy="4129087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86" name="Freeform 5">
                <a:extLst>
                  <a:ext uri="{FF2B5EF4-FFF2-40B4-BE49-F238E27FC236}">
                    <a16:creationId xmlns:a16="http://schemas.microsoft.com/office/drawing/2014/main" id="{68187276-195D-46C6-A1C7-9B0DB67694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52088" y="1217613"/>
                <a:ext cx="4127500" cy="4129087"/>
              </a:xfrm>
              <a:custGeom>
                <a:avLst/>
                <a:gdLst>
                  <a:gd name="T0" fmla="*/ 547 w 1094"/>
                  <a:gd name="T1" fmla="*/ 1094 h 1094"/>
                  <a:gd name="T2" fmla="*/ 0 w 1094"/>
                  <a:gd name="T3" fmla="*/ 547 h 1094"/>
                  <a:gd name="T4" fmla="*/ 547 w 1094"/>
                  <a:gd name="T5" fmla="*/ 0 h 1094"/>
                  <a:gd name="T6" fmla="*/ 781 w 1094"/>
                  <a:gd name="T7" fmla="*/ 53 h 1094"/>
                  <a:gd name="T8" fmla="*/ 805 w 1094"/>
                  <a:gd name="T9" fmla="*/ 120 h 1094"/>
                  <a:gd name="T10" fmla="*/ 738 w 1094"/>
                  <a:gd name="T11" fmla="*/ 144 h 1094"/>
                  <a:gd name="T12" fmla="*/ 547 w 1094"/>
                  <a:gd name="T13" fmla="*/ 101 h 1094"/>
                  <a:gd name="T14" fmla="*/ 100 w 1094"/>
                  <a:gd name="T15" fmla="*/ 547 h 1094"/>
                  <a:gd name="T16" fmla="*/ 547 w 1094"/>
                  <a:gd name="T17" fmla="*/ 994 h 1094"/>
                  <a:gd name="T18" fmla="*/ 994 w 1094"/>
                  <a:gd name="T19" fmla="*/ 547 h 1094"/>
                  <a:gd name="T20" fmla="*/ 990 w 1094"/>
                  <a:gd name="T21" fmla="*/ 491 h 1094"/>
                  <a:gd name="T22" fmla="*/ 1034 w 1094"/>
                  <a:gd name="T23" fmla="*/ 435 h 1094"/>
                  <a:gd name="T24" fmla="*/ 1090 w 1094"/>
                  <a:gd name="T25" fmla="*/ 478 h 1094"/>
                  <a:gd name="T26" fmla="*/ 1094 w 1094"/>
                  <a:gd name="T27" fmla="*/ 547 h 1094"/>
                  <a:gd name="T28" fmla="*/ 547 w 1094"/>
                  <a:gd name="T29" fmla="*/ 1094 h 10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94" h="1094">
                    <a:moveTo>
                      <a:pt x="547" y="1094"/>
                    </a:moveTo>
                    <a:cubicBezTo>
                      <a:pt x="245" y="1094"/>
                      <a:pt x="0" y="849"/>
                      <a:pt x="0" y="547"/>
                    </a:cubicBezTo>
                    <a:cubicBezTo>
                      <a:pt x="0" y="246"/>
                      <a:pt x="245" y="0"/>
                      <a:pt x="547" y="0"/>
                    </a:cubicBezTo>
                    <a:cubicBezTo>
                      <a:pt x="629" y="0"/>
                      <a:pt x="708" y="18"/>
                      <a:pt x="781" y="53"/>
                    </a:cubicBezTo>
                    <a:cubicBezTo>
                      <a:pt x="806" y="65"/>
                      <a:pt x="817" y="95"/>
                      <a:pt x="805" y="120"/>
                    </a:cubicBezTo>
                    <a:cubicBezTo>
                      <a:pt x="793" y="145"/>
                      <a:pt x="764" y="156"/>
                      <a:pt x="738" y="144"/>
                    </a:cubicBezTo>
                    <a:cubicBezTo>
                      <a:pt x="678" y="115"/>
                      <a:pt x="614" y="101"/>
                      <a:pt x="547" y="101"/>
                    </a:cubicBezTo>
                    <a:cubicBezTo>
                      <a:pt x="301" y="101"/>
                      <a:pt x="100" y="301"/>
                      <a:pt x="100" y="547"/>
                    </a:cubicBezTo>
                    <a:cubicBezTo>
                      <a:pt x="100" y="794"/>
                      <a:pt x="301" y="994"/>
                      <a:pt x="547" y="994"/>
                    </a:cubicBezTo>
                    <a:cubicBezTo>
                      <a:pt x="793" y="994"/>
                      <a:pt x="994" y="794"/>
                      <a:pt x="994" y="547"/>
                    </a:cubicBezTo>
                    <a:cubicBezTo>
                      <a:pt x="994" y="528"/>
                      <a:pt x="993" y="509"/>
                      <a:pt x="990" y="491"/>
                    </a:cubicBezTo>
                    <a:cubicBezTo>
                      <a:pt x="987" y="463"/>
                      <a:pt x="1006" y="438"/>
                      <a:pt x="1034" y="435"/>
                    </a:cubicBezTo>
                    <a:cubicBezTo>
                      <a:pt x="1061" y="431"/>
                      <a:pt x="1086" y="451"/>
                      <a:pt x="1090" y="478"/>
                    </a:cubicBezTo>
                    <a:cubicBezTo>
                      <a:pt x="1093" y="501"/>
                      <a:pt x="1094" y="524"/>
                      <a:pt x="1094" y="547"/>
                    </a:cubicBezTo>
                    <a:cubicBezTo>
                      <a:pt x="1094" y="849"/>
                      <a:pt x="849" y="1094"/>
                      <a:pt x="547" y="10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endParaRPr>
              </a:p>
            </p:txBody>
          </p:sp>
          <p:sp>
            <p:nvSpPr>
              <p:cNvPr id="87" name="Freeform 6">
                <a:extLst>
                  <a:ext uri="{FF2B5EF4-FFF2-40B4-BE49-F238E27FC236}">
                    <a16:creationId xmlns:a16="http://schemas.microsoft.com/office/drawing/2014/main" id="{D6E1BD22-6543-4CEC-BCDB-5A819FB824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91863" y="1304925"/>
                <a:ext cx="3654425" cy="2905125"/>
              </a:xfrm>
              <a:custGeom>
                <a:avLst/>
                <a:gdLst>
                  <a:gd name="T0" fmla="*/ 0 w 2302"/>
                  <a:gd name="T1" fmla="*/ 1107 h 1830"/>
                  <a:gd name="T2" fmla="*/ 256 w 2302"/>
                  <a:gd name="T3" fmla="*/ 846 h 1830"/>
                  <a:gd name="T4" fmla="*/ 725 w 2302"/>
                  <a:gd name="T5" fmla="*/ 1309 h 1830"/>
                  <a:gd name="T6" fmla="*/ 2039 w 2302"/>
                  <a:gd name="T7" fmla="*/ 0 h 1830"/>
                  <a:gd name="T8" fmla="*/ 2302 w 2302"/>
                  <a:gd name="T9" fmla="*/ 261 h 1830"/>
                  <a:gd name="T10" fmla="*/ 725 w 2302"/>
                  <a:gd name="T11" fmla="*/ 1830 h 1830"/>
                  <a:gd name="T12" fmla="*/ 0 w 2302"/>
                  <a:gd name="T13" fmla="*/ 1107 h 1830"/>
                  <a:gd name="T14" fmla="*/ 0 w 2302"/>
                  <a:gd name="T15" fmla="*/ 1107 h 1830"/>
                  <a:gd name="T16" fmla="*/ 0 w 2302"/>
                  <a:gd name="T17" fmla="*/ 1107 h 18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02" h="1830">
                    <a:moveTo>
                      <a:pt x="0" y="1107"/>
                    </a:moveTo>
                    <a:lnTo>
                      <a:pt x="256" y="846"/>
                    </a:lnTo>
                    <a:lnTo>
                      <a:pt x="725" y="1309"/>
                    </a:lnTo>
                    <a:lnTo>
                      <a:pt x="2039" y="0"/>
                    </a:lnTo>
                    <a:lnTo>
                      <a:pt x="2302" y="261"/>
                    </a:lnTo>
                    <a:lnTo>
                      <a:pt x="725" y="1830"/>
                    </a:lnTo>
                    <a:lnTo>
                      <a:pt x="0" y="1107"/>
                    </a:lnTo>
                    <a:lnTo>
                      <a:pt x="0" y="1107"/>
                    </a:lnTo>
                    <a:lnTo>
                      <a:pt x="0" y="1107"/>
                    </a:lnTo>
                    <a:close/>
                  </a:path>
                </a:pathLst>
              </a:custGeom>
              <a:solidFill>
                <a:srgbClr val="0B8B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endParaRPr>
              </a:p>
            </p:txBody>
          </p:sp>
        </p:grp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458108B8-D40E-4FB3-B39C-180B694FC9CB}"/>
                </a:ext>
              </a:extLst>
            </p:cNvPr>
            <p:cNvSpPr txBox="1"/>
            <p:nvPr/>
          </p:nvSpPr>
          <p:spPr>
            <a:xfrm>
              <a:off x="806128" y="1314640"/>
              <a:ext cx="9214061" cy="276999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800" b="1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“</a:t>
              </a:r>
              <a:r>
                <a:rPr kumimoji="0" lang="ko-KR" altLang="en-US" sz="1800" b="1" i="0" u="none" strike="noStrike" kern="1200" cap="none" spc="-150" normalizeH="0" baseline="0" noProof="0" dirty="0" err="1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우위성”</a:t>
              </a:r>
              <a:r>
                <a:rPr kumimoji="0" lang="ko-KR" altLang="en-US" sz="1800" b="0" i="0" u="none" strike="noStrike" kern="1200" cap="none" spc="-150" normalizeH="0" baseline="0" noProof="0" dirty="0" err="1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이란</a:t>
              </a:r>
              <a:r>
                <a:rPr kumimoji="0" lang="ko-KR" altLang="en-US" sz="1800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 피해자가 괴롭힘 행위에 대해 저항 또는 거절이 어려울 가능성이 높은 관계를 의미</a:t>
              </a:r>
              <a:endParaRPr kumimoji="0" lang="en-US" altLang="ko-KR" sz="1800" b="0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grpSp>
        <p:nvGrpSpPr>
          <p:cNvPr id="88" name="그룹 87">
            <a:extLst>
              <a:ext uri="{FF2B5EF4-FFF2-40B4-BE49-F238E27FC236}">
                <a16:creationId xmlns:a16="http://schemas.microsoft.com/office/drawing/2014/main" id="{35F67959-2244-4FC3-893A-A9374448CB0F}"/>
              </a:ext>
            </a:extLst>
          </p:cNvPr>
          <p:cNvGrpSpPr/>
          <p:nvPr/>
        </p:nvGrpSpPr>
        <p:grpSpPr>
          <a:xfrm>
            <a:off x="886614" y="3417101"/>
            <a:ext cx="10457929" cy="592470"/>
            <a:chOff x="533680" y="1314640"/>
            <a:chExt cx="10457929" cy="592470"/>
          </a:xfrm>
        </p:grpSpPr>
        <p:grpSp>
          <p:nvGrpSpPr>
            <p:cNvPr id="89" name="그룹 88">
              <a:extLst>
                <a:ext uri="{FF2B5EF4-FFF2-40B4-BE49-F238E27FC236}">
                  <a16:creationId xmlns:a16="http://schemas.microsoft.com/office/drawing/2014/main" id="{63CC20BD-CD5A-4789-9E5B-C28A004CFD8C}"/>
                </a:ext>
              </a:extLst>
            </p:cNvPr>
            <p:cNvGrpSpPr/>
            <p:nvPr/>
          </p:nvGrpSpPr>
          <p:grpSpPr>
            <a:xfrm>
              <a:off x="533680" y="1376173"/>
              <a:ext cx="196570" cy="184710"/>
              <a:chOff x="10352088" y="1217613"/>
              <a:chExt cx="4394200" cy="4129087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91" name="Freeform 5">
                <a:extLst>
                  <a:ext uri="{FF2B5EF4-FFF2-40B4-BE49-F238E27FC236}">
                    <a16:creationId xmlns:a16="http://schemas.microsoft.com/office/drawing/2014/main" id="{D67EEDE7-D82F-4D55-AAD2-AB2B3A6880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52088" y="1217613"/>
                <a:ext cx="4127500" cy="4129087"/>
              </a:xfrm>
              <a:custGeom>
                <a:avLst/>
                <a:gdLst>
                  <a:gd name="T0" fmla="*/ 547 w 1094"/>
                  <a:gd name="T1" fmla="*/ 1094 h 1094"/>
                  <a:gd name="T2" fmla="*/ 0 w 1094"/>
                  <a:gd name="T3" fmla="*/ 547 h 1094"/>
                  <a:gd name="T4" fmla="*/ 547 w 1094"/>
                  <a:gd name="T5" fmla="*/ 0 h 1094"/>
                  <a:gd name="T6" fmla="*/ 781 w 1094"/>
                  <a:gd name="T7" fmla="*/ 53 h 1094"/>
                  <a:gd name="T8" fmla="*/ 805 w 1094"/>
                  <a:gd name="T9" fmla="*/ 120 h 1094"/>
                  <a:gd name="T10" fmla="*/ 738 w 1094"/>
                  <a:gd name="T11" fmla="*/ 144 h 1094"/>
                  <a:gd name="T12" fmla="*/ 547 w 1094"/>
                  <a:gd name="T13" fmla="*/ 101 h 1094"/>
                  <a:gd name="T14" fmla="*/ 100 w 1094"/>
                  <a:gd name="T15" fmla="*/ 547 h 1094"/>
                  <a:gd name="T16" fmla="*/ 547 w 1094"/>
                  <a:gd name="T17" fmla="*/ 994 h 1094"/>
                  <a:gd name="T18" fmla="*/ 994 w 1094"/>
                  <a:gd name="T19" fmla="*/ 547 h 1094"/>
                  <a:gd name="T20" fmla="*/ 990 w 1094"/>
                  <a:gd name="T21" fmla="*/ 491 h 1094"/>
                  <a:gd name="T22" fmla="*/ 1034 w 1094"/>
                  <a:gd name="T23" fmla="*/ 435 h 1094"/>
                  <a:gd name="T24" fmla="*/ 1090 w 1094"/>
                  <a:gd name="T25" fmla="*/ 478 h 1094"/>
                  <a:gd name="T26" fmla="*/ 1094 w 1094"/>
                  <a:gd name="T27" fmla="*/ 547 h 1094"/>
                  <a:gd name="T28" fmla="*/ 547 w 1094"/>
                  <a:gd name="T29" fmla="*/ 1094 h 10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94" h="1094">
                    <a:moveTo>
                      <a:pt x="547" y="1094"/>
                    </a:moveTo>
                    <a:cubicBezTo>
                      <a:pt x="245" y="1094"/>
                      <a:pt x="0" y="849"/>
                      <a:pt x="0" y="547"/>
                    </a:cubicBezTo>
                    <a:cubicBezTo>
                      <a:pt x="0" y="246"/>
                      <a:pt x="245" y="0"/>
                      <a:pt x="547" y="0"/>
                    </a:cubicBezTo>
                    <a:cubicBezTo>
                      <a:pt x="629" y="0"/>
                      <a:pt x="708" y="18"/>
                      <a:pt x="781" y="53"/>
                    </a:cubicBezTo>
                    <a:cubicBezTo>
                      <a:pt x="806" y="65"/>
                      <a:pt x="817" y="95"/>
                      <a:pt x="805" y="120"/>
                    </a:cubicBezTo>
                    <a:cubicBezTo>
                      <a:pt x="793" y="145"/>
                      <a:pt x="764" y="156"/>
                      <a:pt x="738" y="144"/>
                    </a:cubicBezTo>
                    <a:cubicBezTo>
                      <a:pt x="678" y="115"/>
                      <a:pt x="614" y="101"/>
                      <a:pt x="547" y="101"/>
                    </a:cubicBezTo>
                    <a:cubicBezTo>
                      <a:pt x="301" y="101"/>
                      <a:pt x="100" y="301"/>
                      <a:pt x="100" y="547"/>
                    </a:cubicBezTo>
                    <a:cubicBezTo>
                      <a:pt x="100" y="794"/>
                      <a:pt x="301" y="994"/>
                      <a:pt x="547" y="994"/>
                    </a:cubicBezTo>
                    <a:cubicBezTo>
                      <a:pt x="793" y="994"/>
                      <a:pt x="994" y="794"/>
                      <a:pt x="994" y="547"/>
                    </a:cubicBezTo>
                    <a:cubicBezTo>
                      <a:pt x="994" y="528"/>
                      <a:pt x="993" y="509"/>
                      <a:pt x="990" y="491"/>
                    </a:cubicBezTo>
                    <a:cubicBezTo>
                      <a:pt x="987" y="463"/>
                      <a:pt x="1006" y="438"/>
                      <a:pt x="1034" y="435"/>
                    </a:cubicBezTo>
                    <a:cubicBezTo>
                      <a:pt x="1061" y="431"/>
                      <a:pt x="1086" y="451"/>
                      <a:pt x="1090" y="478"/>
                    </a:cubicBezTo>
                    <a:cubicBezTo>
                      <a:pt x="1093" y="501"/>
                      <a:pt x="1094" y="524"/>
                      <a:pt x="1094" y="547"/>
                    </a:cubicBezTo>
                    <a:cubicBezTo>
                      <a:pt x="1094" y="849"/>
                      <a:pt x="849" y="1094"/>
                      <a:pt x="547" y="10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endParaRPr>
              </a:p>
            </p:txBody>
          </p:sp>
          <p:sp>
            <p:nvSpPr>
              <p:cNvPr id="92" name="Freeform 6">
                <a:extLst>
                  <a:ext uri="{FF2B5EF4-FFF2-40B4-BE49-F238E27FC236}">
                    <a16:creationId xmlns:a16="http://schemas.microsoft.com/office/drawing/2014/main" id="{78AE0C09-819F-4478-AB6F-969186070C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91863" y="1304925"/>
                <a:ext cx="3654425" cy="2905125"/>
              </a:xfrm>
              <a:custGeom>
                <a:avLst/>
                <a:gdLst>
                  <a:gd name="T0" fmla="*/ 0 w 2302"/>
                  <a:gd name="T1" fmla="*/ 1107 h 1830"/>
                  <a:gd name="T2" fmla="*/ 256 w 2302"/>
                  <a:gd name="T3" fmla="*/ 846 h 1830"/>
                  <a:gd name="T4" fmla="*/ 725 w 2302"/>
                  <a:gd name="T5" fmla="*/ 1309 h 1830"/>
                  <a:gd name="T6" fmla="*/ 2039 w 2302"/>
                  <a:gd name="T7" fmla="*/ 0 h 1830"/>
                  <a:gd name="T8" fmla="*/ 2302 w 2302"/>
                  <a:gd name="T9" fmla="*/ 261 h 1830"/>
                  <a:gd name="T10" fmla="*/ 725 w 2302"/>
                  <a:gd name="T11" fmla="*/ 1830 h 1830"/>
                  <a:gd name="T12" fmla="*/ 0 w 2302"/>
                  <a:gd name="T13" fmla="*/ 1107 h 1830"/>
                  <a:gd name="T14" fmla="*/ 0 w 2302"/>
                  <a:gd name="T15" fmla="*/ 1107 h 1830"/>
                  <a:gd name="T16" fmla="*/ 0 w 2302"/>
                  <a:gd name="T17" fmla="*/ 1107 h 18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02" h="1830">
                    <a:moveTo>
                      <a:pt x="0" y="1107"/>
                    </a:moveTo>
                    <a:lnTo>
                      <a:pt x="256" y="846"/>
                    </a:lnTo>
                    <a:lnTo>
                      <a:pt x="725" y="1309"/>
                    </a:lnTo>
                    <a:lnTo>
                      <a:pt x="2039" y="0"/>
                    </a:lnTo>
                    <a:lnTo>
                      <a:pt x="2302" y="261"/>
                    </a:lnTo>
                    <a:lnTo>
                      <a:pt x="725" y="1830"/>
                    </a:lnTo>
                    <a:lnTo>
                      <a:pt x="0" y="1107"/>
                    </a:lnTo>
                    <a:lnTo>
                      <a:pt x="0" y="1107"/>
                    </a:lnTo>
                    <a:lnTo>
                      <a:pt x="0" y="1107"/>
                    </a:lnTo>
                    <a:close/>
                  </a:path>
                </a:pathLst>
              </a:custGeom>
              <a:solidFill>
                <a:srgbClr val="0B8B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endParaRPr>
              </a:p>
            </p:txBody>
          </p:sp>
        </p:grp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7618AB25-D265-47A1-A195-CCFE2C295993}"/>
                </a:ext>
              </a:extLst>
            </p:cNvPr>
            <p:cNvSpPr txBox="1"/>
            <p:nvPr/>
          </p:nvSpPr>
          <p:spPr>
            <a:xfrm>
              <a:off x="806128" y="1314640"/>
              <a:ext cx="10185481" cy="592470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800" b="1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“지위의 </a:t>
              </a:r>
              <a:r>
                <a:rPr kumimoji="0" lang="ko-KR" altLang="en-US" sz="1800" b="1" i="0" u="none" strike="noStrike" kern="1200" cap="none" spc="-150" normalizeH="0" baseline="0" noProof="0" dirty="0" err="1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우위”</a:t>
              </a:r>
              <a:r>
                <a:rPr kumimoji="0" lang="ko-KR" altLang="en-US" sz="1800" b="0" i="0" u="none" strike="noStrike" kern="1200" cap="none" spc="-150" normalizeH="0" baseline="0" noProof="0" dirty="0" err="1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는</a:t>
              </a:r>
              <a:r>
                <a:rPr kumimoji="0" lang="ko-KR" altLang="en-US" sz="1800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 </a:t>
              </a:r>
              <a:r>
                <a:rPr kumimoji="0" lang="ko-KR" altLang="en-US" sz="1800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>
                    <a:glow rad="63500">
                      <a:prstClr val="white"/>
                    </a:glow>
                  </a:effectLst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원칙적으로 지휘명령 관계에서 상위에 있는 것을 말하나</a:t>
              </a:r>
              <a:r>
                <a:rPr kumimoji="0" lang="en-US" altLang="ko-KR" sz="1800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>
                    <a:glow rad="63500">
                      <a:prstClr val="white"/>
                    </a:glow>
                  </a:effectLst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, </a:t>
              </a:r>
              <a:r>
                <a:rPr kumimoji="0" lang="ko-KR" altLang="en-US" sz="1800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>
                    <a:glow rad="63500">
                      <a:prstClr val="white"/>
                    </a:glow>
                  </a:effectLst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회사 내 </a:t>
              </a:r>
              <a:r>
                <a:rPr kumimoji="0" lang="ko-KR" altLang="en-US" sz="1800" b="0" i="0" u="none" strike="noStrike" kern="1200" cap="none" spc="-150" normalizeH="0" baseline="0" noProof="0" dirty="0" err="1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>
                    <a:glow rad="63500">
                      <a:prstClr val="white"/>
                    </a:glow>
                  </a:effectLst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직위ㆍ직급</a:t>
              </a:r>
              <a:r>
                <a:rPr kumimoji="0" lang="ko-KR" altLang="en-US" sz="1800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>
                    <a:glow rad="63500">
                      <a:prstClr val="white"/>
                    </a:glow>
                  </a:effectLst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 체계상 상위에</a:t>
              </a:r>
              <a:endParaRPr kumimoji="0" lang="en-US" altLang="ko-KR" sz="1800" b="0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>
                  <a:glow rad="63500">
                    <a:prstClr val="white"/>
                  </a:glow>
                </a:effectLst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800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>
                    <a:glow rad="63500">
                      <a:prstClr val="white"/>
                    </a:glow>
                  </a:effectLst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있음을 이용한다면 인정</a:t>
              </a:r>
            </a:p>
          </p:txBody>
        </p:sp>
      </p:grpSp>
      <p:grpSp>
        <p:nvGrpSpPr>
          <p:cNvPr id="93" name="그룹 92">
            <a:extLst>
              <a:ext uri="{FF2B5EF4-FFF2-40B4-BE49-F238E27FC236}">
                <a16:creationId xmlns:a16="http://schemas.microsoft.com/office/drawing/2014/main" id="{BE590018-1DD2-4B0D-8EC2-BAAC707893B2}"/>
              </a:ext>
            </a:extLst>
          </p:cNvPr>
          <p:cNvGrpSpPr/>
          <p:nvPr/>
        </p:nvGrpSpPr>
        <p:grpSpPr>
          <a:xfrm>
            <a:off x="886614" y="4290573"/>
            <a:ext cx="9860009" cy="907941"/>
            <a:chOff x="533680" y="1314640"/>
            <a:chExt cx="9860009" cy="907941"/>
          </a:xfrm>
        </p:grpSpPr>
        <p:grpSp>
          <p:nvGrpSpPr>
            <p:cNvPr id="94" name="그룹 93">
              <a:extLst>
                <a:ext uri="{FF2B5EF4-FFF2-40B4-BE49-F238E27FC236}">
                  <a16:creationId xmlns:a16="http://schemas.microsoft.com/office/drawing/2014/main" id="{3C0BD83C-BA9D-456F-84DD-4EA5A346EACB}"/>
                </a:ext>
              </a:extLst>
            </p:cNvPr>
            <p:cNvGrpSpPr/>
            <p:nvPr/>
          </p:nvGrpSpPr>
          <p:grpSpPr>
            <a:xfrm>
              <a:off x="533680" y="1376173"/>
              <a:ext cx="196570" cy="184710"/>
              <a:chOff x="10352088" y="1217613"/>
              <a:chExt cx="4394200" cy="4129087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96" name="Freeform 5">
                <a:extLst>
                  <a:ext uri="{FF2B5EF4-FFF2-40B4-BE49-F238E27FC236}">
                    <a16:creationId xmlns:a16="http://schemas.microsoft.com/office/drawing/2014/main" id="{0AA7299F-5007-4BD5-A381-DE521A4C0B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52088" y="1217613"/>
                <a:ext cx="4127500" cy="4129087"/>
              </a:xfrm>
              <a:custGeom>
                <a:avLst/>
                <a:gdLst>
                  <a:gd name="T0" fmla="*/ 547 w 1094"/>
                  <a:gd name="T1" fmla="*/ 1094 h 1094"/>
                  <a:gd name="T2" fmla="*/ 0 w 1094"/>
                  <a:gd name="T3" fmla="*/ 547 h 1094"/>
                  <a:gd name="T4" fmla="*/ 547 w 1094"/>
                  <a:gd name="T5" fmla="*/ 0 h 1094"/>
                  <a:gd name="T6" fmla="*/ 781 w 1094"/>
                  <a:gd name="T7" fmla="*/ 53 h 1094"/>
                  <a:gd name="T8" fmla="*/ 805 w 1094"/>
                  <a:gd name="T9" fmla="*/ 120 h 1094"/>
                  <a:gd name="T10" fmla="*/ 738 w 1094"/>
                  <a:gd name="T11" fmla="*/ 144 h 1094"/>
                  <a:gd name="T12" fmla="*/ 547 w 1094"/>
                  <a:gd name="T13" fmla="*/ 101 h 1094"/>
                  <a:gd name="T14" fmla="*/ 100 w 1094"/>
                  <a:gd name="T15" fmla="*/ 547 h 1094"/>
                  <a:gd name="T16" fmla="*/ 547 w 1094"/>
                  <a:gd name="T17" fmla="*/ 994 h 1094"/>
                  <a:gd name="T18" fmla="*/ 994 w 1094"/>
                  <a:gd name="T19" fmla="*/ 547 h 1094"/>
                  <a:gd name="T20" fmla="*/ 990 w 1094"/>
                  <a:gd name="T21" fmla="*/ 491 h 1094"/>
                  <a:gd name="T22" fmla="*/ 1034 w 1094"/>
                  <a:gd name="T23" fmla="*/ 435 h 1094"/>
                  <a:gd name="T24" fmla="*/ 1090 w 1094"/>
                  <a:gd name="T25" fmla="*/ 478 h 1094"/>
                  <a:gd name="T26" fmla="*/ 1094 w 1094"/>
                  <a:gd name="T27" fmla="*/ 547 h 1094"/>
                  <a:gd name="T28" fmla="*/ 547 w 1094"/>
                  <a:gd name="T29" fmla="*/ 1094 h 10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94" h="1094">
                    <a:moveTo>
                      <a:pt x="547" y="1094"/>
                    </a:moveTo>
                    <a:cubicBezTo>
                      <a:pt x="245" y="1094"/>
                      <a:pt x="0" y="849"/>
                      <a:pt x="0" y="547"/>
                    </a:cubicBezTo>
                    <a:cubicBezTo>
                      <a:pt x="0" y="246"/>
                      <a:pt x="245" y="0"/>
                      <a:pt x="547" y="0"/>
                    </a:cubicBezTo>
                    <a:cubicBezTo>
                      <a:pt x="629" y="0"/>
                      <a:pt x="708" y="18"/>
                      <a:pt x="781" y="53"/>
                    </a:cubicBezTo>
                    <a:cubicBezTo>
                      <a:pt x="806" y="65"/>
                      <a:pt x="817" y="95"/>
                      <a:pt x="805" y="120"/>
                    </a:cubicBezTo>
                    <a:cubicBezTo>
                      <a:pt x="793" y="145"/>
                      <a:pt x="764" y="156"/>
                      <a:pt x="738" y="144"/>
                    </a:cubicBezTo>
                    <a:cubicBezTo>
                      <a:pt x="678" y="115"/>
                      <a:pt x="614" y="101"/>
                      <a:pt x="547" y="101"/>
                    </a:cubicBezTo>
                    <a:cubicBezTo>
                      <a:pt x="301" y="101"/>
                      <a:pt x="100" y="301"/>
                      <a:pt x="100" y="547"/>
                    </a:cubicBezTo>
                    <a:cubicBezTo>
                      <a:pt x="100" y="794"/>
                      <a:pt x="301" y="994"/>
                      <a:pt x="547" y="994"/>
                    </a:cubicBezTo>
                    <a:cubicBezTo>
                      <a:pt x="793" y="994"/>
                      <a:pt x="994" y="794"/>
                      <a:pt x="994" y="547"/>
                    </a:cubicBezTo>
                    <a:cubicBezTo>
                      <a:pt x="994" y="528"/>
                      <a:pt x="993" y="509"/>
                      <a:pt x="990" y="491"/>
                    </a:cubicBezTo>
                    <a:cubicBezTo>
                      <a:pt x="987" y="463"/>
                      <a:pt x="1006" y="438"/>
                      <a:pt x="1034" y="435"/>
                    </a:cubicBezTo>
                    <a:cubicBezTo>
                      <a:pt x="1061" y="431"/>
                      <a:pt x="1086" y="451"/>
                      <a:pt x="1090" y="478"/>
                    </a:cubicBezTo>
                    <a:cubicBezTo>
                      <a:pt x="1093" y="501"/>
                      <a:pt x="1094" y="524"/>
                      <a:pt x="1094" y="547"/>
                    </a:cubicBezTo>
                    <a:cubicBezTo>
                      <a:pt x="1094" y="849"/>
                      <a:pt x="849" y="1094"/>
                      <a:pt x="547" y="10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endParaRPr>
              </a:p>
            </p:txBody>
          </p:sp>
          <p:sp>
            <p:nvSpPr>
              <p:cNvPr id="97" name="Freeform 6">
                <a:extLst>
                  <a:ext uri="{FF2B5EF4-FFF2-40B4-BE49-F238E27FC236}">
                    <a16:creationId xmlns:a16="http://schemas.microsoft.com/office/drawing/2014/main" id="{14A448B5-FD86-4A46-901D-9D60B6E4B7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91863" y="1304925"/>
                <a:ext cx="3654425" cy="2905125"/>
              </a:xfrm>
              <a:custGeom>
                <a:avLst/>
                <a:gdLst>
                  <a:gd name="T0" fmla="*/ 0 w 2302"/>
                  <a:gd name="T1" fmla="*/ 1107 h 1830"/>
                  <a:gd name="T2" fmla="*/ 256 w 2302"/>
                  <a:gd name="T3" fmla="*/ 846 h 1830"/>
                  <a:gd name="T4" fmla="*/ 725 w 2302"/>
                  <a:gd name="T5" fmla="*/ 1309 h 1830"/>
                  <a:gd name="T6" fmla="*/ 2039 w 2302"/>
                  <a:gd name="T7" fmla="*/ 0 h 1830"/>
                  <a:gd name="T8" fmla="*/ 2302 w 2302"/>
                  <a:gd name="T9" fmla="*/ 261 h 1830"/>
                  <a:gd name="T10" fmla="*/ 725 w 2302"/>
                  <a:gd name="T11" fmla="*/ 1830 h 1830"/>
                  <a:gd name="T12" fmla="*/ 0 w 2302"/>
                  <a:gd name="T13" fmla="*/ 1107 h 1830"/>
                  <a:gd name="T14" fmla="*/ 0 w 2302"/>
                  <a:gd name="T15" fmla="*/ 1107 h 1830"/>
                  <a:gd name="T16" fmla="*/ 0 w 2302"/>
                  <a:gd name="T17" fmla="*/ 1107 h 18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02" h="1830">
                    <a:moveTo>
                      <a:pt x="0" y="1107"/>
                    </a:moveTo>
                    <a:lnTo>
                      <a:pt x="256" y="846"/>
                    </a:lnTo>
                    <a:lnTo>
                      <a:pt x="725" y="1309"/>
                    </a:lnTo>
                    <a:lnTo>
                      <a:pt x="2039" y="0"/>
                    </a:lnTo>
                    <a:lnTo>
                      <a:pt x="2302" y="261"/>
                    </a:lnTo>
                    <a:lnTo>
                      <a:pt x="725" y="1830"/>
                    </a:lnTo>
                    <a:lnTo>
                      <a:pt x="0" y="1107"/>
                    </a:lnTo>
                    <a:lnTo>
                      <a:pt x="0" y="1107"/>
                    </a:lnTo>
                    <a:lnTo>
                      <a:pt x="0" y="1107"/>
                    </a:lnTo>
                    <a:close/>
                  </a:path>
                </a:pathLst>
              </a:custGeom>
              <a:solidFill>
                <a:srgbClr val="0B8B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endParaRPr>
              </a:p>
            </p:txBody>
          </p:sp>
        </p:grp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C0EC9902-7F22-4846-93CA-18BC9F883CB6}"/>
                </a:ext>
              </a:extLst>
            </p:cNvPr>
            <p:cNvSpPr txBox="1"/>
            <p:nvPr/>
          </p:nvSpPr>
          <p:spPr>
            <a:xfrm>
              <a:off x="806128" y="1314640"/>
              <a:ext cx="9587561" cy="907941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800" b="1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>
                    <a:glow rad="63500">
                      <a:prstClr val="white"/>
                    </a:glow>
                  </a:effectLst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“관계의 </a:t>
              </a:r>
              <a:r>
                <a:rPr kumimoji="0" lang="ko-KR" altLang="en-US" sz="1800" b="1" i="0" u="none" strike="noStrike" kern="1200" cap="none" spc="-150" normalizeH="0" baseline="0" noProof="0" dirty="0" err="1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>
                    <a:glow rad="63500">
                      <a:prstClr val="white"/>
                    </a:glow>
                  </a:effectLst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우위”</a:t>
              </a:r>
              <a:r>
                <a:rPr kumimoji="0" lang="ko-KR" altLang="en-US" sz="1800" b="0" i="0" u="none" strike="noStrike" kern="1200" cap="none" spc="-150" normalizeH="0" baseline="0" noProof="0" dirty="0" err="1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>
                    <a:glow rad="63500">
                      <a:prstClr val="white"/>
                    </a:glow>
                  </a:effectLst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는</a:t>
              </a:r>
              <a:r>
                <a:rPr kumimoji="0" lang="ko-KR" altLang="en-US" sz="1800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>
                    <a:glow rad="63500">
                      <a:prstClr val="white"/>
                    </a:glow>
                  </a:effectLst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 사실상 우위를 점하고 있다고 판단되는 모든 관계가 포함될 수 있음</a:t>
              </a:r>
              <a:r>
                <a:rPr kumimoji="0" lang="en-US" altLang="ko-KR" sz="1800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>
                    <a:glow rad="63500">
                      <a:prstClr val="white"/>
                    </a:glow>
                  </a:effectLst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 </a:t>
              </a:r>
            </a:p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800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>
                    <a:glow rad="63500">
                      <a:prstClr val="white"/>
                    </a:glow>
                  </a:effectLst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인적 속성</a:t>
              </a:r>
              <a:r>
                <a:rPr kumimoji="0" lang="en-US" altLang="ko-KR" sz="1800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>
                    <a:glow rad="63500">
                      <a:prstClr val="white"/>
                    </a:glow>
                  </a:effectLst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(</a:t>
              </a:r>
              <a:r>
                <a:rPr kumimoji="0" lang="ko-KR" altLang="en-US" sz="1800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>
                    <a:glow rad="63500">
                      <a:prstClr val="white"/>
                    </a:glow>
                  </a:effectLst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연령</a:t>
              </a:r>
              <a:r>
                <a:rPr kumimoji="0" lang="en-US" altLang="ko-KR" sz="1800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>
                    <a:glow rad="63500">
                      <a:prstClr val="white"/>
                    </a:glow>
                  </a:effectLst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, </a:t>
              </a:r>
              <a:r>
                <a:rPr kumimoji="0" lang="ko-KR" altLang="en-US" sz="1800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>
                    <a:glow rad="63500">
                      <a:prstClr val="white"/>
                    </a:glow>
                  </a:effectLst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학벌</a:t>
              </a:r>
              <a:r>
                <a:rPr kumimoji="0" lang="en-US" altLang="ko-KR" sz="1800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>
                    <a:glow rad="63500">
                      <a:prstClr val="white"/>
                    </a:glow>
                  </a:effectLst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, </a:t>
              </a:r>
              <a:r>
                <a:rPr kumimoji="0" lang="ko-KR" altLang="en-US" sz="1800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>
                    <a:glow rad="63500">
                      <a:prstClr val="white"/>
                    </a:glow>
                  </a:effectLst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출신지역 등</a:t>
              </a:r>
              <a:r>
                <a:rPr kumimoji="0" lang="en-US" altLang="ko-KR" sz="1800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>
                    <a:glow rad="63500">
                      <a:prstClr val="white"/>
                    </a:glow>
                  </a:effectLst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), </a:t>
              </a:r>
              <a:r>
                <a:rPr kumimoji="0" lang="ko-KR" altLang="en-US" sz="1800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>
                    <a:glow rad="63500">
                      <a:prstClr val="white"/>
                    </a:glow>
                  </a:effectLst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업무속성</a:t>
              </a:r>
              <a:r>
                <a:rPr kumimoji="0" lang="en-US" altLang="ko-KR" sz="1800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>
                    <a:glow rad="63500">
                      <a:prstClr val="white"/>
                    </a:glow>
                  </a:effectLst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(</a:t>
              </a:r>
              <a:r>
                <a:rPr kumimoji="0" lang="ko-KR" altLang="en-US" sz="1800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>
                    <a:glow rad="63500">
                      <a:prstClr val="white"/>
                    </a:glow>
                  </a:effectLst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근속연수 등</a:t>
              </a:r>
              <a:r>
                <a:rPr kumimoji="0" lang="en-US" altLang="ko-KR" sz="1800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>
                    <a:glow rad="63500">
                      <a:prstClr val="white"/>
                    </a:glow>
                  </a:effectLst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), </a:t>
              </a:r>
              <a:r>
                <a:rPr kumimoji="0" lang="ko-KR" altLang="en-US" sz="1800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>
                    <a:glow rad="63500">
                      <a:prstClr val="white"/>
                    </a:glow>
                  </a:effectLst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수적 우세</a:t>
              </a:r>
              <a:r>
                <a:rPr kumimoji="0" lang="en-US" altLang="ko-KR" sz="1800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>
                    <a:glow rad="63500">
                      <a:prstClr val="white"/>
                    </a:glow>
                  </a:effectLst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, </a:t>
              </a:r>
              <a:r>
                <a:rPr kumimoji="0" lang="ko-KR" altLang="en-US" sz="1800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>
                    <a:glow rad="63500">
                      <a:prstClr val="white"/>
                    </a:glow>
                  </a:effectLst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정규직 여부</a:t>
              </a:r>
              <a:r>
                <a:rPr kumimoji="0" lang="en-US" altLang="ko-KR" sz="1800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>
                    <a:glow rad="63500">
                      <a:prstClr val="white"/>
                    </a:glow>
                  </a:effectLst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, </a:t>
              </a:r>
              <a:r>
                <a:rPr kumimoji="0" lang="ko-KR" altLang="en-US" sz="1800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>
                    <a:glow rad="63500">
                      <a:prstClr val="white"/>
                    </a:glow>
                  </a:effectLst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직장 내 영향력 등을 </a:t>
              </a:r>
              <a:endParaRPr kumimoji="0" lang="en-US" altLang="ko-KR" sz="1800" b="0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>
                  <a:glow rad="63500">
                    <a:prstClr val="white"/>
                  </a:glow>
                </a:effectLst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800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>
                    <a:glow rad="63500">
                      <a:prstClr val="white"/>
                    </a:glow>
                  </a:effectLst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고려하여 판단</a:t>
              </a:r>
              <a:endParaRPr kumimoji="0" lang="en-US" altLang="ko-KR" sz="1800" b="0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>
                  <a:glow rad="63500">
                    <a:prstClr val="white"/>
                  </a:glow>
                </a:effectLst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sp>
        <p:nvSpPr>
          <p:cNvPr id="79" name="사각형: 둥근 모서리 78">
            <a:extLst>
              <a:ext uri="{FF2B5EF4-FFF2-40B4-BE49-F238E27FC236}">
                <a16:creationId xmlns:a16="http://schemas.microsoft.com/office/drawing/2014/main" id="{E06D9002-7E5F-4779-961E-27CDD2D7D0D6}"/>
              </a:ext>
            </a:extLst>
          </p:cNvPr>
          <p:cNvSpPr/>
          <p:nvPr/>
        </p:nvSpPr>
        <p:spPr>
          <a:xfrm>
            <a:off x="482600" y="1892300"/>
            <a:ext cx="11226800" cy="4470400"/>
          </a:xfrm>
          <a:prstGeom prst="roundRect">
            <a:avLst>
              <a:gd name="adj" fmla="val 2205"/>
            </a:avLst>
          </a:prstGeom>
          <a:noFill/>
          <a:ln w="25400">
            <a:solidFill>
              <a:srgbClr val="0EAE6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grpSp>
        <p:nvGrpSpPr>
          <p:cNvPr id="31" name="그룹 30">
            <a:extLst>
              <a:ext uri="{FF2B5EF4-FFF2-40B4-BE49-F238E27FC236}">
                <a16:creationId xmlns:a16="http://schemas.microsoft.com/office/drawing/2014/main" id="{4ECA97B7-A145-4166-981B-495CFA6BA86A}"/>
              </a:ext>
            </a:extLst>
          </p:cNvPr>
          <p:cNvGrpSpPr/>
          <p:nvPr/>
        </p:nvGrpSpPr>
        <p:grpSpPr>
          <a:xfrm>
            <a:off x="619955" y="1340188"/>
            <a:ext cx="125373" cy="126312"/>
            <a:chOff x="619955" y="1505288"/>
            <a:chExt cx="125373" cy="126312"/>
          </a:xfrm>
        </p:grpSpPr>
        <p:sp>
          <p:nvSpPr>
            <p:cNvPr id="32" name="자유형: 도형 31">
              <a:extLst>
                <a:ext uri="{FF2B5EF4-FFF2-40B4-BE49-F238E27FC236}">
                  <a16:creationId xmlns:a16="http://schemas.microsoft.com/office/drawing/2014/main" id="{E5BBFC79-F44F-4427-BDB5-425F35F8CB1B}"/>
                </a:ext>
              </a:extLst>
            </p:cNvPr>
            <p:cNvSpPr/>
            <p:nvPr/>
          </p:nvSpPr>
          <p:spPr>
            <a:xfrm>
              <a:off x="665642" y="1505288"/>
              <a:ext cx="79686" cy="126312"/>
            </a:xfrm>
            <a:custGeom>
              <a:avLst/>
              <a:gdLst>
                <a:gd name="connsiteX0" fmla="*/ 76743 w 79686"/>
                <a:gd name="connsiteY0" fmla="*/ 62382 h 126312"/>
                <a:gd name="connsiteX1" fmla="*/ 69888 w 79686"/>
                <a:gd name="connsiteY1" fmla="*/ 77017 h 126312"/>
                <a:gd name="connsiteX2" fmla="*/ 26891 w 79686"/>
                <a:gd name="connsiteY2" fmla="*/ 120016 h 126312"/>
                <a:gd name="connsiteX3" fmla="*/ -60 w 79686"/>
                <a:gd name="connsiteY3" fmla="*/ 120016 h 126312"/>
                <a:gd name="connsiteX4" fmla="*/ -2941 w 79686"/>
                <a:gd name="connsiteY4" fmla="*/ 116319 h 126312"/>
                <a:gd name="connsiteX5" fmla="*/ 36361 w 79686"/>
                <a:gd name="connsiteY5" fmla="*/ 77019 h 126312"/>
                <a:gd name="connsiteX6" fmla="*/ 38828 w 79686"/>
                <a:gd name="connsiteY6" fmla="*/ 50228 h 126312"/>
                <a:gd name="connsiteX7" fmla="*/ 35846 w 79686"/>
                <a:gd name="connsiteY7" fmla="*/ 47348 h 126312"/>
                <a:gd name="connsiteX8" fmla="*/ -2944 w 79686"/>
                <a:gd name="connsiteY8" fmla="*/ 8563 h 126312"/>
                <a:gd name="connsiteX9" fmla="*/ -60 w 79686"/>
                <a:gd name="connsiteY9" fmla="*/ 4865 h 126312"/>
                <a:gd name="connsiteX10" fmla="*/ 26883 w 79686"/>
                <a:gd name="connsiteY10" fmla="*/ 4865 h 126312"/>
                <a:gd name="connsiteX11" fmla="*/ 26885 w 79686"/>
                <a:gd name="connsiteY11" fmla="*/ 4865 h 126312"/>
                <a:gd name="connsiteX12" fmla="*/ 69368 w 79686"/>
                <a:gd name="connsiteY12" fmla="*/ 47348 h 126312"/>
                <a:gd name="connsiteX13" fmla="*/ 76743 w 79686"/>
                <a:gd name="connsiteY13" fmla="*/ 62382 h 126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9686" h="126312">
                  <a:moveTo>
                    <a:pt x="76743" y="62382"/>
                  </a:moveTo>
                  <a:cubicBezTo>
                    <a:pt x="76749" y="68038"/>
                    <a:pt x="74236" y="73401"/>
                    <a:pt x="69888" y="77017"/>
                  </a:cubicBezTo>
                  <a:lnTo>
                    <a:pt x="26891" y="120016"/>
                  </a:lnTo>
                  <a:cubicBezTo>
                    <a:pt x="19448" y="127458"/>
                    <a:pt x="7383" y="127458"/>
                    <a:pt x="-60" y="120016"/>
                  </a:cubicBezTo>
                  <a:cubicBezTo>
                    <a:pt x="-1168" y="118907"/>
                    <a:pt x="-2137" y="117665"/>
                    <a:pt x="-2941" y="116319"/>
                  </a:cubicBezTo>
                  <a:lnTo>
                    <a:pt x="36361" y="77019"/>
                  </a:lnTo>
                  <a:cubicBezTo>
                    <a:pt x="44440" y="70302"/>
                    <a:pt x="45545" y="58307"/>
                    <a:pt x="38828" y="50228"/>
                  </a:cubicBezTo>
                  <a:cubicBezTo>
                    <a:pt x="37941" y="49162"/>
                    <a:pt x="36942" y="48197"/>
                    <a:pt x="35846" y="47348"/>
                  </a:cubicBezTo>
                  <a:lnTo>
                    <a:pt x="-2944" y="8563"/>
                  </a:lnTo>
                  <a:cubicBezTo>
                    <a:pt x="-2141" y="7215"/>
                    <a:pt x="-1171" y="5973"/>
                    <a:pt x="-60" y="4865"/>
                  </a:cubicBezTo>
                  <a:cubicBezTo>
                    <a:pt x="7381" y="-2575"/>
                    <a:pt x="19443" y="-2575"/>
                    <a:pt x="26883" y="4865"/>
                  </a:cubicBezTo>
                  <a:cubicBezTo>
                    <a:pt x="26885" y="4865"/>
                    <a:pt x="26885" y="4865"/>
                    <a:pt x="26885" y="4865"/>
                  </a:cubicBezTo>
                  <a:lnTo>
                    <a:pt x="69368" y="47348"/>
                  </a:lnTo>
                  <a:cubicBezTo>
                    <a:pt x="74023" y="50945"/>
                    <a:pt x="76747" y="56499"/>
                    <a:pt x="76743" y="62382"/>
                  </a:cubicBezTo>
                  <a:close/>
                </a:path>
              </a:pathLst>
            </a:custGeom>
            <a:solidFill>
              <a:srgbClr val="0EAE67"/>
            </a:solidFill>
            <a:ln w="1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33" name="자유형: 도형 32">
              <a:extLst>
                <a:ext uri="{FF2B5EF4-FFF2-40B4-BE49-F238E27FC236}">
                  <a16:creationId xmlns:a16="http://schemas.microsoft.com/office/drawing/2014/main" id="{535C264A-F039-4C00-925F-8D65163BD20F}"/>
                </a:ext>
              </a:extLst>
            </p:cNvPr>
            <p:cNvSpPr/>
            <p:nvPr/>
          </p:nvSpPr>
          <p:spPr>
            <a:xfrm>
              <a:off x="619955" y="1507713"/>
              <a:ext cx="78473" cy="121574"/>
            </a:xfrm>
            <a:custGeom>
              <a:avLst/>
              <a:gdLst>
                <a:gd name="connsiteX0" fmla="*/ 70388 w 78473"/>
                <a:gd name="connsiteY0" fmla="*/ 47522 h 121574"/>
                <a:gd name="connsiteX1" fmla="*/ 27181 w 78473"/>
                <a:gd name="connsiteY1" fmla="*/ 4322 h 121574"/>
                <a:gd name="connsiteX2" fmla="*/ 2344 w 78473"/>
                <a:gd name="connsiteY2" fmla="*/ 4537 h 121574"/>
                <a:gd name="connsiteX3" fmla="*/ 2345 w 78473"/>
                <a:gd name="connsiteY3" fmla="*/ 29162 h 121574"/>
                <a:gd name="connsiteX4" fmla="*/ 33130 w 78473"/>
                <a:gd name="connsiteY4" fmla="*/ 59942 h 121574"/>
                <a:gd name="connsiteX5" fmla="*/ 2203 w 78473"/>
                <a:gd name="connsiteY5" fmla="*/ 90873 h 121574"/>
                <a:gd name="connsiteX6" fmla="*/ 2199 w 78473"/>
                <a:gd name="connsiteY6" fmla="*/ 115712 h 121574"/>
                <a:gd name="connsiteX7" fmla="*/ 27038 w 78473"/>
                <a:gd name="connsiteY7" fmla="*/ 115718 h 121574"/>
                <a:gd name="connsiteX8" fmla="*/ 70389 w 78473"/>
                <a:gd name="connsiteY8" fmla="*/ 72366 h 121574"/>
                <a:gd name="connsiteX9" fmla="*/ 70389 w 78473"/>
                <a:gd name="connsiteY9" fmla="*/ 47526 h 121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8473" h="121574">
                  <a:moveTo>
                    <a:pt x="70388" y="47522"/>
                  </a:moveTo>
                  <a:lnTo>
                    <a:pt x="27181" y="4322"/>
                  </a:lnTo>
                  <a:cubicBezTo>
                    <a:pt x="20262" y="-2477"/>
                    <a:pt x="9142" y="-2381"/>
                    <a:pt x="2344" y="4537"/>
                  </a:cubicBezTo>
                  <a:cubicBezTo>
                    <a:pt x="-4373" y="11372"/>
                    <a:pt x="-4373" y="22329"/>
                    <a:pt x="2345" y="29162"/>
                  </a:cubicBezTo>
                  <a:lnTo>
                    <a:pt x="33130" y="59942"/>
                  </a:lnTo>
                  <a:lnTo>
                    <a:pt x="2203" y="90873"/>
                  </a:lnTo>
                  <a:cubicBezTo>
                    <a:pt x="-4658" y="97731"/>
                    <a:pt x="-4659" y="108853"/>
                    <a:pt x="2199" y="115712"/>
                  </a:cubicBezTo>
                  <a:cubicBezTo>
                    <a:pt x="9057" y="122573"/>
                    <a:pt x="20177" y="122575"/>
                    <a:pt x="27038" y="115718"/>
                  </a:cubicBezTo>
                  <a:lnTo>
                    <a:pt x="70389" y="72366"/>
                  </a:lnTo>
                  <a:cubicBezTo>
                    <a:pt x="77244" y="65504"/>
                    <a:pt x="77244" y="54388"/>
                    <a:pt x="70389" y="47526"/>
                  </a:cubicBezTo>
                  <a:close/>
                </a:path>
              </a:pathLst>
            </a:custGeom>
            <a:solidFill>
              <a:srgbClr val="08683D"/>
            </a:solidFill>
            <a:ln w="1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333377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그림 46">
            <a:extLst>
              <a:ext uri="{FF2B5EF4-FFF2-40B4-BE49-F238E27FC236}">
                <a16:creationId xmlns:a16="http://schemas.microsoft.com/office/drawing/2014/main" id="{9C8AC034-71F7-4DD5-B99D-99EA245A1EBB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6601" y="3253047"/>
            <a:ext cx="4622800" cy="3109651"/>
          </a:xfrm>
          <a:prstGeom prst="rect">
            <a:avLst/>
          </a:prstGeom>
        </p:spPr>
      </p:pic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06E8695E-D3E2-46F4-83A3-82D49F45030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/>
              <a:t>Ⅲ</a:t>
            </a:r>
            <a:endParaRPr lang="ko-KR" altLang="en-US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517FDD7D-868C-4684-B306-F1EA6723B02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ko-KR" altLang="en-US"/>
              <a:t>직장 내 괴롭힘은 구체적으로 어떤 것인가요</a:t>
            </a:r>
            <a:r>
              <a:rPr lang="en-US" altLang="ko-KR"/>
              <a:t>?</a:t>
            </a:r>
          </a:p>
        </p:txBody>
      </p:sp>
      <p:sp>
        <p:nvSpPr>
          <p:cNvPr id="72" name="사각형: 둥근 위쪽 모서리 71">
            <a:extLst>
              <a:ext uri="{FF2B5EF4-FFF2-40B4-BE49-F238E27FC236}">
                <a16:creationId xmlns:a16="http://schemas.microsoft.com/office/drawing/2014/main" id="{6E1A355E-BD3D-4032-811E-BF61BC7DBCBB}"/>
              </a:ext>
            </a:extLst>
          </p:cNvPr>
          <p:cNvSpPr/>
          <p:nvPr/>
        </p:nvSpPr>
        <p:spPr>
          <a:xfrm rot="16200000">
            <a:off x="6126966" y="-4452536"/>
            <a:ext cx="420669" cy="1170940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EAE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8A9F3203-425E-48D9-9EE6-FA1EEF67EA8F}"/>
              </a:ext>
            </a:extLst>
          </p:cNvPr>
          <p:cNvSpPr txBox="1"/>
          <p:nvPr/>
        </p:nvSpPr>
        <p:spPr>
          <a:xfrm>
            <a:off x="886614" y="1248276"/>
            <a:ext cx="4148572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직장 내 괴롭힘 행위요건의 구체적 판단</a:t>
            </a:r>
          </a:p>
        </p:txBody>
      </p:sp>
      <p:sp>
        <p:nvSpPr>
          <p:cNvPr id="74" name="타원 73">
            <a:extLst>
              <a:ext uri="{FF2B5EF4-FFF2-40B4-BE49-F238E27FC236}">
                <a16:creationId xmlns:a16="http://schemas.microsoft.com/office/drawing/2014/main" id="{29A2811C-4A63-420F-9E22-8FD08CFE2DFB}"/>
              </a:ext>
            </a:extLst>
          </p:cNvPr>
          <p:cNvSpPr/>
          <p:nvPr/>
        </p:nvSpPr>
        <p:spPr>
          <a:xfrm>
            <a:off x="543753" y="1264461"/>
            <a:ext cx="277778" cy="27777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78" name="사각형: 둥근 위쪽 모서리 77">
            <a:extLst>
              <a:ext uri="{FF2B5EF4-FFF2-40B4-BE49-F238E27FC236}">
                <a16:creationId xmlns:a16="http://schemas.microsoft.com/office/drawing/2014/main" id="{FD58BAFF-E23B-4CAF-A6F2-C262C9ABCE30}"/>
              </a:ext>
            </a:extLst>
          </p:cNvPr>
          <p:cNvSpPr/>
          <p:nvPr/>
        </p:nvSpPr>
        <p:spPr>
          <a:xfrm>
            <a:off x="482600" y="1892300"/>
            <a:ext cx="11226800" cy="698500"/>
          </a:xfrm>
          <a:prstGeom prst="round2SameRect">
            <a:avLst>
              <a:gd name="adj1" fmla="val 9394"/>
              <a:gd name="adj2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DF516C9B-4B40-4ED5-BE75-01310F520CB6}"/>
              </a:ext>
            </a:extLst>
          </p:cNvPr>
          <p:cNvSpPr txBox="1"/>
          <p:nvPr/>
        </p:nvSpPr>
        <p:spPr>
          <a:xfrm>
            <a:off x="1181889" y="2087662"/>
            <a:ext cx="3129062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srgbClr val="0B8B51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업무상 적정 범위를 넘는 행위</a:t>
            </a:r>
          </a:p>
        </p:txBody>
      </p:sp>
      <p:sp>
        <p:nvSpPr>
          <p:cNvPr id="31" name="자유형: 도형 30">
            <a:extLst>
              <a:ext uri="{FF2B5EF4-FFF2-40B4-BE49-F238E27FC236}">
                <a16:creationId xmlns:a16="http://schemas.microsoft.com/office/drawing/2014/main" id="{11AD04DF-2558-4A8D-8AEC-04ADBBBBBA9D}"/>
              </a:ext>
            </a:extLst>
          </p:cNvPr>
          <p:cNvSpPr/>
          <p:nvPr/>
        </p:nvSpPr>
        <p:spPr>
          <a:xfrm>
            <a:off x="818778" y="2096186"/>
            <a:ext cx="291600" cy="291600"/>
          </a:xfrm>
          <a:custGeom>
            <a:avLst/>
            <a:gdLst/>
            <a:ahLst/>
            <a:cxnLst/>
            <a:rect l="l" t="t" r="r" b="b"/>
            <a:pathLst>
              <a:path w="333376" h="333376">
                <a:moveTo>
                  <a:pt x="157911" y="331604"/>
                </a:moveTo>
                <a:lnTo>
                  <a:pt x="175465" y="331604"/>
                </a:lnTo>
                <a:lnTo>
                  <a:pt x="166688" y="333376"/>
                </a:lnTo>
                <a:close/>
                <a:moveTo>
                  <a:pt x="166688" y="0"/>
                </a:moveTo>
                <a:cubicBezTo>
                  <a:pt x="258747" y="0"/>
                  <a:pt x="333376" y="74629"/>
                  <a:pt x="333376" y="166688"/>
                </a:cubicBezTo>
                <a:cubicBezTo>
                  <a:pt x="333376" y="212718"/>
                  <a:pt x="314719" y="254390"/>
                  <a:pt x="284554" y="284554"/>
                </a:cubicBezTo>
                <a:lnTo>
                  <a:pt x="277302" y="289444"/>
                </a:lnTo>
                <a:lnTo>
                  <a:pt x="197026" y="289444"/>
                </a:lnTo>
                <a:lnTo>
                  <a:pt x="223898" y="261120"/>
                </a:lnTo>
                <a:cubicBezTo>
                  <a:pt x="245395" y="238765"/>
                  <a:pt x="260188" y="219394"/>
                  <a:pt x="268277" y="203007"/>
                </a:cubicBezTo>
                <a:cubicBezTo>
                  <a:pt x="276366" y="186621"/>
                  <a:pt x="280411" y="171319"/>
                  <a:pt x="280411" y="157103"/>
                </a:cubicBezTo>
                <a:cubicBezTo>
                  <a:pt x="280411" y="145166"/>
                  <a:pt x="277074" y="133419"/>
                  <a:pt x="270400" y="121861"/>
                </a:cubicBezTo>
                <a:cubicBezTo>
                  <a:pt x="263726" y="110304"/>
                  <a:pt x="254827" y="101459"/>
                  <a:pt x="243704" y="95328"/>
                </a:cubicBezTo>
                <a:cubicBezTo>
                  <a:pt x="232580" y="89196"/>
                  <a:pt x="219748" y="86131"/>
                  <a:pt x="205206" y="86131"/>
                </a:cubicBezTo>
                <a:cubicBezTo>
                  <a:pt x="181657" y="86131"/>
                  <a:pt x="162367" y="93537"/>
                  <a:pt x="147337" y="108350"/>
                </a:cubicBezTo>
                <a:cubicBezTo>
                  <a:pt x="132307" y="123163"/>
                  <a:pt x="124195" y="143484"/>
                  <a:pt x="123002" y="169312"/>
                </a:cubicBezTo>
                <a:lnTo>
                  <a:pt x="167441" y="169312"/>
                </a:lnTo>
                <a:cubicBezTo>
                  <a:pt x="167875" y="156832"/>
                  <a:pt x="171347" y="146956"/>
                  <a:pt x="177859" y="139686"/>
                </a:cubicBezTo>
                <a:cubicBezTo>
                  <a:pt x="184370" y="132415"/>
                  <a:pt x="192509" y="128779"/>
                  <a:pt x="202276" y="128779"/>
                </a:cubicBezTo>
                <a:cubicBezTo>
                  <a:pt x="211934" y="128779"/>
                  <a:pt x="219829" y="131791"/>
                  <a:pt x="225960" y="137814"/>
                </a:cubicBezTo>
                <a:cubicBezTo>
                  <a:pt x="232092" y="143837"/>
                  <a:pt x="235158" y="151460"/>
                  <a:pt x="235158" y="160684"/>
                </a:cubicBezTo>
                <a:cubicBezTo>
                  <a:pt x="235158" y="169583"/>
                  <a:pt x="232200" y="179540"/>
                  <a:pt x="226286" y="190555"/>
                </a:cubicBezTo>
                <a:cubicBezTo>
                  <a:pt x="220372" y="201569"/>
                  <a:pt x="208461" y="216138"/>
                  <a:pt x="190556" y="234261"/>
                </a:cubicBezTo>
                <a:lnTo>
                  <a:pt x="116490" y="309792"/>
                </a:lnTo>
                <a:lnTo>
                  <a:pt x="116490" y="323242"/>
                </a:lnTo>
                <a:lnTo>
                  <a:pt x="101806" y="320277"/>
                </a:lnTo>
                <a:cubicBezTo>
                  <a:pt x="41979" y="294972"/>
                  <a:pt x="0" y="235732"/>
                  <a:pt x="0" y="166688"/>
                </a:cubicBezTo>
                <a:cubicBezTo>
                  <a:pt x="0" y="74629"/>
                  <a:pt x="74629" y="0"/>
                  <a:pt x="166688" y="0"/>
                </a:cubicBezTo>
                <a:close/>
              </a:path>
            </a:pathLst>
          </a:custGeom>
          <a:solidFill>
            <a:srgbClr val="0EAE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grpSp>
        <p:nvGrpSpPr>
          <p:cNvPr id="32" name="그룹 31">
            <a:extLst>
              <a:ext uri="{FF2B5EF4-FFF2-40B4-BE49-F238E27FC236}">
                <a16:creationId xmlns:a16="http://schemas.microsoft.com/office/drawing/2014/main" id="{5FA05BD7-8290-4455-BAAE-7BAD868BF3BD}"/>
              </a:ext>
            </a:extLst>
          </p:cNvPr>
          <p:cNvGrpSpPr/>
          <p:nvPr/>
        </p:nvGrpSpPr>
        <p:grpSpPr>
          <a:xfrm>
            <a:off x="886614" y="2859101"/>
            <a:ext cx="10215876" cy="592470"/>
            <a:chOff x="533680" y="1314640"/>
            <a:chExt cx="10215876" cy="592470"/>
          </a:xfrm>
        </p:grpSpPr>
        <p:grpSp>
          <p:nvGrpSpPr>
            <p:cNvPr id="33" name="그룹 32">
              <a:extLst>
                <a:ext uri="{FF2B5EF4-FFF2-40B4-BE49-F238E27FC236}">
                  <a16:creationId xmlns:a16="http://schemas.microsoft.com/office/drawing/2014/main" id="{7F6F76B0-140F-432F-8AC3-8CE7FD3788C3}"/>
                </a:ext>
              </a:extLst>
            </p:cNvPr>
            <p:cNvGrpSpPr/>
            <p:nvPr/>
          </p:nvGrpSpPr>
          <p:grpSpPr>
            <a:xfrm>
              <a:off x="533680" y="1376173"/>
              <a:ext cx="196570" cy="184710"/>
              <a:chOff x="10352088" y="1217613"/>
              <a:chExt cx="4394200" cy="4129087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35" name="Freeform 5">
                <a:extLst>
                  <a:ext uri="{FF2B5EF4-FFF2-40B4-BE49-F238E27FC236}">
                    <a16:creationId xmlns:a16="http://schemas.microsoft.com/office/drawing/2014/main" id="{38A4657F-0F31-426D-91FD-52E549F88A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52088" y="1217613"/>
                <a:ext cx="4127500" cy="4129087"/>
              </a:xfrm>
              <a:custGeom>
                <a:avLst/>
                <a:gdLst>
                  <a:gd name="T0" fmla="*/ 547 w 1094"/>
                  <a:gd name="T1" fmla="*/ 1094 h 1094"/>
                  <a:gd name="T2" fmla="*/ 0 w 1094"/>
                  <a:gd name="T3" fmla="*/ 547 h 1094"/>
                  <a:gd name="T4" fmla="*/ 547 w 1094"/>
                  <a:gd name="T5" fmla="*/ 0 h 1094"/>
                  <a:gd name="T6" fmla="*/ 781 w 1094"/>
                  <a:gd name="T7" fmla="*/ 53 h 1094"/>
                  <a:gd name="T8" fmla="*/ 805 w 1094"/>
                  <a:gd name="T9" fmla="*/ 120 h 1094"/>
                  <a:gd name="T10" fmla="*/ 738 w 1094"/>
                  <a:gd name="T11" fmla="*/ 144 h 1094"/>
                  <a:gd name="T12" fmla="*/ 547 w 1094"/>
                  <a:gd name="T13" fmla="*/ 101 h 1094"/>
                  <a:gd name="T14" fmla="*/ 100 w 1094"/>
                  <a:gd name="T15" fmla="*/ 547 h 1094"/>
                  <a:gd name="T16" fmla="*/ 547 w 1094"/>
                  <a:gd name="T17" fmla="*/ 994 h 1094"/>
                  <a:gd name="T18" fmla="*/ 994 w 1094"/>
                  <a:gd name="T19" fmla="*/ 547 h 1094"/>
                  <a:gd name="T20" fmla="*/ 990 w 1094"/>
                  <a:gd name="T21" fmla="*/ 491 h 1094"/>
                  <a:gd name="T22" fmla="*/ 1034 w 1094"/>
                  <a:gd name="T23" fmla="*/ 435 h 1094"/>
                  <a:gd name="T24" fmla="*/ 1090 w 1094"/>
                  <a:gd name="T25" fmla="*/ 478 h 1094"/>
                  <a:gd name="T26" fmla="*/ 1094 w 1094"/>
                  <a:gd name="T27" fmla="*/ 547 h 1094"/>
                  <a:gd name="T28" fmla="*/ 547 w 1094"/>
                  <a:gd name="T29" fmla="*/ 1094 h 10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94" h="1094">
                    <a:moveTo>
                      <a:pt x="547" y="1094"/>
                    </a:moveTo>
                    <a:cubicBezTo>
                      <a:pt x="245" y="1094"/>
                      <a:pt x="0" y="849"/>
                      <a:pt x="0" y="547"/>
                    </a:cubicBezTo>
                    <a:cubicBezTo>
                      <a:pt x="0" y="246"/>
                      <a:pt x="245" y="0"/>
                      <a:pt x="547" y="0"/>
                    </a:cubicBezTo>
                    <a:cubicBezTo>
                      <a:pt x="629" y="0"/>
                      <a:pt x="708" y="18"/>
                      <a:pt x="781" y="53"/>
                    </a:cubicBezTo>
                    <a:cubicBezTo>
                      <a:pt x="806" y="65"/>
                      <a:pt x="817" y="95"/>
                      <a:pt x="805" y="120"/>
                    </a:cubicBezTo>
                    <a:cubicBezTo>
                      <a:pt x="793" y="145"/>
                      <a:pt x="764" y="156"/>
                      <a:pt x="738" y="144"/>
                    </a:cubicBezTo>
                    <a:cubicBezTo>
                      <a:pt x="678" y="115"/>
                      <a:pt x="614" y="101"/>
                      <a:pt x="547" y="101"/>
                    </a:cubicBezTo>
                    <a:cubicBezTo>
                      <a:pt x="301" y="101"/>
                      <a:pt x="100" y="301"/>
                      <a:pt x="100" y="547"/>
                    </a:cubicBezTo>
                    <a:cubicBezTo>
                      <a:pt x="100" y="794"/>
                      <a:pt x="301" y="994"/>
                      <a:pt x="547" y="994"/>
                    </a:cubicBezTo>
                    <a:cubicBezTo>
                      <a:pt x="793" y="994"/>
                      <a:pt x="994" y="794"/>
                      <a:pt x="994" y="547"/>
                    </a:cubicBezTo>
                    <a:cubicBezTo>
                      <a:pt x="994" y="528"/>
                      <a:pt x="993" y="509"/>
                      <a:pt x="990" y="491"/>
                    </a:cubicBezTo>
                    <a:cubicBezTo>
                      <a:pt x="987" y="463"/>
                      <a:pt x="1006" y="438"/>
                      <a:pt x="1034" y="435"/>
                    </a:cubicBezTo>
                    <a:cubicBezTo>
                      <a:pt x="1061" y="431"/>
                      <a:pt x="1086" y="451"/>
                      <a:pt x="1090" y="478"/>
                    </a:cubicBezTo>
                    <a:cubicBezTo>
                      <a:pt x="1093" y="501"/>
                      <a:pt x="1094" y="524"/>
                      <a:pt x="1094" y="547"/>
                    </a:cubicBezTo>
                    <a:cubicBezTo>
                      <a:pt x="1094" y="849"/>
                      <a:pt x="849" y="1094"/>
                      <a:pt x="547" y="10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endParaRPr>
              </a:p>
            </p:txBody>
          </p:sp>
          <p:sp>
            <p:nvSpPr>
              <p:cNvPr id="36" name="Freeform 6">
                <a:extLst>
                  <a:ext uri="{FF2B5EF4-FFF2-40B4-BE49-F238E27FC236}">
                    <a16:creationId xmlns:a16="http://schemas.microsoft.com/office/drawing/2014/main" id="{832BE44E-4227-4858-B386-D7697710C9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91863" y="1304925"/>
                <a:ext cx="3654425" cy="2905125"/>
              </a:xfrm>
              <a:custGeom>
                <a:avLst/>
                <a:gdLst>
                  <a:gd name="T0" fmla="*/ 0 w 2302"/>
                  <a:gd name="T1" fmla="*/ 1107 h 1830"/>
                  <a:gd name="T2" fmla="*/ 256 w 2302"/>
                  <a:gd name="T3" fmla="*/ 846 h 1830"/>
                  <a:gd name="T4" fmla="*/ 725 w 2302"/>
                  <a:gd name="T5" fmla="*/ 1309 h 1830"/>
                  <a:gd name="T6" fmla="*/ 2039 w 2302"/>
                  <a:gd name="T7" fmla="*/ 0 h 1830"/>
                  <a:gd name="T8" fmla="*/ 2302 w 2302"/>
                  <a:gd name="T9" fmla="*/ 261 h 1830"/>
                  <a:gd name="T10" fmla="*/ 725 w 2302"/>
                  <a:gd name="T11" fmla="*/ 1830 h 1830"/>
                  <a:gd name="T12" fmla="*/ 0 w 2302"/>
                  <a:gd name="T13" fmla="*/ 1107 h 1830"/>
                  <a:gd name="T14" fmla="*/ 0 w 2302"/>
                  <a:gd name="T15" fmla="*/ 1107 h 1830"/>
                  <a:gd name="T16" fmla="*/ 0 w 2302"/>
                  <a:gd name="T17" fmla="*/ 1107 h 18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02" h="1830">
                    <a:moveTo>
                      <a:pt x="0" y="1107"/>
                    </a:moveTo>
                    <a:lnTo>
                      <a:pt x="256" y="846"/>
                    </a:lnTo>
                    <a:lnTo>
                      <a:pt x="725" y="1309"/>
                    </a:lnTo>
                    <a:lnTo>
                      <a:pt x="2039" y="0"/>
                    </a:lnTo>
                    <a:lnTo>
                      <a:pt x="2302" y="261"/>
                    </a:lnTo>
                    <a:lnTo>
                      <a:pt x="725" y="1830"/>
                    </a:lnTo>
                    <a:lnTo>
                      <a:pt x="0" y="1107"/>
                    </a:lnTo>
                    <a:lnTo>
                      <a:pt x="0" y="1107"/>
                    </a:lnTo>
                    <a:lnTo>
                      <a:pt x="0" y="1107"/>
                    </a:lnTo>
                    <a:close/>
                  </a:path>
                </a:pathLst>
              </a:custGeom>
              <a:solidFill>
                <a:srgbClr val="0B8B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endParaRPr>
              </a:p>
            </p:txBody>
          </p:sp>
        </p:grp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6C7F5A79-6EB7-4C2C-822D-B53E8ECFFE6B}"/>
                </a:ext>
              </a:extLst>
            </p:cNvPr>
            <p:cNvSpPr txBox="1"/>
            <p:nvPr/>
          </p:nvSpPr>
          <p:spPr>
            <a:xfrm>
              <a:off x="806128" y="1314640"/>
              <a:ext cx="9943428" cy="592470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800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문제된 행위가 사회 통념에 비추어 볼 때 </a:t>
              </a:r>
              <a:r>
                <a:rPr kumimoji="0" lang="ko-KR" altLang="en-US" sz="1800" b="1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업무상 필요성이 인정되지 않거나</a:t>
              </a:r>
              <a:r>
                <a:rPr kumimoji="0" lang="en-US" altLang="ko-KR" sz="1800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, </a:t>
              </a:r>
              <a:r>
                <a:rPr kumimoji="0" lang="ko-KR" altLang="en-US" sz="1800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업무상 필요성은 인정되더라도</a:t>
              </a:r>
              <a:endParaRPr kumimoji="0" lang="en-US" altLang="ko-KR" sz="1800" b="0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800" b="1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그 행위 양태가 사회 통념상 상당하지 않은 경우</a:t>
              </a:r>
              <a:r>
                <a:rPr kumimoji="0" lang="ko-KR" altLang="en-US" sz="1800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에는 업무상 적정 범위를 넘는 것으로 인정</a:t>
              </a:r>
              <a:endParaRPr kumimoji="0" lang="en-US" altLang="ko-KR" sz="1800" b="0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grpSp>
        <p:nvGrpSpPr>
          <p:cNvPr id="37" name="그룹 36">
            <a:extLst>
              <a:ext uri="{FF2B5EF4-FFF2-40B4-BE49-F238E27FC236}">
                <a16:creationId xmlns:a16="http://schemas.microsoft.com/office/drawing/2014/main" id="{CB2B5DD3-EE56-40E5-9491-683E9D232061}"/>
              </a:ext>
            </a:extLst>
          </p:cNvPr>
          <p:cNvGrpSpPr/>
          <p:nvPr/>
        </p:nvGrpSpPr>
        <p:grpSpPr>
          <a:xfrm>
            <a:off x="886614" y="3714537"/>
            <a:ext cx="10063590" cy="592470"/>
            <a:chOff x="533680" y="1314640"/>
            <a:chExt cx="10063590" cy="592470"/>
          </a:xfrm>
        </p:grpSpPr>
        <p:grpSp>
          <p:nvGrpSpPr>
            <p:cNvPr id="38" name="그룹 37">
              <a:extLst>
                <a:ext uri="{FF2B5EF4-FFF2-40B4-BE49-F238E27FC236}">
                  <a16:creationId xmlns:a16="http://schemas.microsoft.com/office/drawing/2014/main" id="{7E4BFDF0-7210-46C1-8B57-E913C9F1A12D}"/>
                </a:ext>
              </a:extLst>
            </p:cNvPr>
            <p:cNvGrpSpPr/>
            <p:nvPr/>
          </p:nvGrpSpPr>
          <p:grpSpPr>
            <a:xfrm>
              <a:off x="533680" y="1376173"/>
              <a:ext cx="196570" cy="184710"/>
              <a:chOff x="10352088" y="1217613"/>
              <a:chExt cx="4394200" cy="4129087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40" name="Freeform 5">
                <a:extLst>
                  <a:ext uri="{FF2B5EF4-FFF2-40B4-BE49-F238E27FC236}">
                    <a16:creationId xmlns:a16="http://schemas.microsoft.com/office/drawing/2014/main" id="{E74CBB0F-FD41-4F60-9D37-011458429E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52088" y="1217613"/>
                <a:ext cx="4127500" cy="4129087"/>
              </a:xfrm>
              <a:custGeom>
                <a:avLst/>
                <a:gdLst>
                  <a:gd name="T0" fmla="*/ 547 w 1094"/>
                  <a:gd name="T1" fmla="*/ 1094 h 1094"/>
                  <a:gd name="T2" fmla="*/ 0 w 1094"/>
                  <a:gd name="T3" fmla="*/ 547 h 1094"/>
                  <a:gd name="T4" fmla="*/ 547 w 1094"/>
                  <a:gd name="T5" fmla="*/ 0 h 1094"/>
                  <a:gd name="T6" fmla="*/ 781 w 1094"/>
                  <a:gd name="T7" fmla="*/ 53 h 1094"/>
                  <a:gd name="T8" fmla="*/ 805 w 1094"/>
                  <a:gd name="T9" fmla="*/ 120 h 1094"/>
                  <a:gd name="T10" fmla="*/ 738 w 1094"/>
                  <a:gd name="T11" fmla="*/ 144 h 1094"/>
                  <a:gd name="T12" fmla="*/ 547 w 1094"/>
                  <a:gd name="T13" fmla="*/ 101 h 1094"/>
                  <a:gd name="T14" fmla="*/ 100 w 1094"/>
                  <a:gd name="T15" fmla="*/ 547 h 1094"/>
                  <a:gd name="T16" fmla="*/ 547 w 1094"/>
                  <a:gd name="T17" fmla="*/ 994 h 1094"/>
                  <a:gd name="T18" fmla="*/ 994 w 1094"/>
                  <a:gd name="T19" fmla="*/ 547 h 1094"/>
                  <a:gd name="T20" fmla="*/ 990 w 1094"/>
                  <a:gd name="T21" fmla="*/ 491 h 1094"/>
                  <a:gd name="T22" fmla="*/ 1034 w 1094"/>
                  <a:gd name="T23" fmla="*/ 435 h 1094"/>
                  <a:gd name="T24" fmla="*/ 1090 w 1094"/>
                  <a:gd name="T25" fmla="*/ 478 h 1094"/>
                  <a:gd name="T26" fmla="*/ 1094 w 1094"/>
                  <a:gd name="T27" fmla="*/ 547 h 1094"/>
                  <a:gd name="T28" fmla="*/ 547 w 1094"/>
                  <a:gd name="T29" fmla="*/ 1094 h 10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94" h="1094">
                    <a:moveTo>
                      <a:pt x="547" y="1094"/>
                    </a:moveTo>
                    <a:cubicBezTo>
                      <a:pt x="245" y="1094"/>
                      <a:pt x="0" y="849"/>
                      <a:pt x="0" y="547"/>
                    </a:cubicBezTo>
                    <a:cubicBezTo>
                      <a:pt x="0" y="246"/>
                      <a:pt x="245" y="0"/>
                      <a:pt x="547" y="0"/>
                    </a:cubicBezTo>
                    <a:cubicBezTo>
                      <a:pt x="629" y="0"/>
                      <a:pt x="708" y="18"/>
                      <a:pt x="781" y="53"/>
                    </a:cubicBezTo>
                    <a:cubicBezTo>
                      <a:pt x="806" y="65"/>
                      <a:pt x="817" y="95"/>
                      <a:pt x="805" y="120"/>
                    </a:cubicBezTo>
                    <a:cubicBezTo>
                      <a:pt x="793" y="145"/>
                      <a:pt x="764" y="156"/>
                      <a:pt x="738" y="144"/>
                    </a:cubicBezTo>
                    <a:cubicBezTo>
                      <a:pt x="678" y="115"/>
                      <a:pt x="614" y="101"/>
                      <a:pt x="547" y="101"/>
                    </a:cubicBezTo>
                    <a:cubicBezTo>
                      <a:pt x="301" y="101"/>
                      <a:pt x="100" y="301"/>
                      <a:pt x="100" y="547"/>
                    </a:cubicBezTo>
                    <a:cubicBezTo>
                      <a:pt x="100" y="794"/>
                      <a:pt x="301" y="994"/>
                      <a:pt x="547" y="994"/>
                    </a:cubicBezTo>
                    <a:cubicBezTo>
                      <a:pt x="793" y="994"/>
                      <a:pt x="994" y="794"/>
                      <a:pt x="994" y="547"/>
                    </a:cubicBezTo>
                    <a:cubicBezTo>
                      <a:pt x="994" y="528"/>
                      <a:pt x="993" y="509"/>
                      <a:pt x="990" y="491"/>
                    </a:cubicBezTo>
                    <a:cubicBezTo>
                      <a:pt x="987" y="463"/>
                      <a:pt x="1006" y="438"/>
                      <a:pt x="1034" y="435"/>
                    </a:cubicBezTo>
                    <a:cubicBezTo>
                      <a:pt x="1061" y="431"/>
                      <a:pt x="1086" y="451"/>
                      <a:pt x="1090" y="478"/>
                    </a:cubicBezTo>
                    <a:cubicBezTo>
                      <a:pt x="1093" y="501"/>
                      <a:pt x="1094" y="524"/>
                      <a:pt x="1094" y="547"/>
                    </a:cubicBezTo>
                    <a:cubicBezTo>
                      <a:pt x="1094" y="849"/>
                      <a:pt x="849" y="1094"/>
                      <a:pt x="547" y="10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endParaRPr>
              </a:p>
            </p:txBody>
          </p:sp>
          <p:sp>
            <p:nvSpPr>
              <p:cNvPr id="41" name="Freeform 6">
                <a:extLst>
                  <a:ext uri="{FF2B5EF4-FFF2-40B4-BE49-F238E27FC236}">
                    <a16:creationId xmlns:a16="http://schemas.microsoft.com/office/drawing/2014/main" id="{C599CFEB-A0AA-4D9A-8C44-E74A2FC10D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91863" y="1304925"/>
                <a:ext cx="3654425" cy="2905125"/>
              </a:xfrm>
              <a:custGeom>
                <a:avLst/>
                <a:gdLst>
                  <a:gd name="T0" fmla="*/ 0 w 2302"/>
                  <a:gd name="T1" fmla="*/ 1107 h 1830"/>
                  <a:gd name="T2" fmla="*/ 256 w 2302"/>
                  <a:gd name="T3" fmla="*/ 846 h 1830"/>
                  <a:gd name="T4" fmla="*/ 725 w 2302"/>
                  <a:gd name="T5" fmla="*/ 1309 h 1830"/>
                  <a:gd name="T6" fmla="*/ 2039 w 2302"/>
                  <a:gd name="T7" fmla="*/ 0 h 1830"/>
                  <a:gd name="T8" fmla="*/ 2302 w 2302"/>
                  <a:gd name="T9" fmla="*/ 261 h 1830"/>
                  <a:gd name="T10" fmla="*/ 725 w 2302"/>
                  <a:gd name="T11" fmla="*/ 1830 h 1830"/>
                  <a:gd name="T12" fmla="*/ 0 w 2302"/>
                  <a:gd name="T13" fmla="*/ 1107 h 1830"/>
                  <a:gd name="T14" fmla="*/ 0 w 2302"/>
                  <a:gd name="T15" fmla="*/ 1107 h 1830"/>
                  <a:gd name="T16" fmla="*/ 0 w 2302"/>
                  <a:gd name="T17" fmla="*/ 1107 h 18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02" h="1830">
                    <a:moveTo>
                      <a:pt x="0" y="1107"/>
                    </a:moveTo>
                    <a:lnTo>
                      <a:pt x="256" y="846"/>
                    </a:lnTo>
                    <a:lnTo>
                      <a:pt x="725" y="1309"/>
                    </a:lnTo>
                    <a:lnTo>
                      <a:pt x="2039" y="0"/>
                    </a:lnTo>
                    <a:lnTo>
                      <a:pt x="2302" y="261"/>
                    </a:lnTo>
                    <a:lnTo>
                      <a:pt x="725" y="1830"/>
                    </a:lnTo>
                    <a:lnTo>
                      <a:pt x="0" y="1107"/>
                    </a:lnTo>
                    <a:lnTo>
                      <a:pt x="0" y="1107"/>
                    </a:lnTo>
                    <a:lnTo>
                      <a:pt x="0" y="1107"/>
                    </a:lnTo>
                    <a:close/>
                  </a:path>
                </a:pathLst>
              </a:custGeom>
              <a:solidFill>
                <a:srgbClr val="0B8B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endParaRPr>
              </a:p>
            </p:txBody>
          </p:sp>
        </p:grp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C7812F0B-A2A0-45C0-AB0A-D1A3FBB7AC04}"/>
                </a:ext>
              </a:extLst>
            </p:cNvPr>
            <p:cNvSpPr txBox="1"/>
            <p:nvPr/>
          </p:nvSpPr>
          <p:spPr>
            <a:xfrm>
              <a:off x="806128" y="1314640"/>
              <a:ext cx="9791142" cy="592470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800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업무 관련성은 </a:t>
              </a:r>
              <a:r>
                <a:rPr kumimoji="0" lang="ko-KR" altLang="en-US" sz="1800" b="1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‘포괄적인 업무 </a:t>
              </a:r>
              <a:r>
                <a:rPr kumimoji="0" lang="ko-KR" altLang="en-US" sz="1800" b="1" i="0" u="none" strike="noStrike" kern="1200" cap="none" spc="-150" normalizeH="0" baseline="0" noProof="0" dirty="0" err="1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관련성’</a:t>
              </a:r>
              <a:r>
                <a:rPr kumimoji="0" lang="ko-KR" altLang="en-US" sz="1800" b="0" i="0" u="none" strike="noStrike" kern="1200" cap="none" spc="-150" normalizeH="0" baseline="0" noProof="0" dirty="0" err="1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을</a:t>
              </a:r>
              <a:r>
                <a:rPr kumimoji="0" lang="ko-KR" altLang="en-US" sz="1800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 의미하므로 직접적인 업무수행 </a:t>
              </a:r>
              <a:r>
                <a:rPr kumimoji="0" lang="ko-KR" altLang="en-US" sz="1800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>
                    <a:glow rad="63500">
                      <a:prstClr val="white"/>
                    </a:glow>
                  </a:effectLst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중에서 발생한 경우가 아니더라도</a:t>
              </a:r>
              <a:endParaRPr kumimoji="0" lang="en-US" altLang="ko-KR" sz="1800" b="0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>
                  <a:glow rad="63500">
                    <a:prstClr val="white"/>
                  </a:glow>
                </a:effectLst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800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>
                    <a:glow rad="63500">
                      <a:prstClr val="white"/>
                    </a:glow>
                  </a:effectLst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업무수행에 편승하여 이루어졌거나 업무수행을 빙자하여 발생한 경우 업무관련성이 인정</a:t>
              </a:r>
              <a:endParaRPr kumimoji="0" lang="en-US" altLang="ko-KR" sz="1800" b="0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>
                  <a:glow rad="63500">
                    <a:prstClr val="white"/>
                  </a:glow>
                </a:effectLst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grpSp>
        <p:nvGrpSpPr>
          <p:cNvPr id="42" name="그룹 41">
            <a:extLst>
              <a:ext uri="{FF2B5EF4-FFF2-40B4-BE49-F238E27FC236}">
                <a16:creationId xmlns:a16="http://schemas.microsoft.com/office/drawing/2014/main" id="{F9A4D125-0BD1-4900-8E3E-3769498F024C}"/>
              </a:ext>
            </a:extLst>
          </p:cNvPr>
          <p:cNvGrpSpPr/>
          <p:nvPr/>
        </p:nvGrpSpPr>
        <p:grpSpPr>
          <a:xfrm>
            <a:off x="886614" y="4569973"/>
            <a:ext cx="9635589" cy="592470"/>
            <a:chOff x="533680" y="1314640"/>
            <a:chExt cx="9635589" cy="592470"/>
          </a:xfrm>
        </p:grpSpPr>
        <p:grpSp>
          <p:nvGrpSpPr>
            <p:cNvPr id="43" name="그룹 42">
              <a:extLst>
                <a:ext uri="{FF2B5EF4-FFF2-40B4-BE49-F238E27FC236}">
                  <a16:creationId xmlns:a16="http://schemas.microsoft.com/office/drawing/2014/main" id="{A7E1185C-F2DE-4293-84AA-3C7C9A60C09D}"/>
                </a:ext>
              </a:extLst>
            </p:cNvPr>
            <p:cNvGrpSpPr/>
            <p:nvPr/>
          </p:nvGrpSpPr>
          <p:grpSpPr>
            <a:xfrm>
              <a:off x="533680" y="1376173"/>
              <a:ext cx="196570" cy="184710"/>
              <a:chOff x="10352088" y="1217613"/>
              <a:chExt cx="4394200" cy="4129087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45" name="Freeform 5">
                <a:extLst>
                  <a:ext uri="{FF2B5EF4-FFF2-40B4-BE49-F238E27FC236}">
                    <a16:creationId xmlns:a16="http://schemas.microsoft.com/office/drawing/2014/main" id="{8638F9EF-D8D9-4A8F-A730-18CF8CD3E8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52088" y="1217613"/>
                <a:ext cx="4127500" cy="4129087"/>
              </a:xfrm>
              <a:custGeom>
                <a:avLst/>
                <a:gdLst>
                  <a:gd name="T0" fmla="*/ 547 w 1094"/>
                  <a:gd name="T1" fmla="*/ 1094 h 1094"/>
                  <a:gd name="T2" fmla="*/ 0 w 1094"/>
                  <a:gd name="T3" fmla="*/ 547 h 1094"/>
                  <a:gd name="T4" fmla="*/ 547 w 1094"/>
                  <a:gd name="T5" fmla="*/ 0 h 1094"/>
                  <a:gd name="T6" fmla="*/ 781 w 1094"/>
                  <a:gd name="T7" fmla="*/ 53 h 1094"/>
                  <a:gd name="T8" fmla="*/ 805 w 1094"/>
                  <a:gd name="T9" fmla="*/ 120 h 1094"/>
                  <a:gd name="T10" fmla="*/ 738 w 1094"/>
                  <a:gd name="T11" fmla="*/ 144 h 1094"/>
                  <a:gd name="T12" fmla="*/ 547 w 1094"/>
                  <a:gd name="T13" fmla="*/ 101 h 1094"/>
                  <a:gd name="T14" fmla="*/ 100 w 1094"/>
                  <a:gd name="T15" fmla="*/ 547 h 1094"/>
                  <a:gd name="T16" fmla="*/ 547 w 1094"/>
                  <a:gd name="T17" fmla="*/ 994 h 1094"/>
                  <a:gd name="T18" fmla="*/ 994 w 1094"/>
                  <a:gd name="T19" fmla="*/ 547 h 1094"/>
                  <a:gd name="T20" fmla="*/ 990 w 1094"/>
                  <a:gd name="T21" fmla="*/ 491 h 1094"/>
                  <a:gd name="T22" fmla="*/ 1034 w 1094"/>
                  <a:gd name="T23" fmla="*/ 435 h 1094"/>
                  <a:gd name="T24" fmla="*/ 1090 w 1094"/>
                  <a:gd name="T25" fmla="*/ 478 h 1094"/>
                  <a:gd name="T26" fmla="*/ 1094 w 1094"/>
                  <a:gd name="T27" fmla="*/ 547 h 1094"/>
                  <a:gd name="T28" fmla="*/ 547 w 1094"/>
                  <a:gd name="T29" fmla="*/ 1094 h 10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94" h="1094">
                    <a:moveTo>
                      <a:pt x="547" y="1094"/>
                    </a:moveTo>
                    <a:cubicBezTo>
                      <a:pt x="245" y="1094"/>
                      <a:pt x="0" y="849"/>
                      <a:pt x="0" y="547"/>
                    </a:cubicBezTo>
                    <a:cubicBezTo>
                      <a:pt x="0" y="246"/>
                      <a:pt x="245" y="0"/>
                      <a:pt x="547" y="0"/>
                    </a:cubicBezTo>
                    <a:cubicBezTo>
                      <a:pt x="629" y="0"/>
                      <a:pt x="708" y="18"/>
                      <a:pt x="781" y="53"/>
                    </a:cubicBezTo>
                    <a:cubicBezTo>
                      <a:pt x="806" y="65"/>
                      <a:pt x="817" y="95"/>
                      <a:pt x="805" y="120"/>
                    </a:cubicBezTo>
                    <a:cubicBezTo>
                      <a:pt x="793" y="145"/>
                      <a:pt x="764" y="156"/>
                      <a:pt x="738" y="144"/>
                    </a:cubicBezTo>
                    <a:cubicBezTo>
                      <a:pt x="678" y="115"/>
                      <a:pt x="614" y="101"/>
                      <a:pt x="547" y="101"/>
                    </a:cubicBezTo>
                    <a:cubicBezTo>
                      <a:pt x="301" y="101"/>
                      <a:pt x="100" y="301"/>
                      <a:pt x="100" y="547"/>
                    </a:cubicBezTo>
                    <a:cubicBezTo>
                      <a:pt x="100" y="794"/>
                      <a:pt x="301" y="994"/>
                      <a:pt x="547" y="994"/>
                    </a:cubicBezTo>
                    <a:cubicBezTo>
                      <a:pt x="793" y="994"/>
                      <a:pt x="994" y="794"/>
                      <a:pt x="994" y="547"/>
                    </a:cubicBezTo>
                    <a:cubicBezTo>
                      <a:pt x="994" y="528"/>
                      <a:pt x="993" y="509"/>
                      <a:pt x="990" y="491"/>
                    </a:cubicBezTo>
                    <a:cubicBezTo>
                      <a:pt x="987" y="463"/>
                      <a:pt x="1006" y="438"/>
                      <a:pt x="1034" y="435"/>
                    </a:cubicBezTo>
                    <a:cubicBezTo>
                      <a:pt x="1061" y="431"/>
                      <a:pt x="1086" y="451"/>
                      <a:pt x="1090" y="478"/>
                    </a:cubicBezTo>
                    <a:cubicBezTo>
                      <a:pt x="1093" y="501"/>
                      <a:pt x="1094" y="524"/>
                      <a:pt x="1094" y="547"/>
                    </a:cubicBezTo>
                    <a:cubicBezTo>
                      <a:pt x="1094" y="849"/>
                      <a:pt x="849" y="1094"/>
                      <a:pt x="547" y="10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endParaRPr>
              </a:p>
            </p:txBody>
          </p:sp>
          <p:sp>
            <p:nvSpPr>
              <p:cNvPr id="46" name="Freeform 6">
                <a:extLst>
                  <a:ext uri="{FF2B5EF4-FFF2-40B4-BE49-F238E27FC236}">
                    <a16:creationId xmlns:a16="http://schemas.microsoft.com/office/drawing/2014/main" id="{D0500C9A-B851-4D38-97C9-049D527236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91863" y="1304925"/>
                <a:ext cx="3654425" cy="2905125"/>
              </a:xfrm>
              <a:custGeom>
                <a:avLst/>
                <a:gdLst>
                  <a:gd name="T0" fmla="*/ 0 w 2302"/>
                  <a:gd name="T1" fmla="*/ 1107 h 1830"/>
                  <a:gd name="T2" fmla="*/ 256 w 2302"/>
                  <a:gd name="T3" fmla="*/ 846 h 1830"/>
                  <a:gd name="T4" fmla="*/ 725 w 2302"/>
                  <a:gd name="T5" fmla="*/ 1309 h 1830"/>
                  <a:gd name="T6" fmla="*/ 2039 w 2302"/>
                  <a:gd name="T7" fmla="*/ 0 h 1830"/>
                  <a:gd name="T8" fmla="*/ 2302 w 2302"/>
                  <a:gd name="T9" fmla="*/ 261 h 1830"/>
                  <a:gd name="T10" fmla="*/ 725 w 2302"/>
                  <a:gd name="T11" fmla="*/ 1830 h 1830"/>
                  <a:gd name="T12" fmla="*/ 0 w 2302"/>
                  <a:gd name="T13" fmla="*/ 1107 h 1830"/>
                  <a:gd name="T14" fmla="*/ 0 w 2302"/>
                  <a:gd name="T15" fmla="*/ 1107 h 1830"/>
                  <a:gd name="T16" fmla="*/ 0 w 2302"/>
                  <a:gd name="T17" fmla="*/ 1107 h 18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02" h="1830">
                    <a:moveTo>
                      <a:pt x="0" y="1107"/>
                    </a:moveTo>
                    <a:lnTo>
                      <a:pt x="256" y="846"/>
                    </a:lnTo>
                    <a:lnTo>
                      <a:pt x="725" y="1309"/>
                    </a:lnTo>
                    <a:lnTo>
                      <a:pt x="2039" y="0"/>
                    </a:lnTo>
                    <a:lnTo>
                      <a:pt x="2302" y="261"/>
                    </a:lnTo>
                    <a:lnTo>
                      <a:pt x="725" y="1830"/>
                    </a:lnTo>
                    <a:lnTo>
                      <a:pt x="0" y="1107"/>
                    </a:lnTo>
                    <a:lnTo>
                      <a:pt x="0" y="1107"/>
                    </a:lnTo>
                    <a:lnTo>
                      <a:pt x="0" y="1107"/>
                    </a:lnTo>
                    <a:close/>
                  </a:path>
                </a:pathLst>
              </a:custGeom>
              <a:solidFill>
                <a:srgbClr val="0B8B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endParaRPr>
              </a:p>
            </p:txBody>
          </p:sp>
        </p:grp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BA577E6E-77C1-43A1-B2D8-08E1E2018F0D}"/>
                </a:ext>
              </a:extLst>
            </p:cNvPr>
            <p:cNvSpPr txBox="1"/>
            <p:nvPr/>
          </p:nvSpPr>
          <p:spPr>
            <a:xfrm>
              <a:off x="806128" y="1314640"/>
              <a:ext cx="9363141" cy="592470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800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>
                    <a:glow rad="63500">
                      <a:prstClr val="white"/>
                    </a:glow>
                  </a:effectLst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업무상 지시나 </a:t>
              </a:r>
              <a:r>
                <a:rPr kumimoji="0" lang="ko-KR" altLang="en-US" sz="1800" b="0" i="0" u="none" strike="noStrike" kern="1200" cap="none" spc="-150" normalizeH="0" baseline="0" noProof="0" dirty="0" err="1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>
                    <a:glow rad="63500">
                      <a:prstClr val="white"/>
                    </a:glow>
                  </a:effectLst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주의ㆍ명령에</a:t>
              </a:r>
              <a:r>
                <a:rPr kumimoji="0" lang="ko-KR" altLang="en-US" sz="1800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>
                    <a:glow rad="63500">
                      <a:prstClr val="white"/>
                    </a:glow>
                  </a:effectLst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 불만을 느끼더라도 사회통념상 업무상 필요에 의한 것이었다면 직장 내</a:t>
              </a:r>
              <a:endParaRPr kumimoji="0" lang="en-US" altLang="ko-KR" sz="1800" b="0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>
                  <a:glow rad="63500">
                    <a:prstClr val="white"/>
                  </a:glow>
                </a:effectLst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800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>
                    <a:glow rad="63500">
                      <a:prstClr val="white"/>
                    </a:glow>
                  </a:effectLst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괴롭힘으로 인정하기 어려움</a:t>
              </a:r>
              <a:r>
                <a:rPr kumimoji="0" lang="en-US" altLang="ko-KR" sz="1800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>
                    <a:glow rad="63500">
                      <a:prstClr val="white"/>
                    </a:glow>
                  </a:effectLst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 </a:t>
              </a:r>
            </a:p>
          </p:txBody>
        </p:sp>
      </p:grpSp>
      <p:sp>
        <p:nvSpPr>
          <p:cNvPr id="79" name="사각형: 둥근 모서리 78">
            <a:extLst>
              <a:ext uri="{FF2B5EF4-FFF2-40B4-BE49-F238E27FC236}">
                <a16:creationId xmlns:a16="http://schemas.microsoft.com/office/drawing/2014/main" id="{E06D9002-7E5F-4779-961E-27CDD2D7D0D6}"/>
              </a:ext>
            </a:extLst>
          </p:cNvPr>
          <p:cNvSpPr/>
          <p:nvPr/>
        </p:nvSpPr>
        <p:spPr>
          <a:xfrm>
            <a:off x="482600" y="1892300"/>
            <a:ext cx="11226800" cy="4470400"/>
          </a:xfrm>
          <a:prstGeom prst="roundRect">
            <a:avLst>
              <a:gd name="adj" fmla="val 2205"/>
            </a:avLst>
          </a:prstGeom>
          <a:noFill/>
          <a:ln w="25400">
            <a:solidFill>
              <a:srgbClr val="0EAE6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grpSp>
        <p:nvGrpSpPr>
          <p:cNvPr id="30" name="그룹 29">
            <a:extLst>
              <a:ext uri="{FF2B5EF4-FFF2-40B4-BE49-F238E27FC236}">
                <a16:creationId xmlns:a16="http://schemas.microsoft.com/office/drawing/2014/main" id="{22CFABF3-4349-4F07-9F98-4CCE743C4615}"/>
              </a:ext>
            </a:extLst>
          </p:cNvPr>
          <p:cNvGrpSpPr/>
          <p:nvPr/>
        </p:nvGrpSpPr>
        <p:grpSpPr>
          <a:xfrm>
            <a:off x="619955" y="1340188"/>
            <a:ext cx="125373" cy="126312"/>
            <a:chOff x="619955" y="1505288"/>
            <a:chExt cx="125373" cy="126312"/>
          </a:xfrm>
        </p:grpSpPr>
        <p:sp>
          <p:nvSpPr>
            <p:cNvPr id="48" name="자유형: 도형 47">
              <a:extLst>
                <a:ext uri="{FF2B5EF4-FFF2-40B4-BE49-F238E27FC236}">
                  <a16:creationId xmlns:a16="http://schemas.microsoft.com/office/drawing/2014/main" id="{654DF25D-569C-4AB6-80A7-D9089B13EE3F}"/>
                </a:ext>
              </a:extLst>
            </p:cNvPr>
            <p:cNvSpPr/>
            <p:nvPr/>
          </p:nvSpPr>
          <p:spPr>
            <a:xfrm>
              <a:off x="665642" y="1505288"/>
              <a:ext cx="79686" cy="126312"/>
            </a:xfrm>
            <a:custGeom>
              <a:avLst/>
              <a:gdLst>
                <a:gd name="connsiteX0" fmla="*/ 76743 w 79686"/>
                <a:gd name="connsiteY0" fmla="*/ 62382 h 126312"/>
                <a:gd name="connsiteX1" fmla="*/ 69888 w 79686"/>
                <a:gd name="connsiteY1" fmla="*/ 77017 h 126312"/>
                <a:gd name="connsiteX2" fmla="*/ 26891 w 79686"/>
                <a:gd name="connsiteY2" fmla="*/ 120016 h 126312"/>
                <a:gd name="connsiteX3" fmla="*/ -60 w 79686"/>
                <a:gd name="connsiteY3" fmla="*/ 120016 h 126312"/>
                <a:gd name="connsiteX4" fmla="*/ -2941 w 79686"/>
                <a:gd name="connsiteY4" fmla="*/ 116319 h 126312"/>
                <a:gd name="connsiteX5" fmla="*/ 36361 w 79686"/>
                <a:gd name="connsiteY5" fmla="*/ 77019 h 126312"/>
                <a:gd name="connsiteX6" fmla="*/ 38828 w 79686"/>
                <a:gd name="connsiteY6" fmla="*/ 50228 h 126312"/>
                <a:gd name="connsiteX7" fmla="*/ 35846 w 79686"/>
                <a:gd name="connsiteY7" fmla="*/ 47348 h 126312"/>
                <a:gd name="connsiteX8" fmla="*/ -2944 w 79686"/>
                <a:gd name="connsiteY8" fmla="*/ 8563 h 126312"/>
                <a:gd name="connsiteX9" fmla="*/ -60 w 79686"/>
                <a:gd name="connsiteY9" fmla="*/ 4865 h 126312"/>
                <a:gd name="connsiteX10" fmla="*/ 26883 w 79686"/>
                <a:gd name="connsiteY10" fmla="*/ 4865 h 126312"/>
                <a:gd name="connsiteX11" fmla="*/ 26885 w 79686"/>
                <a:gd name="connsiteY11" fmla="*/ 4865 h 126312"/>
                <a:gd name="connsiteX12" fmla="*/ 69368 w 79686"/>
                <a:gd name="connsiteY12" fmla="*/ 47348 h 126312"/>
                <a:gd name="connsiteX13" fmla="*/ 76743 w 79686"/>
                <a:gd name="connsiteY13" fmla="*/ 62382 h 126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9686" h="126312">
                  <a:moveTo>
                    <a:pt x="76743" y="62382"/>
                  </a:moveTo>
                  <a:cubicBezTo>
                    <a:pt x="76749" y="68038"/>
                    <a:pt x="74236" y="73401"/>
                    <a:pt x="69888" y="77017"/>
                  </a:cubicBezTo>
                  <a:lnTo>
                    <a:pt x="26891" y="120016"/>
                  </a:lnTo>
                  <a:cubicBezTo>
                    <a:pt x="19448" y="127458"/>
                    <a:pt x="7383" y="127458"/>
                    <a:pt x="-60" y="120016"/>
                  </a:cubicBezTo>
                  <a:cubicBezTo>
                    <a:pt x="-1168" y="118907"/>
                    <a:pt x="-2137" y="117665"/>
                    <a:pt x="-2941" y="116319"/>
                  </a:cubicBezTo>
                  <a:lnTo>
                    <a:pt x="36361" y="77019"/>
                  </a:lnTo>
                  <a:cubicBezTo>
                    <a:pt x="44440" y="70302"/>
                    <a:pt x="45545" y="58307"/>
                    <a:pt x="38828" y="50228"/>
                  </a:cubicBezTo>
                  <a:cubicBezTo>
                    <a:pt x="37941" y="49162"/>
                    <a:pt x="36942" y="48197"/>
                    <a:pt x="35846" y="47348"/>
                  </a:cubicBezTo>
                  <a:lnTo>
                    <a:pt x="-2944" y="8563"/>
                  </a:lnTo>
                  <a:cubicBezTo>
                    <a:pt x="-2141" y="7215"/>
                    <a:pt x="-1171" y="5973"/>
                    <a:pt x="-60" y="4865"/>
                  </a:cubicBezTo>
                  <a:cubicBezTo>
                    <a:pt x="7381" y="-2575"/>
                    <a:pt x="19443" y="-2575"/>
                    <a:pt x="26883" y="4865"/>
                  </a:cubicBezTo>
                  <a:cubicBezTo>
                    <a:pt x="26885" y="4865"/>
                    <a:pt x="26885" y="4865"/>
                    <a:pt x="26885" y="4865"/>
                  </a:cubicBezTo>
                  <a:lnTo>
                    <a:pt x="69368" y="47348"/>
                  </a:lnTo>
                  <a:cubicBezTo>
                    <a:pt x="74023" y="50945"/>
                    <a:pt x="76747" y="56499"/>
                    <a:pt x="76743" y="62382"/>
                  </a:cubicBezTo>
                  <a:close/>
                </a:path>
              </a:pathLst>
            </a:custGeom>
            <a:solidFill>
              <a:srgbClr val="0EAE67"/>
            </a:solidFill>
            <a:ln w="1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49" name="자유형: 도형 48">
              <a:extLst>
                <a:ext uri="{FF2B5EF4-FFF2-40B4-BE49-F238E27FC236}">
                  <a16:creationId xmlns:a16="http://schemas.microsoft.com/office/drawing/2014/main" id="{D1356ED7-963E-4BBD-8511-31F8A6B6E100}"/>
                </a:ext>
              </a:extLst>
            </p:cNvPr>
            <p:cNvSpPr/>
            <p:nvPr/>
          </p:nvSpPr>
          <p:spPr>
            <a:xfrm>
              <a:off x="619955" y="1507713"/>
              <a:ext cx="78473" cy="121574"/>
            </a:xfrm>
            <a:custGeom>
              <a:avLst/>
              <a:gdLst>
                <a:gd name="connsiteX0" fmla="*/ 70388 w 78473"/>
                <a:gd name="connsiteY0" fmla="*/ 47522 h 121574"/>
                <a:gd name="connsiteX1" fmla="*/ 27181 w 78473"/>
                <a:gd name="connsiteY1" fmla="*/ 4322 h 121574"/>
                <a:gd name="connsiteX2" fmla="*/ 2344 w 78473"/>
                <a:gd name="connsiteY2" fmla="*/ 4537 h 121574"/>
                <a:gd name="connsiteX3" fmla="*/ 2345 w 78473"/>
                <a:gd name="connsiteY3" fmla="*/ 29162 h 121574"/>
                <a:gd name="connsiteX4" fmla="*/ 33130 w 78473"/>
                <a:gd name="connsiteY4" fmla="*/ 59942 h 121574"/>
                <a:gd name="connsiteX5" fmla="*/ 2203 w 78473"/>
                <a:gd name="connsiteY5" fmla="*/ 90873 h 121574"/>
                <a:gd name="connsiteX6" fmla="*/ 2199 w 78473"/>
                <a:gd name="connsiteY6" fmla="*/ 115712 h 121574"/>
                <a:gd name="connsiteX7" fmla="*/ 27038 w 78473"/>
                <a:gd name="connsiteY7" fmla="*/ 115718 h 121574"/>
                <a:gd name="connsiteX8" fmla="*/ 70389 w 78473"/>
                <a:gd name="connsiteY8" fmla="*/ 72366 h 121574"/>
                <a:gd name="connsiteX9" fmla="*/ 70389 w 78473"/>
                <a:gd name="connsiteY9" fmla="*/ 47526 h 121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8473" h="121574">
                  <a:moveTo>
                    <a:pt x="70388" y="47522"/>
                  </a:moveTo>
                  <a:lnTo>
                    <a:pt x="27181" y="4322"/>
                  </a:lnTo>
                  <a:cubicBezTo>
                    <a:pt x="20262" y="-2477"/>
                    <a:pt x="9142" y="-2381"/>
                    <a:pt x="2344" y="4537"/>
                  </a:cubicBezTo>
                  <a:cubicBezTo>
                    <a:pt x="-4373" y="11372"/>
                    <a:pt x="-4373" y="22329"/>
                    <a:pt x="2345" y="29162"/>
                  </a:cubicBezTo>
                  <a:lnTo>
                    <a:pt x="33130" y="59942"/>
                  </a:lnTo>
                  <a:lnTo>
                    <a:pt x="2203" y="90873"/>
                  </a:lnTo>
                  <a:cubicBezTo>
                    <a:pt x="-4658" y="97731"/>
                    <a:pt x="-4659" y="108853"/>
                    <a:pt x="2199" y="115712"/>
                  </a:cubicBezTo>
                  <a:cubicBezTo>
                    <a:pt x="9057" y="122573"/>
                    <a:pt x="20177" y="122575"/>
                    <a:pt x="27038" y="115718"/>
                  </a:cubicBezTo>
                  <a:lnTo>
                    <a:pt x="70389" y="72366"/>
                  </a:lnTo>
                  <a:cubicBezTo>
                    <a:pt x="77244" y="65504"/>
                    <a:pt x="77244" y="54388"/>
                    <a:pt x="70389" y="47526"/>
                  </a:cubicBezTo>
                  <a:close/>
                </a:path>
              </a:pathLst>
            </a:custGeom>
            <a:solidFill>
              <a:srgbClr val="08683D"/>
            </a:solidFill>
            <a:ln w="1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931191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06E8695E-D3E2-46F4-83A3-82D49F45030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/>
              <a:t>Ⅲ</a:t>
            </a:r>
            <a:endParaRPr lang="ko-KR" altLang="en-US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517FDD7D-868C-4684-B306-F1EA6723B02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ko-KR" altLang="en-US"/>
              <a:t>직장 내 괴롭힘은 구체적으로 어떤 것인가요</a:t>
            </a:r>
            <a:r>
              <a:rPr lang="en-US" altLang="ko-KR"/>
              <a:t>?</a:t>
            </a:r>
          </a:p>
        </p:txBody>
      </p:sp>
      <p:sp>
        <p:nvSpPr>
          <p:cNvPr id="30" name="사각형: 둥근 위쪽 모서리 29">
            <a:extLst>
              <a:ext uri="{FF2B5EF4-FFF2-40B4-BE49-F238E27FC236}">
                <a16:creationId xmlns:a16="http://schemas.microsoft.com/office/drawing/2014/main" id="{A18AAE85-7443-41B5-B2DF-68858E6188CB}"/>
              </a:ext>
            </a:extLst>
          </p:cNvPr>
          <p:cNvSpPr/>
          <p:nvPr/>
        </p:nvSpPr>
        <p:spPr>
          <a:xfrm rot="16200000">
            <a:off x="6126966" y="-4452536"/>
            <a:ext cx="420669" cy="1170940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EAE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2C93DF63-EA61-44D6-88C0-1FC188E80945}"/>
              </a:ext>
            </a:extLst>
          </p:cNvPr>
          <p:cNvSpPr txBox="1"/>
          <p:nvPr/>
        </p:nvSpPr>
        <p:spPr>
          <a:xfrm>
            <a:off x="886614" y="1248276"/>
            <a:ext cx="4148572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직장 내 괴롭힘 행위요건의 구체적 판단</a:t>
            </a:r>
          </a:p>
        </p:txBody>
      </p:sp>
      <p:sp>
        <p:nvSpPr>
          <p:cNvPr id="48" name="타원 47">
            <a:extLst>
              <a:ext uri="{FF2B5EF4-FFF2-40B4-BE49-F238E27FC236}">
                <a16:creationId xmlns:a16="http://schemas.microsoft.com/office/drawing/2014/main" id="{FEFFD1CD-B049-4A27-9964-9A8553E05A3E}"/>
              </a:ext>
            </a:extLst>
          </p:cNvPr>
          <p:cNvSpPr/>
          <p:nvPr/>
        </p:nvSpPr>
        <p:spPr>
          <a:xfrm>
            <a:off x="543753" y="1264461"/>
            <a:ext cx="277778" cy="27777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2" name="사각형: 둥근 위쪽 모서리 51">
            <a:extLst>
              <a:ext uri="{FF2B5EF4-FFF2-40B4-BE49-F238E27FC236}">
                <a16:creationId xmlns:a16="http://schemas.microsoft.com/office/drawing/2014/main" id="{D6FCBFBC-01BD-41DA-9440-519994797C6A}"/>
              </a:ext>
            </a:extLst>
          </p:cNvPr>
          <p:cNvSpPr/>
          <p:nvPr/>
        </p:nvSpPr>
        <p:spPr>
          <a:xfrm>
            <a:off x="482600" y="1892300"/>
            <a:ext cx="11226800" cy="698500"/>
          </a:xfrm>
          <a:prstGeom prst="round2SameRect">
            <a:avLst>
              <a:gd name="adj1" fmla="val 9394"/>
              <a:gd name="adj2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E2552DF6-F5C0-46BF-9D2C-031952DCE07F}"/>
              </a:ext>
            </a:extLst>
          </p:cNvPr>
          <p:cNvSpPr txBox="1"/>
          <p:nvPr/>
        </p:nvSpPr>
        <p:spPr>
          <a:xfrm>
            <a:off x="1181889" y="2087662"/>
            <a:ext cx="3129062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srgbClr val="0B8B51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업무상 적정 범위를 넘는 행위</a:t>
            </a:r>
          </a:p>
        </p:txBody>
      </p:sp>
      <p:sp>
        <p:nvSpPr>
          <p:cNvPr id="54" name="자유형: 도형 53">
            <a:extLst>
              <a:ext uri="{FF2B5EF4-FFF2-40B4-BE49-F238E27FC236}">
                <a16:creationId xmlns:a16="http://schemas.microsoft.com/office/drawing/2014/main" id="{8D2FE57B-3998-4396-8035-755CFE6B8B17}"/>
              </a:ext>
            </a:extLst>
          </p:cNvPr>
          <p:cNvSpPr/>
          <p:nvPr/>
        </p:nvSpPr>
        <p:spPr>
          <a:xfrm>
            <a:off x="818778" y="2096186"/>
            <a:ext cx="291600" cy="291600"/>
          </a:xfrm>
          <a:custGeom>
            <a:avLst/>
            <a:gdLst/>
            <a:ahLst/>
            <a:cxnLst/>
            <a:rect l="l" t="t" r="r" b="b"/>
            <a:pathLst>
              <a:path w="333376" h="333376">
                <a:moveTo>
                  <a:pt x="157911" y="331604"/>
                </a:moveTo>
                <a:lnTo>
                  <a:pt x="175465" y="331604"/>
                </a:lnTo>
                <a:lnTo>
                  <a:pt x="166688" y="333376"/>
                </a:lnTo>
                <a:close/>
                <a:moveTo>
                  <a:pt x="166688" y="0"/>
                </a:moveTo>
                <a:cubicBezTo>
                  <a:pt x="258747" y="0"/>
                  <a:pt x="333376" y="74629"/>
                  <a:pt x="333376" y="166688"/>
                </a:cubicBezTo>
                <a:cubicBezTo>
                  <a:pt x="333376" y="212718"/>
                  <a:pt x="314719" y="254390"/>
                  <a:pt x="284554" y="284554"/>
                </a:cubicBezTo>
                <a:lnTo>
                  <a:pt x="277302" y="289444"/>
                </a:lnTo>
                <a:lnTo>
                  <a:pt x="197026" y="289444"/>
                </a:lnTo>
                <a:lnTo>
                  <a:pt x="223898" y="261120"/>
                </a:lnTo>
                <a:cubicBezTo>
                  <a:pt x="245395" y="238765"/>
                  <a:pt x="260188" y="219394"/>
                  <a:pt x="268277" y="203007"/>
                </a:cubicBezTo>
                <a:cubicBezTo>
                  <a:pt x="276366" y="186621"/>
                  <a:pt x="280411" y="171319"/>
                  <a:pt x="280411" y="157103"/>
                </a:cubicBezTo>
                <a:cubicBezTo>
                  <a:pt x="280411" y="145166"/>
                  <a:pt x="277074" y="133419"/>
                  <a:pt x="270400" y="121861"/>
                </a:cubicBezTo>
                <a:cubicBezTo>
                  <a:pt x="263726" y="110304"/>
                  <a:pt x="254827" y="101459"/>
                  <a:pt x="243704" y="95328"/>
                </a:cubicBezTo>
                <a:cubicBezTo>
                  <a:pt x="232580" y="89196"/>
                  <a:pt x="219748" y="86131"/>
                  <a:pt x="205206" y="86131"/>
                </a:cubicBezTo>
                <a:cubicBezTo>
                  <a:pt x="181657" y="86131"/>
                  <a:pt x="162367" y="93537"/>
                  <a:pt x="147337" y="108350"/>
                </a:cubicBezTo>
                <a:cubicBezTo>
                  <a:pt x="132307" y="123163"/>
                  <a:pt x="124195" y="143484"/>
                  <a:pt x="123002" y="169312"/>
                </a:cubicBezTo>
                <a:lnTo>
                  <a:pt x="167441" y="169312"/>
                </a:lnTo>
                <a:cubicBezTo>
                  <a:pt x="167875" y="156832"/>
                  <a:pt x="171347" y="146956"/>
                  <a:pt x="177859" y="139686"/>
                </a:cubicBezTo>
                <a:cubicBezTo>
                  <a:pt x="184370" y="132415"/>
                  <a:pt x="192509" y="128779"/>
                  <a:pt x="202276" y="128779"/>
                </a:cubicBezTo>
                <a:cubicBezTo>
                  <a:pt x="211934" y="128779"/>
                  <a:pt x="219829" y="131791"/>
                  <a:pt x="225960" y="137814"/>
                </a:cubicBezTo>
                <a:cubicBezTo>
                  <a:pt x="232092" y="143837"/>
                  <a:pt x="235158" y="151460"/>
                  <a:pt x="235158" y="160684"/>
                </a:cubicBezTo>
                <a:cubicBezTo>
                  <a:pt x="235158" y="169583"/>
                  <a:pt x="232200" y="179540"/>
                  <a:pt x="226286" y="190555"/>
                </a:cubicBezTo>
                <a:cubicBezTo>
                  <a:pt x="220372" y="201569"/>
                  <a:pt x="208461" y="216138"/>
                  <a:pt x="190556" y="234261"/>
                </a:cubicBezTo>
                <a:lnTo>
                  <a:pt x="116490" y="309792"/>
                </a:lnTo>
                <a:lnTo>
                  <a:pt x="116490" y="323242"/>
                </a:lnTo>
                <a:lnTo>
                  <a:pt x="101806" y="320277"/>
                </a:lnTo>
                <a:cubicBezTo>
                  <a:pt x="41979" y="294972"/>
                  <a:pt x="0" y="235732"/>
                  <a:pt x="0" y="166688"/>
                </a:cubicBezTo>
                <a:cubicBezTo>
                  <a:pt x="0" y="74629"/>
                  <a:pt x="74629" y="0"/>
                  <a:pt x="166688" y="0"/>
                </a:cubicBezTo>
                <a:close/>
              </a:path>
            </a:pathLst>
          </a:custGeom>
          <a:solidFill>
            <a:srgbClr val="0EAE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75" name="사각형: 둥근 모서리 74">
            <a:extLst>
              <a:ext uri="{FF2B5EF4-FFF2-40B4-BE49-F238E27FC236}">
                <a16:creationId xmlns:a16="http://schemas.microsoft.com/office/drawing/2014/main" id="{A81C210A-4936-4501-B7DF-F3AFE2DB157C}"/>
              </a:ext>
            </a:extLst>
          </p:cNvPr>
          <p:cNvSpPr/>
          <p:nvPr/>
        </p:nvSpPr>
        <p:spPr>
          <a:xfrm>
            <a:off x="482600" y="1892300"/>
            <a:ext cx="11226800" cy="4470400"/>
          </a:xfrm>
          <a:prstGeom prst="roundRect">
            <a:avLst>
              <a:gd name="adj" fmla="val 2205"/>
            </a:avLst>
          </a:prstGeom>
          <a:noFill/>
          <a:ln w="25400">
            <a:solidFill>
              <a:srgbClr val="0EAE6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95" name="그래픽 94">
            <a:extLst>
              <a:ext uri="{FF2B5EF4-FFF2-40B4-BE49-F238E27FC236}">
                <a16:creationId xmlns:a16="http://schemas.microsoft.com/office/drawing/2014/main" id="{D7AC88E4-5ACA-A8BE-6254-D04BA30309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4950265" y="3517900"/>
            <a:ext cx="2367670" cy="2024062"/>
          </a:xfrm>
          <a:prstGeom prst="rect">
            <a:avLst/>
          </a:prstGeom>
        </p:spPr>
      </p:pic>
      <p:grpSp>
        <p:nvGrpSpPr>
          <p:cNvPr id="193" name="그룹 192">
            <a:extLst>
              <a:ext uri="{FF2B5EF4-FFF2-40B4-BE49-F238E27FC236}">
                <a16:creationId xmlns:a16="http://schemas.microsoft.com/office/drawing/2014/main" id="{155E4DAF-DB8B-E217-4DDF-3B0CF9B8C7F1}"/>
              </a:ext>
            </a:extLst>
          </p:cNvPr>
          <p:cNvGrpSpPr/>
          <p:nvPr/>
        </p:nvGrpSpPr>
        <p:grpSpPr>
          <a:xfrm>
            <a:off x="7487392" y="2781729"/>
            <a:ext cx="3973615" cy="1545904"/>
            <a:chOff x="730992" y="2845229"/>
            <a:chExt cx="3973615" cy="1545904"/>
          </a:xfrm>
        </p:grpSpPr>
        <p:sp>
          <p:nvSpPr>
            <p:cNvPr id="200" name="사각형: 둥근 모서리 199">
              <a:extLst>
                <a:ext uri="{FF2B5EF4-FFF2-40B4-BE49-F238E27FC236}">
                  <a16:creationId xmlns:a16="http://schemas.microsoft.com/office/drawing/2014/main" id="{B7F681E0-EF35-FCE1-05E1-05EC461F51A4}"/>
                </a:ext>
              </a:extLst>
            </p:cNvPr>
            <p:cNvSpPr/>
            <p:nvPr/>
          </p:nvSpPr>
          <p:spPr>
            <a:xfrm>
              <a:off x="730993" y="3009899"/>
              <a:ext cx="3973614" cy="1381234"/>
            </a:xfrm>
            <a:prstGeom prst="roundRect">
              <a:avLst>
                <a:gd name="adj" fmla="val 8720"/>
              </a:avLst>
            </a:prstGeom>
            <a:solidFill>
              <a:schemeClr val="bg1"/>
            </a:solidFill>
            <a:ln w="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201" name="TextBox 200">
              <a:extLst>
                <a:ext uri="{FF2B5EF4-FFF2-40B4-BE49-F238E27FC236}">
                  <a16:creationId xmlns:a16="http://schemas.microsoft.com/office/drawing/2014/main" id="{7087A8D6-23B3-A4B1-CEB3-B52C890CF89D}"/>
                </a:ext>
              </a:extLst>
            </p:cNvPr>
            <p:cNvSpPr txBox="1"/>
            <p:nvPr/>
          </p:nvSpPr>
          <p:spPr>
            <a:xfrm>
              <a:off x="889863" y="3313669"/>
              <a:ext cx="3659656" cy="900246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1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400" b="0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학교 교감이 교사들에게 결재요청을 받자 책상을</a:t>
              </a:r>
              <a:endParaRPr kumimoji="0" lang="en-US" altLang="ko-KR" sz="14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1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400" b="0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내리치고 고함을 지르며</a:t>
              </a:r>
              <a:r>
                <a:rPr kumimoji="0" lang="en-US" altLang="ko-KR" sz="1400" b="0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, ‘</a:t>
              </a:r>
              <a:r>
                <a:rPr kumimoji="0" lang="ko-KR" altLang="en-US" sz="1400" b="0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야’</a:t>
              </a:r>
              <a:r>
                <a:rPr kumimoji="0" lang="en-US" altLang="ko-KR" sz="1400" b="0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, ‘</a:t>
              </a:r>
              <a:r>
                <a:rPr kumimoji="0" lang="ko-KR" altLang="en-US" sz="1400" b="0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너’ 등의 호칭을</a:t>
              </a:r>
              <a:endParaRPr kumimoji="0" lang="en-US" altLang="ko-KR" sz="14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1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400" b="0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사용하고</a:t>
              </a:r>
              <a:r>
                <a:rPr kumimoji="0" lang="en-US" altLang="ko-KR" sz="1400" b="0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, </a:t>
              </a:r>
              <a:r>
                <a:rPr kumimoji="0" lang="ko-KR" altLang="en-US" sz="1400" b="0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교사의 팔을 </a:t>
              </a:r>
              <a:r>
                <a:rPr kumimoji="0" lang="ko-KR" altLang="en-US" sz="1400" b="0" i="0" u="none" strike="noStrike" kern="1200" cap="none" spc="-100" normalizeH="0" baseline="0" noProof="0" dirty="0" err="1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잡아끌고</a:t>
              </a:r>
              <a:r>
                <a:rPr kumimoji="0" lang="ko-KR" altLang="en-US" sz="1400" b="0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 고함을 지르는 등</a:t>
              </a:r>
              <a:endParaRPr kumimoji="0" lang="en-US" altLang="ko-KR" sz="14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1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400" b="0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위협을 함</a:t>
              </a:r>
              <a:endParaRPr kumimoji="0" lang="en-US" altLang="ko-KR" sz="14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202" name="사각형: 둥근 모서리 201">
              <a:extLst>
                <a:ext uri="{FF2B5EF4-FFF2-40B4-BE49-F238E27FC236}">
                  <a16:creationId xmlns:a16="http://schemas.microsoft.com/office/drawing/2014/main" id="{55EF75F1-0A2D-1F85-5B33-DD2559B60F00}"/>
                </a:ext>
              </a:extLst>
            </p:cNvPr>
            <p:cNvSpPr/>
            <p:nvPr/>
          </p:nvSpPr>
          <p:spPr>
            <a:xfrm>
              <a:off x="730992" y="2845229"/>
              <a:ext cx="3546368" cy="316176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288000" rtlCol="0" anchor="ctr"/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400" b="1" i="0" u="none" strike="noStrike" kern="1200" cap="none" spc="-150" normalizeH="0" baseline="0" noProof="0">
                  <a:ln>
                    <a:noFill/>
                  </a:ln>
                  <a:gradFill>
                    <a:gsLst>
                      <a:gs pos="100000">
                        <a:prstClr val="white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폭행ㆍ협박행위 폭언ㆍ욕설 등 언어적행위</a:t>
              </a:r>
            </a:p>
          </p:txBody>
        </p:sp>
        <p:sp>
          <p:nvSpPr>
            <p:cNvPr id="203" name="Freeform 5">
              <a:extLst>
                <a:ext uri="{FF2B5EF4-FFF2-40B4-BE49-F238E27FC236}">
                  <a16:creationId xmlns:a16="http://schemas.microsoft.com/office/drawing/2014/main" id="{E215C277-E1C8-B2EE-37C3-15DB6DB84376}"/>
                </a:ext>
              </a:extLst>
            </p:cNvPr>
            <p:cNvSpPr>
              <a:spLocks/>
            </p:cNvSpPr>
            <p:nvPr/>
          </p:nvSpPr>
          <p:spPr bwMode="auto">
            <a:xfrm>
              <a:off x="799639" y="2910962"/>
              <a:ext cx="188098" cy="184710"/>
            </a:xfrm>
            <a:custGeom>
              <a:avLst/>
              <a:gdLst>
                <a:gd name="T0" fmla="*/ 547 w 1094"/>
                <a:gd name="T1" fmla="*/ 1094 h 1094"/>
                <a:gd name="T2" fmla="*/ 0 w 1094"/>
                <a:gd name="T3" fmla="*/ 547 h 1094"/>
                <a:gd name="T4" fmla="*/ 547 w 1094"/>
                <a:gd name="T5" fmla="*/ 0 h 1094"/>
                <a:gd name="T6" fmla="*/ 781 w 1094"/>
                <a:gd name="T7" fmla="*/ 53 h 1094"/>
                <a:gd name="T8" fmla="*/ 805 w 1094"/>
                <a:gd name="T9" fmla="*/ 120 h 1094"/>
                <a:gd name="T10" fmla="*/ 738 w 1094"/>
                <a:gd name="T11" fmla="*/ 144 h 1094"/>
                <a:gd name="T12" fmla="*/ 547 w 1094"/>
                <a:gd name="T13" fmla="*/ 101 h 1094"/>
                <a:gd name="T14" fmla="*/ 100 w 1094"/>
                <a:gd name="T15" fmla="*/ 547 h 1094"/>
                <a:gd name="T16" fmla="*/ 547 w 1094"/>
                <a:gd name="T17" fmla="*/ 994 h 1094"/>
                <a:gd name="T18" fmla="*/ 994 w 1094"/>
                <a:gd name="T19" fmla="*/ 547 h 1094"/>
                <a:gd name="T20" fmla="*/ 990 w 1094"/>
                <a:gd name="T21" fmla="*/ 491 h 1094"/>
                <a:gd name="T22" fmla="*/ 1034 w 1094"/>
                <a:gd name="T23" fmla="*/ 435 h 1094"/>
                <a:gd name="T24" fmla="*/ 1090 w 1094"/>
                <a:gd name="T25" fmla="*/ 478 h 1094"/>
                <a:gd name="T26" fmla="*/ 1094 w 1094"/>
                <a:gd name="T27" fmla="*/ 547 h 1094"/>
                <a:gd name="T28" fmla="*/ 547 w 1094"/>
                <a:gd name="T29" fmla="*/ 1094 h 10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94" h="1094">
                  <a:moveTo>
                    <a:pt x="547" y="1094"/>
                  </a:moveTo>
                  <a:cubicBezTo>
                    <a:pt x="245" y="1094"/>
                    <a:pt x="0" y="849"/>
                    <a:pt x="0" y="547"/>
                  </a:cubicBezTo>
                  <a:cubicBezTo>
                    <a:pt x="0" y="246"/>
                    <a:pt x="245" y="0"/>
                    <a:pt x="547" y="0"/>
                  </a:cubicBezTo>
                  <a:cubicBezTo>
                    <a:pt x="629" y="0"/>
                    <a:pt x="708" y="18"/>
                    <a:pt x="781" y="53"/>
                  </a:cubicBezTo>
                  <a:cubicBezTo>
                    <a:pt x="806" y="65"/>
                    <a:pt x="817" y="95"/>
                    <a:pt x="805" y="120"/>
                  </a:cubicBezTo>
                  <a:cubicBezTo>
                    <a:pt x="793" y="145"/>
                    <a:pt x="764" y="156"/>
                    <a:pt x="738" y="144"/>
                  </a:cubicBezTo>
                  <a:cubicBezTo>
                    <a:pt x="678" y="115"/>
                    <a:pt x="614" y="101"/>
                    <a:pt x="547" y="101"/>
                  </a:cubicBezTo>
                  <a:cubicBezTo>
                    <a:pt x="301" y="101"/>
                    <a:pt x="100" y="301"/>
                    <a:pt x="100" y="547"/>
                  </a:cubicBezTo>
                  <a:cubicBezTo>
                    <a:pt x="100" y="794"/>
                    <a:pt x="301" y="994"/>
                    <a:pt x="547" y="994"/>
                  </a:cubicBezTo>
                  <a:cubicBezTo>
                    <a:pt x="793" y="994"/>
                    <a:pt x="994" y="794"/>
                    <a:pt x="994" y="547"/>
                  </a:cubicBezTo>
                  <a:cubicBezTo>
                    <a:pt x="994" y="528"/>
                    <a:pt x="993" y="509"/>
                    <a:pt x="990" y="491"/>
                  </a:cubicBezTo>
                  <a:cubicBezTo>
                    <a:pt x="987" y="463"/>
                    <a:pt x="1006" y="438"/>
                    <a:pt x="1034" y="435"/>
                  </a:cubicBezTo>
                  <a:cubicBezTo>
                    <a:pt x="1061" y="431"/>
                    <a:pt x="1086" y="451"/>
                    <a:pt x="1090" y="478"/>
                  </a:cubicBezTo>
                  <a:cubicBezTo>
                    <a:pt x="1093" y="501"/>
                    <a:pt x="1094" y="524"/>
                    <a:pt x="1094" y="547"/>
                  </a:cubicBezTo>
                  <a:cubicBezTo>
                    <a:pt x="1094" y="849"/>
                    <a:pt x="849" y="1094"/>
                    <a:pt x="547" y="109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204" name="Freeform 6">
              <a:extLst>
                <a:ext uri="{FF2B5EF4-FFF2-40B4-BE49-F238E27FC236}">
                  <a16:creationId xmlns:a16="http://schemas.microsoft.com/office/drawing/2014/main" id="{36C5D67E-590B-CDB0-929E-150A79171F5A}"/>
                </a:ext>
              </a:extLst>
            </p:cNvPr>
            <p:cNvSpPr>
              <a:spLocks/>
            </p:cNvSpPr>
            <p:nvPr/>
          </p:nvSpPr>
          <p:spPr bwMode="auto">
            <a:xfrm>
              <a:off x="833352" y="2914868"/>
              <a:ext cx="166539" cy="129957"/>
            </a:xfrm>
            <a:custGeom>
              <a:avLst/>
              <a:gdLst>
                <a:gd name="T0" fmla="*/ 0 w 2302"/>
                <a:gd name="T1" fmla="*/ 1107 h 1830"/>
                <a:gd name="T2" fmla="*/ 256 w 2302"/>
                <a:gd name="T3" fmla="*/ 846 h 1830"/>
                <a:gd name="T4" fmla="*/ 725 w 2302"/>
                <a:gd name="T5" fmla="*/ 1309 h 1830"/>
                <a:gd name="T6" fmla="*/ 2039 w 2302"/>
                <a:gd name="T7" fmla="*/ 0 h 1830"/>
                <a:gd name="T8" fmla="*/ 2302 w 2302"/>
                <a:gd name="T9" fmla="*/ 261 h 1830"/>
                <a:gd name="T10" fmla="*/ 725 w 2302"/>
                <a:gd name="T11" fmla="*/ 1830 h 1830"/>
                <a:gd name="T12" fmla="*/ 0 w 2302"/>
                <a:gd name="T13" fmla="*/ 1107 h 1830"/>
                <a:gd name="T14" fmla="*/ 0 w 2302"/>
                <a:gd name="T15" fmla="*/ 1107 h 1830"/>
                <a:gd name="T16" fmla="*/ 0 w 2302"/>
                <a:gd name="T17" fmla="*/ 1107 h 18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02" h="1830">
                  <a:moveTo>
                    <a:pt x="0" y="1107"/>
                  </a:moveTo>
                  <a:lnTo>
                    <a:pt x="256" y="846"/>
                  </a:lnTo>
                  <a:lnTo>
                    <a:pt x="725" y="1309"/>
                  </a:lnTo>
                  <a:lnTo>
                    <a:pt x="2039" y="0"/>
                  </a:lnTo>
                  <a:lnTo>
                    <a:pt x="2302" y="261"/>
                  </a:lnTo>
                  <a:lnTo>
                    <a:pt x="725" y="1830"/>
                  </a:lnTo>
                  <a:lnTo>
                    <a:pt x="0" y="1107"/>
                  </a:lnTo>
                  <a:lnTo>
                    <a:pt x="0" y="1107"/>
                  </a:lnTo>
                  <a:lnTo>
                    <a:pt x="0" y="110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grpSp>
        <p:nvGrpSpPr>
          <p:cNvPr id="211" name="그룹 210">
            <a:extLst>
              <a:ext uri="{FF2B5EF4-FFF2-40B4-BE49-F238E27FC236}">
                <a16:creationId xmlns:a16="http://schemas.microsoft.com/office/drawing/2014/main" id="{45FF1F30-49A8-3F8F-4E99-0D7D02408978}"/>
              </a:ext>
            </a:extLst>
          </p:cNvPr>
          <p:cNvGrpSpPr/>
          <p:nvPr/>
        </p:nvGrpSpPr>
        <p:grpSpPr>
          <a:xfrm>
            <a:off x="730992" y="2781729"/>
            <a:ext cx="3973615" cy="1545904"/>
            <a:chOff x="730992" y="2845229"/>
            <a:chExt cx="3973615" cy="1545904"/>
          </a:xfrm>
        </p:grpSpPr>
        <p:sp>
          <p:nvSpPr>
            <p:cNvPr id="212" name="사각형: 둥근 모서리 211">
              <a:extLst>
                <a:ext uri="{FF2B5EF4-FFF2-40B4-BE49-F238E27FC236}">
                  <a16:creationId xmlns:a16="http://schemas.microsoft.com/office/drawing/2014/main" id="{BCA555EE-7FA3-8154-DD3D-ED55F11A830A}"/>
                </a:ext>
              </a:extLst>
            </p:cNvPr>
            <p:cNvSpPr/>
            <p:nvPr/>
          </p:nvSpPr>
          <p:spPr>
            <a:xfrm>
              <a:off x="730993" y="3009899"/>
              <a:ext cx="3973614" cy="1381234"/>
            </a:xfrm>
            <a:prstGeom prst="roundRect">
              <a:avLst>
                <a:gd name="adj" fmla="val 8720"/>
              </a:avLst>
            </a:prstGeom>
            <a:solidFill>
              <a:schemeClr val="bg1"/>
            </a:solidFill>
            <a:ln w="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213" name="TextBox 212">
              <a:extLst>
                <a:ext uri="{FF2B5EF4-FFF2-40B4-BE49-F238E27FC236}">
                  <a16:creationId xmlns:a16="http://schemas.microsoft.com/office/drawing/2014/main" id="{32D836C9-BC8B-C4F4-5BF7-88D6F887F4E0}"/>
                </a:ext>
              </a:extLst>
            </p:cNvPr>
            <p:cNvSpPr txBox="1"/>
            <p:nvPr/>
          </p:nvSpPr>
          <p:spPr>
            <a:xfrm>
              <a:off x="889863" y="3313669"/>
              <a:ext cx="3649397" cy="671979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1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400" b="0" i="0" u="none" strike="noStrike" kern="1200" cap="none" spc="-13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대학교수를 본연의 업무에서 배제하려는 의도 하에</a:t>
              </a:r>
              <a:endParaRPr kumimoji="0" lang="en-US" altLang="ko-KR" sz="1400" b="0" i="0" u="none" strike="noStrike" kern="1200" cap="none" spc="-13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1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400" b="0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그 의사에 반하여 전공분야와 관련 없는 과목의</a:t>
              </a:r>
              <a:endParaRPr kumimoji="0" lang="en-US" altLang="ko-KR" sz="14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1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400" b="0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강의를 배정함으로써 결국 강의할 수 없게 함</a:t>
              </a:r>
              <a:endParaRPr kumimoji="0" lang="en-US" altLang="ko-KR" sz="14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214" name="사각형: 둥근 모서리 213">
              <a:extLst>
                <a:ext uri="{FF2B5EF4-FFF2-40B4-BE49-F238E27FC236}">
                  <a16:creationId xmlns:a16="http://schemas.microsoft.com/office/drawing/2014/main" id="{022FBF28-CC81-CAE7-57C5-81AE143B1AE4}"/>
                </a:ext>
              </a:extLst>
            </p:cNvPr>
            <p:cNvSpPr/>
            <p:nvPr/>
          </p:nvSpPr>
          <p:spPr>
            <a:xfrm>
              <a:off x="730992" y="2845229"/>
              <a:ext cx="3546368" cy="316176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288000" rtlCol="0" anchor="ctr"/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400" b="1" i="0" u="none" strike="noStrike" kern="1200" cap="none" spc="-150" normalizeH="0" baseline="0" noProof="0">
                  <a:ln>
                    <a:noFill/>
                  </a:ln>
                  <a:gradFill>
                    <a:gsLst>
                      <a:gs pos="100000">
                        <a:prstClr val="white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의도적 무시ㆍ배제 행위</a:t>
              </a:r>
            </a:p>
          </p:txBody>
        </p:sp>
        <p:sp>
          <p:nvSpPr>
            <p:cNvPr id="215" name="Freeform 5">
              <a:extLst>
                <a:ext uri="{FF2B5EF4-FFF2-40B4-BE49-F238E27FC236}">
                  <a16:creationId xmlns:a16="http://schemas.microsoft.com/office/drawing/2014/main" id="{5CD50618-74EE-73C5-CFCC-A3D171111372}"/>
                </a:ext>
              </a:extLst>
            </p:cNvPr>
            <p:cNvSpPr>
              <a:spLocks/>
            </p:cNvSpPr>
            <p:nvPr/>
          </p:nvSpPr>
          <p:spPr bwMode="auto">
            <a:xfrm>
              <a:off x="799639" y="2910962"/>
              <a:ext cx="188098" cy="184710"/>
            </a:xfrm>
            <a:custGeom>
              <a:avLst/>
              <a:gdLst>
                <a:gd name="T0" fmla="*/ 547 w 1094"/>
                <a:gd name="T1" fmla="*/ 1094 h 1094"/>
                <a:gd name="T2" fmla="*/ 0 w 1094"/>
                <a:gd name="T3" fmla="*/ 547 h 1094"/>
                <a:gd name="T4" fmla="*/ 547 w 1094"/>
                <a:gd name="T5" fmla="*/ 0 h 1094"/>
                <a:gd name="T6" fmla="*/ 781 w 1094"/>
                <a:gd name="T7" fmla="*/ 53 h 1094"/>
                <a:gd name="T8" fmla="*/ 805 w 1094"/>
                <a:gd name="T9" fmla="*/ 120 h 1094"/>
                <a:gd name="T10" fmla="*/ 738 w 1094"/>
                <a:gd name="T11" fmla="*/ 144 h 1094"/>
                <a:gd name="T12" fmla="*/ 547 w 1094"/>
                <a:gd name="T13" fmla="*/ 101 h 1094"/>
                <a:gd name="T14" fmla="*/ 100 w 1094"/>
                <a:gd name="T15" fmla="*/ 547 h 1094"/>
                <a:gd name="T16" fmla="*/ 547 w 1094"/>
                <a:gd name="T17" fmla="*/ 994 h 1094"/>
                <a:gd name="T18" fmla="*/ 994 w 1094"/>
                <a:gd name="T19" fmla="*/ 547 h 1094"/>
                <a:gd name="T20" fmla="*/ 990 w 1094"/>
                <a:gd name="T21" fmla="*/ 491 h 1094"/>
                <a:gd name="T22" fmla="*/ 1034 w 1094"/>
                <a:gd name="T23" fmla="*/ 435 h 1094"/>
                <a:gd name="T24" fmla="*/ 1090 w 1094"/>
                <a:gd name="T25" fmla="*/ 478 h 1094"/>
                <a:gd name="T26" fmla="*/ 1094 w 1094"/>
                <a:gd name="T27" fmla="*/ 547 h 1094"/>
                <a:gd name="T28" fmla="*/ 547 w 1094"/>
                <a:gd name="T29" fmla="*/ 1094 h 10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94" h="1094">
                  <a:moveTo>
                    <a:pt x="547" y="1094"/>
                  </a:moveTo>
                  <a:cubicBezTo>
                    <a:pt x="245" y="1094"/>
                    <a:pt x="0" y="849"/>
                    <a:pt x="0" y="547"/>
                  </a:cubicBezTo>
                  <a:cubicBezTo>
                    <a:pt x="0" y="246"/>
                    <a:pt x="245" y="0"/>
                    <a:pt x="547" y="0"/>
                  </a:cubicBezTo>
                  <a:cubicBezTo>
                    <a:pt x="629" y="0"/>
                    <a:pt x="708" y="18"/>
                    <a:pt x="781" y="53"/>
                  </a:cubicBezTo>
                  <a:cubicBezTo>
                    <a:pt x="806" y="65"/>
                    <a:pt x="817" y="95"/>
                    <a:pt x="805" y="120"/>
                  </a:cubicBezTo>
                  <a:cubicBezTo>
                    <a:pt x="793" y="145"/>
                    <a:pt x="764" y="156"/>
                    <a:pt x="738" y="144"/>
                  </a:cubicBezTo>
                  <a:cubicBezTo>
                    <a:pt x="678" y="115"/>
                    <a:pt x="614" y="101"/>
                    <a:pt x="547" y="101"/>
                  </a:cubicBezTo>
                  <a:cubicBezTo>
                    <a:pt x="301" y="101"/>
                    <a:pt x="100" y="301"/>
                    <a:pt x="100" y="547"/>
                  </a:cubicBezTo>
                  <a:cubicBezTo>
                    <a:pt x="100" y="794"/>
                    <a:pt x="301" y="994"/>
                    <a:pt x="547" y="994"/>
                  </a:cubicBezTo>
                  <a:cubicBezTo>
                    <a:pt x="793" y="994"/>
                    <a:pt x="994" y="794"/>
                    <a:pt x="994" y="547"/>
                  </a:cubicBezTo>
                  <a:cubicBezTo>
                    <a:pt x="994" y="528"/>
                    <a:pt x="993" y="509"/>
                    <a:pt x="990" y="491"/>
                  </a:cubicBezTo>
                  <a:cubicBezTo>
                    <a:pt x="987" y="463"/>
                    <a:pt x="1006" y="438"/>
                    <a:pt x="1034" y="435"/>
                  </a:cubicBezTo>
                  <a:cubicBezTo>
                    <a:pt x="1061" y="431"/>
                    <a:pt x="1086" y="451"/>
                    <a:pt x="1090" y="478"/>
                  </a:cubicBezTo>
                  <a:cubicBezTo>
                    <a:pt x="1093" y="501"/>
                    <a:pt x="1094" y="524"/>
                    <a:pt x="1094" y="547"/>
                  </a:cubicBezTo>
                  <a:cubicBezTo>
                    <a:pt x="1094" y="849"/>
                    <a:pt x="849" y="1094"/>
                    <a:pt x="547" y="109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216" name="Freeform 6">
              <a:extLst>
                <a:ext uri="{FF2B5EF4-FFF2-40B4-BE49-F238E27FC236}">
                  <a16:creationId xmlns:a16="http://schemas.microsoft.com/office/drawing/2014/main" id="{8651A18E-EAFC-DCDA-B73A-59748F215ABA}"/>
                </a:ext>
              </a:extLst>
            </p:cNvPr>
            <p:cNvSpPr>
              <a:spLocks/>
            </p:cNvSpPr>
            <p:nvPr/>
          </p:nvSpPr>
          <p:spPr bwMode="auto">
            <a:xfrm>
              <a:off x="833352" y="2914868"/>
              <a:ext cx="166539" cy="129957"/>
            </a:xfrm>
            <a:custGeom>
              <a:avLst/>
              <a:gdLst>
                <a:gd name="T0" fmla="*/ 0 w 2302"/>
                <a:gd name="T1" fmla="*/ 1107 h 1830"/>
                <a:gd name="T2" fmla="*/ 256 w 2302"/>
                <a:gd name="T3" fmla="*/ 846 h 1830"/>
                <a:gd name="T4" fmla="*/ 725 w 2302"/>
                <a:gd name="T5" fmla="*/ 1309 h 1830"/>
                <a:gd name="T6" fmla="*/ 2039 w 2302"/>
                <a:gd name="T7" fmla="*/ 0 h 1830"/>
                <a:gd name="T8" fmla="*/ 2302 w 2302"/>
                <a:gd name="T9" fmla="*/ 261 h 1830"/>
                <a:gd name="T10" fmla="*/ 725 w 2302"/>
                <a:gd name="T11" fmla="*/ 1830 h 1830"/>
                <a:gd name="T12" fmla="*/ 0 w 2302"/>
                <a:gd name="T13" fmla="*/ 1107 h 1830"/>
                <a:gd name="T14" fmla="*/ 0 w 2302"/>
                <a:gd name="T15" fmla="*/ 1107 h 1830"/>
                <a:gd name="T16" fmla="*/ 0 w 2302"/>
                <a:gd name="T17" fmla="*/ 1107 h 18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02" h="1830">
                  <a:moveTo>
                    <a:pt x="0" y="1107"/>
                  </a:moveTo>
                  <a:lnTo>
                    <a:pt x="256" y="846"/>
                  </a:lnTo>
                  <a:lnTo>
                    <a:pt x="725" y="1309"/>
                  </a:lnTo>
                  <a:lnTo>
                    <a:pt x="2039" y="0"/>
                  </a:lnTo>
                  <a:lnTo>
                    <a:pt x="2302" y="261"/>
                  </a:lnTo>
                  <a:lnTo>
                    <a:pt x="725" y="1830"/>
                  </a:lnTo>
                  <a:lnTo>
                    <a:pt x="0" y="1107"/>
                  </a:lnTo>
                  <a:lnTo>
                    <a:pt x="0" y="1107"/>
                  </a:lnTo>
                  <a:lnTo>
                    <a:pt x="0" y="110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grpSp>
        <p:nvGrpSpPr>
          <p:cNvPr id="223" name="그룹 222">
            <a:extLst>
              <a:ext uri="{FF2B5EF4-FFF2-40B4-BE49-F238E27FC236}">
                <a16:creationId xmlns:a16="http://schemas.microsoft.com/office/drawing/2014/main" id="{D8EEC1FE-2643-84B9-F4F2-4FB44A7796CE}"/>
              </a:ext>
            </a:extLst>
          </p:cNvPr>
          <p:cNvGrpSpPr/>
          <p:nvPr/>
        </p:nvGrpSpPr>
        <p:grpSpPr>
          <a:xfrm>
            <a:off x="730992" y="4547029"/>
            <a:ext cx="4304194" cy="1545904"/>
            <a:chOff x="730992" y="2845229"/>
            <a:chExt cx="4304194" cy="1545904"/>
          </a:xfrm>
        </p:grpSpPr>
        <p:sp>
          <p:nvSpPr>
            <p:cNvPr id="224" name="사각형: 둥근 모서리 223">
              <a:extLst>
                <a:ext uri="{FF2B5EF4-FFF2-40B4-BE49-F238E27FC236}">
                  <a16:creationId xmlns:a16="http://schemas.microsoft.com/office/drawing/2014/main" id="{2DFBE6DF-B6D1-1D1F-D5D8-05EDA7344980}"/>
                </a:ext>
              </a:extLst>
            </p:cNvPr>
            <p:cNvSpPr/>
            <p:nvPr/>
          </p:nvSpPr>
          <p:spPr>
            <a:xfrm>
              <a:off x="730993" y="3009899"/>
              <a:ext cx="3973614" cy="1381234"/>
            </a:xfrm>
            <a:prstGeom prst="roundRect">
              <a:avLst>
                <a:gd name="adj" fmla="val 8720"/>
              </a:avLst>
            </a:prstGeom>
            <a:solidFill>
              <a:schemeClr val="bg1"/>
            </a:solidFill>
            <a:ln w="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225" name="TextBox 224">
              <a:extLst>
                <a:ext uri="{FF2B5EF4-FFF2-40B4-BE49-F238E27FC236}">
                  <a16:creationId xmlns:a16="http://schemas.microsoft.com/office/drawing/2014/main" id="{DE8049ED-52AD-3B16-F3E1-ADE1C80E0A50}"/>
                </a:ext>
              </a:extLst>
            </p:cNvPr>
            <p:cNvSpPr txBox="1"/>
            <p:nvPr/>
          </p:nvSpPr>
          <p:spPr>
            <a:xfrm>
              <a:off x="889863" y="3313669"/>
              <a:ext cx="4145323" cy="90024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1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400" b="0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회사에서 마라톤을 사실상 강제로 실시하는데</a:t>
              </a:r>
              <a:r>
                <a:rPr kumimoji="0" lang="en-US" altLang="ko-KR" sz="1400" b="0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,</a:t>
              </a:r>
            </a:p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1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400" b="0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일주일에 주 </a:t>
              </a:r>
              <a:r>
                <a:rPr kumimoji="0" lang="en-US" altLang="ko-KR" sz="1400" b="0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2</a:t>
              </a:r>
              <a:r>
                <a:rPr kumimoji="0" lang="ko-KR" altLang="en-US" sz="1400" b="0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회 참여</a:t>
              </a:r>
              <a:r>
                <a:rPr kumimoji="0" lang="en-US" altLang="ko-KR" sz="1400" b="0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(</a:t>
              </a:r>
              <a:r>
                <a:rPr kumimoji="0" lang="ko-KR" altLang="en-US" sz="1400" b="0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지각 및 결석 시 벌금 부과</a:t>
              </a:r>
              <a:r>
                <a:rPr kumimoji="0" lang="en-US" altLang="ko-KR" sz="1400" b="0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)</a:t>
              </a:r>
            </a:p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1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sz="1400" spc="-100" dirty="0"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latin typeface="맑은 고딕" panose="020F0502020204030204"/>
                  <a:ea typeface="맑은 고딕" panose="020B0503020000020004" pitchFamily="50" charset="-127"/>
                </a:rPr>
                <a:t>강요</a:t>
              </a:r>
              <a:r>
                <a:rPr kumimoji="0" lang="ko-KR" altLang="en-US" sz="1400" b="0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하고</a:t>
              </a:r>
              <a:r>
                <a:rPr kumimoji="0" lang="en-US" altLang="ko-KR" sz="1400" b="0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, </a:t>
              </a:r>
              <a:r>
                <a:rPr kumimoji="0" lang="ko-KR" altLang="en-US" sz="1400" b="0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훈련일지 작성 및 참여인원 수 파악을</a:t>
              </a:r>
              <a:endParaRPr kumimoji="0" lang="en-US" altLang="ko-KR" sz="14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1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400" b="0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위한 인증사진을 제출하게 함</a:t>
              </a:r>
            </a:p>
          </p:txBody>
        </p:sp>
        <p:sp>
          <p:nvSpPr>
            <p:cNvPr id="226" name="사각형: 둥근 모서리 225">
              <a:extLst>
                <a:ext uri="{FF2B5EF4-FFF2-40B4-BE49-F238E27FC236}">
                  <a16:creationId xmlns:a16="http://schemas.microsoft.com/office/drawing/2014/main" id="{3BF6D4EC-529F-DBF7-BE4C-7FBBFA5BC0E0}"/>
                </a:ext>
              </a:extLst>
            </p:cNvPr>
            <p:cNvSpPr/>
            <p:nvPr/>
          </p:nvSpPr>
          <p:spPr>
            <a:xfrm>
              <a:off x="730992" y="2845229"/>
              <a:ext cx="3546368" cy="316176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288000" rtlCol="0" anchor="ctr"/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400" b="1" i="0" u="none" strike="noStrike" kern="1200" cap="none" spc="-150" normalizeH="0" baseline="0" noProof="0">
                  <a:ln>
                    <a:noFill/>
                  </a:ln>
                  <a:gradFill>
                    <a:gsLst>
                      <a:gs pos="100000">
                        <a:prstClr val="white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업무와 무관한 일ㆍ사적용무 지시</a:t>
              </a:r>
            </a:p>
          </p:txBody>
        </p:sp>
        <p:sp>
          <p:nvSpPr>
            <p:cNvPr id="227" name="Freeform 5">
              <a:extLst>
                <a:ext uri="{FF2B5EF4-FFF2-40B4-BE49-F238E27FC236}">
                  <a16:creationId xmlns:a16="http://schemas.microsoft.com/office/drawing/2014/main" id="{2718595E-DCF0-FF0E-5CA4-5D7FCB3249CC}"/>
                </a:ext>
              </a:extLst>
            </p:cNvPr>
            <p:cNvSpPr>
              <a:spLocks/>
            </p:cNvSpPr>
            <p:nvPr/>
          </p:nvSpPr>
          <p:spPr bwMode="auto">
            <a:xfrm>
              <a:off x="799639" y="2910962"/>
              <a:ext cx="188098" cy="184710"/>
            </a:xfrm>
            <a:custGeom>
              <a:avLst/>
              <a:gdLst>
                <a:gd name="T0" fmla="*/ 547 w 1094"/>
                <a:gd name="T1" fmla="*/ 1094 h 1094"/>
                <a:gd name="T2" fmla="*/ 0 w 1094"/>
                <a:gd name="T3" fmla="*/ 547 h 1094"/>
                <a:gd name="T4" fmla="*/ 547 w 1094"/>
                <a:gd name="T5" fmla="*/ 0 h 1094"/>
                <a:gd name="T6" fmla="*/ 781 w 1094"/>
                <a:gd name="T7" fmla="*/ 53 h 1094"/>
                <a:gd name="T8" fmla="*/ 805 w 1094"/>
                <a:gd name="T9" fmla="*/ 120 h 1094"/>
                <a:gd name="T10" fmla="*/ 738 w 1094"/>
                <a:gd name="T11" fmla="*/ 144 h 1094"/>
                <a:gd name="T12" fmla="*/ 547 w 1094"/>
                <a:gd name="T13" fmla="*/ 101 h 1094"/>
                <a:gd name="T14" fmla="*/ 100 w 1094"/>
                <a:gd name="T15" fmla="*/ 547 h 1094"/>
                <a:gd name="T16" fmla="*/ 547 w 1094"/>
                <a:gd name="T17" fmla="*/ 994 h 1094"/>
                <a:gd name="T18" fmla="*/ 994 w 1094"/>
                <a:gd name="T19" fmla="*/ 547 h 1094"/>
                <a:gd name="T20" fmla="*/ 990 w 1094"/>
                <a:gd name="T21" fmla="*/ 491 h 1094"/>
                <a:gd name="T22" fmla="*/ 1034 w 1094"/>
                <a:gd name="T23" fmla="*/ 435 h 1094"/>
                <a:gd name="T24" fmla="*/ 1090 w 1094"/>
                <a:gd name="T25" fmla="*/ 478 h 1094"/>
                <a:gd name="T26" fmla="*/ 1094 w 1094"/>
                <a:gd name="T27" fmla="*/ 547 h 1094"/>
                <a:gd name="T28" fmla="*/ 547 w 1094"/>
                <a:gd name="T29" fmla="*/ 1094 h 10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94" h="1094">
                  <a:moveTo>
                    <a:pt x="547" y="1094"/>
                  </a:moveTo>
                  <a:cubicBezTo>
                    <a:pt x="245" y="1094"/>
                    <a:pt x="0" y="849"/>
                    <a:pt x="0" y="547"/>
                  </a:cubicBezTo>
                  <a:cubicBezTo>
                    <a:pt x="0" y="246"/>
                    <a:pt x="245" y="0"/>
                    <a:pt x="547" y="0"/>
                  </a:cubicBezTo>
                  <a:cubicBezTo>
                    <a:pt x="629" y="0"/>
                    <a:pt x="708" y="18"/>
                    <a:pt x="781" y="53"/>
                  </a:cubicBezTo>
                  <a:cubicBezTo>
                    <a:pt x="806" y="65"/>
                    <a:pt x="817" y="95"/>
                    <a:pt x="805" y="120"/>
                  </a:cubicBezTo>
                  <a:cubicBezTo>
                    <a:pt x="793" y="145"/>
                    <a:pt x="764" y="156"/>
                    <a:pt x="738" y="144"/>
                  </a:cubicBezTo>
                  <a:cubicBezTo>
                    <a:pt x="678" y="115"/>
                    <a:pt x="614" y="101"/>
                    <a:pt x="547" y="101"/>
                  </a:cubicBezTo>
                  <a:cubicBezTo>
                    <a:pt x="301" y="101"/>
                    <a:pt x="100" y="301"/>
                    <a:pt x="100" y="547"/>
                  </a:cubicBezTo>
                  <a:cubicBezTo>
                    <a:pt x="100" y="794"/>
                    <a:pt x="301" y="994"/>
                    <a:pt x="547" y="994"/>
                  </a:cubicBezTo>
                  <a:cubicBezTo>
                    <a:pt x="793" y="994"/>
                    <a:pt x="994" y="794"/>
                    <a:pt x="994" y="547"/>
                  </a:cubicBezTo>
                  <a:cubicBezTo>
                    <a:pt x="994" y="528"/>
                    <a:pt x="993" y="509"/>
                    <a:pt x="990" y="491"/>
                  </a:cubicBezTo>
                  <a:cubicBezTo>
                    <a:pt x="987" y="463"/>
                    <a:pt x="1006" y="438"/>
                    <a:pt x="1034" y="435"/>
                  </a:cubicBezTo>
                  <a:cubicBezTo>
                    <a:pt x="1061" y="431"/>
                    <a:pt x="1086" y="451"/>
                    <a:pt x="1090" y="478"/>
                  </a:cubicBezTo>
                  <a:cubicBezTo>
                    <a:pt x="1093" y="501"/>
                    <a:pt x="1094" y="524"/>
                    <a:pt x="1094" y="547"/>
                  </a:cubicBezTo>
                  <a:cubicBezTo>
                    <a:pt x="1094" y="849"/>
                    <a:pt x="849" y="1094"/>
                    <a:pt x="547" y="109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228" name="Freeform 6">
              <a:extLst>
                <a:ext uri="{FF2B5EF4-FFF2-40B4-BE49-F238E27FC236}">
                  <a16:creationId xmlns:a16="http://schemas.microsoft.com/office/drawing/2014/main" id="{41D204DA-B6B3-E2A6-80A0-0AF6951E539A}"/>
                </a:ext>
              </a:extLst>
            </p:cNvPr>
            <p:cNvSpPr>
              <a:spLocks/>
            </p:cNvSpPr>
            <p:nvPr/>
          </p:nvSpPr>
          <p:spPr bwMode="auto">
            <a:xfrm>
              <a:off x="833352" y="2914868"/>
              <a:ext cx="166539" cy="129957"/>
            </a:xfrm>
            <a:custGeom>
              <a:avLst/>
              <a:gdLst>
                <a:gd name="T0" fmla="*/ 0 w 2302"/>
                <a:gd name="T1" fmla="*/ 1107 h 1830"/>
                <a:gd name="T2" fmla="*/ 256 w 2302"/>
                <a:gd name="T3" fmla="*/ 846 h 1830"/>
                <a:gd name="T4" fmla="*/ 725 w 2302"/>
                <a:gd name="T5" fmla="*/ 1309 h 1830"/>
                <a:gd name="T6" fmla="*/ 2039 w 2302"/>
                <a:gd name="T7" fmla="*/ 0 h 1830"/>
                <a:gd name="T8" fmla="*/ 2302 w 2302"/>
                <a:gd name="T9" fmla="*/ 261 h 1830"/>
                <a:gd name="T10" fmla="*/ 725 w 2302"/>
                <a:gd name="T11" fmla="*/ 1830 h 1830"/>
                <a:gd name="T12" fmla="*/ 0 w 2302"/>
                <a:gd name="T13" fmla="*/ 1107 h 1830"/>
                <a:gd name="T14" fmla="*/ 0 w 2302"/>
                <a:gd name="T15" fmla="*/ 1107 h 1830"/>
                <a:gd name="T16" fmla="*/ 0 w 2302"/>
                <a:gd name="T17" fmla="*/ 1107 h 18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02" h="1830">
                  <a:moveTo>
                    <a:pt x="0" y="1107"/>
                  </a:moveTo>
                  <a:lnTo>
                    <a:pt x="256" y="846"/>
                  </a:lnTo>
                  <a:lnTo>
                    <a:pt x="725" y="1309"/>
                  </a:lnTo>
                  <a:lnTo>
                    <a:pt x="2039" y="0"/>
                  </a:lnTo>
                  <a:lnTo>
                    <a:pt x="2302" y="261"/>
                  </a:lnTo>
                  <a:lnTo>
                    <a:pt x="725" y="1830"/>
                  </a:lnTo>
                  <a:lnTo>
                    <a:pt x="0" y="1107"/>
                  </a:lnTo>
                  <a:lnTo>
                    <a:pt x="0" y="1107"/>
                  </a:lnTo>
                  <a:lnTo>
                    <a:pt x="0" y="110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grpSp>
        <p:nvGrpSpPr>
          <p:cNvPr id="235" name="그룹 234">
            <a:extLst>
              <a:ext uri="{FF2B5EF4-FFF2-40B4-BE49-F238E27FC236}">
                <a16:creationId xmlns:a16="http://schemas.microsoft.com/office/drawing/2014/main" id="{E9001AFE-B876-0E1A-0782-2F43D1391D99}"/>
              </a:ext>
            </a:extLst>
          </p:cNvPr>
          <p:cNvGrpSpPr/>
          <p:nvPr/>
        </p:nvGrpSpPr>
        <p:grpSpPr>
          <a:xfrm>
            <a:off x="7487392" y="4547029"/>
            <a:ext cx="3973615" cy="1545904"/>
            <a:chOff x="730992" y="2845229"/>
            <a:chExt cx="3973615" cy="1545904"/>
          </a:xfrm>
        </p:grpSpPr>
        <p:sp>
          <p:nvSpPr>
            <p:cNvPr id="236" name="사각형: 둥근 모서리 235">
              <a:extLst>
                <a:ext uri="{FF2B5EF4-FFF2-40B4-BE49-F238E27FC236}">
                  <a16:creationId xmlns:a16="http://schemas.microsoft.com/office/drawing/2014/main" id="{43C8E9B3-86B3-E3E5-A7A2-38DDB431D8A4}"/>
                </a:ext>
              </a:extLst>
            </p:cNvPr>
            <p:cNvSpPr/>
            <p:nvPr/>
          </p:nvSpPr>
          <p:spPr>
            <a:xfrm>
              <a:off x="730993" y="3009899"/>
              <a:ext cx="3973614" cy="1381234"/>
            </a:xfrm>
            <a:prstGeom prst="roundRect">
              <a:avLst>
                <a:gd name="adj" fmla="val 8720"/>
              </a:avLst>
            </a:prstGeom>
            <a:solidFill>
              <a:schemeClr val="bg1"/>
            </a:solidFill>
            <a:ln w="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237" name="TextBox 236">
              <a:extLst>
                <a:ext uri="{FF2B5EF4-FFF2-40B4-BE49-F238E27FC236}">
                  <a16:creationId xmlns:a16="http://schemas.microsoft.com/office/drawing/2014/main" id="{341D413C-9C3F-07B5-B5BA-D18275501695}"/>
                </a:ext>
              </a:extLst>
            </p:cNvPr>
            <p:cNvSpPr txBox="1"/>
            <p:nvPr/>
          </p:nvSpPr>
          <p:spPr>
            <a:xfrm>
              <a:off x="889863" y="3313669"/>
              <a:ext cx="3776675" cy="900246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1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400" b="0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결혼하는 여성 직원을 예외 없이 퇴사시키는</a:t>
              </a:r>
              <a:endParaRPr kumimoji="0" lang="en-US" altLang="ko-KR" sz="14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1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400" b="0" i="0" u="none" strike="noStrike" kern="1200" cap="none" spc="-130" normalizeH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관행을 유지하여</a:t>
              </a:r>
              <a:r>
                <a:rPr kumimoji="0" lang="en-US" altLang="ko-KR" sz="1400" b="0" i="0" u="none" strike="noStrike" kern="1200" cap="none" spc="-130" normalizeH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 </a:t>
              </a:r>
              <a:r>
                <a:rPr kumimoji="0" lang="ko-KR" altLang="en-US" sz="1400" b="0" i="0" u="none" strike="noStrike" kern="1200" cap="none" spc="-130" normalizeH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퇴사를 거부하는 여성 직원에게는</a:t>
              </a:r>
              <a:endParaRPr kumimoji="0" lang="en-US" altLang="ko-KR" sz="1400" b="0" i="0" u="none" strike="noStrike" kern="1200" cap="none" spc="-130" normalizeH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1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400" b="0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근무환경을 적대적으로 만들거나 부적절한</a:t>
              </a:r>
              <a:endParaRPr kumimoji="0" lang="en-US" altLang="ko-KR" sz="14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1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400" b="0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인사조치를 통해 퇴사를 강요함</a:t>
              </a:r>
            </a:p>
          </p:txBody>
        </p:sp>
        <p:sp>
          <p:nvSpPr>
            <p:cNvPr id="238" name="사각형: 둥근 모서리 237">
              <a:extLst>
                <a:ext uri="{FF2B5EF4-FFF2-40B4-BE49-F238E27FC236}">
                  <a16:creationId xmlns:a16="http://schemas.microsoft.com/office/drawing/2014/main" id="{A5E6BA98-1A9D-228C-AA47-8234FD19A617}"/>
                </a:ext>
              </a:extLst>
            </p:cNvPr>
            <p:cNvSpPr/>
            <p:nvPr/>
          </p:nvSpPr>
          <p:spPr>
            <a:xfrm>
              <a:off x="730992" y="2845229"/>
              <a:ext cx="3546368" cy="316176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288000" rtlCol="0" anchor="ctr"/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400" b="1" i="0" u="none" strike="noStrike" kern="1200" cap="none" spc="-150" normalizeH="0" baseline="0" noProof="0">
                  <a:ln>
                    <a:noFill/>
                  </a:ln>
                  <a:gradFill>
                    <a:gsLst>
                      <a:gs pos="100000">
                        <a:prstClr val="white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업무수행 방해ㆍ부당한 인사조치</a:t>
              </a:r>
            </a:p>
          </p:txBody>
        </p:sp>
        <p:sp>
          <p:nvSpPr>
            <p:cNvPr id="239" name="Freeform 5">
              <a:extLst>
                <a:ext uri="{FF2B5EF4-FFF2-40B4-BE49-F238E27FC236}">
                  <a16:creationId xmlns:a16="http://schemas.microsoft.com/office/drawing/2014/main" id="{FACA9548-4486-E760-644E-84C282BC0554}"/>
                </a:ext>
              </a:extLst>
            </p:cNvPr>
            <p:cNvSpPr>
              <a:spLocks/>
            </p:cNvSpPr>
            <p:nvPr/>
          </p:nvSpPr>
          <p:spPr bwMode="auto">
            <a:xfrm>
              <a:off x="799639" y="2910962"/>
              <a:ext cx="188098" cy="184710"/>
            </a:xfrm>
            <a:custGeom>
              <a:avLst/>
              <a:gdLst>
                <a:gd name="T0" fmla="*/ 547 w 1094"/>
                <a:gd name="T1" fmla="*/ 1094 h 1094"/>
                <a:gd name="T2" fmla="*/ 0 w 1094"/>
                <a:gd name="T3" fmla="*/ 547 h 1094"/>
                <a:gd name="T4" fmla="*/ 547 w 1094"/>
                <a:gd name="T5" fmla="*/ 0 h 1094"/>
                <a:gd name="T6" fmla="*/ 781 w 1094"/>
                <a:gd name="T7" fmla="*/ 53 h 1094"/>
                <a:gd name="T8" fmla="*/ 805 w 1094"/>
                <a:gd name="T9" fmla="*/ 120 h 1094"/>
                <a:gd name="T10" fmla="*/ 738 w 1094"/>
                <a:gd name="T11" fmla="*/ 144 h 1094"/>
                <a:gd name="T12" fmla="*/ 547 w 1094"/>
                <a:gd name="T13" fmla="*/ 101 h 1094"/>
                <a:gd name="T14" fmla="*/ 100 w 1094"/>
                <a:gd name="T15" fmla="*/ 547 h 1094"/>
                <a:gd name="T16" fmla="*/ 547 w 1094"/>
                <a:gd name="T17" fmla="*/ 994 h 1094"/>
                <a:gd name="T18" fmla="*/ 994 w 1094"/>
                <a:gd name="T19" fmla="*/ 547 h 1094"/>
                <a:gd name="T20" fmla="*/ 990 w 1094"/>
                <a:gd name="T21" fmla="*/ 491 h 1094"/>
                <a:gd name="T22" fmla="*/ 1034 w 1094"/>
                <a:gd name="T23" fmla="*/ 435 h 1094"/>
                <a:gd name="T24" fmla="*/ 1090 w 1094"/>
                <a:gd name="T25" fmla="*/ 478 h 1094"/>
                <a:gd name="T26" fmla="*/ 1094 w 1094"/>
                <a:gd name="T27" fmla="*/ 547 h 1094"/>
                <a:gd name="T28" fmla="*/ 547 w 1094"/>
                <a:gd name="T29" fmla="*/ 1094 h 10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94" h="1094">
                  <a:moveTo>
                    <a:pt x="547" y="1094"/>
                  </a:moveTo>
                  <a:cubicBezTo>
                    <a:pt x="245" y="1094"/>
                    <a:pt x="0" y="849"/>
                    <a:pt x="0" y="547"/>
                  </a:cubicBezTo>
                  <a:cubicBezTo>
                    <a:pt x="0" y="246"/>
                    <a:pt x="245" y="0"/>
                    <a:pt x="547" y="0"/>
                  </a:cubicBezTo>
                  <a:cubicBezTo>
                    <a:pt x="629" y="0"/>
                    <a:pt x="708" y="18"/>
                    <a:pt x="781" y="53"/>
                  </a:cubicBezTo>
                  <a:cubicBezTo>
                    <a:pt x="806" y="65"/>
                    <a:pt x="817" y="95"/>
                    <a:pt x="805" y="120"/>
                  </a:cubicBezTo>
                  <a:cubicBezTo>
                    <a:pt x="793" y="145"/>
                    <a:pt x="764" y="156"/>
                    <a:pt x="738" y="144"/>
                  </a:cubicBezTo>
                  <a:cubicBezTo>
                    <a:pt x="678" y="115"/>
                    <a:pt x="614" y="101"/>
                    <a:pt x="547" y="101"/>
                  </a:cubicBezTo>
                  <a:cubicBezTo>
                    <a:pt x="301" y="101"/>
                    <a:pt x="100" y="301"/>
                    <a:pt x="100" y="547"/>
                  </a:cubicBezTo>
                  <a:cubicBezTo>
                    <a:pt x="100" y="794"/>
                    <a:pt x="301" y="994"/>
                    <a:pt x="547" y="994"/>
                  </a:cubicBezTo>
                  <a:cubicBezTo>
                    <a:pt x="793" y="994"/>
                    <a:pt x="994" y="794"/>
                    <a:pt x="994" y="547"/>
                  </a:cubicBezTo>
                  <a:cubicBezTo>
                    <a:pt x="994" y="528"/>
                    <a:pt x="993" y="509"/>
                    <a:pt x="990" y="491"/>
                  </a:cubicBezTo>
                  <a:cubicBezTo>
                    <a:pt x="987" y="463"/>
                    <a:pt x="1006" y="438"/>
                    <a:pt x="1034" y="435"/>
                  </a:cubicBezTo>
                  <a:cubicBezTo>
                    <a:pt x="1061" y="431"/>
                    <a:pt x="1086" y="451"/>
                    <a:pt x="1090" y="478"/>
                  </a:cubicBezTo>
                  <a:cubicBezTo>
                    <a:pt x="1093" y="501"/>
                    <a:pt x="1094" y="524"/>
                    <a:pt x="1094" y="547"/>
                  </a:cubicBezTo>
                  <a:cubicBezTo>
                    <a:pt x="1094" y="849"/>
                    <a:pt x="849" y="1094"/>
                    <a:pt x="547" y="109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240" name="Freeform 6">
              <a:extLst>
                <a:ext uri="{FF2B5EF4-FFF2-40B4-BE49-F238E27FC236}">
                  <a16:creationId xmlns:a16="http://schemas.microsoft.com/office/drawing/2014/main" id="{03A13604-1204-ADDF-8717-416A0606AAED}"/>
                </a:ext>
              </a:extLst>
            </p:cNvPr>
            <p:cNvSpPr>
              <a:spLocks/>
            </p:cNvSpPr>
            <p:nvPr/>
          </p:nvSpPr>
          <p:spPr bwMode="auto">
            <a:xfrm>
              <a:off x="833352" y="2914868"/>
              <a:ext cx="166539" cy="129957"/>
            </a:xfrm>
            <a:custGeom>
              <a:avLst/>
              <a:gdLst>
                <a:gd name="T0" fmla="*/ 0 w 2302"/>
                <a:gd name="T1" fmla="*/ 1107 h 1830"/>
                <a:gd name="T2" fmla="*/ 256 w 2302"/>
                <a:gd name="T3" fmla="*/ 846 h 1830"/>
                <a:gd name="T4" fmla="*/ 725 w 2302"/>
                <a:gd name="T5" fmla="*/ 1309 h 1830"/>
                <a:gd name="T6" fmla="*/ 2039 w 2302"/>
                <a:gd name="T7" fmla="*/ 0 h 1830"/>
                <a:gd name="T8" fmla="*/ 2302 w 2302"/>
                <a:gd name="T9" fmla="*/ 261 h 1830"/>
                <a:gd name="T10" fmla="*/ 725 w 2302"/>
                <a:gd name="T11" fmla="*/ 1830 h 1830"/>
                <a:gd name="T12" fmla="*/ 0 w 2302"/>
                <a:gd name="T13" fmla="*/ 1107 h 1830"/>
                <a:gd name="T14" fmla="*/ 0 w 2302"/>
                <a:gd name="T15" fmla="*/ 1107 h 1830"/>
                <a:gd name="T16" fmla="*/ 0 w 2302"/>
                <a:gd name="T17" fmla="*/ 1107 h 18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02" h="1830">
                  <a:moveTo>
                    <a:pt x="0" y="1107"/>
                  </a:moveTo>
                  <a:lnTo>
                    <a:pt x="256" y="846"/>
                  </a:lnTo>
                  <a:lnTo>
                    <a:pt x="725" y="1309"/>
                  </a:lnTo>
                  <a:lnTo>
                    <a:pt x="2039" y="0"/>
                  </a:lnTo>
                  <a:lnTo>
                    <a:pt x="2302" y="261"/>
                  </a:lnTo>
                  <a:lnTo>
                    <a:pt x="725" y="1830"/>
                  </a:lnTo>
                  <a:lnTo>
                    <a:pt x="0" y="1107"/>
                  </a:lnTo>
                  <a:lnTo>
                    <a:pt x="0" y="1107"/>
                  </a:lnTo>
                  <a:lnTo>
                    <a:pt x="0" y="110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grpSp>
        <p:nvGrpSpPr>
          <p:cNvPr id="39" name="그룹 38">
            <a:extLst>
              <a:ext uri="{FF2B5EF4-FFF2-40B4-BE49-F238E27FC236}">
                <a16:creationId xmlns:a16="http://schemas.microsoft.com/office/drawing/2014/main" id="{6A186C61-FE02-472C-A43E-91F13A813031}"/>
              </a:ext>
            </a:extLst>
          </p:cNvPr>
          <p:cNvGrpSpPr/>
          <p:nvPr/>
        </p:nvGrpSpPr>
        <p:grpSpPr>
          <a:xfrm>
            <a:off x="619955" y="1340188"/>
            <a:ext cx="125373" cy="126312"/>
            <a:chOff x="619955" y="1505288"/>
            <a:chExt cx="125373" cy="126312"/>
          </a:xfrm>
        </p:grpSpPr>
        <p:sp>
          <p:nvSpPr>
            <p:cNvPr id="40" name="자유형: 도형 39">
              <a:extLst>
                <a:ext uri="{FF2B5EF4-FFF2-40B4-BE49-F238E27FC236}">
                  <a16:creationId xmlns:a16="http://schemas.microsoft.com/office/drawing/2014/main" id="{0ACB9AD2-483E-42B3-BDA2-8A1F8FABB508}"/>
                </a:ext>
              </a:extLst>
            </p:cNvPr>
            <p:cNvSpPr/>
            <p:nvPr/>
          </p:nvSpPr>
          <p:spPr>
            <a:xfrm>
              <a:off x="665642" y="1505288"/>
              <a:ext cx="79686" cy="126312"/>
            </a:xfrm>
            <a:custGeom>
              <a:avLst/>
              <a:gdLst>
                <a:gd name="connsiteX0" fmla="*/ 76743 w 79686"/>
                <a:gd name="connsiteY0" fmla="*/ 62382 h 126312"/>
                <a:gd name="connsiteX1" fmla="*/ 69888 w 79686"/>
                <a:gd name="connsiteY1" fmla="*/ 77017 h 126312"/>
                <a:gd name="connsiteX2" fmla="*/ 26891 w 79686"/>
                <a:gd name="connsiteY2" fmla="*/ 120016 h 126312"/>
                <a:gd name="connsiteX3" fmla="*/ -60 w 79686"/>
                <a:gd name="connsiteY3" fmla="*/ 120016 h 126312"/>
                <a:gd name="connsiteX4" fmla="*/ -2941 w 79686"/>
                <a:gd name="connsiteY4" fmla="*/ 116319 h 126312"/>
                <a:gd name="connsiteX5" fmla="*/ 36361 w 79686"/>
                <a:gd name="connsiteY5" fmla="*/ 77019 h 126312"/>
                <a:gd name="connsiteX6" fmla="*/ 38828 w 79686"/>
                <a:gd name="connsiteY6" fmla="*/ 50228 h 126312"/>
                <a:gd name="connsiteX7" fmla="*/ 35846 w 79686"/>
                <a:gd name="connsiteY7" fmla="*/ 47348 h 126312"/>
                <a:gd name="connsiteX8" fmla="*/ -2944 w 79686"/>
                <a:gd name="connsiteY8" fmla="*/ 8563 h 126312"/>
                <a:gd name="connsiteX9" fmla="*/ -60 w 79686"/>
                <a:gd name="connsiteY9" fmla="*/ 4865 h 126312"/>
                <a:gd name="connsiteX10" fmla="*/ 26883 w 79686"/>
                <a:gd name="connsiteY10" fmla="*/ 4865 h 126312"/>
                <a:gd name="connsiteX11" fmla="*/ 26885 w 79686"/>
                <a:gd name="connsiteY11" fmla="*/ 4865 h 126312"/>
                <a:gd name="connsiteX12" fmla="*/ 69368 w 79686"/>
                <a:gd name="connsiteY12" fmla="*/ 47348 h 126312"/>
                <a:gd name="connsiteX13" fmla="*/ 76743 w 79686"/>
                <a:gd name="connsiteY13" fmla="*/ 62382 h 126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9686" h="126312">
                  <a:moveTo>
                    <a:pt x="76743" y="62382"/>
                  </a:moveTo>
                  <a:cubicBezTo>
                    <a:pt x="76749" y="68038"/>
                    <a:pt x="74236" y="73401"/>
                    <a:pt x="69888" y="77017"/>
                  </a:cubicBezTo>
                  <a:lnTo>
                    <a:pt x="26891" y="120016"/>
                  </a:lnTo>
                  <a:cubicBezTo>
                    <a:pt x="19448" y="127458"/>
                    <a:pt x="7383" y="127458"/>
                    <a:pt x="-60" y="120016"/>
                  </a:cubicBezTo>
                  <a:cubicBezTo>
                    <a:pt x="-1168" y="118907"/>
                    <a:pt x="-2137" y="117665"/>
                    <a:pt x="-2941" y="116319"/>
                  </a:cubicBezTo>
                  <a:lnTo>
                    <a:pt x="36361" y="77019"/>
                  </a:lnTo>
                  <a:cubicBezTo>
                    <a:pt x="44440" y="70302"/>
                    <a:pt x="45545" y="58307"/>
                    <a:pt x="38828" y="50228"/>
                  </a:cubicBezTo>
                  <a:cubicBezTo>
                    <a:pt x="37941" y="49162"/>
                    <a:pt x="36942" y="48197"/>
                    <a:pt x="35846" y="47348"/>
                  </a:cubicBezTo>
                  <a:lnTo>
                    <a:pt x="-2944" y="8563"/>
                  </a:lnTo>
                  <a:cubicBezTo>
                    <a:pt x="-2141" y="7215"/>
                    <a:pt x="-1171" y="5973"/>
                    <a:pt x="-60" y="4865"/>
                  </a:cubicBezTo>
                  <a:cubicBezTo>
                    <a:pt x="7381" y="-2575"/>
                    <a:pt x="19443" y="-2575"/>
                    <a:pt x="26883" y="4865"/>
                  </a:cubicBezTo>
                  <a:cubicBezTo>
                    <a:pt x="26885" y="4865"/>
                    <a:pt x="26885" y="4865"/>
                    <a:pt x="26885" y="4865"/>
                  </a:cubicBezTo>
                  <a:lnTo>
                    <a:pt x="69368" y="47348"/>
                  </a:lnTo>
                  <a:cubicBezTo>
                    <a:pt x="74023" y="50945"/>
                    <a:pt x="76747" y="56499"/>
                    <a:pt x="76743" y="62382"/>
                  </a:cubicBezTo>
                  <a:close/>
                </a:path>
              </a:pathLst>
            </a:custGeom>
            <a:solidFill>
              <a:srgbClr val="0EAE67"/>
            </a:solidFill>
            <a:ln w="1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41" name="자유형: 도형 40">
              <a:extLst>
                <a:ext uri="{FF2B5EF4-FFF2-40B4-BE49-F238E27FC236}">
                  <a16:creationId xmlns:a16="http://schemas.microsoft.com/office/drawing/2014/main" id="{4DF76C76-E6F2-4FB6-A06E-844BAF9DE9A5}"/>
                </a:ext>
              </a:extLst>
            </p:cNvPr>
            <p:cNvSpPr/>
            <p:nvPr/>
          </p:nvSpPr>
          <p:spPr>
            <a:xfrm>
              <a:off x="619955" y="1507713"/>
              <a:ext cx="78473" cy="121574"/>
            </a:xfrm>
            <a:custGeom>
              <a:avLst/>
              <a:gdLst>
                <a:gd name="connsiteX0" fmla="*/ 70388 w 78473"/>
                <a:gd name="connsiteY0" fmla="*/ 47522 h 121574"/>
                <a:gd name="connsiteX1" fmla="*/ 27181 w 78473"/>
                <a:gd name="connsiteY1" fmla="*/ 4322 h 121574"/>
                <a:gd name="connsiteX2" fmla="*/ 2344 w 78473"/>
                <a:gd name="connsiteY2" fmla="*/ 4537 h 121574"/>
                <a:gd name="connsiteX3" fmla="*/ 2345 w 78473"/>
                <a:gd name="connsiteY3" fmla="*/ 29162 h 121574"/>
                <a:gd name="connsiteX4" fmla="*/ 33130 w 78473"/>
                <a:gd name="connsiteY4" fmla="*/ 59942 h 121574"/>
                <a:gd name="connsiteX5" fmla="*/ 2203 w 78473"/>
                <a:gd name="connsiteY5" fmla="*/ 90873 h 121574"/>
                <a:gd name="connsiteX6" fmla="*/ 2199 w 78473"/>
                <a:gd name="connsiteY6" fmla="*/ 115712 h 121574"/>
                <a:gd name="connsiteX7" fmla="*/ 27038 w 78473"/>
                <a:gd name="connsiteY7" fmla="*/ 115718 h 121574"/>
                <a:gd name="connsiteX8" fmla="*/ 70389 w 78473"/>
                <a:gd name="connsiteY8" fmla="*/ 72366 h 121574"/>
                <a:gd name="connsiteX9" fmla="*/ 70389 w 78473"/>
                <a:gd name="connsiteY9" fmla="*/ 47526 h 121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8473" h="121574">
                  <a:moveTo>
                    <a:pt x="70388" y="47522"/>
                  </a:moveTo>
                  <a:lnTo>
                    <a:pt x="27181" y="4322"/>
                  </a:lnTo>
                  <a:cubicBezTo>
                    <a:pt x="20262" y="-2477"/>
                    <a:pt x="9142" y="-2381"/>
                    <a:pt x="2344" y="4537"/>
                  </a:cubicBezTo>
                  <a:cubicBezTo>
                    <a:pt x="-4373" y="11372"/>
                    <a:pt x="-4373" y="22329"/>
                    <a:pt x="2345" y="29162"/>
                  </a:cubicBezTo>
                  <a:lnTo>
                    <a:pt x="33130" y="59942"/>
                  </a:lnTo>
                  <a:lnTo>
                    <a:pt x="2203" y="90873"/>
                  </a:lnTo>
                  <a:cubicBezTo>
                    <a:pt x="-4658" y="97731"/>
                    <a:pt x="-4659" y="108853"/>
                    <a:pt x="2199" y="115712"/>
                  </a:cubicBezTo>
                  <a:cubicBezTo>
                    <a:pt x="9057" y="122573"/>
                    <a:pt x="20177" y="122575"/>
                    <a:pt x="27038" y="115718"/>
                  </a:cubicBezTo>
                  <a:lnTo>
                    <a:pt x="70389" y="72366"/>
                  </a:lnTo>
                  <a:cubicBezTo>
                    <a:pt x="77244" y="65504"/>
                    <a:pt x="77244" y="54388"/>
                    <a:pt x="70389" y="47526"/>
                  </a:cubicBezTo>
                  <a:close/>
                </a:path>
              </a:pathLst>
            </a:custGeom>
            <a:solidFill>
              <a:srgbClr val="08683D"/>
            </a:solidFill>
            <a:ln w="1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114399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그림 66">
            <a:extLst>
              <a:ext uri="{FF2B5EF4-FFF2-40B4-BE49-F238E27FC236}">
                <a16:creationId xmlns:a16="http://schemas.microsoft.com/office/drawing/2014/main" id="{CA0F3359-E249-4259-8FBA-0A7BAE367128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6601" y="3253047"/>
            <a:ext cx="4622800" cy="3109651"/>
          </a:xfrm>
          <a:prstGeom prst="rect">
            <a:avLst/>
          </a:prstGeom>
        </p:spPr>
      </p:pic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06E8695E-D3E2-46F4-83A3-82D49F45030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/>
              <a:t>Ⅲ</a:t>
            </a:r>
            <a:endParaRPr lang="ko-KR" altLang="en-US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517FDD7D-868C-4684-B306-F1EA6723B02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ko-KR" altLang="en-US"/>
              <a:t>직장 내 괴롭힘은 구체적으로 어떤 것인가요</a:t>
            </a:r>
            <a:r>
              <a:rPr lang="en-US" altLang="ko-KR"/>
              <a:t>?</a:t>
            </a:r>
          </a:p>
        </p:txBody>
      </p:sp>
      <p:sp>
        <p:nvSpPr>
          <p:cNvPr id="72" name="사각형: 둥근 위쪽 모서리 71">
            <a:extLst>
              <a:ext uri="{FF2B5EF4-FFF2-40B4-BE49-F238E27FC236}">
                <a16:creationId xmlns:a16="http://schemas.microsoft.com/office/drawing/2014/main" id="{6E1A355E-BD3D-4032-811E-BF61BC7DBCBB}"/>
              </a:ext>
            </a:extLst>
          </p:cNvPr>
          <p:cNvSpPr/>
          <p:nvPr/>
        </p:nvSpPr>
        <p:spPr>
          <a:xfrm rot="16200000">
            <a:off x="6126966" y="-4452536"/>
            <a:ext cx="420669" cy="1170940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EAE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8A9F3203-425E-48D9-9EE6-FA1EEF67EA8F}"/>
              </a:ext>
            </a:extLst>
          </p:cNvPr>
          <p:cNvSpPr txBox="1"/>
          <p:nvPr/>
        </p:nvSpPr>
        <p:spPr>
          <a:xfrm>
            <a:off x="886614" y="1248276"/>
            <a:ext cx="4148572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직장 내 괴롭힘 행위요건의 구체적 판단</a:t>
            </a:r>
          </a:p>
        </p:txBody>
      </p:sp>
      <p:sp>
        <p:nvSpPr>
          <p:cNvPr id="74" name="타원 73">
            <a:extLst>
              <a:ext uri="{FF2B5EF4-FFF2-40B4-BE49-F238E27FC236}">
                <a16:creationId xmlns:a16="http://schemas.microsoft.com/office/drawing/2014/main" id="{29A2811C-4A63-420F-9E22-8FD08CFE2DFB}"/>
              </a:ext>
            </a:extLst>
          </p:cNvPr>
          <p:cNvSpPr/>
          <p:nvPr/>
        </p:nvSpPr>
        <p:spPr>
          <a:xfrm>
            <a:off x="543753" y="1264461"/>
            <a:ext cx="277778" cy="27777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47" name="사각형: 둥근 위쪽 모서리 46">
            <a:extLst>
              <a:ext uri="{FF2B5EF4-FFF2-40B4-BE49-F238E27FC236}">
                <a16:creationId xmlns:a16="http://schemas.microsoft.com/office/drawing/2014/main" id="{F006AA3A-CCB1-472D-AF50-CAE57492140F}"/>
              </a:ext>
            </a:extLst>
          </p:cNvPr>
          <p:cNvSpPr/>
          <p:nvPr/>
        </p:nvSpPr>
        <p:spPr>
          <a:xfrm>
            <a:off x="482600" y="1892300"/>
            <a:ext cx="11226800" cy="698500"/>
          </a:xfrm>
          <a:prstGeom prst="round2SameRect">
            <a:avLst>
              <a:gd name="adj1" fmla="val 9394"/>
              <a:gd name="adj2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grpSp>
        <p:nvGrpSpPr>
          <p:cNvPr id="49" name="그룹 48">
            <a:extLst>
              <a:ext uri="{FF2B5EF4-FFF2-40B4-BE49-F238E27FC236}">
                <a16:creationId xmlns:a16="http://schemas.microsoft.com/office/drawing/2014/main" id="{E2B3AF51-5A3E-45A6-B6EF-5CB087B388B5}"/>
              </a:ext>
            </a:extLst>
          </p:cNvPr>
          <p:cNvGrpSpPr/>
          <p:nvPr/>
        </p:nvGrpSpPr>
        <p:grpSpPr>
          <a:xfrm>
            <a:off x="886614" y="2859101"/>
            <a:ext cx="10639068" cy="907941"/>
            <a:chOff x="533680" y="1314640"/>
            <a:chExt cx="10639068" cy="907941"/>
          </a:xfrm>
        </p:grpSpPr>
        <p:grpSp>
          <p:nvGrpSpPr>
            <p:cNvPr id="50" name="그룹 49">
              <a:extLst>
                <a:ext uri="{FF2B5EF4-FFF2-40B4-BE49-F238E27FC236}">
                  <a16:creationId xmlns:a16="http://schemas.microsoft.com/office/drawing/2014/main" id="{84D22DF6-905D-4A6F-83F2-FB385B83505C}"/>
                </a:ext>
              </a:extLst>
            </p:cNvPr>
            <p:cNvGrpSpPr/>
            <p:nvPr/>
          </p:nvGrpSpPr>
          <p:grpSpPr>
            <a:xfrm>
              <a:off x="533680" y="1376173"/>
              <a:ext cx="196570" cy="184710"/>
              <a:chOff x="10352088" y="1217613"/>
              <a:chExt cx="4394200" cy="4129087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52" name="Freeform 5">
                <a:extLst>
                  <a:ext uri="{FF2B5EF4-FFF2-40B4-BE49-F238E27FC236}">
                    <a16:creationId xmlns:a16="http://schemas.microsoft.com/office/drawing/2014/main" id="{4416E17E-3A8C-4DCE-9362-E77A4E3DEE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52088" y="1217613"/>
                <a:ext cx="4127500" cy="4129087"/>
              </a:xfrm>
              <a:custGeom>
                <a:avLst/>
                <a:gdLst>
                  <a:gd name="T0" fmla="*/ 547 w 1094"/>
                  <a:gd name="T1" fmla="*/ 1094 h 1094"/>
                  <a:gd name="T2" fmla="*/ 0 w 1094"/>
                  <a:gd name="T3" fmla="*/ 547 h 1094"/>
                  <a:gd name="T4" fmla="*/ 547 w 1094"/>
                  <a:gd name="T5" fmla="*/ 0 h 1094"/>
                  <a:gd name="T6" fmla="*/ 781 w 1094"/>
                  <a:gd name="T7" fmla="*/ 53 h 1094"/>
                  <a:gd name="T8" fmla="*/ 805 w 1094"/>
                  <a:gd name="T9" fmla="*/ 120 h 1094"/>
                  <a:gd name="T10" fmla="*/ 738 w 1094"/>
                  <a:gd name="T11" fmla="*/ 144 h 1094"/>
                  <a:gd name="T12" fmla="*/ 547 w 1094"/>
                  <a:gd name="T13" fmla="*/ 101 h 1094"/>
                  <a:gd name="T14" fmla="*/ 100 w 1094"/>
                  <a:gd name="T15" fmla="*/ 547 h 1094"/>
                  <a:gd name="T16" fmla="*/ 547 w 1094"/>
                  <a:gd name="T17" fmla="*/ 994 h 1094"/>
                  <a:gd name="T18" fmla="*/ 994 w 1094"/>
                  <a:gd name="T19" fmla="*/ 547 h 1094"/>
                  <a:gd name="T20" fmla="*/ 990 w 1094"/>
                  <a:gd name="T21" fmla="*/ 491 h 1094"/>
                  <a:gd name="T22" fmla="*/ 1034 w 1094"/>
                  <a:gd name="T23" fmla="*/ 435 h 1094"/>
                  <a:gd name="T24" fmla="*/ 1090 w 1094"/>
                  <a:gd name="T25" fmla="*/ 478 h 1094"/>
                  <a:gd name="T26" fmla="*/ 1094 w 1094"/>
                  <a:gd name="T27" fmla="*/ 547 h 1094"/>
                  <a:gd name="T28" fmla="*/ 547 w 1094"/>
                  <a:gd name="T29" fmla="*/ 1094 h 10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94" h="1094">
                    <a:moveTo>
                      <a:pt x="547" y="1094"/>
                    </a:moveTo>
                    <a:cubicBezTo>
                      <a:pt x="245" y="1094"/>
                      <a:pt x="0" y="849"/>
                      <a:pt x="0" y="547"/>
                    </a:cubicBezTo>
                    <a:cubicBezTo>
                      <a:pt x="0" y="246"/>
                      <a:pt x="245" y="0"/>
                      <a:pt x="547" y="0"/>
                    </a:cubicBezTo>
                    <a:cubicBezTo>
                      <a:pt x="629" y="0"/>
                      <a:pt x="708" y="18"/>
                      <a:pt x="781" y="53"/>
                    </a:cubicBezTo>
                    <a:cubicBezTo>
                      <a:pt x="806" y="65"/>
                      <a:pt x="817" y="95"/>
                      <a:pt x="805" y="120"/>
                    </a:cubicBezTo>
                    <a:cubicBezTo>
                      <a:pt x="793" y="145"/>
                      <a:pt x="764" y="156"/>
                      <a:pt x="738" y="144"/>
                    </a:cubicBezTo>
                    <a:cubicBezTo>
                      <a:pt x="678" y="115"/>
                      <a:pt x="614" y="101"/>
                      <a:pt x="547" y="101"/>
                    </a:cubicBezTo>
                    <a:cubicBezTo>
                      <a:pt x="301" y="101"/>
                      <a:pt x="100" y="301"/>
                      <a:pt x="100" y="547"/>
                    </a:cubicBezTo>
                    <a:cubicBezTo>
                      <a:pt x="100" y="794"/>
                      <a:pt x="301" y="994"/>
                      <a:pt x="547" y="994"/>
                    </a:cubicBezTo>
                    <a:cubicBezTo>
                      <a:pt x="793" y="994"/>
                      <a:pt x="994" y="794"/>
                      <a:pt x="994" y="547"/>
                    </a:cubicBezTo>
                    <a:cubicBezTo>
                      <a:pt x="994" y="528"/>
                      <a:pt x="993" y="509"/>
                      <a:pt x="990" y="491"/>
                    </a:cubicBezTo>
                    <a:cubicBezTo>
                      <a:pt x="987" y="463"/>
                      <a:pt x="1006" y="438"/>
                      <a:pt x="1034" y="435"/>
                    </a:cubicBezTo>
                    <a:cubicBezTo>
                      <a:pt x="1061" y="431"/>
                      <a:pt x="1086" y="451"/>
                      <a:pt x="1090" y="478"/>
                    </a:cubicBezTo>
                    <a:cubicBezTo>
                      <a:pt x="1093" y="501"/>
                      <a:pt x="1094" y="524"/>
                      <a:pt x="1094" y="547"/>
                    </a:cubicBezTo>
                    <a:cubicBezTo>
                      <a:pt x="1094" y="849"/>
                      <a:pt x="849" y="1094"/>
                      <a:pt x="547" y="10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endParaRPr>
              </a:p>
            </p:txBody>
          </p:sp>
          <p:sp>
            <p:nvSpPr>
              <p:cNvPr id="53" name="Freeform 6">
                <a:extLst>
                  <a:ext uri="{FF2B5EF4-FFF2-40B4-BE49-F238E27FC236}">
                    <a16:creationId xmlns:a16="http://schemas.microsoft.com/office/drawing/2014/main" id="{DB258B42-E305-405F-964B-DCF7E8C396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91863" y="1304925"/>
                <a:ext cx="3654425" cy="2905125"/>
              </a:xfrm>
              <a:custGeom>
                <a:avLst/>
                <a:gdLst>
                  <a:gd name="T0" fmla="*/ 0 w 2302"/>
                  <a:gd name="T1" fmla="*/ 1107 h 1830"/>
                  <a:gd name="T2" fmla="*/ 256 w 2302"/>
                  <a:gd name="T3" fmla="*/ 846 h 1830"/>
                  <a:gd name="T4" fmla="*/ 725 w 2302"/>
                  <a:gd name="T5" fmla="*/ 1309 h 1830"/>
                  <a:gd name="T6" fmla="*/ 2039 w 2302"/>
                  <a:gd name="T7" fmla="*/ 0 h 1830"/>
                  <a:gd name="T8" fmla="*/ 2302 w 2302"/>
                  <a:gd name="T9" fmla="*/ 261 h 1830"/>
                  <a:gd name="T10" fmla="*/ 725 w 2302"/>
                  <a:gd name="T11" fmla="*/ 1830 h 1830"/>
                  <a:gd name="T12" fmla="*/ 0 w 2302"/>
                  <a:gd name="T13" fmla="*/ 1107 h 1830"/>
                  <a:gd name="T14" fmla="*/ 0 w 2302"/>
                  <a:gd name="T15" fmla="*/ 1107 h 1830"/>
                  <a:gd name="T16" fmla="*/ 0 w 2302"/>
                  <a:gd name="T17" fmla="*/ 1107 h 18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02" h="1830">
                    <a:moveTo>
                      <a:pt x="0" y="1107"/>
                    </a:moveTo>
                    <a:lnTo>
                      <a:pt x="256" y="846"/>
                    </a:lnTo>
                    <a:lnTo>
                      <a:pt x="725" y="1309"/>
                    </a:lnTo>
                    <a:lnTo>
                      <a:pt x="2039" y="0"/>
                    </a:lnTo>
                    <a:lnTo>
                      <a:pt x="2302" y="261"/>
                    </a:lnTo>
                    <a:lnTo>
                      <a:pt x="725" y="1830"/>
                    </a:lnTo>
                    <a:lnTo>
                      <a:pt x="0" y="1107"/>
                    </a:lnTo>
                    <a:lnTo>
                      <a:pt x="0" y="1107"/>
                    </a:lnTo>
                    <a:lnTo>
                      <a:pt x="0" y="1107"/>
                    </a:lnTo>
                    <a:close/>
                  </a:path>
                </a:pathLst>
              </a:custGeom>
              <a:solidFill>
                <a:srgbClr val="0B8B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endParaRPr>
              </a:p>
            </p:txBody>
          </p:sp>
        </p:grp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F6310BC7-10CA-4A54-8DFA-9F91555187D7}"/>
                </a:ext>
              </a:extLst>
            </p:cNvPr>
            <p:cNvSpPr txBox="1"/>
            <p:nvPr/>
          </p:nvSpPr>
          <p:spPr>
            <a:xfrm>
              <a:off x="806128" y="1314640"/>
              <a:ext cx="10366620" cy="907941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800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객관적으로 피해자와 같은 처지에 있는 </a:t>
              </a:r>
              <a:r>
                <a:rPr kumimoji="0" lang="ko-KR" altLang="en-US" sz="1800" b="1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일반적이고</a:t>
              </a:r>
              <a:r>
                <a:rPr kumimoji="0" lang="en-US" altLang="ko-KR" sz="1800" b="1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, </a:t>
              </a:r>
              <a:r>
                <a:rPr kumimoji="0" lang="ko-KR" altLang="en-US" sz="1800" b="1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평균적인 사람의 입장에서 </a:t>
              </a:r>
              <a:r>
                <a:rPr kumimoji="0" lang="ko-KR" altLang="en-US" sz="1800" b="0" i="0" u="none" strike="noStrike" kern="1200" cap="none" spc="-150" normalizeH="0" baseline="0" noProof="0" dirty="0" err="1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신체적ㆍ정신적</a:t>
              </a:r>
              <a:r>
                <a:rPr kumimoji="0" lang="ko-KR" altLang="en-US" sz="1800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 고통 또는</a:t>
              </a:r>
              <a:endParaRPr kumimoji="0" lang="en-US" altLang="ko-KR" sz="1800" b="0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800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근무환경의 악화가 발생할 수 있는 행위가 있고</a:t>
              </a:r>
              <a:r>
                <a:rPr kumimoji="0" lang="en-US" altLang="ko-KR" sz="1800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, </a:t>
              </a:r>
              <a:r>
                <a:rPr kumimoji="0" lang="ko-KR" altLang="en-US" sz="1800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그로 인하여 피해자에게 </a:t>
              </a:r>
              <a:r>
                <a:rPr kumimoji="0" lang="ko-KR" altLang="en-US" sz="1800" b="0" i="0" u="none" strike="noStrike" kern="1200" cap="none" spc="-150" normalizeH="0" baseline="0" noProof="0" dirty="0" err="1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신체적ㆍ정신적</a:t>
              </a:r>
              <a:r>
                <a:rPr kumimoji="0" lang="ko-KR" altLang="en-US" sz="1800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 고통 또는 근무환경의</a:t>
              </a:r>
              <a:endParaRPr kumimoji="0" lang="en-US" altLang="ko-KR" sz="1800" b="0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800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악화의 결과가 발생하였음이 인정되어야 함</a:t>
              </a:r>
              <a:endParaRPr kumimoji="0" lang="en-US" altLang="ko-KR" sz="1800" b="0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grpSp>
        <p:nvGrpSpPr>
          <p:cNvPr id="54" name="그룹 53">
            <a:extLst>
              <a:ext uri="{FF2B5EF4-FFF2-40B4-BE49-F238E27FC236}">
                <a16:creationId xmlns:a16="http://schemas.microsoft.com/office/drawing/2014/main" id="{8D04C285-CB65-4DB6-8BAB-D8AC0B0B384D}"/>
              </a:ext>
            </a:extLst>
          </p:cNvPr>
          <p:cNvGrpSpPr/>
          <p:nvPr/>
        </p:nvGrpSpPr>
        <p:grpSpPr>
          <a:xfrm>
            <a:off x="886614" y="4010069"/>
            <a:ext cx="10427472" cy="592470"/>
            <a:chOff x="533680" y="1314640"/>
            <a:chExt cx="10427472" cy="592470"/>
          </a:xfrm>
        </p:grpSpPr>
        <p:grpSp>
          <p:nvGrpSpPr>
            <p:cNvPr id="55" name="그룹 54">
              <a:extLst>
                <a:ext uri="{FF2B5EF4-FFF2-40B4-BE49-F238E27FC236}">
                  <a16:creationId xmlns:a16="http://schemas.microsoft.com/office/drawing/2014/main" id="{F100CBC6-952A-4F6E-9DEE-A1B9DD60EFEC}"/>
                </a:ext>
              </a:extLst>
            </p:cNvPr>
            <p:cNvGrpSpPr/>
            <p:nvPr/>
          </p:nvGrpSpPr>
          <p:grpSpPr>
            <a:xfrm>
              <a:off x="533680" y="1376173"/>
              <a:ext cx="196570" cy="184710"/>
              <a:chOff x="10352088" y="1217613"/>
              <a:chExt cx="4394200" cy="4129087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57" name="Freeform 5">
                <a:extLst>
                  <a:ext uri="{FF2B5EF4-FFF2-40B4-BE49-F238E27FC236}">
                    <a16:creationId xmlns:a16="http://schemas.microsoft.com/office/drawing/2014/main" id="{1B23289D-7546-47B1-805B-60F6D5B6FD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52088" y="1217613"/>
                <a:ext cx="4127500" cy="4129087"/>
              </a:xfrm>
              <a:custGeom>
                <a:avLst/>
                <a:gdLst>
                  <a:gd name="T0" fmla="*/ 547 w 1094"/>
                  <a:gd name="T1" fmla="*/ 1094 h 1094"/>
                  <a:gd name="T2" fmla="*/ 0 w 1094"/>
                  <a:gd name="T3" fmla="*/ 547 h 1094"/>
                  <a:gd name="T4" fmla="*/ 547 w 1094"/>
                  <a:gd name="T5" fmla="*/ 0 h 1094"/>
                  <a:gd name="T6" fmla="*/ 781 w 1094"/>
                  <a:gd name="T7" fmla="*/ 53 h 1094"/>
                  <a:gd name="T8" fmla="*/ 805 w 1094"/>
                  <a:gd name="T9" fmla="*/ 120 h 1094"/>
                  <a:gd name="T10" fmla="*/ 738 w 1094"/>
                  <a:gd name="T11" fmla="*/ 144 h 1094"/>
                  <a:gd name="T12" fmla="*/ 547 w 1094"/>
                  <a:gd name="T13" fmla="*/ 101 h 1094"/>
                  <a:gd name="T14" fmla="*/ 100 w 1094"/>
                  <a:gd name="T15" fmla="*/ 547 h 1094"/>
                  <a:gd name="T16" fmla="*/ 547 w 1094"/>
                  <a:gd name="T17" fmla="*/ 994 h 1094"/>
                  <a:gd name="T18" fmla="*/ 994 w 1094"/>
                  <a:gd name="T19" fmla="*/ 547 h 1094"/>
                  <a:gd name="T20" fmla="*/ 990 w 1094"/>
                  <a:gd name="T21" fmla="*/ 491 h 1094"/>
                  <a:gd name="T22" fmla="*/ 1034 w 1094"/>
                  <a:gd name="T23" fmla="*/ 435 h 1094"/>
                  <a:gd name="T24" fmla="*/ 1090 w 1094"/>
                  <a:gd name="T25" fmla="*/ 478 h 1094"/>
                  <a:gd name="T26" fmla="*/ 1094 w 1094"/>
                  <a:gd name="T27" fmla="*/ 547 h 1094"/>
                  <a:gd name="T28" fmla="*/ 547 w 1094"/>
                  <a:gd name="T29" fmla="*/ 1094 h 10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94" h="1094">
                    <a:moveTo>
                      <a:pt x="547" y="1094"/>
                    </a:moveTo>
                    <a:cubicBezTo>
                      <a:pt x="245" y="1094"/>
                      <a:pt x="0" y="849"/>
                      <a:pt x="0" y="547"/>
                    </a:cubicBezTo>
                    <a:cubicBezTo>
                      <a:pt x="0" y="246"/>
                      <a:pt x="245" y="0"/>
                      <a:pt x="547" y="0"/>
                    </a:cubicBezTo>
                    <a:cubicBezTo>
                      <a:pt x="629" y="0"/>
                      <a:pt x="708" y="18"/>
                      <a:pt x="781" y="53"/>
                    </a:cubicBezTo>
                    <a:cubicBezTo>
                      <a:pt x="806" y="65"/>
                      <a:pt x="817" y="95"/>
                      <a:pt x="805" y="120"/>
                    </a:cubicBezTo>
                    <a:cubicBezTo>
                      <a:pt x="793" y="145"/>
                      <a:pt x="764" y="156"/>
                      <a:pt x="738" y="144"/>
                    </a:cubicBezTo>
                    <a:cubicBezTo>
                      <a:pt x="678" y="115"/>
                      <a:pt x="614" y="101"/>
                      <a:pt x="547" y="101"/>
                    </a:cubicBezTo>
                    <a:cubicBezTo>
                      <a:pt x="301" y="101"/>
                      <a:pt x="100" y="301"/>
                      <a:pt x="100" y="547"/>
                    </a:cubicBezTo>
                    <a:cubicBezTo>
                      <a:pt x="100" y="794"/>
                      <a:pt x="301" y="994"/>
                      <a:pt x="547" y="994"/>
                    </a:cubicBezTo>
                    <a:cubicBezTo>
                      <a:pt x="793" y="994"/>
                      <a:pt x="994" y="794"/>
                      <a:pt x="994" y="547"/>
                    </a:cubicBezTo>
                    <a:cubicBezTo>
                      <a:pt x="994" y="528"/>
                      <a:pt x="993" y="509"/>
                      <a:pt x="990" y="491"/>
                    </a:cubicBezTo>
                    <a:cubicBezTo>
                      <a:pt x="987" y="463"/>
                      <a:pt x="1006" y="438"/>
                      <a:pt x="1034" y="435"/>
                    </a:cubicBezTo>
                    <a:cubicBezTo>
                      <a:pt x="1061" y="431"/>
                      <a:pt x="1086" y="451"/>
                      <a:pt x="1090" y="478"/>
                    </a:cubicBezTo>
                    <a:cubicBezTo>
                      <a:pt x="1093" y="501"/>
                      <a:pt x="1094" y="524"/>
                      <a:pt x="1094" y="547"/>
                    </a:cubicBezTo>
                    <a:cubicBezTo>
                      <a:pt x="1094" y="849"/>
                      <a:pt x="849" y="1094"/>
                      <a:pt x="547" y="10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endParaRPr>
              </a:p>
            </p:txBody>
          </p:sp>
          <p:sp>
            <p:nvSpPr>
              <p:cNvPr id="58" name="Freeform 6">
                <a:extLst>
                  <a:ext uri="{FF2B5EF4-FFF2-40B4-BE49-F238E27FC236}">
                    <a16:creationId xmlns:a16="http://schemas.microsoft.com/office/drawing/2014/main" id="{721D6CC7-01A3-477F-AA87-67743EEC63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91863" y="1304925"/>
                <a:ext cx="3654425" cy="2905125"/>
              </a:xfrm>
              <a:custGeom>
                <a:avLst/>
                <a:gdLst>
                  <a:gd name="T0" fmla="*/ 0 w 2302"/>
                  <a:gd name="T1" fmla="*/ 1107 h 1830"/>
                  <a:gd name="T2" fmla="*/ 256 w 2302"/>
                  <a:gd name="T3" fmla="*/ 846 h 1830"/>
                  <a:gd name="T4" fmla="*/ 725 w 2302"/>
                  <a:gd name="T5" fmla="*/ 1309 h 1830"/>
                  <a:gd name="T6" fmla="*/ 2039 w 2302"/>
                  <a:gd name="T7" fmla="*/ 0 h 1830"/>
                  <a:gd name="T8" fmla="*/ 2302 w 2302"/>
                  <a:gd name="T9" fmla="*/ 261 h 1830"/>
                  <a:gd name="T10" fmla="*/ 725 w 2302"/>
                  <a:gd name="T11" fmla="*/ 1830 h 1830"/>
                  <a:gd name="T12" fmla="*/ 0 w 2302"/>
                  <a:gd name="T13" fmla="*/ 1107 h 1830"/>
                  <a:gd name="T14" fmla="*/ 0 w 2302"/>
                  <a:gd name="T15" fmla="*/ 1107 h 1830"/>
                  <a:gd name="T16" fmla="*/ 0 w 2302"/>
                  <a:gd name="T17" fmla="*/ 1107 h 18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02" h="1830">
                    <a:moveTo>
                      <a:pt x="0" y="1107"/>
                    </a:moveTo>
                    <a:lnTo>
                      <a:pt x="256" y="846"/>
                    </a:lnTo>
                    <a:lnTo>
                      <a:pt x="725" y="1309"/>
                    </a:lnTo>
                    <a:lnTo>
                      <a:pt x="2039" y="0"/>
                    </a:lnTo>
                    <a:lnTo>
                      <a:pt x="2302" y="261"/>
                    </a:lnTo>
                    <a:lnTo>
                      <a:pt x="725" y="1830"/>
                    </a:lnTo>
                    <a:lnTo>
                      <a:pt x="0" y="1107"/>
                    </a:lnTo>
                    <a:lnTo>
                      <a:pt x="0" y="1107"/>
                    </a:lnTo>
                    <a:lnTo>
                      <a:pt x="0" y="1107"/>
                    </a:lnTo>
                    <a:close/>
                  </a:path>
                </a:pathLst>
              </a:custGeom>
              <a:solidFill>
                <a:srgbClr val="0B8B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endParaRPr>
              </a:p>
            </p:txBody>
          </p:sp>
        </p:grp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C03C6356-8108-4656-8D16-B62AFA9E9359}"/>
                </a:ext>
              </a:extLst>
            </p:cNvPr>
            <p:cNvSpPr txBox="1"/>
            <p:nvPr/>
          </p:nvSpPr>
          <p:spPr>
            <a:xfrm>
              <a:off x="806128" y="1314640"/>
              <a:ext cx="10155024" cy="592470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800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근무환경을 악화시키는 것이란</a:t>
              </a:r>
              <a:r>
                <a:rPr kumimoji="0" lang="en-US" altLang="ko-KR" sz="1800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, </a:t>
              </a:r>
              <a:r>
                <a:rPr kumimoji="0" lang="ko-KR" altLang="en-US" sz="1800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그 행위로 인하여 </a:t>
              </a:r>
              <a:r>
                <a:rPr kumimoji="0" lang="ko-KR" altLang="en-US" sz="1800" b="1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>
                    <a:glow rad="63500">
                      <a:prstClr val="white"/>
                    </a:glow>
                  </a:effectLst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피해자가 능력을 발휘하는데 간과할 수 없을 정도의 지장이</a:t>
              </a:r>
              <a:endParaRPr kumimoji="0" lang="en-US" altLang="ko-KR" sz="1800" b="1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>
                  <a:glow rad="63500">
                    <a:prstClr val="white"/>
                  </a:glow>
                </a:effectLst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800" b="1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발생하는 것</a:t>
              </a:r>
              <a:r>
                <a:rPr kumimoji="0" lang="ko-KR" altLang="en-US" sz="1800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을 의미 함</a:t>
              </a:r>
              <a:endParaRPr kumimoji="0" lang="en-US" altLang="ko-KR" sz="1800" b="0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grpSp>
        <p:nvGrpSpPr>
          <p:cNvPr id="59" name="그룹 58">
            <a:extLst>
              <a:ext uri="{FF2B5EF4-FFF2-40B4-BE49-F238E27FC236}">
                <a16:creationId xmlns:a16="http://schemas.microsoft.com/office/drawing/2014/main" id="{97AD8219-B48A-48D6-AC99-05E2A8ADD11F}"/>
              </a:ext>
            </a:extLst>
          </p:cNvPr>
          <p:cNvGrpSpPr/>
          <p:nvPr/>
        </p:nvGrpSpPr>
        <p:grpSpPr>
          <a:xfrm>
            <a:off x="886614" y="4865505"/>
            <a:ext cx="10332894" cy="592470"/>
            <a:chOff x="533680" y="1314640"/>
            <a:chExt cx="10332894" cy="592470"/>
          </a:xfrm>
        </p:grpSpPr>
        <p:grpSp>
          <p:nvGrpSpPr>
            <p:cNvPr id="60" name="그룹 59">
              <a:extLst>
                <a:ext uri="{FF2B5EF4-FFF2-40B4-BE49-F238E27FC236}">
                  <a16:creationId xmlns:a16="http://schemas.microsoft.com/office/drawing/2014/main" id="{74D54066-0A77-463A-99C9-2D36F2661D4E}"/>
                </a:ext>
              </a:extLst>
            </p:cNvPr>
            <p:cNvGrpSpPr/>
            <p:nvPr/>
          </p:nvGrpSpPr>
          <p:grpSpPr>
            <a:xfrm>
              <a:off x="533680" y="1376173"/>
              <a:ext cx="196570" cy="184710"/>
              <a:chOff x="10352088" y="1217613"/>
              <a:chExt cx="4394200" cy="4129087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62" name="Freeform 5">
                <a:extLst>
                  <a:ext uri="{FF2B5EF4-FFF2-40B4-BE49-F238E27FC236}">
                    <a16:creationId xmlns:a16="http://schemas.microsoft.com/office/drawing/2014/main" id="{156F9114-1F59-4AF2-8641-7941493D1B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52088" y="1217613"/>
                <a:ext cx="4127500" cy="4129087"/>
              </a:xfrm>
              <a:custGeom>
                <a:avLst/>
                <a:gdLst>
                  <a:gd name="T0" fmla="*/ 547 w 1094"/>
                  <a:gd name="T1" fmla="*/ 1094 h 1094"/>
                  <a:gd name="T2" fmla="*/ 0 w 1094"/>
                  <a:gd name="T3" fmla="*/ 547 h 1094"/>
                  <a:gd name="T4" fmla="*/ 547 w 1094"/>
                  <a:gd name="T5" fmla="*/ 0 h 1094"/>
                  <a:gd name="T6" fmla="*/ 781 w 1094"/>
                  <a:gd name="T7" fmla="*/ 53 h 1094"/>
                  <a:gd name="T8" fmla="*/ 805 w 1094"/>
                  <a:gd name="T9" fmla="*/ 120 h 1094"/>
                  <a:gd name="T10" fmla="*/ 738 w 1094"/>
                  <a:gd name="T11" fmla="*/ 144 h 1094"/>
                  <a:gd name="T12" fmla="*/ 547 w 1094"/>
                  <a:gd name="T13" fmla="*/ 101 h 1094"/>
                  <a:gd name="T14" fmla="*/ 100 w 1094"/>
                  <a:gd name="T15" fmla="*/ 547 h 1094"/>
                  <a:gd name="T16" fmla="*/ 547 w 1094"/>
                  <a:gd name="T17" fmla="*/ 994 h 1094"/>
                  <a:gd name="T18" fmla="*/ 994 w 1094"/>
                  <a:gd name="T19" fmla="*/ 547 h 1094"/>
                  <a:gd name="T20" fmla="*/ 990 w 1094"/>
                  <a:gd name="T21" fmla="*/ 491 h 1094"/>
                  <a:gd name="T22" fmla="*/ 1034 w 1094"/>
                  <a:gd name="T23" fmla="*/ 435 h 1094"/>
                  <a:gd name="T24" fmla="*/ 1090 w 1094"/>
                  <a:gd name="T25" fmla="*/ 478 h 1094"/>
                  <a:gd name="T26" fmla="*/ 1094 w 1094"/>
                  <a:gd name="T27" fmla="*/ 547 h 1094"/>
                  <a:gd name="T28" fmla="*/ 547 w 1094"/>
                  <a:gd name="T29" fmla="*/ 1094 h 10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94" h="1094">
                    <a:moveTo>
                      <a:pt x="547" y="1094"/>
                    </a:moveTo>
                    <a:cubicBezTo>
                      <a:pt x="245" y="1094"/>
                      <a:pt x="0" y="849"/>
                      <a:pt x="0" y="547"/>
                    </a:cubicBezTo>
                    <a:cubicBezTo>
                      <a:pt x="0" y="246"/>
                      <a:pt x="245" y="0"/>
                      <a:pt x="547" y="0"/>
                    </a:cubicBezTo>
                    <a:cubicBezTo>
                      <a:pt x="629" y="0"/>
                      <a:pt x="708" y="18"/>
                      <a:pt x="781" y="53"/>
                    </a:cubicBezTo>
                    <a:cubicBezTo>
                      <a:pt x="806" y="65"/>
                      <a:pt x="817" y="95"/>
                      <a:pt x="805" y="120"/>
                    </a:cubicBezTo>
                    <a:cubicBezTo>
                      <a:pt x="793" y="145"/>
                      <a:pt x="764" y="156"/>
                      <a:pt x="738" y="144"/>
                    </a:cubicBezTo>
                    <a:cubicBezTo>
                      <a:pt x="678" y="115"/>
                      <a:pt x="614" y="101"/>
                      <a:pt x="547" y="101"/>
                    </a:cubicBezTo>
                    <a:cubicBezTo>
                      <a:pt x="301" y="101"/>
                      <a:pt x="100" y="301"/>
                      <a:pt x="100" y="547"/>
                    </a:cubicBezTo>
                    <a:cubicBezTo>
                      <a:pt x="100" y="794"/>
                      <a:pt x="301" y="994"/>
                      <a:pt x="547" y="994"/>
                    </a:cubicBezTo>
                    <a:cubicBezTo>
                      <a:pt x="793" y="994"/>
                      <a:pt x="994" y="794"/>
                      <a:pt x="994" y="547"/>
                    </a:cubicBezTo>
                    <a:cubicBezTo>
                      <a:pt x="994" y="528"/>
                      <a:pt x="993" y="509"/>
                      <a:pt x="990" y="491"/>
                    </a:cubicBezTo>
                    <a:cubicBezTo>
                      <a:pt x="987" y="463"/>
                      <a:pt x="1006" y="438"/>
                      <a:pt x="1034" y="435"/>
                    </a:cubicBezTo>
                    <a:cubicBezTo>
                      <a:pt x="1061" y="431"/>
                      <a:pt x="1086" y="451"/>
                      <a:pt x="1090" y="478"/>
                    </a:cubicBezTo>
                    <a:cubicBezTo>
                      <a:pt x="1093" y="501"/>
                      <a:pt x="1094" y="524"/>
                      <a:pt x="1094" y="547"/>
                    </a:cubicBezTo>
                    <a:cubicBezTo>
                      <a:pt x="1094" y="849"/>
                      <a:pt x="849" y="1094"/>
                      <a:pt x="547" y="10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endParaRPr>
              </a:p>
            </p:txBody>
          </p:sp>
          <p:sp>
            <p:nvSpPr>
              <p:cNvPr id="63" name="Freeform 6">
                <a:extLst>
                  <a:ext uri="{FF2B5EF4-FFF2-40B4-BE49-F238E27FC236}">
                    <a16:creationId xmlns:a16="http://schemas.microsoft.com/office/drawing/2014/main" id="{E9C52919-21CD-46A1-9733-BB7E4238F1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91863" y="1304925"/>
                <a:ext cx="3654425" cy="2905125"/>
              </a:xfrm>
              <a:custGeom>
                <a:avLst/>
                <a:gdLst>
                  <a:gd name="T0" fmla="*/ 0 w 2302"/>
                  <a:gd name="T1" fmla="*/ 1107 h 1830"/>
                  <a:gd name="T2" fmla="*/ 256 w 2302"/>
                  <a:gd name="T3" fmla="*/ 846 h 1830"/>
                  <a:gd name="T4" fmla="*/ 725 w 2302"/>
                  <a:gd name="T5" fmla="*/ 1309 h 1830"/>
                  <a:gd name="T6" fmla="*/ 2039 w 2302"/>
                  <a:gd name="T7" fmla="*/ 0 h 1830"/>
                  <a:gd name="T8" fmla="*/ 2302 w 2302"/>
                  <a:gd name="T9" fmla="*/ 261 h 1830"/>
                  <a:gd name="T10" fmla="*/ 725 w 2302"/>
                  <a:gd name="T11" fmla="*/ 1830 h 1830"/>
                  <a:gd name="T12" fmla="*/ 0 w 2302"/>
                  <a:gd name="T13" fmla="*/ 1107 h 1830"/>
                  <a:gd name="T14" fmla="*/ 0 w 2302"/>
                  <a:gd name="T15" fmla="*/ 1107 h 1830"/>
                  <a:gd name="T16" fmla="*/ 0 w 2302"/>
                  <a:gd name="T17" fmla="*/ 1107 h 18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02" h="1830">
                    <a:moveTo>
                      <a:pt x="0" y="1107"/>
                    </a:moveTo>
                    <a:lnTo>
                      <a:pt x="256" y="846"/>
                    </a:lnTo>
                    <a:lnTo>
                      <a:pt x="725" y="1309"/>
                    </a:lnTo>
                    <a:lnTo>
                      <a:pt x="2039" y="0"/>
                    </a:lnTo>
                    <a:lnTo>
                      <a:pt x="2302" y="261"/>
                    </a:lnTo>
                    <a:lnTo>
                      <a:pt x="725" y="1830"/>
                    </a:lnTo>
                    <a:lnTo>
                      <a:pt x="0" y="1107"/>
                    </a:lnTo>
                    <a:lnTo>
                      <a:pt x="0" y="1107"/>
                    </a:lnTo>
                    <a:lnTo>
                      <a:pt x="0" y="1107"/>
                    </a:lnTo>
                    <a:close/>
                  </a:path>
                </a:pathLst>
              </a:custGeom>
              <a:solidFill>
                <a:srgbClr val="0B8B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endParaRPr>
              </a:p>
            </p:txBody>
          </p:sp>
        </p:grp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E2C71F53-2EAF-4B0E-8B0C-F429524C083C}"/>
                </a:ext>
              </a:extLst>
            </p:cNvPr>
            <p:cNvSpPr txBox="1"/>
            <p:nvPr/>
          </p:nvSpPr>
          <p:spPr>
            <a:xfrm>
              <a:off x="806128" y="1314640"/>
              <a:ext cx="10060446" cy="592470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800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행위자의 의도가 없었더라도 그 행위로 </a:t>
              </a:r>
              <a:r>
                <a:rPr kumimoji="0" lang="ko-KR" altLang="en-US" sz="1800" b="0" i="0" u="none" strike="noStrike" kern="1200" cap="none" spc="-150" normalizeH="0" baseline="0" noProof="0" dirty="0" err="1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신체적ㆍ정신적</a:t>
              </a:r>
              <a:r>
                <a:rPr kumimoji="0" lang="ko-KR" altLang="en-US" sz="1800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 고통을 </a:t>
              </a:r>
              <a:r>
                <a:rPr kumimoji="0" lang="ko-KR" altLang="en-US" sz="1800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>
                    <a:glow rad="63500">
                      <a:prstClr val="white"/>
                    </a:glow>
                  </a:effectLst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받았거나 근무환경이 악화되었다면 직장 내</a:t>
              </a:r>
              <a:endParaRPr kumimoji="0" lang="en-US" altLang="ko-KR" sz="1800" b="0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>
                  <a:glow rad="63500">
                    <a:prstClr val="white"/>
                  </a:glow>
                </a:effectLst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800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괴롭힘이 성립 함</a:t>
              </a:r>
              <a:endParaRPr kumimoji="0" lang="en-US" altLang="ko-KR" sz="1800" b="0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grpSp>
        <p:nvGrpSpPr>
          <p:cNvPr id="64" name="그룹 63">
            <a:extLst>
              <a:ext uri="{FF2B5EF4-FFF2-40B4-BE49-F238E27FC236}">
                <a16:creationId xmlns:a16="http://schemas.microsoft.com/office/drawing/2014/main" id="{742418D6-F35E-41CC-AEFE-E58401EE6144}"/>
              </a:ext>
            </a:extLst>
          </p:cNvPr>
          <p:cNvGrpSpPr/>
          <p:nvPr/>
        </p:nvGrpSpPr>
        <p:grpSpPr>
          <a:xfrm>
            <a:off x="818778" y="2087662"/>
            <a:ext cx="5223416" cy="307777"/>
            <a:chOff x="818778" y="2087662"/>
            <a:chExt cx="5223416" cy="307777"/>
          </a:xfrm>
        </p:grpSpPr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FC62D0FF-BC01-4036-AE5D-C7B635008D09}"/>
                </a:ext>
              </a:extLst>
            </p:cNvPr>
            <p:cNvSpPr txBox="1"/>
            <p:nvPr/>
          </p:nvSpPr>
          <p:spPr>
            <a:xfrm>
              <a:off x="1181889" y="2087662"/>
              <a:ext cx="4860305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18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2000" b="1" i="0" u="none" strike="noStrike" kern="1200" cap="none" spc="-150" normalizeH="0" baseline="0" noProof="0" dirty="0" err="1">
                  <a:ln>
                    <a:noFill/>
                  </a:ln>
                  <a:gradFill>
                    <a:gsLst>
                      <a:gs pos="100000">
                        <a:srgbClr val="0B8B5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신체적</a:t>
              </a:r>
              <a:r>
                <a:rPr lang="ko-KR" altLang="en-US" sz="2000" b="1" spc="-150" dirty="0" err="1">
                  <a:gradFill>
                    <a:gsLst>
                      <a:gs pos="100000">
                        <a:srgbClr val="0B8B5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latin typeface="맑은 고딕" panose="020F0502020204030204"/>
                  <a:ea typeface="맑은 고딕" panose="020B0503020000020004" pitchFamily="50" charset="-127"/>
                </a:rPr>
                <a:t>ㆍ정신</a:t>
              </a:r>
              <a:r>
                <a:rPr kumimoji="0" lang="ko-KR" altLang="en-US" sz="2000" b="1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srgbClr val="0B8B5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적 고통을 주거나 근무환경 악화 </a:t>
              </a:r>
            </a:p>
          </p:txBody>
        </p:sp>
        <p:sp>
          <p:nvSpPr>
            <p:cNvPr id="66" name="자유형: 도형 65">
              <a:extLst>
                <a:ext uri="{FF2B5EF4-FFF2-40B4-BE49-F238E27FC236}">
                  <a16:creationId xmlns:a16="http://schemas.microsoft.com/office/drawing/2014/main" id="{2C0FF847-7B72-41AA-A676-20236062BF05}"/>
                </a:ext>
              </a:extLst>
            </p:cNvPr>
            <p:cNvSpPr/>
            <p:nvPr/>
          </p:nvSpPr>
          <p:spPr>
            <a:xfrm>
              <a:off x="818778" y="2096186"/>
              <a:ext cx="291600" cy="291600"/>
            </a:xfrm>
            <a:custGeom>
              <a:avLst/>
              <a:gdLst/>
              <a:ahLst/>
              <a:cxnLst/>
              <a:rect l="l" t="t" r="r" b="b"/>
              <a:pathLst>
                <a:path w="333376" h="333376">
                  <a:moveTo>
                    <a:pt x="166688" y="0"/>
                  </a:moveTo>
                  <a:cubicBezTo>
                    <a:pt x="258747" y="0"/>
                    <a:pt x="333376" y="74629"/>
                    <a:pt x="333376" y="166688"/>
                  </a:cubicBezTo>
                  <a:cubicBezTo>
                    <a:pt x="333376" y="212718"/>
                    <a:pt x="314719" y="254390"/>
                    <a:pt x="284554" y="284554"/>
                  </a:cubicBezTo>
                  <a:lnTo>
                    <a:pt x="278951" y="288332"/>
                  </a:lnTo>
                  <a:lnTo>
                    <a:pt x="284480" y="260632"/>
                  </a:lnTo>
                  <a:cubicBezTo>
                    <a:pt x="284480" y="245981"/>
                    <a:pt x="280383" y="233257"/>
                    <a:pt x="272190" y="222460"/>
                  </a:cubicBezTo>
                  <a:cubicBezTo>
                    <a:pt x="263997" y="211662"/>
                    <a:pt x="252629" y="204093"/>
                    <a:pt x="238088" y="199752"/>
                  </a:cubicBezTo>
                  <a:cubicBezTo>
                    <a:pt x="249157" y="194326"/>
                    <a:pt x="257594" y="187218"/>
                    <a:pt x="263400" y="178427"/>
                  </a:cubicBezTo>
                  <a:cubicBezTo>
                    <a:pt x="269206" y="169637"/>
                    <a:pt x="272109" y="159925"/>
                    <a:pt x="272109" y="149290"/>
                  </a:cubicBezTo>
                  <a:cubicBezTo>
                    <a:pt x="272109" y="132143"/>
                    <a:pt x="265462" y="117330"/>
                    <a:pt x="252168" y="104851"/>
                  </a:cubicBezTo>
                  <a:cubicBezTo>
                    <a:pt x="238874" y="92371"/>
                    <a:pt x="222406" y="86131"/>
                    <a:pt x="202764" y="86131"/>
                  </a:cubicBezTo>
                  <a:cubicBezTo>
                    <a:pt x="180734" y="86131"/>
                    <a:pt x="162449" y="93619"/>
                    <a:pt x="147907" y="108594"/>
                  </a:cubicBezTo>
                  <a:cubicBezTo>
                    <a:pt x="137489" y="119338"/>
                    <a:pt x="131141" y="133554"/>
                    <a:pt x="128862" y="151243"/>
                  </a:cubicBezTo>
                  <a:lnTo>
                    <a:pt x="172650" y="151243"/>
                  </a:lnTo>
                  <a:cubicBezTo>
                    <a:pt x="174603" y="144949"/>
                    <a:pt x="178239" y="139821"/>
                    <a:pt x="183556" y="135860"/>
                  </a:cubicBezTo>
                  <a:cubicBezTo>
                    <a:pt x="188874" y="131899"/>
                    <a:pt x="194788" y="129919"/>
                    <a:pt x="201299" y="129919"/>
                  </a:cubicBezTo>
                  <a:cubicBezTo>
                    <a:pt x="208679" y="129919"/>
                    <a:pt x="214647" y="132062"/>
                    <a:pt x="219205" y="136349"/>
                  </a:cubicBezTo>
                  <a:cubicBezTo>
                    <a:pt x="223763" y="140635"/>
                    <a:pt x="226042" y="146034"/>
                    <a:pt x="226042" y="152545"/>
                  </a:cubicBezTo>
                  <a:cubicBezTo>
                    <a:pt x="226042" y="157537"/>
                    <a:pt x="224550" y="162258"/>
                    <a:pt x="221565" y="166707"/>
                  </a:cubicBezTo>
                  <a:cubicBezTo>
                    <a:pt x="218581" y="171157"/>
                    <a:pt x="214403" y="174656"/>
                    <a:pt x="209031" y="177207"/>
                  </a:cubicBezTo>
                  <a:cubicBezTo>
                    <a:pt x="203659" y="179757"/>
                    <a:pt x="195493" y="181466"/>
                    <a:pt x="184533" y="182334"/>
                  </a:cubicBezTo>
                  <a:lnTo>
                    <a:pt x="184533" y="221402"/>
                  </a:lnTo>
                  <a:cubicBezTo>
                    <a:pt x="202330" y="221619"/>
                    <a:pt x="215949" y="225471"/>
                    <a:pt x="225391" y="232959"/>
                  </a:cubicBezTo>
                  <a:cubicBezTo>
                    <a:pt x="234832" y="240447"/>
                    <a:pt x="239553" y="249617"/>
                    <a:pt x="239553" y="260469"/>
                  </a:cubicBezTo>
                  <a:cubicBezTo>
                    <a:pt x="239553" y="270344"/>
                    <a:pt x="236053" y="278700"/>
                    <a:pt x="229053" y="285537"/>
                  </a:cubicBezTo>
                  <a:cubicBezTo>
                    <a:pt x="222054" y="292374"/>
                    <a:pt x="213236" y="295792"/>
                    <a:pt x="202601" y="295792"/>
                  </a:cubicBezTo>
                  <a:cubicBezTo>
                    <a:pt x="192400" y="295792"/>
                    <a:pt x="183963" y="292781"/>
                    <a:pt x="177289" y="286758"/>
                  </a:cubicBezTo>
                  <a:cubicBezTo>
                    <a:pt x="170615" y="280735"/>
                    <a:pt x="166301" y="271538"/>
                    <a:pt x="164348" y="259167"/>
                  </a:cubicBezTo>
                  <a:lnTo>
                    <a:pt x="119258" y="259167"/>
                  </a:lnTo>
                  <a:cubicBezTo>
                    <a:pt x="120668" y="283367"/>
                    <a:pt x="128699" y="302494"/>
                    <a:pt x="143349" y="316547"/>
                  </a:cubicBezTo>
                  <a:cubicBezTo>
                    <a:pt x="150674" y="323574"/>
                    <a:pt x="159071" y="328844"/>
                    <a:pt x="168539" y="332357"/>
                  </a:cubicBezTo>
                  <a:lnTo>
                    <a:pt x="170290" y="332649"/>
                  </a:lnTo>
                  <a:lnTo>
                    <a:pt x="166688" y="333376"/>
                  </a:lnTo>
                  <a:cubicBezTo>
                    <a:pt x="74629" y="333376"/>
                    <a:pt x="0" y="258747"/>
                    <a:pt x="0" y="166688"/>
                  </a:cubicBezTo>
                  <a:cubicBezTo>
                    <a:pt x="0" y="74629"/>
                    <a:pt x="74629" y="0"/>
                    <a:pt x="166688" y="0"/>
                  </a:cubicBezTo>
                  <a:close/>
                </a:path>
              </a:pathLst>
            </a:custGeom>
            <a:solidFill>
              <a:srgbClr val="0EAE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sp>
        <p:nvSpPr>
          <p:cNvPr id="48" name="사각형: 둥근 모서리 47">
            <a:extLst>
              <a:ext uri="{FF2B5EF4-FFF2-40B4-BE49-F238E27FC236}">
                <a16:creationId xmlns:a16="http://schemas.microsoft.com/office/drawing/2014/main" id="{BC27B4A0-61A2-4B2F-925A-85AC87B5583F}"/>
              </a:ext>
            </a:extLst>
          </p:cNvPr>
          <p:cNvSpPr/>
          <p:nvPr/>
        </p:nvSpPr>
        <p:spPr>
          <a:xfrm>
            <a:off x="482600" y="1892300"/>
            <a:ext cx="11226800" cy="4470400"/>
          </a:xfrm>
          <a:prstGeom prst="roundRect">
            <a:avLst>
              <a:gd name="adj" fmla="val 2205"/>
            </a:avLst>
          </a:prstGeom>
          <a:noFill/>
          <a:ln w="25400">
            <a:solidFill>
              <a:srgbClr val="0EAE6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grpSp>
        <p:nvGrpSpPr>
          <p:cNvPr id="31" name="그룹 30">
            <a:extLst>
              <a:ext uri="{FF2B5EF4-FFF2-40B4-BE49-F238E27FC236}">
                <a16:creationId xmlns:a16="http://schemas.microsoft.com/office/drawing/2014/main" id="{2F6A26E2-512D-474A-8CD6-3C38B32387ED}"/>
              </a:ext>
            </a:extLst>
          </p:cNvPr>
          <p:cNvGrpSpPr/>
          <p:nvPr/>
        </p:nvGrpSpPr>
        <p:grpSpPr>
          <a:xfrm>
            <a:off x="619955" y="1340188"/>
            <a:ext cx="125373" cy="126312"/>
            <a:chOff x="619955" y="1505288"/>
            <a:chExt cx="125373" cy="126312"/>
          </a:xfrm>
        </p:grpSpPr>
        <p:sp>
          <p:nvSpPr>
            <p:cNvPr id="32" name="자유형: 도형 31">
              <a:extLst>
                <a:ext uri="{FF2B5EF4-FFF2-40B4-BE49-F238E27FC236}">
                  <a16:creationId xmlns:a16="http://schemas.microsoft.com/office/drawing/2014/main" id="{7DA06786-1190-43F9-8D2C-8147D69380A4}"/>
                </a:ext>
              </a:extLst>
            </p:cNvPr>
            <p:cNvSpPr/>
            <p:nvPr/>
          </p:nvSpPr>
          <p:spPr>
            <a:xfrm>
              <a:off x="665642" y="1505288"/>
              <a:ext cx="79686" cy="126312"/>
            </a:xfrm>
            <a:custGeom>
              <a:avLst/>
              <a:gdLst>
                <a:gd name="connsiteX0" fmla="*/ 76743 w 79686"/>
                <a:gd name="connsiteY0" fmla="*/ 62382 h 126312"/>
                <a:gd name="connsiteX1" fmla="*/ 69888 w 79686"/>
                <a:gd name="connsiteY1" fmla="*/ 77017 h 126312"/>
                <a:gd name="connsiteX2" fmla="*/ 26891 w 79686"/>
                <a:gd name="connsiteY2" fmla="*/ 120016 h 126312"/>
                <a:gd name="connsiteX3" fmla="*/ -60 w 79686"/>
                <a:gd name="connsiteY3" fmla="*/ 120016 h 126312"/>
                <a:gd name="connsiteX4" fmla="*/ -2941 w 79686"/>
                <a:gd name="connsiteY4" fmla="*/ 116319 h 126312"/>
                <a:gd name="connsiteX5" fmla="*/ 36361 w 79686"/>
                <a:gd name="connsiteY5" fmla="*/ 77019 h 126312"/>
                <a:gd name="connsiteX6" fmla="*/ 38828 w 79686"/>
                <a:gd name="connsiteY6" fmla="*/ 50228 h 126312"/>
                <a:gd name="connsiteX7" fmla="*/ 35846 w 79686"/>
                <a:gd name="connsiteY7" fmla="*/ 47348 h 126312"/>
                <a:gd name="connsiteX8" fmla="*/ -2944 w 79686"/>
                <a:gd name="connsiteY8" fmla="*/ 8563 h 126312"/>
                <a:gd name="connsiteX9" fmla="*/ -60 w 79686"/>
                <a:gd name="connsiteY9" fmla="*/ 4865 h 126312"/>
                <a:gd name="connsiteX10" fmla="*/ 26883 w 79686"/>
                <a:gd name="connsiteY10" fmla="*/ 4865 h 126312"/>
                <a:gd name="connsiteX11" fmla="*/ 26885 w 79686"/>
                <a:gd name="connsiteY11" fmla="*/ 4865 h 126312"/>
                <a:gd name="connsiteX12" fmla="*/ 69368 w 79686"/>
                <a:gd name="connsiteY12" fmla="*/ 47348 h 126312"/>
                <a:gd name="connsiteX13" fmla="*/ 76743 w 79686"/>
                <a:gd name="connsiteY13" fmla="*/ 62382 h 126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9686" h="126312">
                  <a:moveTo>
                    <a:pt x="76743" y="62382"/>
                  </a:moveTo>
                  <a:cubicBezTo>
                    <a:pt x="76749" y="68038"/>
                    <a:pt x="74236" y="73401"/>
                    <a:pt x="69888" y="77017"/>
                  </a:cubicBezTo>
                  <a:lnTo>
                    <a:pt x="26891" y="120016"/>
                  </a:lnTo>
                  <a:cubicBezTo>
                    <a:pt x="19448" y="127458"/>
                    <a:pt x="7383" y="127458"/>
                    <a:pt x="-60" y="120016"/>
                  </a:cubicBezTo>
                  <a:cubicBezTo>
                    <a:pt x="-1168" y="118907"/>
                    <a:pt x="-2137" y="117665"/>
                    <a:pt x="-2941" y="116319"/>
                  </a:cubicBezTo>
                  <a:lnTo>
                    <a:pt x="36361" y="77019"/>
                  </a:lnTo>
                  <a:cubicBezTo>
                    <a:pt x="44440" y="70302"/>
                    <a:pt x="45545" y="58307"/>
                    <a:pt x="38828" y="50228"/>
                  </a:cubicBezTo>
                  <a:cubicBezTo>
                    <a:pt x="37941" y="49162"/>
                    <a:pt x="36942" y="48197"/>
                    <a:pt x="35846" y="47348"/>
                  </a:cubicBezTo>
                  <a:lnTo>
                    <a:pt x="-2944" y="8563"/>
                  </a:lnTo>
                  <a:cubicBezTo>
                    <a:pt x="-2141" y="7215"/>
                    <a:pt x="-1171" y="5973"/>
                    <a:pt x="-60" y="4865"/>
                  </a:cubicBezTo>
                  <a:cubicBezTo>
                    <a:pt x="7381" y="-2575"/>
                    <a:pt x="19443" y="-2575"/>
                    <a:pt x="26883" y="4865"/>
                  </a:cubicBezTo>
                  <a:cubicBezTo>
                    <a:pt x="26885" y="4865"/>
                    <a:pt x="26885" y="4865"/>
                    <a:pt x="26885" y="4865"/>
                  </a:cubicBezTo>
                  <a:lnTo>
                    <a:pt x="69368" y="47348"/>
                  </a:lnTo>
                  <a:cubicBezTo>
                    <a:pt x="74023" y="50945"/>
                    <a:pt x="76747" y="56499"/>
                    <a:pt x="76743" y="62382"/>
                  </a:cubicBezTo>
                  <a:close/>
                </a:path>
              </a:pathLst>
            </a:custGeom>
            <a:solidFill>
              <a:srgbClr val="0EAE67"/>
            </a:solidFill>
            <a:ln w="1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33" name="자유형: 도형 32">
              <a:extLst>
                <a:ext uri="{FF2B5EF4-FFF2-40B4-BE49-F238E27FC236}">
                  <a16:creationId xmlns:a16="http://schemas.microsoft.com/office/drawing/2014/main" id="{C511075F-6DA4-4133-BF6F-AA0887F70F29}"/>
                </a:ext>
              </a:extLst>
            </p:cNvPr>
            <p:cNvSpPr/>
            <p:nvPr/>
          </p:nvSpPr>
          <p:spPr>
            <a:xfrm>
              <a:off x="619955" y="1507713"/>
              <a:ext cx="78473" cy="121574"/>
            </a:xfrm>
            <a:custGeom>
              <a:avLst/>
              <a:gdLst>
                <a:gd name="connsiteX0" fmla="*/ 70388 w 78473"/>
                <a:gd name="connsiteY0" fmla="*/ 47522 h 121574"/>
                <a:gd name="connsiteX1" fmla="*/ 27181 w 78473"/>
                <a:gd name="connsiteY1" fmla="*/ 4322 h 121574"/>
                <a:gd name="connsiteX2" fmla="*/ 2344 w 78473"/>
                <a:gd name="connsiteY2" fmla="*/ 4537 h 121574"/>
                <a:gd name="connsiteX3" fmla="*/ 2345 w 78473"/>
                <a:gd name="connsiteY3" fmla="*/ 29162 h 121574"/>
                <a:gd name="connsiteX4" fmla="*/ 33130 w 78473"/>
                <a:gd name="connsiteY4" fmla="*/ 59942 h 121574"/>
                <a:gd name="connsiteX5" fmla="*/ 2203 w 78473"/>
                <a:gd name="connsiteY5" fmla="*/ 90873 h 121574"/>
                <a:gd name="connsiteX6" fmla="*/ 2199 w 78473"/>
                <a:gd name="connsiteY6" fmla="*/ 115712 h 121574"/>
                <a:gd name="connsiteX7" fmla="*/ 27038 w 78473"/>
                <a:gd name="connsiteY7" fmla="*/ 115718 h 121574"/>
                <a:gd name="connsiteX8" fmla="*/ 70389 w 78473"/>
                <a:gd name="connsiteY8" fmla="*/ 72366 h 121574"/>
                <a:gd name="connsiteX9" fmla="*/ 70389 w 78473"/>
                <a:gd name="connsiteY9" fmla="*/ 47526 h 121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8473" h="121574">
                  <a:moveTo>
                    <a:pt x="70388" y="47522"/>
                  </a:moveTo>
                  <a:lnTo>
                    <a:pt x="27181" y="4322"/>
                  </a:lnTo>
                  <a:cubicBezTo>
                    <a:pt x="20262" y="-2477"/>
                    <a:pt x="9142" y="-2381"/>
                    <a:pt x="2344" y="4537"/>
                  </a:cubicBezTo>
                  <a:cubicBezTo>
                    <a:pt x="-4373" y="11372"/>
                    <a:pt x="-4373" y="22329"/>
                    <a:pt x="2345" y="29162"/>
                  </a:cubicBezTo>
                  <a:lnTo>
                    <a:pt x="33130" y="59942"/>
                  </a:lnTo>
                  <a:lnTo>
                    <a:pt x="2203" y="90873"/>
                  </a:lnTo>
                  <a:cubicBezTo>
                    <a:pt x="-4658" y="97731"/>
                    <a:pt x="-4659" y="108853"/>
                    <a:pt x="2199" y="115712"/>
                  </a:cubicBezTo>
                  <a:cubicBezTo>
                    <a:pt x="9057" y="122573"/>
                    <a:pt x="20177" y="122575"/>
                    <a:pt x="27038" y="115718"/>
                  </a:cubicBezTo>
                  <a:lnTo>
                    <a:pt x="70389" y="72366"/>
                  </a:lnTo>
                  <a:cubicBezTo>
                    <a:pt x="77244" y="65504"/>
                    <a:pt x="77244" y="54388"/>
                    <a:pt x="70389" y="47526"/>
                  </a:cubicBezTo>
                  <a:close/>
                </a:path>
              </a:pathLst>
            </a:custGeom>
            <a:solidFill>
              <a:srgbClr val="08683D"/>
            </a:solidFill>
            <a:ln w="1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079955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직사각형 9">
            <a:extLst>
              <a:ext uri="{FF2B5EF4-FFF2-40B4-BE49-F238E27FC236}">
                <a16:creationId xmlns:a16="http://schemas.microsoft.com/office/drawing/2014/main" id="{5BD2AE11-BF46-FB56-3808-953015E6FD1D}"/>
              </a:ext>
            </a:extLst>
          </p:cNvPr>
          <p:cNvSpPr/>
          <p:nvPr/>
        </p:nvSpPr>
        <p:spPr>
          <a:xfrm>
            <a:off x="0" y="1340189"/>
            <a:ext cx="5646058" cy="551781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21" name="사각형: 둥근 모서리 20">
            <a:extLst>
              <a:ext uri="{FF2B5EF4-FFF2-40B4-BE49-F238E27FC236}">
                <a16:creationId xmlns:a16="http://schemas.microsoft.com/office/drawing/2014/main" id="{03E0A4DC-8C65-4B4B-3977-850A996751AD}"/>
              </a:ext>
            </a:extLst>
          </p:cNvPr>
          <p:cNvSpPr/>
          <p:nvPr/>
        </p:nvSpPr>
        <p:spPr>
          <a:xfrm>
            <a:off x="506428" y="2757714"/>
            <a:ext cx="4633203" cy="3759200"/>
          </a:xfrm>
          <a:prstGeom prst="roundRect">
            <a:avLst>
              <a:gd name="adj" fmla="val 2097"/>
            </a:avLst>
          </a:prstGeom>
          <a:solidFill>
            <a:schemeClr val="bg1"/>
          </a:solidFill>
          <a:ln w="25400">
            <a:solidFill>
              <a:srgbClr val="40404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600" b="1" i="0" u="none" strike="noStrike" kern="1200" cap="none" spc="-150" normalizeH="0" baseline="0" noProof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23" name="텍스트 개체 틀 122">
            <a:extLst>
              <a:ext uri="{FF2B5EF4-FFF2-40B4-BE49-F238E27FC236}">
                <a16:creationId xmlns:a16="http://schemas.microsoft.com/office/drawing/2014/main" id="{6DAB078B-12AC-B3F1-BA1D-44B6CDD56AE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26448" y="195005"/>
            <a:ext cx="440826" cy="553998"/>
          </a:xfrm>
        </p:spPr>
        <p:txBody>
          <a:bodyPr/>
          <a:lstStyle/>
          <a:p>
            <a:r>
              <a:rPr lang="en-US" altLang="ko-KR" sz="3600" b="1">
                <a:gradFill>
                  <a:gsLst>
                    <a:gs pos="100000">
                      <a:schemeClr val="bg1"/>
                    </a:gs>
                    <a:gs pos="100000">
                      <a:schemeClr val="bg1"/>
                    </a:gs>
                  </a:gsLst>
                  <a:lin ang="18900000" scaled="1"/>
                </a:gradFill>
                <a:latin typeface="HY견명조" panose="02030600000101010101" pitchFamily="18" charset="-127"/>
                <a:ea typeface="HY견명조" panose="02030600000101010101" pitchFamily="18" charset="-127"/>
              </a:rPr>
              <a:t>Ⅲ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2DCC0840-34B7-9750-D99D-FD7C120022D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ko-KR" altLang="en-US"/>
              <a:t>직장 내 괴롭힘은 구체적으로 어떤 것인가요</a:t>
            </a:r>
            <a:r>
              <a:rPr lang="en-US" altLang="ko-KR"/>
              <a:t>?</a:t>
            </a:r>
            <a:endParaRPr lang="ko-KR" altLang="en-US"/>
          </a:p>
        </p:txBody>
      </p:sp>
      <p:sp>
        <p:nvSpPr>
          <p:cNvPr id="4" name="사각형: 둥근 위쪽 모서리 3">
            <a:extLst>
              <a:ext uri="{FF2B5EF4-FFF2-40B4-BE49-F238E27FC236}">
                <a16:creationId xmlns:a16="http://schemas.microsoft.com/office/drawing/2014/main" id="{3496400F-9F2C-209A-1DCD-52A6E5823B2F}"/>
              </a:ext>
            </a:extLst>
          </p:cNvPr>
          <p:cNvSpPr/>
          <p:nvPr/>
        </p:nvSpPr>
        <p:spPr>
          <a:xfrm rot="16200000">
            <a:off x="6126966" y="-4452536"/>
            <a:ext cx="420669" cy="1170940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EAE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7E19E93-7CAD-B3BD-84A8-8776342E245E}"/>
              </a:ext>
            </a:extLst>
          </p:cNvPr>
          <p:cNvSpPr txBox="1"/>
          <p:nvPr/>
        </p:nvSpPr>
        <p:spPr>
          <a:xfrm>
            <a:off x="886614" y="1248276"/>
            <a:ext cx="2784417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직장 내 괴롭힘 </a:t>
            </a:r>
            <a:r>
              <a:rPr kumimoji="0" lang="ko-KR" altLang="en-US" sz="2000" b="1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srgbClr val="FFFF00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인정사례 </a:t>
            </a:r>
            <a:r>
              <a:rPr kumimoji="0" lang="en-US" altLang="ko-KR" sz="2000" b="1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srgbClr val="FFFF00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1</a:t>
            </a:r>
            <a:endParaRPr kumimoji="0" lang="en-US" altLang="ko-KR" sz="1600" b="0" i="0" u="none" strike="noStrike" kern="1200" cap="none" spc="-150" normalizeH="0" baseline="0" noProof="0" dirty="0">
              <a:ln>
                <a:noFill/>
              </a:ln>
              <a:gradFill>
                <a:gsLst>
                  <a:gs pos="100000">
                    <a:srgbClr val="FFFF00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타원 5">
            <a:extLst>
              <a:ext uri="{FF2B5EF4-FFF2-40B4-BE49-F238E27FC236}">
                <a16:creationId xmlns:a16="http://schemas.microsoft.com/office/drawing/2014/main" id="{6F4E9B7B-7336-6829-1502-178B6E421E2C}"/>
              </a:ext>
            </a:extLst>
          </p:cNvPr>
          <p:cNvSpPr/>
          <p:nvPr/>
        </p:nvSpPr>
        <p:spPr>
          <a:xfrm>
            <a:off x="543753" y="1264461"/>
            <a:ext cx="277778" cy="27777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1FF79974-1C2D-4814-9FDD-B8A031C362E0}"/>
              </a:ext>
            </a:extLst>
          </p:cNvPr>
          <p:cNvGrpSpPr/>
          <p:nvPr/>
        </p:nvGrpSpPr>
        <p:grpSpPr>
          <a:xfrm>
            <a:off x="619955" y="1340188"/>
            <a:ext cx="125373" cy="126312"/>
            <a:chOff x="619955" y="1505288"/>
            <a:chExt cx="125373" cy="126312"/>
          </a:xfrm>
        </p:grpSpPr>
        <p:sp>
          <p:nvSpPr>
            <p:cNvPr id="8" name="자유형: 도형 7">
              <a:extLst>
                <a:ext uri="{FF2B5EF4-FFF2-40B4-BE49-F238E27FC236}">
                  <a16:creationId xmlns:a16="http://schemas.microsoft.com/office/drawing/2014/main" id="{6B1291CC-ED73-EE46-737F-57984138F676}"/>
                </a:ext>
              </a:extLst>
            </p:cNvPr>
            <p:cNvSpPr/>
            <p:nvPr/>
          </p:nvSpPr>
          <p:spPr>
            <a:xfrm>
              <a:off x="665642" y="1505288"/>
              <a:ext cx="79686" cy="126312"/>
            </a:xfrm>
            <a:custGeom>
              <a:avLst/>
              <a:gdLst>
                <a:gd name="connsiteX0" fmla="*/ 76743 w 79686"/>
                <a:gd name="connsiteY0" fmla="*/ 62382 h 126312"/>
                <a:gd name="connsiteX1" fmla="*/ 69888 w 79686"/>
                <a:gd name="connsiteY1" fmla="*/ 77017 h 126312"/>
                <a:gd name="connsiteX2" fmla="*/ 26891 w 79686"/>
                <a:gd name="connsiteY2" fmla="*/ 120016 h 126312"/>
                <a:gd name="connsiteX3" fmla="*/ -60 w 79686"/>
                <a:gd name="connsiteY3" fmla="*/ 120016 h 126312"/>
                <a:gd name="connsiteX4" fmla="*/ -2941 w 79686"/>
                <a:gd name="connsiteY4" fmla="*/ 116319 h 126312"/>
                <a:gd name="connsiteX5" fmla="*/ 36361 w 79686"/>
                <a:gd name="connsiteY5" fmla="*/ 77019 h 126312"/>
                <a:gd name="connsiteX6" fmla="*/ 38828 w 79686"/>
                <a:gd name="connsiteY6" fmla="*/ 50228 h 126312"/>
                <a:gd name="connsiteX7" fmla="*/ 35846 w 79686"/>
                <a:gd name="connsiteY7" fmla="*/ 47348 h 126312"/>
                <a:gd name="connsiteX8" fmla="*/ -2944 w 79686"/>
                <a:gd name="connsiteY8" fmla="*/ 8563 h 126312"/>
                <a:gd name="connsiteX9" fmla="*/ -60 w 79686"/>
                <a:gd name="connsiteY9" fmla="*/ 4865 h 126312"/>
                <a:gd name="connsiteX10" fmla="*/ 26883 w 79686"/>
                <a:gd name="connsiteY10" fmla="*/ 4865 h 126312"/>
                <a:gd name="connsiteX11" fmla="*/ 26885 w 79686"/>
                <a:gd name="connsiteY11" fmla="*/ 4865 h 126312"/>
                <a:gd name="connsiteX12" fmla="*/ 69368 w 79686"/>
                <a:gd name="connsiteY12" fmla="*/ 47348 h 126312"/>
                <a:gd name="connsiteX13" fmla="*/ 76743 w 79686"/>
                <a:gd name="connsiteY13" fmla="*/ 62382 h 126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9686" h="126312">
                  <a:moveTo>
                    <a:pt x="76743" y="62382"/>
                  </a:moveTo>
                  <a:cubicBezTo>
                    <a:pt x="76749" y="68038"/>
                    <a:pt x="74236" y="73401"/>
                    <a:pt x="69888" y="77017"/>
                  </a:cubicBezTo>
                  <a:lnTo>
                    <a:pt x="26891" y="120016"/>
                  </a:lnTo>
                  <a:cubicBezTo>
                    <a:pt x="19448" y="127458"/>
                    <a:pt x="7383" y="127458"/>
                    <a:pt x="-60" y="120016"/>
                  </a:cubicBezTo>
                  <a:cubicBezTo>
                    <a:pt x="-1168" y="118907"/>
                    <a:pt x="-2137" y="117665"/>
                    <a:pt x="-2941" y="116319"/>
                  </a:cubicBezTo>
                  <a:lnTo>
                    <a:pt x="36361" y="77019"/>
                  </a:lnTo>
                  <a:cubicBezTo>
                    <a:pt x="44440" y="70302"/>
                    <a:pt x="45545" y="58307"/>
                    <a:pt x="38828" y="50228"/>
                  </a:cubicBezTo>
                  <a:cubicBezTo>
                    <a:pt x="37941" y="49162"/>
                    <a:pt x="36942" y="48197"/>
                    <a:pt x="35846" y="47348"/>
                  </a:cubicBezTo>
                  <a:lnTo>
                    <a:pt x="-2944" y="8563"/>
                  </a:lnTo>
                  <a:cubicBezTo>
                    <a:pt x="-2141" y="7215"/>
                    <a:pt x="-1171" y="5973"/>
                    <a:pt x="-60" y="4865"/>
                  </a:cubicBezTo>
                  <a:cubicBezTo>
                    <a:pt x="7381" y="-2575"/>
                    <a:pt x="19443" y="-2575"/>
                    <a:pt x="26883" y="4865"/>
                  </a:cubicBezTo>
                  <a:cubicBezTo>
                    <a:pt x="26885" y="4865"/>
                    <a:pt x="26885" y="4865"/>
                    <a:pt x="26885" y="4865"/>
                  </a:cubicBezTo>
                  <a:lnTo>
                    <a:pt x="69368" y="47348"/>
                  </a:lnTo>
                  <a:cubicBezTo>
                    <a:pt x="74023" y="50945"/>
                    <a:pt x="76747" y="56499"/>
                    <a:pt x="76743" y="62382"/>
                  </a:cubicBezTo>
                  <a:close/>
                </a:path>
              </a:pathLst>
            </a:custGeom>
            <a:solidFill>
              <a:srgbClr val="0EAE67"/>
            </a:solidFill>
            <a:ln w="1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9" name="자유형: 도형 8">
              <a:extLst>
                <a:ext uri="{FF2B5EF4-FFF2-40B4-BE49-F238E27FC236}">
                  <a16:creationId xmlns:a16="http://schemas.microsoft.com/office/drawing/2014/main" id="{BE9E18E5-68FA-2515-7B0B-A033416337A5}"/>
                </a:ext>
              </a:extLst>
            </p:cNvPr>
            <p:cNvSpPr/>
            <p:nvPr/>
          </p:nvSpPr>
          <p:spPr>
            <a:xfrm>
              <a:off x="619955" y="1507713"/>
              <a:ext cx="78473" cy="121574"/>
            </a:xfrm>
            <a:custGeom>
              <a:avLst/>
              <a:gdLst>
                <a:gd name="connsiteX0" fmla="*/ 70388 w 78473"/>
                <a:gd name="connsiteY0" fmla="*/ 47522 h 121574"/>
                <a:gd name="connsiteX1" fmla="*/ 27181 w 78473"/>
                <a:gd name="connsiteY1" fmla="*/ 4322 h 121574"/>
                <a:gd name="connsiteX2" fmla="*/ 2344 w 78473"/>
                <a:gd name="connsiteY2" fmla="*/ 4537 h 121574"/>
                <a:gd name="connsiteX3" fmla="*/ 2345 w 78473"/>
                <a:gd name="connsiteY3" fmla="*/ 29162 h 121574"/>
                <a:gd name="connsiteX4" fmla="*/ 33130 w 78473"/>
                <a:gd name="connsiteY4" fmla="*/ 59942 h 121574"/>
                <a:gd name="connsiteX5" fmla="*/ 2203 w 78473"/>
                <a:gd name="connsiteY5" fmla="*/ 90873 h 121574"/>
                <a:gd name="connsiteX6" fmla="*/ 2199 w 78473"/>
                <a:gd name="connsiteY6" fmla="*/ 115712 h 121574"/>
                <a:gd name="connsiteX7" fmla="*/ 27038 w 78473"/>
                <a:gd name="connsiteY7" fmla="*/ 115718 h 121574"/>
                <a:gd name="connsiteX8" fmla="*/ 70389 w 78473"/>
                <a:gd name="connsiteY8" fmla="*/ 72366 h 121574"/>
                <a:gd name="connsiteX9" fmla="*/ 70389 w 78473"/>
                <a:gd name="connsiteY9" fmla="*/ 47526 h 121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8473" h="121574">
                  <a:moveTo>
                    <a:pt x="70388" y="47522"/>
                  </a:moveTo>
                  <a:lnTo>
                    <a:pt x="27181" y="4322"/>
                  </a:lnTo>
                  <a:cubicBezTo>
                    <a:pt x="20262" y="-2477"/>
                    <a:pt x="9142" y="-2381"/>
                    <a:pt x="2344" y="4537"/>
                  </a:cubicBezTo>
                  <a:cubicBezTo>
                    <a:pt x="-4373" y="11372"/>
                    <a:pt x="-4373" y="22329"/>
                    <a:pt x="2345" y="29162"/>
                  </a:cubicBezTo>
                  <a:lnTo>
                    <a:pt x="33130" y="59942"/>
                  </a:lnTo>
                  <a:lnTo>
                    <a:pt x="2203" y="90873"/>
                  </a:lnTo>
                  <a:cubicBezTo>
                    <a:pt x="-4658" y="97731"/>
                    <a:pt x="-4659" y="108853"/>
                    <a:pt x="2199" y="115712"/>
                  </a:cubicBezTo>
                  <a:cubicBezTo>
                    <a:pt x="9057" y="122573"/>
                    <a:pt x="20177" y="122575"/>
                    <a:pt x="27038" y="115718"/>
                  </a:cubicBezTo>
                  <a:lnTo>
                    <a:pt x="70389" y="72366"/>
                  </a:lnTo>
                  <a:cubicBezTo>
                    <a:pt x="77244" y="65504"/>
                    <a:pt x="77244" y="54388"/>
                    <a:pt x="70389" y="47526"/>
                  </a:cubicBezTo>
                  <a:close/>
                </a:path>
              </a:pathLst>
            </a:custGeom>
            <a:solidFill>
              <a:srgbClr val="08683D"/>
            </a:solidFill>
            <a:ln w="1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B2552C55-D2A9-032F-9007-E3C456EFF28E}"/>
              </a:ext>
            </a:extLst>
          </p:cNvPr>
          <p:cNvSpPr txBox="1"/>
          <p:nvPr/>
        </p:nvSpPr>
        <p:spPr>
          <a:xfrm>
            <a:off x="637191" y="3285218"/>
            <a:ext cx="4463571" cy="295978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12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행위자는 피해자가 다른 현장으로 전출을 요구하는 제안을 거부하자</a:t>
            </a:r>
            <a:r>
              <a:rPr kumimoji="0" lang="en-US" altLang="ko-KR" sz="12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,</a:t>
            </a:r>
          </a:p>
          <a:p>
            <a:pPr marR="0" lvl="0" indent="88900" algn="l" defTabSz="914400" rtl="0" eaLnBrk="1" fontAlgn="auto" latinLnBrk="1" hangingPunct="1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ko-KR" altLang="en-US" sz="12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행위자는 자신의</a:t>
            </a:r>
            <a:r>
              <a:rPr kumimoji="0" lang="en-US" altLang="ko-KR" sz="12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</a:t>
            </a:r>
            <a:r>
              <a:rPr kumimoji="0" lang="ko-KR" altLang="en-US" sz="12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팀원들이 보는 앞에서 피해자에게</a:t>
            </a:r>
            <a:r>
              <a:rPr kumimoji="0" lang="en-US" altLang="ko-KR" sz="12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</a:t>
            </a:r>
            <a:r>
              <a:rPr kumimoji="0" lang="ko-KR" altLang="en-US" sz="12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욕설을</a:t>
            </a:r>
            <a:r>
              <a:rPr kumimoji="0" lang="en-US" altLang="ko-KR" sz="12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</a:t>
            </a:r>
            <a:r>
              <a:rPr kumimoji="0" lang="ko-KR" altLang="en-US" sz="12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섞어</a:t>
            </a:r>
            <a:endParaRPr kumimoji="0" lang="en-US" altLang="ko-KR" sz="1200" b="0" i="0" u="none" strike="noStrike" kern="1200" cap="none" spc="-100" normalizeH="0" baseline="0" noProof="0" dirty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  <a:p>
            <a:pPr marR="0" lvl="0" indent="88900" algn="l" defTabSz="914400" rtl="0" eaLnBrk="1" fontAlgn="auto" latinLnBrk="1" hangingPunct="1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ko-KR" altLang="en-US" sz="12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화를 냄</a:t>
            </a:r>
            <a:r>
              <a:rPr lang="en-US" altLang="ko-KR" sz="1200" spc="-100" dirty="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.</a:t>
            </a:r>
            <a:r>
              <a:rPr kumimoji="0" lang="en-US" altLang="ko-KR" sz="12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12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피해자의 휴가기간 중 행위자는 </a:t>
            </a:r>
            <a:r>
              <a:rPr kumimoji="0" lang="ko-KR" altLang="en-US" sz="1200" b="0" i="0" u="none" strike="noStrike" kern="1200" cap="none" spc="-100" normalizeH="0" baseline="0" noProof="0" dirty="0" err="1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안전팀원들에게</a:t>
            </a:r>
            <a:r>
              <a:rPr kumimoji="0" lang="ko-KR" altLang="en-US" sz="12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지시하여 피해자의</a:t>
            </a:r>
            <a:endParaRPr kumimoji="0" lang="en-US" altLang="ko-KR" sz="1200" b="0" i="0" u="none" strike="noStrike" kern="1200" cap="none" spc="-100" normalizeH="0" baseline="0" noProof="0" dirty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  <a:p>
            <a:pPr indent="88900">
              <a:spcBef>
                <a:spcPts val="200"/>
              </a:spcBef>
              <a:defRPr/>
            </a:pPr>
            <a:r>
              <a:rPr lang="ko-KR" altLang="en-US" sz="1200" spc="-150" dirty="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자리를 팀원들의</a:t>
            </a:r>
            <a:r>
              <a:rPr lang="en-US" altLang="ko-KR" sz="1200" spc="-150" dirty="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 </a:t>
            </a:r>
            <a:r>
              <a:rPr lang="ko-KR" altLang="en-US" sz="1200" spc="-150" dirty="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자리에서</a:t>
            </a:r>
            <a:r>
              <a:rPr lang="en-US" altLang="ko-KR" sz="1200" spc="-150" dirty="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 </a:t>
            </a:r>
            <a:r>
              <a:rPr lang="ko-KR" altLang="en-US" sz="1200" spc="-150" dirty="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멀리 떨어진 </a:t>
            </a:r>
            <a:r>
              <a:rPr lang="ko-KR" altLang="en-US" sz="1200" spc="-150" dirty="0" err="1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기계팀</a:t>
            </a:r>
            <a:r>
              <a:rPr lang="ko-KR" altLang="en-US" sz="1200" spc="-150" dirty="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 옆자리로</a:t>
            </a:r>
            <a:r>
              <a:rPr lang="en-US" altLang="ko-KR" sz="1200" spc="-150" dirty="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 </a:t>
            </a:r>
            <a:r>
              <a:rPr lang="ko-KR" altLang="en-US" sz="1200" spc="-150" dirty="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이동시켰는데</a:t>
            </a:r>
            <a:r>
              <a:rPr lang="en-US" altLang="ko-KR" sz="1200" spc="-150" dirty="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,  </a:t>
            </a:r>
          </a:p>
          <a:p>
            <a:pPr indent="88900">
              <a:spcBef>
                <a:spcPts val="200"/>
              </a:spcBef>
              <a:defRPr/>
            </a:pPr>
            <a:r>
              <a:rPr lang="ko-KR" altLang="en-US" sz="1200" spc="-150" dirty="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화장실로 가는</a:t>
            </a:r>
            <a:r>
              <a:rPr lang="en-US" altLang="ko-KR" sz="1200" spc="-150" dirty="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 </a:t>
            </a:r>
            <a:r>
              <a:rPr lang="ko-KR" altLang="en-US" sz="1200" spc="-150" dirty="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통로 옆 자리였으며</a:t>
            </a:r>
            <a:r>
              <a:rPr lang="en-US" altLang="ko-KR" sz="1200" spc="-150" dirty="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, </a:t>
            </a:r>
            <a:r>
              <a:rPr lang="ko-KR" altLang="en-US" sz="1200" spc="-150" dirty="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이는 피해자의 동의 없이 이루어 짐</a:t>
            </a:r>
            <a:r>
              <a:rPr lang="en-US" altLang="ko-KR" sz="1200" spc="-150" dirty="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.</a:t>
            </a:r>
            <a:endParaRPr lang="ko-KR" altLang="en-US" sz="1200" spc="-150" dirty="0"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latin typeface="맑은 고딕" panose="020F0502020204030204"/>
              <a:ea typeface="맑은 고딕" panose="020B0503020000020004" pitchFamily="50" charset="-127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12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직원들이 볼 수 있도록 사무실 입구에 게시된 월간 근무</a:t>
            </a:r>
            <a:r>
              <a:rPr lang="ko-KR" altLang="en-US" sz="1200" spc="-100" dirty="0" err="1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ㆍ</a:t>
            </a:r>
            <a:r>
              <a:rPr kumimoji="0" lang="ko-KR" altLang="en-US" sz="12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휴무</a:t>
            </a:r>
            <a:endParaRPr kumimoji="0" lang="en-US" altLang="ko-KR" sz="1200" b="0" i="0" u="none" strike="noStrike" kern="1200" cap="none" spc="-100" normalizeH="0" baseline="0" noProof="0" dirty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  <a:p>
            <a:pPr marL="95250" marR="0" lvl="0" indent="0" algn="l" defTabSz="914400" rtl="0" eaLnBrk="1" fontAlgn="auto" latinLnBrk="1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2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계획표에</a:t>
            </a:r>
            <a:r>
              <a:rPr kumimoji="0" lang="en-US" altLang="ko-KR" sz="12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</a:t>
            </a:r>
            <a:r>
              <a:rPr kumimoji="0" lang="ko-KR" altLang="en-US" sz="12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피해자의 직위와 이름을 삭제함</a:t>
            </a:r>
            <a:r>
              <a:rPr kumimoji="0" lang="en-US" altLang="ko-KR" sz="12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.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12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행위자는 팀장회의에 안전팀장인 피해자를 배제하고</a:t>
            </a:r>
            <a:r>
              <a:rPr kumimoji="0" lang="en-US" altLang="ko-KR" sz="12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12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관리팀장과</a:t>
            </a:r>
            <a:endParaRPr kumimoji="0" lang="en-US" altLang="ko-KR" sz="1200" b="0" i="0" u="none" strike="noStrike" kern="1200" cap="none" spc="-100" normalizeH="0" baseline="0" noProof="0" dirty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  <a:p>
            <a:pPr marL="95250" marR="0" lvl="0" indent="0" algn="l" defTabSz="914400" rtl="0" eaLnBrk="1" fontAlgn="auto" latinLnBrk="1" hangingPunct="1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200" b="0" i="0" u="none" strike="noStrike" kern="1200" cap="none" spc="-100" normalizeH="0" baseline="0" noProof="0" dirty="0" err="1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안전팀원에게</a:t>
            </a:r>
            <a:r>
              <a:rPr kumimoji="0" lang="ko-KR" altLang="en-US" sz="12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피해자</a:t>
            </a:r>
            <a:r>
              <a:rPr lang="ko-KR" altLang="en-US" sz="1200" spc="-100" dirty="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와</a:t>
            </a:r>
            <a:r>
              <a:rPr kumimoji="0" lang="ko-KR" altLang="en-US" sz="12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의 회의 내용을 녹취하여</a:t>
            </a:r>
            <a:r>
              <a:rPr kumimoji="0" lang="en-US" altLang="ko-KR" sz="12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</a:t>
            </a:r>
            <a:r>
              <a:rPr kumimoji="0" lang="ko-KR" altLang="en-US" sz="12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보고하도록</a:t>
            </a:r>
            <a:endParaRPr kumimoji="0" lang="en-US" altLang="ko-KR" sz="1200" b="0" i="0" u="none" strike="noStrike" kern="1200" cap="none" spc="-100" normalizeH="0" baseline="0" noProof="0" dirty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  <a:p>
            <a:pPr marL="95250" marR="0" lvl="0" indent="0" algn="l" defTabSz="914400" rtl="0" eaLnBrk="1" fontAlgn="auto" latinLnBrk="1" hangingPunct="1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200" b="0" i="0" u="none" strike="noStrike" kern="1200" cap="none" spc="-120" normalizeH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지시하였음</a:t>
            </a:r>
            <a:r>
              <a:rPr kumimoji="0" lang="en-US" altLang="ko-KR" sz="1200" b="0" i="0" u="none" strike="noStrike" kern="1200" cap="none" spc="-120" normalizeH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. </a:t>
            </a:r>
            <a:r>
              <a:rPr kumimoji="0" lang="ko-KR" altLang="en-US" sz="1200" b="0" i="0" u="none" strike="noStrike" kern="1200" cap="none" spc="-120" normalizeH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또한</a:t>
            </a:r>
            <a:r>
              <a:rPr kumimoji="0" lang="en-US" altLang="ko-KR" sz="1200" b="0" i="0" u="none" strike="noStrike" kern="1200" cap="none" spc="-120" normalizeH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1200" b="0" i="0" u="none" strike="noStrike" kern="1200" cap="none" spc="-120" normalizeH="0" noProof="0" dirty="0" err="1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안전팀원들에게</a:t>
            </a:r>
            <a:r>
              <a:rPr kumimoji="0" lang="en-US" altLang="ko-KR" sz="1200" b="0" i="0" u="none" strike="noStrike" kern="1200" cap="none" spc="-120" normalizeH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</a:t>
            </a:r>
            <a:r>
              <a:rPr kumimoji="0" lang="ko-KR" altLang="en-US" sz="1200" b="0" i="0" u="none" strike="noStrike" kern="1200" cap="none" spc="-120" normalizeH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피해자에 대한</a:t>
            </a:r>
            <a:r>
              <a:rPr kumimoji="0" lang="en-US" altLang="ko-KR" sz="1200" b="0" i="0" u="none" strike="noStrike" kern="1200" cap="none" spc="-120" normalizeH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</a:t>
            </a:r>
            <a:r>
              <a:rPr kumimoji="0" lang="ko-KR" altLang="en-US" sz="1200" b="0" i="0" u="none" strike="noStrike" kern="1200" cap="none" spc="-120" normalizeH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평</a:t>
            </a:r>
            <a:r>
              <a:rPr kumimoji="0" lang="en-US" altLang="ko-KR" sz="1200" b="0" i="0" u="none" strike="noStrike" kern="1200" cap="none" spc="-120" normalizeH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(</a:t>
            </a:r>
            <a:r>
              <a:rPr kumimoji="0" lang="ko-KR" altLang="en-US" sz="1200" b="0" i="0" u="none" strike="noStrike" kern="1200" cap="none" spc="-120" normalizeH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단점</a:t>
            </a:r>
            <a:r>
              <a:rPr kumimoji="0" lang="en-US" altLang="ko-KR" sz="1200" b="0" i="0" u="none" strike="noStrike" kern="1200" cap="none" spc="-120" normalizeH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)</a:t>
            </a:r>
            <a:r>
              <a:rPr kumimoji="0" lang="ko-KR" altLang="en-US" sz="1200" b="0" i="0" u="none" strike="noStrike" kern="1200" cap="none" spc="-120" normalizeH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을</a:t>
            </a:r>
            <a:r>
              <a:rPr kumimoji="0" lang="en-US" altLang="ko-KR" sz="1200" b="0" i="0" u="none" strike="noStrike" kern="1200" cap="none" spc="-120" normalizeH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</a:t>
            </a:r>
            <a:r>
              <a:rPr kumimoji="0" lang="ko-KR" altLang="en-US" sz="1200" b="0" i="0" u="none" strike="noStrike" kern="1200" cap="none" spc="-120" normalizeH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전자우편</a:t>
            </a:r>
            <a:endParaRPr kumimoji="0" lang="en-US" altLang="ko-KR" sz="1200" b="0" i="0" u="none" strike="noStrike" kern="1200" cap="none" spc="-120" normalizeH="0" noProof="0" dirty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  <a:p>
            <a:pPr marL="95250" marR="0" lvl="0" indent="0" algn="l" defTabSz="914400" rtl="0" eaLnBrk="1" fontAlgn="auto" latinLnBrk="1" hangingPunct="1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200" b="0" i="0" u="none" strike="noStrike" kern="1200" cap="none" spc="-100" normalizeH="0" baseline="0" noProof="0" dirty="0" err="1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으로</a:t>
            </a:r>
            <a:r>
              <a:rPr kumimoji="0" lang="ko-KR" altLang="en-US" sz="12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보고하도록</a:t>
            </a:r>
            <a:r>
              <a:rPr kumimoji="0" lang="en-US" altLang="ko-KR" sz="12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</a:t>
            </a:r>
            <a:r>
              <a:rPr kumimoji="0" lang="ko-KR" altLang="en-US" sz="12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지시하였음</a:t>
            </a:r>
            <a:r>
              <a:rPr kumimoji="0" lang="en-US" altLang="ko-KR" sz="12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.</a:t>
            </a:r>
          </a:p>
        </p:txBody>
      </p:sp>
      <p:sp>
        <p:nvSpPr>
          <p:cNvPr id="72" name="사각형: 둥근 위쪽 모서리 71">
            <a:extLst>
              <a:ext uri="{FF2B5EF4-FFF2-40B4-BE49-F238E27FC236}">
                <a16:creationId xmlns:a16="http://schemas.microsoft.com/office/drawing/2014/main" id="{F10C2C8A-6692-9333-78C5-6DF2C9C0E9F2}"/>
              </a:ext>
            </a:extLst>
          </p:cNvPr>
          <p:cNvSpPr/>
          <p:nvPr/>
        </p:nvSpPr>
        <p:spPr>
          <a:xfrm>
            <a:off x="506428" y="2760308"/>
            <a:ext cx="4633203" cy="375683"/>
          </a:xfrm>
          <a:prstGeom prst="round2SameRect">
            <a:avLst/>
          </a:prstGeom>
          <a:solidFill>
            <a:srgbClr val="404040"/>
          </a:solidFill>
          <a:ln w="25400">
            <a:solidFill>
              <a:srgbClr val="40404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600" b="1" i="0" u="none" strike="noStrike" kern="1200" cap="none" spc="-150" normalizeH="0" baseline="0" noProof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37894946-8113-AC86-A328-E271105B5F47}"/>
              </a:ext>
            </a:extLst>
          </p:cNvPr>
          <p:cNvSpPr txBox="1"/>
          <p:nvPr/>
        </p:nvSpPr>
        <p:spPr>
          <a:xfrm>
            <a:off x="2238734" y="2825039"/>
            <a:ext cx="1168590" cy="24622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600" b="1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주요 사실관계</a:t>
            </a:r>
          </a:p>
        </p:txBody>
      </p:sp>
      <p:grpSp>
        <p:nvGrpSpPr>
          <p:cNvPr id="85" name="그룹 84">
            <a:extLst>
              <a:ext uri="{FF2B5EF4-FFF2-40B4-BE49-F238E27FC236}">
                <a16:creationId xmlns:a16="http://schemas.microsoft.com/office/drawing/2014/main" id="{9C95DAFF-6298-C51A-63C0-116ECFE2012B}"/>
              </a:ext>
            </a:extLst>
          </p:cNvPr>
          <p:cNvGrpSpPr/>
          <p:nvPr/>
        </p:nvGrpSpPr>
        <p:grpSpPr>
          <a:xfrm>
            <a:off x="482600" y="1838580"/>
            <a:ext cx="2412710" cy="692034"/>
            <a:chOff x="546296" y="1848105"/>
            <a:chExt cx="2412710" cy="692034"/>
          </a:xfrm>
        </p:grpSpPr>
        <p:grpSp>
          <p:nvGrpSpPr>
            <p:cNvPr id="81" name="그룹 80">
              <a:extLst>
                <a:ext uri="{FF2B5EF4-FFF2-40B4-BE49-F238E27FC236}">
                  <a16:creationId xmlns:a16="http://schemas.microsoft.com/office/drawing/2014/main" id="{20D2A34B-3E6D-71C7-DBAB-4C5DCA6BA52C}"/>
                </a:ext>
              </a:extLst>
            </p:cNvPr>
            <p:cNvGrpSpPr/>
            <p:nvPr/>
          </p:nvGrpSpPr>
          <p:grpSpPr>
            <a:xfrm>
              <a:off x="546296" y="1848105"/>
              <a:ext cx="2412710" cy="291984"/>
              <a:chOff x="546296" y="1848105"/>
              <a:chExt cx="2412710" cy="291984"/>
            </a:xfrm>
          </p:grpSpPr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96331280-D41B-035F-2CB8-4E400D9F5CF4}"/>
                  </a:ext>
                </a:extLst>
              </p:cNvPr>
              <p:cNvSpPr txBox="1"/>
              <p:nvPr/>
            </p:nvSpPr>
            <p:spPr>
              <a:xfrm>
                <a:off x="1408902" y="1905593"/>
                <a:ext cx="1550104" cy="2154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spAutoFit/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18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1400" b="0" i="0" u="none" strike="noStrike" kern="1200" cap="none" spc="-100" normalizeH="0" baseline="0" noProof="0">
                    <a:ln>
                      <a:noFill/>
                    </a:ln>
                    <a:gradFill>
                      <a:gsLst>
                        <a:gs pos="100000">
                          <a:prstClr val="black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  <a:effectLst/>
                    <a:uLnTx/>
                    <a:uFillTx/>
                    <a:latin typeface="맑은 고딕" panose="020F0502020204030204"/>
                    <a:ea typeface="맑은 고딕" panose="020B0503020000020004" pitchFamily="50" charset="-127"/>
                    <a:cs typeface="+mn-cs"/>
                  </a:rPr>
                  <a:t>건설현장의 현장소장</a:t>
                </a:r>
              </a:p>
            </p:txBody>
          </p:sp>
          <p:sp>
            <p:nvSpPr>
              <p:cNvPr id="80" name="사각형: 둥근 모서리 79">
                <a:extLst>
                  <a:ext uri="{FF2B5EF4-FFF2-40B4-BE49-F238E27FC236}">
                    <a16:creationId xmlns:a16="http://schemas.microsoft.com/office/drawing/2014/main" id="{55437C00-04C4-9A19-B790-D8A2914B600B}"/>
                  </a:ext>
                </a:extLst>
              </p:cNvPr>
              <p:cNvSpPr/>
              <p:nvPr/>
            </p:nvSpPr>
            <p:spPr>
              <a:xfrm>
                <a:off x="546296" y="1848105"/>
                <a:ext cx="794327" cy="291984"/>
              </a:xfrm>
              <a:prstGeom prst="roundRect">
                <a:avLst>
                  <a:gd name="adj" fmla="val 50000"/>
                </a:avLst>
              </a:prstGeom>
              <a:solidFill>
                <a:srgbClr val="FF5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rtlCol="0" anchor="ctr"/>
              <a:lstStyle/>
              <a:p>
                <a:pPr marL="0" marR="0" lvl="0" indent="0" algn="ctr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1400" b="1" i="0" u="none" strike="noStrike" kern="1200" cap="none" spc="-150" normalizeH="0" baseline="0" noProof="0">
                    <a:ln>
                      <a:noFill/>
                    </a:ln>
                    <a:gradFill>
                      <a:gsLst>
                        <a:gs pos="100000">
                          <a:prstClr val="white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  <a:effectLst/>
                    <a:uLnTx/>
                    <a:uFillTx/>
                    <a:latin typeface="맑은 고딕" panose="020B0503020000020004" pitchFamily="50" charset="-127"/>
                    <a:ea typeface="맑은 고딕" panose="020B0503020000020004" pitchFamily="50" charset="-127"/>
                    <a:cs typeface="+mn-cs"/>
                  </a:rPr>
                  <a:t>행위자</a:t>
                </a:r>
              </a:p>
            </p:txBody>
          </p:sp>
        </p:grpSp>
        <p:grpSp>
          <p:nvGrpSpPr>
            <p:cNvPr id="82" name="그룹 81">
              <a:extLst>
                <a:ext uri="{FF2B5EF4-FFF2-40B4-BE49-F238E27FC236}">
                  <a16:creationId xmlns:a16="http://schemas.microsoft.com/office/drawing/2014/main" id="{55E258D2-EA78-D78F-843B-913E7D47E393}"/>
                </a:ext>
              </a:extLst>
            </p:cNvPr>
            <p:cNvGrpSpPr/>
            <p:nvPr/>
          </p:nvGrpSpPr>
          <p:grpSpPr>
            <a:xfrm>
              <a:off x="546296" y="2248155"/>
              <a:ext cx="2412710" cy="291984"/>
              <a:chOff x="546296" y="1848105"/>
              <a:chExt cx="2412710" cy="291984"/>
            </a:xfrm>
          </p:grpSpPr>
          <p:sp>
            <p:nvSpPr>
              <p:cNvPr id="83" name="TextBox 82">
                <a:extLst>
                  <a:ext uri="{FF2B5EF4-FFF2-40B4-BE49-F238E27FC236}">
                    <a16:creationId xmlns:a16="http://schemas.microsoft.com/office/drawing/2014/main" id="{FBEB3DC9-A3B4-B677-975A-DABE1EB1873F}"/>
                  </a:ext>
                </a:extLst>
              </p:cNvPr>
              <p:cNvSpPr txBox="1"/>
              <p:nvPr/>
            </p:nvSpPr>
            <p:spPr>
              <a:xfrm>
                <a:off x="1408902" y="1905593"/>
                <a:ext cx="1550104" cy="2154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spAutoFit/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18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1400" b="0" i="0" u="none" strike="noStrike" kern="1200" cap="none" spc="-100" normalizeH="0" baseline="0" noProof="0">
                    <a:ln>
                      <a:noFill/>
                    </a:ln>
                    <a:gradFill>
                      <a:gsLst>
                        <a:gs pos="100000">
                          <a:prstClr val="black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  <a:effectLst/>
                    <a:uLnTx/>
                    <a:uFillTx/>
                    <a:latin typeface="맑은 고딕" panose="020F0502020204030204"/>
                    <a:ea typeface="맑은 고딕" panose="020B0503020000020004" pitchFamily="50" charset="-127"/>
                    <a:cs typeface="+mn-cs"/>
                  </a:rPr>
                  <a:t>건설현장의 안전팀장</a:t>
                </a:r>
              </a:p>
            </p:txBody>
          </p:sp>
          <p:sp>
            <p:nvSpPr>
              <p:cNvPr id="84" name="사각형: 둥근 모서리 83">
                <a:extLst>
                  <a:ext uri="{FF2B5EF4-FFF2-40B4-BE49-F238E27FC236}">
                    <a16:creationId xmlns:a16="http://schemas.microsoft.com/office/drawing/2014/main" id="{33345349-795D-801F-F49F-EBE3302AB3E3}"/>
                  </a:ext>
                </a:extLst>
              </p:cNvPr>
              <p:cNvSpPr/>
              <p:nvPr/>
            </p:nvSpPr>
            <p:spPr>
              <a:xfrm>
                <a:off x="546296" y="1848105"/>
                <a:ext cx="794327" cy="291984"/>
              </a:xfrm>
              <a:prstGeom prst="roundRect">
                <a:avLst>
                  <a:gd name="adj" fmla="val 50000"/>
                </a:avLst>
              </a:prstGeom>
              <a:solidFill>
                <a:srgbClr val="0D82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rtlCol="0" anchor="ctr"/>
              <a:lstStyle/>
              <a:p>
                <a:pPr marL="0" marR="0" lvl="0" indent="0" algn="ctr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1400" b="1" i="0" u="none" strike="noStrike" kern="1200" cap="none" spc="-150" normalizeH="0" baseline="0" noProof="0">
                    <a:ln>
                      <a:noFill/>
                    </a:ln>
                    <a:gradFill>
                      <a:gsLst>
                        <a:gs pos="100000">
                          <a:prstClr val="white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  <a:effectLst/>
                    <a:uLnTx/>
                    <a:uFillTx/>
                    <a:latin typeface="맑은 고딕" panose="020B0503020000020004" pitchFamily="50" charset="-127"/>
                    <a:ea typeface="맑은 고딕" panose="020B0503020000020004" pitchFamily="50" charset="-127"/>
                    <a:cs typeface="+mn-cs"/>
                  </a:rPr>
                  <a:t>피해자</a:t>
                </a:r>
              </a:p>
            </p:txBody>
          </p:sp>
        </p:grpSp>
      </p:grpSp>
      <p:grpSp>
        <p:nvGrpSpPr>
          <p:cNvPr id="96" name="그룹 95">
            <a:extLst>
              <a:ext uri="{FF2B5EF4-FFF2-40B4-BE49-F238E27FC236}">
                <a16:creationId xmlns:a16="http://schemas.microsoft.com/office/drawing/2014/main" id="{91BA173E-2A61-B8C0-13C4-3E47F1CB9936}"/>
              </a:ext>
            </a:extLst>
          </p:cNvPr>
          <p:cNvGrpSpPr/>
          <p:nvPr/>
        </p:nvGrpSpPr>
        <p:grpSpPr>
          <a:xfrm>
            <a:off x="5909594" y="1836474"/>
            <a:ext cx="2927021" cy="307777"/>
            <a:chOff x="533680" y="1314640"/>
            <a:chExt cx="2927021" cy="307777"/>
          </a:xfrm>
        </p:grpSpPr>
        <p:grpSp>
          <p:nvGrpSpPr>
            <p:cNvPr id="97" name="그룹 96">
              <a:extLst>
                <a:ext uri="{FF2B5EF4-FFF2-40B4-BE49-F238E27FC236}">
                  <a16:creationId xmlns:a16="http://schemas.microsoft.com/office/drawing/2014/main" id="{8EF29EA2-5E39-3480-6A4C-CD0E7EF90CB5}"/>
                </a:ext>
              </a:extLst>
            </p:cNvPr>
            <p:cNvGrpSpPr/>
            <p:nvPr/>
          </p:nvGrpSpPr>
          <p:grpSpPr>
            <a:xfrm>
              <a:off x="533680" y="1376173"/>
              <a:ext cx="196570" cy="184710"/>
              <a:chOff x="10352088" y="1217613"/>
              <a:chExt cx="4394200" cy="4129087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99" name="Freeform 5">
                <a:extLst>
                  <a:ext uri="{FF2B5EF4-FFF2-40B4-BE49-F238E27FC236}">
                    <a16:creationId xmlns:a16="http://schemas.microsoft.com/office/drawing/2014/main" id="{E89FECFF-43DE-1DA8-A95E-790442F4D1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52088" y="1217613"/>
                <a:ext cx="4127500" cy="4129087"/>
              </a:xfrm>
              <a:custGeom>
                <a:avLst/>
                <a:gdLst>
                  <a:gd name="T0" fmla="*/ 547 w 1094"/>
                  <a:gd name="T1" fmla="*/ 1094 h 1094"/>
                  <a:gd name="T2" fmla="*/ 0 w 1094"/>
                  <a:gd name="T3" fmla="*/ 547 h 1094"/>
                  <a:gd name="T4" fmla="*/ 547 w 1094"/>
                  <a:gd name="T5" fmla="*/ 0 h 1094"/>
                  <a:gd name="T6" fmla="*/ 781 w 1094"/>
                  <a:gd name="T7" fmla="*/ 53 h 1094"/>
                  <a:gd name="T8" fmla="*/ 805 w 1094"/>
                  <a:gd name="T9" fmla="*/ 120 h 1094"/>
                  <a:gd name="T10" fmla="*/ 738 w 1094"/>
                  <a:gd name="T11" fmla="*/ 144 h 1094"/>
                  <a:gd name="T12" fmla="*/ 547 w 1094"/>
                  <a:gd name="T13" fmla="*/ 101 h 1094"/>
                  <a:gd name="T14" fmla="*/ 100 w 1094"/>
                  <a:gd name="T15" fmla="*/ 547 h 1094"/>
                  <a:gd name="T16" fmla="*/ 547 w 1094"/>
                  <a:gd name="T17" fmla="*/ 994 h 1094"/>
                  <a:gd name="T18" fmla="*/ 994 w 1094"/>
                  <a:gd name="T19" fmla="*/ 547 h 1094"/>
                  <a:gd name="T20" fmla="*/ 990 w 1094"/>
                  <a:gd name="T21" fmla="*/ 491 h 1094"/>
                  <a:gd name="T22" fmla="*/ 1034 w 1094"/>
                  <a:gd name="T23" fmla="*/ 435 h 1094"/>
                  <a:gd name="T24" fmla="*/ 1090 w 1094"/>
                  <a:gd name="T25" fmla="*/ 478 h 1094"/>
                  <a:gd name="T26" fmla="*/ 1094 w 1094"/>
                  <a:gd name="T27" fmla="*/ 547 h 1094"/>
                  <a:gd name="T28" fmla="*/ 547 w 1094"/>
                  <a:gd name="T29" fmla="*/ 1094 h 10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94" h="1094">
                    <a:moveTo>
                      <a:pt x="547" y="1094"/>
                    </a:moveTo>
                    <a:cubicBezTo>
                      <a:pt x="245" y="1094"/>
                      <a:pt x="0" y="849"/>
                      <a:pt x="0" y="547"/>
                    </a:cubicBezTo>
                    <a:cubicBezTo>
                      <a:pt x="0" y="246"/>
                      <a:pt x="245" y="0"/>
                      <a:pt x="547" y="0"/>
                    </a:cubicBezTo>
                    <a:cubicBezTo>
                      <a:pt x="629" y="0"/>
                      <a:pt x="708" y="18"/>
                      <a:pt x="781" y="53"/>
                    </a:cubicBezTo>
                    <a:cubicBezTo>
                      <a:pt x="806" y="65"/>
                      <a:pt x="817" y="95"/>
                      <a:pt x="805" y="120"/>
                    </a:cubicBezTo>
                    <a:cubicBezTo>
                      <a:pt x="793" y="145"/>
                      <a:pt x="764" y="156"/>
                      <a:pt x="738" y="144"/>
                    </a:cubicBezTo>
                    <a:cubicBezTo>
                      <a:pt x="678" y="115"/>
                      <a:pt x="614" y="101"/>
                      <a:pt x="547" y="101"/>
                    </a:cubicBezTo>
                    <a:cubicBezTo>
                      <a:pt x="301" y="101"/>
                      <a:pt x="100" y="301"/>
                      <a:pt x="100" y="547"/>
                    </a:cubicBezTo>
                    <a:cubicBezTo>
                      <a:pt x="100" y="794"/>
                      <a:pt x="301" y="994"/>
                      <a:pt x="547" y="994"/>
                    </a:cubicBezTo>
                    <a:cubicBezTo>
                      <a:pt x="793" y="994"/>
                      <a:pt x="994" y="794"/>
                      <a:pt x="994" y="547"/>
                    </a:cubicBezTo>
                    <a:cubicBezTo>
                      <a:pt x="994" y="528"/>
                      <a:pt x="993" y="509"/>
                      <a:pt x="990" y="491"/>
                    </a:cubicBezTo>
                    <a:cubicBezTo>
                      <a:pt x="987" y="463"/>
                      <a:pt x="1006" y="438"/>
                      <a:pt x="1034" y="435"/>
                    </a:cubicBezTo>
                    <a:cubicBezTo>
                      <a:pt x="1061" y="431"/>
                      <a:pt x="1086" y="451"/>
                      <a:pt x="1090" y="478"/>
                    </a:cubicBezTo>
                    <a:cubicBezTo>
                      <a:pt x="1093" y="501"/>
                      <a:pt x="1094" y="524"/>
                      <a:pt x="1094" y="547"/>
                    </a:cubicBezTo>
                    <a:cubicBezTo>
                      <a:pt x="1094" y="849"/>
                      <a:pt x="849" y="1094"/>
                      <a:pt x="547" y="10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endParaRPr>
              </a:p>
            </p:txBody>
          </p:sp>
          <p:sp>
            <p:nvSpPr>
              <p:cNvPr id="100" name="Freeform 6">
                <a:extLst>
                  <a:ext uri="{FF2B5EF4-FFF2-40B4-BE49-F238E27FC236}">
                    <a16:creationId xmlns:a16="http://schemas.microsoft.com/office/drawing/2014/main" id="{6A6C87B9-C0E7-91C9-BE04-800E7F5D12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91863" y="1304925"/>
                <a:ext cx="3654425" cy="2905125"/>
              </a:xfrm>
              <a:custGeom>
                <a:avLst/>
                <a:gdLst>
                  <a:gd name="T0" fmla="*/ 0 w 2302"/>
                  <a:gd name="T1" fmla="*/ 1107 h 1830"/>
                  <a:gd name="T2" fmla="*/ 256 w 2302"/>
                  <a:gd name="T3" fmla="*/ 846 h 1830"/>
                  <a:gd name="T4" fmla="*/ 725 w 2302"/>
                  <a:gd name="T5" fmla="*/ 1309 h 1830"/>
                  <a:gd name="T6" fmla="*/ 2039 w 2302"/>
                  <a:gd name="T7" fmla="*/ 0 h 1830"/>
                  <a:gd name="T8" fmla="*/ 2302 w 2302"/>
                  <a:gd name="T9" fmla="*/ 261 h 1830"/>
                  <a:gd name="T10" fmla="*/ 725 w 2302"/>
                  <a:gd name="T11" fmla="*/ 1830 h 1830"/>
                  <a:gd name="T12" fmla="*/ 0 w 2302"/>
                  <a:gd name="T13" fmla="*/ 1107 h 1830"/>
                  <a:gd name="T14" fmla="*/ 0 w 2302"/>
                  <a:gd name="T15" fmla="*/ 1107 h 1830"/>
                  <a:gd name="T16" fmla="*/ 0 w 2302"/>
                  <a:gd name="T17" fmla="*/ 1107 h 18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02" h="1830">
                    <a:moveTo>
                      <a:pt x="0" y="1107"/>
                    </a:moveTo>
                    <a:lnTo>
                      <a:pt x="256" y="846"/>
                    </a:lnTo>
                    <a:lnTo>
                      <a:pt x="725" y="1309"/>
                    </a:lnTo>
                    <a:lnTo>
                      <a:pt x="2039" y="0"/>
                    </a:lnTo>
                    <a:lnTo>
                      <a:pt x="2302" y="261"/>
                    </a:lnTo>
                    <a:lnTo>
                      <a:pt x="725" y="1830"/>
                    </a:lnTo>
                    <a:lnTo>
                      <a:pt x="0" y="1107"/>
                    </a:lnTo>
                    <a:lnTo>
                      <a:pt x="0" y="1107"/>
                    </a:lnTo>
                    <a:lnTo>
                      <a:pt x="0" y="1107"/>
                    </a:lnTo>
                    <a:close/>
                  </a:path>
                </a:pathLst>
              </a:custGeom>
              <a:solidFill>
                <a:srgbClr val="0EAE6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endParaRPr>
              </a:p>
            </p:txBody>
          </p:sp>
        </p:grp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FE973685-F7D0-F7D7-483E-9FB8C7ABB312}"/>
                </a:ext>
              </a:extLst>
            </p:cNvPr>
            <p:cNvSpPr txBox="1"/>
            <p:nvPr/>
          </p:nvSpPr>
          <p:spPr>
            <a:xfrm>
              <a:off x="806128" y="1314640"/>
              <a:ext cx="2654573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2000" b="1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직장 내 괴롭힘 요건 판단</a:t>
              </a:r>
            </a:p>
          </p:txBody>
        </p:sp>
      </p:grpSp>
      <p:grpSp>
        <p:nvGrpSpPr>
          <p:cNvPr id="124" name="그룹 123">
            <a:extLst>
              <a:ext uri="{FF2B5EF4-FFF2-40B4-BE49-F238E27FC236}">
                <a16:creationId xmlns:a16="http://schemas.microsoft.com/office/drawing/2014/main" id="{B7D92455-F91B-A509-4DD2-31FB8DFE8B86}"/>
              </a:ext>
            </a:extLst>
          </p:cNvPr>
          <p:cNvGrpSpPr/>
          <p:nvPr/>
        </p:nvGrpSpPr>
        <p:grpSpPr>
          <a:xfrm>
            <a:off x="5907990" y="2315192"/>
            <a:ext cx="5819457" cy="682317"/>
            <a:chOff x="5907990" y="2600942"/>
            <a:chExt cx="5819457" cy="682317"/>
          </a:xfrm>
        </p:grpSpPr>
        <p:sp>
          <p:nvSpPr>
            <p:cNvPr id="125" name="사각형: 둥근 모서리 124">
              <a:extLst>
                <a:ext uri="{FF2B5EF4-FFF2-40B4-BE49-F238E27FC236}">
                  <a16:creationId xmlns:a16="http://schemas.microsoft.com/office/drawing/2014/main" id="{0382E996-680E-AE7B-0870-DB2B8ED923AC}"/>
                </a:ext>
              </a:extLst>
            </p:cNvPr>
            <p:cNvSpPr/>
            <p:nvPr/>
          </p:nvSpPr>
          <p:spPr>
            <a:xfrm>
              <a:off x="5907990" y="2600942"/>
              <a:ext cx="5819457" cy="38463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126" name="TextBox 125">
              <a:extLst>
                <a:ext uri="{FF2B5EF4-FFF2-40B4-BE49-F238E27FC236}">
                  <a16:creationId xmlns:a16="http://schemas.microsoft.com/office/drawing/2014/main" id="{313791DD-4812-DA21-1685-5B9B29ED2ECB}"/>
                </a:ext>
              </a:extLst>
            </p:cNvPr>
            <p:cNvSpPr txBox="1"/>
            <p:nvPr/>
          </p:nvSpPr>
          <p:spPr>
            <a:xfrm>
              <a:off x="6354787" y="2670151"/>
              <a:ext cx="3664465" cy="246221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600" b="1" i="0" u="none" strike="noStrike" kern="1200" cap="none" spc="-150" normalizeH="0" baseline="0" noProof="0">
                  <a:ln>
                    <a:noFill/>
                  </a:ln>
                  <a:gradFill>
                    <a:gsLst>
                      <a:gs pos="100000">
                        <a:srgbClr val="0B8F53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직장에서의 지위 또는 관계 등의 우위를 이용</a:t>
              </a:r>
            </a:p>
          </p:txBody>
        </p:sp>
        <p:sp>
          <p:nvSpPr>
            <p:cNvPr id="127" name="TextBox 126">
              <a:extLst>
                <a:ext uri="{FF2B5EF4-FFF2-40B4-BE49-F238E27FC236}">
                  <a16:creationId xmlns:a16="http://schemas.microsoft.com/office/drawing/2014/main" id="{16AF3148-1A6D-6D5F-B431-6A0A6514FEA6}"/>
                </a:ext>
              </a:extLst>
            </p:cNvPr>
            <p:cNvSpPr txBox="1"/>
            <p:nvPr/>
          </p:nvSpPr>
          <p:spPr>
            <a:xfrm>
              <a:off x="6354787" y="3067815"/>
              <a:ext cx="3311804" cy="215444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ko-KR" altLang="en-US" sz="1400" b="0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 행위자는 피해자의 상사라는 지위를 이용함</a:t>
              </a:r>
              <a:r>
                <a:rPr kumimoji="0" lang="en-US" altLang="ko-KR" sz="1400" b="0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.</a:t>
              </a:r>
              <a:endParaRPr kumimoji="0" lang="ko-KR" altLang="en-US" sz="14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128" name="자유형: 도형 127">
              <a:extLst>
                <a:ext uri="{FF2B5EF4-FFF2-40B4-BE49-F238E27FC236}">
                  <a16:creationId xmlns:a16="http://schemas.microsoft.com/office/drawing/2014/main" id="{F88175AF-B2AF-80E5-0B89-2A59BDA35AD3}"/>
                </a:ext>
              </a:extLst>
            </p:cNvPr>
            <p:cNvSpPr/>
            <p:nvPr/>
          </p:nvSpPr>
          <p:spPr>
            <a:xfrm>
              <a:off x="5966279" y="2647259"/>
              <a:ext cx="292004" cy="292004"/>
            </a:xfrm>
            <a:custGeom>
              <a:avLst/>
              <a:gdLst/>
              <a:ahLst/>
              <a:cxnLst/>
              <a:rect l="l" t="t" r="r" b="b"/>
              <a:pathLst>
                <a:path w="333376" h="333376">
                  <a:moveTo>
                    <a:pt x="166688" y="0"/>
                  </a:moveTo>
                  <a:cubicBezTo>
                    <a:pt x="258747" y="0"/>
                    <a:pt x="333376" y="74629"/>
                    <a:pt x="333376" y="166688"/>
                  </a:cubicBezTo>
                  <a:cubicBezTo>
                    <a:pt x="333376" y="212718"/>
                    <a:pt x="314719" y="254390"/>
                    <a:pt x="284554" y="284554"/>
                  </a:cubicBezTo>
                  <a:lnTo>
                    <a:pt x="232390" y="319724"/>
                  </a:lnTo>
                  <a:lnTo>
                    <a:pt x="232390" y="92154"/>
                  </a:lnTo>
                  <a:lnTo>
                    <a:pt x="164185" y="92154"/>
                  </a:lnTo>
                  <a:lnTo>
                    <a:pt x="137815" y="134965"/>
                  </a:lnTo>
                  <a:lnTo>
                    <a:pt x="187137" y="134965"/>
                  </a:lnTo>
                  <a:lnTo>
                    <a:pt x="187137" y="329248"/>
                  </a:lnTo>
                  <a:lnTo>
                    <a:pt x="166688" y="333376"/>
                  </a:lnTo>
                  <a:cubicBezTo>
                    <a:pt x="74629" y="333376"/>
                    <a:pt x="0" y="258747"/>
                    <a:pt x="0" y="166688"/>
                  </a:cubicBezTo>
                  <a:cubicBezTo>
                    <a:pt x="0" y="74629"/>
                    <a:pt x="74629" y="0"/>
                    <a:pt x="166688" y="0"/>
                  </a:cubicBezTo>
                  <a:close/>
                </a:path>
              </a:pathLst>
            </a:custGeom>
            <a:solidFill>
              <a:srgbClr val="0EAE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grpSp>
        <p:nvGrpSpPr>
          <p:cNvPr id="129" name="그룹 128">
            <a:extLst>
              <a:ext uri="{FF2B5EF4-FFF2-40B4-BE49-F238E27FC236}">
                <a16:creationId xmlns:a16="http://schemas.microsoft.com/office/drawing/2014/main" id="{8D8FC73A-842F-B101-4D21-3D67C5E543AB}"/>
              </a:ext>
            </a:extLst>
          </p:cNvPr>
          <p:cNvGrpSpPr/>
          <p:nvPr/>
        </p:nvGrpSpPr>
        <p:grpSpPr>
          <a:xfrm>
            <a:off x="5907990" y="3393396"/>
            <a:ext cx="5819457" cy="1190148"/>
            <a:chOff x="5907990" y="3778015"/>
            <a:chExt cx="5819457" cy="1190148"/>
          </a:xfrm>
        </p:grpSpPr>
        <p:sp>
          <p:nvSpPr>
            <p:cNvPr id="130" name="사각형: 둥근 모서리 129">
              <a:extLst>
                <a:ext uri="{FF2B5EF4-FFF2-40B4-BE49-F238E27FC236}">
                  <a16:creationId xmlns:a16="http://schemas.microsoft.com/office/drawing/2014/main" id="{27E6F106-8249-F5DA-789C-0B7509D6D9DE}"/>
                </a:ext>
              </a:extLst>
            </p:cNvPr>
            <p:cNvSpPr/>
            <p:nvPr/>
          </p:nvSpPr>
          <p:spPr>
            <a:xfrm>
              <a:off x="5907990" y="3778015"/>
              <a:ext cx="5819457" cy="38463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131" name="TextBox 130">
              <a:extLst>
                <a:ext uri="{FF2B5EF4-FFF2-40B4-BE49-F238E27FC236}">
                  <a16:creationId xmlns:a16="http://schemas.microsoft.com/office/drawing/2014/main" id="{0F98D51A-26EE-10C0-263D-43EEE15407EF}"/>
                </a:ext>
              </a:extLst>
            </p:cNvPr>
            <p:cNvSpPr txBox="1"/>
            <p:nvPr/>
          </p:nvSpPr>
          <p:spPr>
            <a:xfrm>
              <a:off x="6354787" y="3847224"/>
              <a:ext cx="2442976" cy="246221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600" b="1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srgbClr val="0B8F53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업무상 적정 범위를 넘는 행위</a:t>
              </a:r>
            </a:p>
          </p:txBody>
        </p:sp>
        <p:sp>
          <p:nvSpPr>
            <p:cNvPr id="132" name="TextBox 131">
              <a:extLst>
                <a:ext uri="{FF2B5EF4-FFF2-40B4-BE49-F238E27FC236}">
                  <a16:creationId xmlns:a16="http://schemas.microsoft.com/office/drawing/2014/main" id="{9F5EA9EB-2330-A7D1-5D98-1EE2AF120DF9}"/>
                </a:ext>
              </a:extLst>
            </p:cNvPr>
            <p:cNvSpPr txBox="1"/>
            <p:nvPr/>
          </p:nvSpPr>
          <p:spPr>
            <a:xfrm>
              <a:off x="6354787" y="4244888"/>
              <a:ext cx="5105565" cy="723275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ko-KR" altLang="en-US" sz="1400" b="0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 행위자는 피해자가 정상적으로 근무할 수 있는 여건을</a:t>
              </a:r>
              <a:r>
                <a:rPr kumimoji="0" lang="en-US" altLang="ko-KR" sz="1400" b="0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 </a:t>
              </a:r>
              <a:r>
                <a:rPr kumimoji="0" lang="ko-KR" altLang="en-US" sz="1400" b="0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박탈하였으며</a:t>
              </a:r>
              <a:r>
                <a:rPr kumimoji="0" lang="en-US" altLang="ko-KR" sz="1400" b="0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,</a:t>
              </a:r>
            </a:p>
            <a:p>
              <a:pPr marL="12700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400" b="0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일련의 행위를 통해 </a:t>
              </a:r>
              <a:r>
                <a:rPr lang="ko-KR" altLang="en-US" sz="1400" spc="-100" dirty="0"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latin typeface="맑은 고딕" panose="020F0502020204030204"/>
                  <a:ea typeface="맑은 고딕" panose="020B0503020000020004" pitchFamily="50" charset="-127"/>
                </a:rPr>
                <a:t>피해자</a:t>
              </a:r>
              <a:r>
                <a:rPr kumimoji="0" lang="ko-KR" altLang="en-US" sz="1400" b="0" i="0" u="none" strike="noStrike" kern="1200" cap="none" spc="-100" normalizeH="0" baseline="0" noProof="0" dirty="0" err="1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를</a:t>
              </a:r>
              <a:r>
                <a:rPr kumimoji="0" lang="ko-KR" altLang="en-US" sz="1400" b="0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 따돌린 것으로 볼 수</a:t>
              </a:r>
              <a:r>
                <a:rPr kumimoji="0" lang="en-US" altLang="ko-KR" sz="1400" b="0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 </a:t>
              </a:r>
              <a:r>
                <a:rPr kumimoji="0" lang="ko-KR" altLang="en-US" sz="1400" b="0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있음</a:t>
              </a:r>
              <a:endParaRPr kumimoji="0" lang="en-US" altLang="ko-KR" sz="14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  <a:p>
              <a:pPr marL="12700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sz="1400" spc="-100" dirty="0"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latin typeface="맑은 고딕" panose="020F0502020204030204"/>
                  <a:ea typeface="맑은 고딕" panose="020B0503020000020004" pitchFamily="50" charset="-127"/>
                </a:rPr>
                <a:t>행위자</a:t>
              </a:r>
              <a:r>
                <a:rPr kumimoji="0" lang="ko-KR" altLang="en-US" sz="1400" b="0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의 이러한 행위는 직장 내 괴롭힘으로써 불법행위에 해당함</a:t>
              </a:r>
              <a:r>
                <a:rPr kumimoji="0" lang="en-US" altLang="ko-KR" sz="1400" b="0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.</a:t>
              </a:r>
              <a:r>
                <a:rPr kumimoji="0" lang="ko-KR" altLang="en-US" sz="1400" b="0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 </a:t>
              </a:r>
            </a:p>
          </p:txBody>
        </p:sp>
        <p:sp>
          <p:nvSpPr>
            <p:cNvPr id="133" name="자유형: 도형 132">
              <a:extLst>
                <a:ext uri="{FF2B5EF4-FFF2-40B4-BE49-F238E27FC236}">
                  <a16:creationId xmlns:a16="http://schemas.microsoft.com/office/drawing/2014/main" id="{EB3B4F68-AE65-01FD-3FB8-9757B71BB89A}"/>
                </a:ext>
              </a:extLst>
            </p:cNvPr>
            <p:cNvSpPr/>
            <p:nvPr/>
          </p:nvSpPr>
          <p:spPr>
            <a:xfrm>
              <a:off x="5966683" y="3824332"/>
              <a:ext cx="291600" cy="291600"/>
            </a:xfrm>
            <a:custGeom>
              <a:avLst/>
              <a:gdLst/>
              <a:ahLst/>
              <a:cxnLst/>
              <a:rect l="l" t="t" r="r" b="b"/>
              <a:pathLst>
                <a:path w="333376" h="333376">
                  <a:moveTo>
                    <a:pt x="157911" y="331604"/>
                  </a:moveTo>
                  <a:lnTo>
                    <a:pt x="175465" y="331604"/>
                  </a:lnTo>
                  <a:lnTo>
                    <a:pt x="166688" y="333376"/>
                  </a:lnTo>
                  <a:close/>
                  <a:moveTo>
                    <a:pt x="166688" y="0"/>
                  </a:moveTo>
                  <a:cubicBezTo>
                    <a:pt x="258747" y="0"/>
                    <a:pt x="333376" y="74629"/>
                    <a:pt x="333376" y="166688"/>
                  </a:cubicBezTo>
                  <a:cubicBezTo>
                    <a:pt x="333376" y="212718"/>
                    <a:pt x="314719" y="254390"/>
                    <a:pt x="284554" y="284554"/>
                  </a:cubicBezTo>
                  <a:lnTo>
                    <a:pt x="277302" y="289444"/>
                  </a:lnTo>
                  <a:lnTo>
                    <a:pt x="197026" y="289444"/>
                  </a:lnTo>
                  <a:lnTo>
                    <a:pt x="223898" y="261120"/>
                  </a:lnTo>
                  <a:cubicBezTo>
                    <a:pt x="245395" y="238765"/>
                    <a:pt x="260188" y="219394"/>
                    <a:pt x="268277" y="203007"/>
                  </a:cubicBezTo>
                  <a:cubicBezTo>
                    <a:pt x="276366" y="186621"/>
                    <a:pt x="280411" y="171319"/>
                    <a:pt x="280411" y="157103"/>
                  </a:cubicBezTo>
                  <a:cubicBezTo>
                    <a:pt x="280411" y="145166"/>
                    <a:pt x="277074" y="133419"/>
                    <a:pt x="270400" y="121861"/>
                  </a:cubicBezTo>
                  <a:cubicBezTo>
                    <a:pt x="263726" y="110304"/>
                    <a:pt x="254827" y="101459"/>
                    <a:pt x="243704" y="95328"/>
                  </a:cubicBezTo>
                  <a:cubicBezTo>
                    <a:pt x="232580" y="89196"/>
                    <a:pt x="219748" y="86131"/>
                    <a:pt x="205206" y="86131"/>
                  </a:cubicBezTo>
                  <a:cubicBezTo>
                    <a:pt x="181657" y="86131"/>
                    <a:pt x="162367" y="93537"/>
                    <a:pt x="147337" y="108350"/>
                  </a:cubicBezTo>
                  <a:cubicBezTo>
                    <a:pt x="132307" y="123163"/>
                    <a:pt x="124195" y="143484"/>
                    <a:pt x="123002" y="169312"/>
                  </a:cubicBezTo>
                  <a:lnTo>
                    <a:pt x="167441" y="169312"/>
                  </a:lnTo>
                  <a:cubicBezTo>
                    <a:pt x="167875" y="156832"/>
                    <a:pt x="171347" y="146956"/>
                    <a:pt x="177859" y="139686"/>
                  </a:cubicBezTo>
                  <a:cubicBezTo>
                    <a:pt x="184370" y="132415"/>
                    <a:pt x="192509" y="128779"/>
                    <a:pt x="202276" y="128779"/>
                  </a:cubicBezTo>
                  <a:cubicBezTo>
                    <a:pt x="211934" y="128779"/>
                    <a:pt x="219829" y="131791"/>
                    <a:pt x="225960" y="137814"/>
                  </a:cubicBezTo>
                  <a:cubicBezTo>
                    <a:pt x="232092" y="143837"/>
                    <a:pt x="235158" y="151460"/>
                    <a:pt x="235158" y="160684"/>
                  </a:cubicBezTo>
                  <a:cubicBezTo>
                    <a:pt x="235158" y="169583"/>
                    <a:pt x="232200" y="179540"/>
                    <a:pt x="226286" y="190555"/>
                  </a:cubicBezTo>
                  <a:cubicBezTo>
                    <a:pt x="220372" y="201569"/>
                    <a:pt x="208461" y="216138"/>
                    <a:pt x="190556" y="234261"/>
                  </a:cubicBezTo>
                  <a:lnTo>
                    <a:pt x="116490" y="309792"/>
                  </a:lnTo>
                  <a:lnTo>
                    <a:pt x="116490" y="323242"/>
                  </a:lnTo>
                  <a:lnTo>
                    <a:pt x="101806" y="320277"/>
                  </a:lnTo>
                  <a:cubicBezTo>
                    <a:pt x="41979" y="294972"/>
                    <a:pt x="0" y="235732"/>
                    <a:pt x="0" y="166688"/>
                  </a:cubicBezTo>
                  <a:cubicBezTo>
                    <a:pt x="0" y="74629"/>
                    <a:pt x="74629" y="0"/>
                    <a:pt x="166688" y="0"/>
                  </a:cubicBezTo>
                  <a:close/>
                </a:path>
              </a:pathLst>
            </a:custGeom>
            <a:solidFill>
              <a:srgbClr val="0EAE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grpSp>
        <p:nvGrpSpPr>
          <p:cNvPr id="134" name="그룹 133">
            <a:extLst>
              <a:ext uri="{FF2B5EF4-FFF2-40B4-BE49-F238E27FC236}">
                <a16:creationId xmlns:a16="http://schemas.microsoft.com/office/drawing/2014/main" id="{B88B9EBF-CA33-E7C3-8945-47C47991BDC3}"/>
              </a:ext>
            </a:extLst>
          </p:cNvPr>
          <p:cNvGrpSpPr/>
          <p:nvPr/>
        </p:nvGrpSpPr>
        <p:grpSpPr>
          <a:xfrm>
            <a:off x="5907990" y="4979432"/>
            <a:ext cx="5819457" cy="682317"/>
            <a:chOff x="5907990" y="5239782"/>
            <a:chExt cx="5819457" cy="682317"/>
          </a:xfrm>
        </p:grpSpPr>
        <p:sp>
          <p:nvSpPr>
            <p:cNvPr id="135" name="사각형: 둥근 모서리 134">
              <a:extLst>
                <a:ext uri="{FF2B5EF4-FFF2-40B4-BE49-F238E27FC236}">
                  <a16:creationId xmlns:a16="http://schemas.microsoft.com/office/drawing/2014/main" id="{7FEF2308-937A-D498-C357-E258CB054867}"/>
                </a:ext>
              </a:extLst>
            </p:cNvPr>
            <p:cNvSpPr/>
            <p:nvPr/>
          </p:nvSpPr>
          <p:spPr>
            <a:xfrm>
              <a:off x="5907990" y="5239782"/>
              <a:ext cx="5819457" cy="38463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136" name="TextBox 135">
              <a:extLst>
                <a:ext uri="{FF2B5EF4-FFF2-40B4-BE49-F238E27FC236}">
                  <a16:creationId xmlns:a16="http://schemas.microsoft.com/office/drawing/2014/main" id="{F886AD7B-49F8-E0E9-346A-8AD5E3BAC444}"/>
                </a:ext>
              </a:extLst>
            </p:cNvPr>
            <p:cNvSpPr txBox="1"/>
            <p:nvPr/>
          </p:nvSpPr>
          <p:spPr>
            <a:xfrm>
              <a:off x="6354787" y="5308991"/>
              <a:ext cx="3983463" cy="246221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600" b="1" i="0" u="none" strike="noStrike" kern="1200" cap="none" spc="-150" normalizeH="0" baseline="0" noProof="0" dirty="0" err="1">
                  <a:ln>
                    <a:noFill/>
                  </a:ln>
                  <a:gradFill>
                    <a:gsLst>
                      <a:gs pos="100000">
                        <a:srgbClr val="0B8F53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신체</a:t>
              </a:r>
              <a:r>
                <a:rPr lang="ko-KR" altLang="en-US" sz="1600" b="1" spc="-150" dirty="0" err="1">
                  <a:gradFill>
                    <a:gsLst>
                      <a:gs pos="100000">
                        <a:srgbClr val="0B8F53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latin typeface="맑은 고딕" panose="020F0502020204030204"/>
                  <a:ea typeface="맑은 고딕" panose="020B0503020000020004" pitchFamily="50" charset="-127"/>
                </a:rPr>
                <a:t>적ㆍ정신</a:t>
              </a:r>
              <a:r>
                <a:rPr kumimoji="0" lang="ko-KR" altLang="en-US" sz="1600" b="1" i="0" u="none" strike="noStrike" kern="1200" cap="none" spc="-150" normalizeH="0" baseline="0" noProof="0" dirty="0" err="1">
                  <a:ln>
                    <a:noFill/>
                  </a:ln>
                  <a:gradFill>
                    <a:gsLst>
                      <a:gs pos="100000">
                        <a:srgbClr val="0B8F53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적</a:t>
              </a:r>
              <a:r>
                <a:rPr kumimoji="0" lang="ko-KR" altLang="en-US" sz="1600" b="1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srgbClr val="0B8F53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 고통을 주거나 근무환경을 악화 </a:t>
              </a:r>
            </a:p>
          </p:txBody>
        </p:sp>
        <p:sp>
          <p:nvSpPr>
            <p:cNvPr id="137" name="TextBox 136">
              <a:extLst>
                <a:ext uri="{FF2B5EF4-FFF2-40B4-BE49-F238E27FC236}">
                  <a16:creationId xmlns:a16="http://schemas.microsoft.com/office/drawing/2014/main" id="{F4FBCC52-4D0A-A689-2D69-A9FDE2CD9942}"/>
                </a:ext>
              </a:extLst>
            </p:cNvPr>
            <p:cNvSpPr txBox="1"/>
            <p:nvPr/>
          </p:nvSpPr>
          <p:spPr>
            <a:xfrm>
              <a:off x="6354787" y="5706655"/>
              <a:ext cx="5038239" cy="215444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ko-KR" altLang="en-US" sz="1400" b="0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 피해자는 상당한 수준의 모멸감</a:t>
              </a:r>
              <a:r>
                <a:rPr kumimoji="0" lang="en-US" altLang="ko-KR" sz="1400" b="0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, </a:t>
              </a:r>
              <a:r>
                <a:rPr kumimoji="0" lang="ko-KR" altLang="en-US" sz="1400" b="0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우울감과 같은 정신적 고통을</a:t>
              </a:r>
              <a:r>
                <a:rPr kumimoji="0" lang="en-US" altLang="ko-KR" sz="1400" b="0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 </a:t>
              </a:r>
              <a:r>
                <a:rPr kumimoji="0" lang="ko-KR" altLang="en-US" sz="1400" b="0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겪음</a:t>
              </a:r>
              <a:r>
                <a:rPr kumimoji="0" lang="en-US" altLang="ko-KR" sz="1400" b="0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.</a:t>
              </a:r>
              <a:endParaRPr kumimoji="0" lang="ko-KR" altLang="en-US" sz="14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138" name="자유형: 도형 137">
              <a:extLst>
                <a:ext uri="{FF2B5EF4-FFF2-40B4-BE49-F238E27FC236}">
                  <a16:creationId xmlns:a16="http://schemas.microsoft.com/office/drawing/2014/main" id="{2DE771F7-E3B5-6390-4E7C-B1300F589F06}"/>
                </a:ext>
              </a:extLst>
            </p:cNvPr>
            <p:cNvSpPr/>
            <p:nvPr/>
          </p:nvSpPr>
          <p:spPr>
            <a:xfrm>
              <a:off x="5966683" y="5286099"/>
              <a:ext cx="291600" cy="291600"/>
            </a:xfrm>
            <a:custGeom>
              <a:avLst/>
              <a:gdLst/>
              <a:ahLst/>
              <a:cxnLst/>
              <a:rect l="l" t="t" r="r" b="b"/>
              <a:pathLst>
                <a:path w="333376" h="333376">
                  <a:moveTo>
                    <a:pt x="166688" y="0"/>
                  </a:moveTo>
                  <a:cubicBezTo>
                    <a:pt x="258747" y="0"/>
                    <a:pt x="333376" y="74629"/>
                    <a:pt x="333376" y="166688"/>
                  </a:cubicBezTo>
                  <a:cubicBezTo>
                    <a:pt x="333376" y="212718"/>
                    <a:pt x="314719" y="254390"/>
                    <a:pt x="284554" y="284554"/>
                  </a:cubicBezTo>
                  <a:lnTo>
                    <a:pt x="278951" y="288332"/>
                  </a:lnTo>
                  <a:lnTo>
                    <a:pt x="284480" y="260632"/>
                  </a:lnTo>
                  <a:cubicBezTo>
                    <a:pt x="284480" y="245981"/>
                    <a:pt x="280383" y="233257"/>
                    <a:pt x="272190" y="222460"/>
                  </a:cubicBezTo>
                  <a:cubicBezTo>
                    <a:pt x="263997" y="211662"/>
                    <a:pt x="252629" y="204093"/>
                    <a:pt x="238088" y="199752"/>
                  </a:cubicBezTo>
                  <a:cubicBezTo>
                    <a:pt x="249157" y="194326"/>
                    <a:pt x="257594" y="187218"/>
                    <a:pt x="263400" y="178427"/>
                  </a:cubicBezTo>
                  <a:cubicBezTo>
                    <a:pt x="269206" y="169637"/>
                    <a:pt x="272109" y="159925"/>
                    <a:pt x="272109" y="149290"/>
                  </a:cubicBezTo>
                  <a:cubicBezTo>
                    <a:pt x="272109" y="132143"/>
                    <a:pt x="265462" y="117330"/>
                    <a:pt x="252168" y="104851"/>
                  </a:cubicBezTo>
                  <a:cubicBezTo>
                    <a:pt x="238874" y="92371"/>
                    <a:pt x="222406" y="86131"/>
                    <a:pt x="202764" y="86131"/>
                  </a:cubicBezTo>
                  <a:cubicBezTo>
                    <a:pt x="180734" y="86131"/>
                    <a:pt x="162449" y="93619"/>
                    <a:pt x="147907" y="108594"/>
                  </a:cubicBezTo>
                  <a:cubicBezTo>
                    <a:pt x="137489" y="119338"/>
                    <a:pt x="131141" y="133554"/>
                    <a:pt x="128862" y="151243"/>
                  </a:cubicBezTo>
                  <a:lnTo>
                    <a:pt x="172650" y="151243"/>
                  </a:lnTo>
                  <a:cubicBezTo>
                    <a:pt x="174603" y="144949"/>
                    <a:pt x="178239" y="139821"/>
                    <a:pt x="183556" y="135860"/>
                  </a:cubicBezTo>
                  <a:cubicBezTo>
                    <a:pt x="188874" y="131899"/>
                    <a:pt x="194788" y="129919"/>
                    <a:pt x="201299" y="129919"/>
                  </a:cubicBezTo>
                  <a:cubicBezTo>
                    <a:pt x="208679" y="129919"/>
                    <a:pt x="214647" y="132062"/>
                    <a:pt x="219205" y="136349"/>
                  </a:cubicBezTo>
                  <a:cubicBezTo>
                    <a:pt x="223763" y="140635"/>
                    <a:pt x="226042" y="146034"/>
                    <a:pt x="226042" y="152545"/>
                  </a:cubicBezTo>
                  <a:cubicBezTo>
                    <a:pt x="226042" y="157537"/>
                    <a:pt x="224550" y="162258"/>
                    <a:pt x="221565" y="166707"/>
                  </a:cubicBezTo>
                  <a:cubicBezTo>
                    <a:pt x="218581" y="171157"/>
                    <a:pt x="214403" y="174656"/>
                    <a:pt x="209031" y="177207"/>
                  </a:cubicBezTo>
                  <a:cubicBezTo>
                    <a:pt x="203659" y="179757"/>
                    <a:pt x="195493" y="181466"/>
                    <a:pt x="184533" y="182334"/>
                  </a:cubicBezTo>
                  <a:lnTo>
                    <a:pt x="184533" y="221402"/>
                  </a:lnTo>
                  <a:cubicBezTo>
                    <a:pt x="202330" y="221619"/>
                    <a:pt x="215949" y="225471"/>
                    <a:pt x="225391" y="232959"/>
                  </a:cubicBezTo>
                  <a:cubicBezTo>
                    <a:pt x="234832" y="240447"/>
                    <a:pt x="239553" y="249617"/>
                    <a:pt x="239553" y="260469"/>
                  </a:cubicBezTo>
                  <a:cubicBezTo>
                    <a:pt x="239553" y="270344"/>
                    <a:pt x="236053" y="278700"/>
                    <a:pt x="229053" y="285537"/>
                  </a:cubicBezTo>
                  <a:cubicBezTo>
                    <a:pt x="222054" y="292374"/>
                    <a:pt x="213236" y="295792"/>
                    <a:pt x="202601" y="295792"/>
                  </a:cubicBezTo>
                  <a:cubicBezTo>
                    <a:pt x="192400" y="295792"/>
                    <a:pt x="183963" y="292781"/>
                    <a:pt x="177289" y="286758"/>
                  </a:cubicBezTo>
                  <a:cubicBezTo>
                    <a:pt x="170615" y="280735"/>
                    <a:pt x="166301" y="271538"/>
                    <a:pt x="164348" y="259167"/>
                  </a:cubicBezTo>
                  <a:lnTo>
                    <a:pt x="119258" y="259167"/>
                  </a:lnTo>
                  <a:cubicBezTo>
                    <a:pt x="120668" y="283367"/>
                    <a:pt x="128699" y="302494"/>
                    <a:pt x="143349" y="316547"/>
                  </a:cubicBezTo>
                  <a:cubicBezTo>
                    <a:pt x="150674" y="323574"/>
                    <a:pt x="159071" y="328844"/>
                    <a:pt x="168539" y="332357"/>
                  </a:cubicBezTo>
                  <a:lnTo>
                    <a:pt x="170290" y="332649"/>
                  </a:lnTo>
                  <a:lnTo>
                    <a:pt x="166688" y="333376"/>
                  </a:lnTo>
                  <a:cubicBezTo>
                    <a:pt x="74629" y="333376"/>
                    <a:pt x="0" y="258747"/>
                    <a:pt x="0" y="166688"/>
                  </a:cubicBezTo>
                  <a:cubicBezTo>
                    <a:pt x="0" y="74629"/>
                    <a:pt x="74629" y="0"/>
                    <a:pt x="166688" y="0"/>
                  </a:cubicBezTo>
                  <a:close/>
                </a:path>
              </a:pathLst>
            </a:custGeom>
            <a:solidFill>
              <a:srgbClr val="0EAE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cxnSp>
        <p:nvCxnSpPr>
          <p:cNvPr id="139" name="직선 연결선 138">
            <a:extLst>
              <a:ext uri="{FF2B5EF4-FFF2-40B4-BE49-F238E27FC236}">
                <a16:creationId xmlns:a16="http://schemas.microsoft.com/office/drawing/2014/main" id="{1FD04A06-209E-CD32-99D7-ED2DF7E04DA4}"/>
              </a:ext>
            </a:extLst>
          </p:cNvPr>
          <p:cNvCxnSpPr>
            <a:cxnSpLocks/>
          </p:cNvCxnSpPr>
          <p:nvPr/>
        </p:nvCxnSpPr>
        <p:spPr>
          <a:xfrm>
            <a:off x="1332506" y="2208363"/>
            <a:ext cx="380712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" name="TextBox 139">
            <a:extLst>
              <a:ext uri="{FF2B5EF4-FFF2-40B4-BE49-F238E27FC236}">
                <a16:creationId xmlns:a16="http://schemas.microsoft.com/office/drawing/2014/main" id="{12465A11-1594-0381-7C94-52EDE3828F8E}"/>
              </a:ext>
            </a:extLst>
          </p:cNvPr>
          <p:cNvSpPr txBox="1"/>
          <p:nvPr/>
        </p:nvSpPr>
        <p:spPr>
          <a:xfrm>
            <a:off x="3924300" y="1294441"/>
            <a:ext cx="4890762" cy="215444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0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prstClr val="white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수원지방법원 </a:t>
            </a:r>
            <a:r>
              <a:rPr kumimoji="0" lang="en-US" altLang="ko-KR" sz="1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prstClr val="white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2022</a:t>
            </a:r>
            <a:r>
              <a:rPr kumimoji="0" lang="en-US" altLang="ko-KR" sz="1400" b="0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prstClr val="white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. </a:t>
            </a:r>
            <a:r>
              <a:rPr kumimoji="0" lang="en-US" altLang="ko-KR" sz="1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prstClr val="white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12</a:t>
            </a:r>
            <a:r>
              <a:rPr kumimoji="0" lang="en-US" altLang="ko-KR" sz="1400" b="0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prstClr val="white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. 9. </a:t>
            </a:r>
            <a:r>
              <a:rPr kumimoji="0" lang="ko-KR" altLang="en-US" sz="1400" b="0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prstClr val="white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선고 </a:t>
            </a:r>
            <a:r>
              <a:rPr kumimoji="0" lang="en-US" altLang="ko-KR" sz="1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prstClr val="white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2021</a:t>
            </a:r>
            <a:r>
              <a:rPr kumimoji="0" lang="ko-KR" altLang="en-US" sz="1400" b="0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prstClr val="white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나</a:t>
            </a:r>
            <a:r>
              <a:rPr kumimoji="0" lang="en-US" altLang="ko-KR" sz="1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prstClr val="white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93038</a:t>
            </a:r>
            <a:r>
              <a:rPr kumimoji="0" lang="en-US" altLang="ko-KR" sz="1400" b="0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prstClr val="white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</a:t>
            </a:r>
            <a:r>
              <a:rPr kumimoji="0" lang="ko-KR" altLang="en-US" sz="1400" b="0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prstClr val="white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판결 </a:t>
            </a:r>
            <a:r>
              <a:rPr kumimoji="0" lang="en-US" altLang="ko-KR" sz="1400" b="0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prstClr val="white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[</a:t>
            </a:r>
            <a:r>
              <a:rPr kumimoji="0" lang="ko-KR" altLang="en-US" sz="1400" b="0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prstClr val="white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손해배상</a:t>
            </a:r>
            <a:r>
              <a:rPr kumimoji="0" lang="en-US" altLang="ko-KR" sz="1400" b="0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prstClr val="white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(</a:t>
            </a:r>
            <a:r>
              <a:rPr kumimoji="0" lang="ko-KR" altLang="en-US" sz="1400" b="0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prstClr val="white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기</a:t>
            </a:r>
            <a:r>
              <a:rPr kumimoji="0" lang="en-US" altLang="ko-KR" sz="1400" b="0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prstClr val="white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)] </a:t>
            </a:r>
          </a:p>
        </p:txBody>
      </p:sp>
    </p:spTree>
    <p:extLst>
      <p:ext uri="{BB962C8B-B14F-4D97-AF65-F5344CB8AC3E}">
        <p14:creationId xmlns:p14="http://schemas.microsoft.com/office/powerpoint/2010/main" val="33975472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직사각형 9">
            <a:extLst>
              <a:ext uri="{FF2B5EF4-FFF2-40B4-BE49-F238E27FC236}">
                <a16:creationId xmlns:a16="http://schemas.microsoft.com/office/drawing/2014/main" id="{5BD2AE11-BF46-FB56-3808-953015E6FD1D}"/>
              </a:ext>
            </a:extLst>
          </p:cNvPr>
          <p:cNvSpPr/>
          <p:nvPr/>
        </p:nvSpPr>
        <p:spPr>
          <a:xfrm>
            <a:off x="0" y="1340189"/>
            <a:ext cx="5646058" cy="551781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21" name="사각형: 둥근 모서리 20">
            <a:extLst>
              <a:ext uri="{FF2B5EF4-FFF2-40B4-BE49-F238E27FC236}">
                <a16:creationId xmlns:a16="http://schemas.microsoft.com/office/drawing/2014/main" id="{03E0A4DC-8C65-4B4B-3977-850A996751AD}"/>
              </a:ext>
            </a:extLst>
          </p:cNvPr>
          <p:cNvSpPr/>
          <p:nvPr/>
        </p:nvSpPr>
        <p:spPr>
          <a:xfrm>
            <a:off x="506428" y="2757714"/>
            <a:ext cx="4633203" cy="3759200"/>
          </a:xfrm>
          <a:prstGeom prst="roundRect">
            <a:avLst>
              <a:gd name="adj" fmla="val 2097"/>
            </a:avLst>
          </a:prstGeom>
          <a:solidFill>
            <a:schemeClr val="bg1"/>
          </a:solidFill>
          <a:ln w="25400">
            <a:solidFill>
              <a:srgbClr val="40404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600" b="1" i="0" u="none" strike="noStrike" kern="1200" cap="none" spc="-150" normalizeH="0" baseline="0" noProof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23" name="텍스트 개체 틀 122">
            <a:extLst>
              <a:ext uri="{FF2B5EF4-FFF2-40B4-BE49-F238E27FC236}">
                <a16:creationId xmlns:a16="http://schemas.microsoft.com/office/drawing/2014/main" id="{6DAB078B-12AC-B3F1-BA1D-44B6CDD56AE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/>
              <a:t>Ⅲ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2DCC0840-34B7-9750-D99D-FD7C120022D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ko-KR" altLang="en-US"/>
              <a:t>직장 내 괴롭힘은 구체적으로 어떤 것인가요</a:t>
            </a:r>
            <a:r>
              <a:rPr lang="en-US" altLang="ko-KR"/>
              <a:t>?</a:t>
            </a:r>
            <a:endParaRPr lang="ko-KR" altLang="en-US"/>
          </a:p>
        </p:txBody>
      </p:sp>
      <p:sp>
        <p:nvSpPr>
          <p:cNvPr id="4" name="사각형: 둥근 위쪽 모서리 3">
            <a:extLst>
              <a:ext uri="{FF2B5EF4-FFF2-40B4-BE49-F238E27FC236}">
                <a16:creationId xmlns:a16="http://schemas.microsoft.com/office/drawing/2014/main" id="{3496400F-9F2C-209A-1DCD-52A6E5823B2F}"/>
              </a:ext>
            </a:extLst>
          </p:cNvPr>
          <p:cNvSpPr/>
          <p:nvPr/>
        </p:nvSpPr>
        <p:spPr>
          <a:xfrm rot="16200000">
            <a:off x="6126966" y="-4452536"/>
            <a:ext cx="420669" cy="1170940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EAE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7E19E93-7CAD-B3BD-84A8-8776342E245E}"/>
              </a:ext>
            </a:extLst>
          </p:cNvPr>
          <p:cNvSpPr txBox="1"/>
          <p:nvPr/>
        </p:nvSpPr>
        <p:spPr>
          <a:xfrm>
            <a:off x="886614" y="1248276"/>
            <a:ext cx="2784417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직장 내 괴롭힘 </a:t>
            </a:r>
            <a:r>
              <a:rPr kumimoji="0" lang="ko-KR" altLang="en-US" sz="2000" b="1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srgbClr val="FFFF00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인정사례 </a:t>
            </a:r>
            <a:r>
              <a:rPr lang="en-US" altLang="ko-KR" sz="2000" b="1" spc="-150" dirty="0">
                <a:gradFill>
                  <a:gsLst>
                    <a:gs pos="100000">
                      <a:srgbClr val="FFFF00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2</a:t>
            </a:r>
            <a:endParaRPr kumimoji="0" lang="en-US" altLang="ko-KR" sz="1600" b="0" i="0" u="none" strike="noStrike" kern="1200" cap="none" spc="-150" normalizeH="0" baseline="0" noProof="0" dirty="0">
              <a:ln>
                <a:noFill/>
              </a:ln>
              <a:gradFill>
                <a:gsLst>
                  <a:gs pos="100000">
                    <a:srgbClr val="FFFF00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타원 5">
            <a:extLst>
              <a:ext uri="{FF2B5EF4-FFF2-40B4-BE49-F238E27FC236}">
                <a16:creationId xmlns:a16="http://schemas.microsoft.com/office/drawing/2014/main" id="{6F4E9B7B-7336-6829-1502-178B6E421E2C}"/>
              </a:ext>
            </a:extLst>
          </p:cNvPr>
          <p:cNvSpPr/>
          <p:nvPr/>
        </p:nvSpPr>
        <p:spPr>
          <a:xfrm>
            <a:off x="543753" y="1264461"/>
            <a:ext cx="277778" cy="27777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1FF79974-1C2D-4814-9FDD-B8A031C362E0}"/>
              </a:ext>
            </a:extLst>
          </p:cNvPr>
          <p:cNvGrpSpPr/>
          <p:nvPr/>
        </p:nvGrpSpPr>
        <p:grpSpPr>
          <a:xfrm>
            <a:off x="619955" y="1340188"/>
            <a:ext cx="125373" cy="126312"/>
            <a:chOff x="619955" y="1505288"/>
            <a:chExt cx="125373" cy="126312"/>
          </a:xfrm>
        </p:grpSpPr>
        <p:sp>
          <p:nvSpPr>
            <p:cNvPr id="8" name="자유형: 도형 7">
              <a:extLst>
                <a:ext uri="{FF2B5EF4-FFF2-40B4-BE49-F238E27FC236}">
                  <a16:creationId xmlns:a16="http://schemas.microsoft.com/office/drawing/2014/main" id="{6B1291CC-ED73-EE46-737F-57984138F676}"/>
                </a:ext>
              </a:extLst>
            </p:cNvPr>
            <p:cNvSpPr/>
            <p:nvPr/>
          </p:nvSpPr>
          <p:spPr>
            <a:xfrm>
              <a:off x="665642" y="1505288"/>
              <a:ext cx="79686" cy="126312"/>
            </a:xfrm>
            <a:custGeom>
              <a:avLst/>
              <a:gdLst>
                <a:gd name="connsiteX0" fmla="*/ 76743 w 79686"/>
                <a:gd name="connsiteY0" fmla="*/ 62382 h 126312"/>
                <a:gd name="connsiteX1" fmla="*/ 69888 w 79686"/>
                <a:gd name="connsiteY1" fmla="*/ 77017 h 126312"/>
                <a:gd name="connsiteX2" fmla="*/ 26891 w 79686"/>
                <a:gd name="connsiteY2" fmla="*/ 120016 h 126312"/>
                <a:gd name="connsiteX3" fmla="*/ -60 w 79686"/>
                <a:gd name="connsiteY3" fmla="*/ 120016 h 126312"/>
                <a:gd name="connsiteX4" fmla="*/ -2941 w 79686"/>
                <a:gd name="connsiteY4" fmla="*/ 116319 h 126312"/>
                <a:gd name="connsiteX5" fmla="*/ 36361 w 79686"/>
                <a:gd name="connsiteY5" fmla="*/ 77019 h 126312"/>
                <a:gd name="connsiteX6" fmla="*/ 38828 w 79686"/>
                <a:gd name="connsiteY6" fmla="*/ 50228 h 126312"/>
                <a:gd name="connsiteX7" fmla="*/ 35846 w 79686"/>
                <a:gd name="connsiteY7" fmla="*/ 47348 h 126312"/>
                <a:gd name="connsiteX8" fmla="*/ -2944 w 79686"/>
                <a:gd name="connsiteY8" fmla="*/ 8563 h 126312"/>
                <a:gd name="connsiteX9" fmla="*/ -60 w 79686"/>
                <a:gd name="connsiteY9" fmla="*/ 4865 h 126312"/>
                <a:gd name="connsiteX10" fmla="*/ 26883 w 79686"/>
                <a:gd name="connsiteY10" fmla="*/ 4865 h 126312"/>
                <a:gd name="connsiteX11" fmla="*/ 26885 w 79686"/>
                <a:gd name="connsiteY11" fmla="*/ 4865 h 126312"/>
                <a:gd name="connsiteX12" fmla="*/ 69368 w 79686"/>
                <a:gd name="connsiteY12" fmla="*/ 47348 h 126312"/>
                <a:gd name="connsiteX13" fmla="*/ 76743 w 79686"/>
                <a:gd name="connsiteY13" fmla="*/ 62382 h 126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9686" h="126312">
                  <a:moveTo>
                    <a:pt x="76743" y="62382"/>
                  </a:moveTo>
                  <a:cubicBezTo>
                    <a:pt x="76749" y="68038"/>
                    <a:pt x="74236" y="73401"/>
                    <a:pt x="69888" y="77017"/>
                  </a:cubicBezTo>
                  <a:lnTo>
                    <a:pt x="26891" y="120016"/>
                  </a:lnTo>
                  <a:cubicBezTo>
                    <a:pt x="19448" y="127458"/>
                    <a:pt x="7383" y="127458"/>
                    <a:pt x="-60" y="120016"/>
                  </a:cubicBezTo>
                  <a:cubicBezTo>
                    <a:pt x="-1168" y="118907"/>
                    <a:pt x="-2137" y="117665"/>
                    <a:pt x="-2941" y="116319"/>
                  </a:cubicBezTo>
                  <a:lnTo>
                    <a:pt x="36361" y="77019"/>
                  </a:lnTo>
                  <a:cubicBezTo>
                    <a:pt x="44440" y="70302"/>
                    <a:pt x="45545" y="58307"/>
                    <a:pt x="38828" y="50228"/>
                  </a:cubicBezTo>
                  <a:cubicBezTo>
                    <a:pt x="37941" y="49162"/>
                    <a:pt x="36942" y="48197"/>
                    <a:pt x="35846" y="47348"/>
                  </a:cubicBezTo>
                  <a:lnTo>
                    <a:pt x="-2944" y="8563"/>
                  </a:lnTo>
                  <a:cubicBezTo>
                    <a:pt x="-2141" y="7215"/>
                    <a:pt x="-1171" y="5973"/>
                    <a:pt x="-60" y="4865"/>
                  </a:cubicBezTo>
                  <a:cubicBezTo>
                    <a:pt x="7381" y="-2575"/>
                    <a:pt x="19443" y="-2575"/>
                    <a:pt x="26883" y="4865"/>
                  </a:cubicBezTo>
                  <a:cubicBezTo>
                    <a:pt x="26885" y="4865"/>
                    <a:pt x="26885" y="4865"/>
                    <a:pt x="26885" y="4865"/>
                  </a:cubicBezTo>
                  <a:lnTo>
                    <a:pt x="69368" y="47348"/>
                  </a:lnTo>
                  <a:cubicBezTo>
                    <a:pt x="74023" y="50945"/>
                    <a:pt x="76747" y="56499"/>
                    <a:pt x="76743" y="62382"/>
                  </a:cubicBezTo>
                  <a:close/>
                </a:path>
              </a:pathLst>
            </a:custGeom>
            <a:solidFill>
              <a:srgbClr val="0EAE67"/>
            </a:solidFill>
            <a:ln w="1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9" name="자유형: 도형 8">
              <a:extLst>
                <a:ext uri="{FF2B5EF4-FFF2-40B4-BE49-F238E27FC236}">
                  <a16:creationId xmlns:a16="http://schemas.microsoft.com/office/drawing/2014/main" id="{BE9E18E5-68FA-2515-7B0B-A033416337A5}"/>
                </a:ext>
              </a:extLst>
            </p:cNvPr>
            <p:cNvSpPr/>
            <p:nvPr/>
          </p:nvSpPr>
          <p:spPr>
            <a:xfrm>
              <a:off x="619955" y="1507713"/>
              <a:ext cx="78473" cy="121574"/>
            </a:xfrm>
            <a:custGeom>
              <a:avLst/>
              <a:gdLst>
                <a:gd name="connsiteX0" fmla="*/ 70388 w 78473"/>
                <a:gd name="connsiteY0" fmla="*/ 47522 h 121574"/>
                <a:gd name="connsiteX1" fmla="*/ 27181 w 78473"/>
                <a:gd name="connsiteY1" fmla="*/ 4322 h 121574"/>
                <a:gd name="connsiteX2" fmla="*/ 2344 w 78473"/>
                <a:gd name="connsiteY2" fmla="*/ 4537 h 121574"/>
                <a:gd name="connsiteX3" fmla="*/ 2345 w 78473"/>
                <a:gd name="connsiteY3" fmla="*/ 29162 h 121574"/>
                <a:gd name="connsiteX4" fmla="*/ 33130 w 78473"/>
                <a:gd name="connsiteY4" fmla="*/ 59942 h 121574"/>
                <a:gd name="connsiteX5" fmla="*/ 2203 w 78473"/>
                <a:gd name="connsiteY5" fmla="*/ 90873 h 121574"/>
                <a:gd name="connsiteX6" fmla="*/ 2199 w 78473"/>
                <a:gd name="connsiteY6" fmla="*/ 115712 h 121574"/>
                <a:gd name="connsiteX7" fmla="*/ 27038 w 78473"/>
                <a:gd name="connsiteY7" fmla="*/ 115718 h 121574"/>
                <a:gd name="connsiteX8" fmla="*/ 70389 w 78473"/>
                <a:gd name="connsiteY8" fmla="*/ 72366 h 121574"/>
                <a:gd name="connsiteX9" fmla="*/ 70389 w 78473"/>
                <a:gd name="connsiteY9" fmla="*/ 47526 h 121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8473" h="121574">
                  <a:moveTo>
                    <a:pt x="70388" y="47522"/>
                  </a:moveTo>
                  <a:lnTo>
                    <a:pt x="27181" y="4322"/>
                  </a:lnTo>
                  <a:cubicBezTo>
                    <a:pt x="20262" y="-2477"/>
                    <a:pt x="9142" y="-2381"/>
                    <a:pt x="2344" y="4537"/>
                  </a:cubicBezTo>
                  <a:cubicBezTo>
                    <a:pt x="-4373" y="11372"/>
                    <a:pt x="-4373" y="22329"/>
                    <a:pt x="2345" y="29162"/>
                  </a:cubicBezTo>
                  <a:lnTo>
                    <a:pt x="33130" y="59942"/>
                  </a:lnTo>
                  <a:lnTo>
                    <a:pt x="2203" y="90873"/>
                  </a:lnTo>
                  <a:cubicBezTo>
                    <a:pt x="-4658" y="97731"/>
                    <a:pt x="-4659" y="108853"/>
                    <a:pt x="2199" y="115712"/>
                  </a:cubicBezTo>
                  <a:cubicBezTo>
                    <a:pt x="9057" y="122573"/>
                    <a:pt x="20177" y="122575"/>
                    <a:pt x="27038" y="115718"/>
                  </a:cubicBezTo>
                  <a:lnTo>
                    <a:pt x="70389" y="72366"/>
                  </a:lnTo>
                  <a:cubicBezTo>
                    <a:pt x="77244" y="65504"/>
                    <a:pt x="77244" y="54388"/>
                    <a:pt x="70389" y="47526"/>
                  </a:cubicBezTo>
                  <a:close/>
                </a:path>
              </a:pathLst>
            </a:custGeom>
            <a:solidFill>
              <a:srgbClr val="08683D"/>
            </a:solidFill>
            <a:ln w="1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sp>
        <p:nvSpPr>
          <p:cNvPr id="72" name="사각형: 둥근 위쪽 모서리 71">
            <a:extLst>
              <a:ext uri="{FF2B5EF4-FFF2-40B4-BE49-F238E27FC236}">
                <a16:creationId xmlns:a16="http://schemas.microsoft.com/office/drawing/2014/main" id="{F10C2C8A-6692-9333-78C5-6DF2C9C0E9F2}"/>
              </a:ext>
            </a:extLst>
          </p:cNvPr>
          <p:cNvSpPr/>
          <p:nvPr/>
        </p:nvSpPr>
        <p:spPr>
          <a:xfrm>
            <a:off x="506428" y="2760308"/>
            <a:ext cx="4633203" cy="375683"/>
          </a:xfrm>
          <a:prstGeom prst="round2SameRect">
            <a:avLst/>
          </a:prstGeom>
          <a:solidFill>
            <a:srgbClr val="404040"/>
          </a:solidFill>
          <a:ln w="25400">
            <a:solidFill>
              <a:srgbClr val="40404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600" b="1" i="0" u="none" strike="noStrike" kern="1200" cap="none" spc="-150" normalizeH="0" baseline="0" noProof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37894946-8113-AC86-A328-E271105B5F47}"/>
              </a:ext>
            </a:extLst>
          </p:cNvPr>
          <p:cNvSpPr txBox="1"/>
          <p:nvPr/>
        </p:nvSpPr>
        <p:spPr>
          <a:xfrm>
            <a:off x="2238734" y="2825039"/>
            <a:ext cx="1168590" cy="24622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600" b="1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주요 사실관계</a:t>
            </a:r>
          </a:p>
        </p:txBody>
      </p:sp>
      <p:grpSp>
        <p:nvGrpSpPr>
          <p:cNvPr id="85" name="그룹 84">
            <a:extLst>
              <a:ext uri="{FF2B5EF4-FFF2-40B4-BE49-F238E27FC236}">
                <a16:creationId xmlns:a16="http://schemas.microsoft.com/office/drawing/2014/main" id="{9C95DAFF-6298-C51A-63C0-116ECFE2012B}"/>
              </a:ext>
            </a:extLst>
          </p:cNvPr>
          <p:cNvGrpSpPr/>
          <p:nvPr/>
        </p:nvGrpSpPr>
        <p:grpSpPr>
          <a:xfrm>
            <a:off x="482600" y="1838580"/>
            <a:ext cx="1779524" cy="692034"/>
            <a:chOff x="546296" y="1848105"/>
            <a:chExt cx="1779524" cy="692034"/>
          </a:xfrm>
        </p:grpSpPr>
        <p:grpSp>
          <p:nvGrpSpPr>
            <p:cNvPr id="81" name="그룹 80">
              <a:extLst>
                <a:ext uri="{FF2B5EF4-FFF2-40B4-BE49-F238E27FC236}">
                  <a16:creationId xmlns:a16="http://schemas.microsoft.com/office/drawing/2014/main" id="{20D2A34B-3E6D-71C7-DBAB-4C5DCA6BA52C}"/>
                </a:ext>
              </a:extLst>
            </p:cNvPr>
            <p:cNvGrpSpPr/>
            <p:nvPr/>
          </p:nvGrpSpPr>
          <p:grpSpPr>
            <a:xfrm>
              <a:off x="546296" y="1848105"/>
              <a:ext cx="1779524" cy="291984"/>
              <a:chOff x="546296" y="1848105"/>
              <a:chExt cx="1779524" cy="291984"/>
            </a:xfrm>
          </p:grpSpPr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96331280-D41B-035F-2CB8-4E400D9F5CF4}"/>
                  </a:ext>
                </a:extLst>
              </p:cNvPr>
              <p:cNvSpPr txBox="1"/>
              <p:nvPr/>
            </p:nvSpPr>
            <p:spPr>
              <a:xfrm>
                <a:off x="1408902" y="1905593"/>
                <a:ext cx="916918" cy="2154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spAutoFit/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18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1400" b="0" i="0" u="none" strike="noStrike" kern="1200" cap="none" spc="-100" normalizeH="0" baseline="0" noProof="0">
                    <a:ln>
                      <a:noFill/>
                    </a:ln>
                    <a:gradFill>
                      <a:gsLst>
                        <a:gs pos="100000">
                          <a:prstClr val="black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  <a:effectLst/>
                    <a:uLnTx/>
                    <a:uFillTx/>
                    <a:latin typeface="맑은 고딕" panose="020F0502020204030204"/>
                    <a:ea typeface="맑은 고딕" panose="020B0503020000020004" pitchFamily="50" charset="-127"/>
                    <a:cs typeface="+mn-cs"/>
                  </a:rPr>
                  <a:t>정직원</a:t>
                </a:r>
                <a:r>
                  <a:rPr kumimoji="0" lang="en-US" altLang="ko-KR" sz="1400" b="0" i="0" u="none" strike="noStrike" kern="1200" cap="none" spc="-100" normalizeH="0" baseline="0" noProof="0">
                    <a:ln>
                      <a:noFill/>
                    </a:ln>
                    <a:gradFill>
                      <a:gsLst>
                        <a:gs pos="100000">
                          <a:prstClr val="black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  <a:effectLst/>
                    <a:uLnTx/>
                    <a:uFillTx/>
                    <a:latin typeface="맑은 고딕" panose="020F0502020204030204"/>
                    <a:ea typeface="맑은 고딕" panose="020B0503020000020004" pitchFamily="50" charset="-127"/>
                    <a:cs typeface="+mn-cs"/>
                  </a:rPr>
                  <a:t>(</a:t>
                </a:r>
                <a:r>
                  <a:rPr kumimoji="0" lang="ko-KR" altLang="en-US" sz="1400" b="0" i="0" u="none" strike="noStrike" kern="1200" cap="none" spc="-100" normalizeH="0" baseline="0" noProof="0">
                    <a:ln>
                      <a:noFill/>
                    </a:ln>
                    <a:gradFill>
                      <a:gsLst>
                        <a:gs pos="100000">
                          <a:prstClr val="black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  <a:effectLst/>
                    <a:uLnTx/>
                    <a:uFillTx/>
                    <a:latin typeface="맑은 고딕" panose="020F0502020204030204"/>
                    <a:ea typeface="맑은 고딕" panose="020B0503020000020004" pitchFamily="50" charset="-127"/>
                    <a:cs typeface="+mn-cs"/>
                  </a:rPr>
                  <a:t>주임</a:t>
                </a:r>
                <a:r>
                  <a:rPr kumimoji="0" lang="en-US" altLang="ko-KR" sz="1400" b="0" i="0" u="none" strike="noStrike" kern="1200" cap="none" spc="-100" normalizeH="0" baseline="0" noProof="0">
                    <a:ln>
                      <a:noFill/>
                    </a:ln>
                    <a:gradFill>
                      <a:gsLst>
                        <a:gs pos="100000">
                          <a:prstClr val="black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  <a:effectLst/>
                    <a:uLnTx/>
                    <a:uFillTx/>
                    <a:latin typeface="맑은 고딕" panose="020F0502020204030204"/>
                    <a:ea typeface="맑은 고딕" panose="020B0503020000020004" pitchFamily="50" charset="-127"/>
                    <a:cs typeface="+mn-cs"/>
                  </a:rPr>
                  <a:t>)</a:t>
                </a:r>
              </a:p>
            </p:txBody>
          </p:sp>
          <p:sp>
            <p:nvSpPr>
              <p:cNvPr id="80" name="사각형: 둥근 모서리 79">
                <a:extLst>
                  <a:ext uri="{FF2B5EF4-FFF2-40B4-BE49-F238E27FC236}">
                    <a16:creationId xmlns:a16="http://schemas.microsoft.com/office/drawing/2014/main" id="{55437C00-04C4-9A19-B790-D8A2914B600B}"/>
                  </a:ext>
                </a:extLst>
              </p:cNvPr>
              <p:cNvSpPr/>
              <p:nvPr/>
            </p:nvSpPr>
            <p:spPr>
              <a:xfrm>
                <a:off x="546296" y="1848105"/>
                <a:ext cx="794327" cy="291984"/>
              </a:xfrm>
              <a:prstGeom prst="roundRect">
                <a:avLst>
                  <a:gd name="adj" fmla="val 50000"/>
                </a:avLst>
              </a:prstGeom>
              <a:solidFill>
                <a:srgbClr val="FF5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rtlCol="0" anchor="ctr"/>
              <a:lstStyle/>
              <a:p>
                <a:pPr marL="0" marR="0" lvl="0" indent="0" algn="ctr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1400" b="1" i="0" u="none" strike="noStrike" kern="1200" cap="none" spc="-150" normalizeH="0" baseline="0" noProof="0">
                    <a:ln>
                      <a:noFill/>
                    </a:ln>
                    <a:gradFill>
                      <a:gsLst>
                        <a:gs pos="100000">
                          <a:prstClr val="white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  <a:effectLst/>
                    <a:uLnTx/>
                    <a:uFillTx/>
                    <a:latin typeface="맑은 고딕" panose="020B0503020000020004" pitchFamily="50" charset="-127"/>
                    <a:ea typeface="맑은 고딕" panose="020B0503020000020004" pitchFamily="50" charset="-127"/>
                    <a:cs typeface="+mn-cs"/>
                  </a:rPr>
                  <a:t>행위자</a:t>
                </a:r>
              </a:p>
            </p:txBody>
          </p:sp>
        </p:grpSp>
        <p:grpSp>
          <p:nvGrpSpPr>
            <p:cNvPr id="82" name="그룹 81">
              <a:extLst>
                <a:ext uri="{FF2B5EF4-FFF2-40B4-BE49-F238E27FC236}">
                  <a16:creationId xmlns:a16="http://schemas.microsoft.com/office/drawing/2014/main" id="{55E258D2-EA78-D78F-843B-913E7D47E393}"/>
                </a:ext>
              </a:extLst>
            </p:cNvPr>
            <p:cNvGrpSpPr/>
            <p:nvPr/>
          </p:nvGrpSpPr>
          <p:grpSpPr>
            <a:xfrm>
              <a:off x="546296" y="2248155"/>
              <a:ext cx="1745861" cy="291984"/>
              <a:chOff x="546296" y="1848105"/>
              <a:chExt cx="1745861" cy="291984"/>
            </a:xfrm>
          </p:grpSpPr>
          <p:sp>
            <p:nvSpPr>
              <p:cNvPr id="83" name="TextBox 82">
                <a:extLst>
                  <a:ext uri="{FF2B5EF4-FFF2-40B4-BE49-F238E27FC236}">
                    <a16:creationId xmlns:a16="http://schemas.microsoft.com/office/drawing/2014/main" id="{FBEB3DC9-A3B4-B677-975A-DABE1EB1873F}"/>
                  </a:ext>
                </a:extLst>
              </p:cNvPr>
              <p:cNvSpPr txBox="1"/>
              <p:nvPr/>
            </p:nvSpPr>
            <p:spPr>
              <a:xfrm>
                <a:off x="1408902" y="1905593"/>
                <a:ext cx="883255" cy="2154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spAutoFit/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18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1400" b="0" i="0" u="none" strike="noStrike" kern="1200" cap="none" spc="-100" normalizeH="0" baseline="0" noProof="0">
                    <a:ln>
                      <a:noFill/>
                    </a:ln>
                    <a:gradFill>
                      <a:gsLst>
                        <a:gs pos="100000">
                          <a:prstClr val="black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  <a:effectLst/>
                    <a:uLnTx/>
                    <a:uFillTx/>
                    <a:latin typeface="맑은 고딕" panose="020F0502020204030204"/>
                    <a:ea typeface="맑은 고딕" panose="020B0503020000020004" pitchFamily="50" charset="-127"/>
                    <a:cs typeface="+mn-cs"/>
                  </a:rPr>
                  <a:t>기간제 직원</a:t>
                </a:r>
              </a:p>
            </p:txBody>
          </p:sp>
          <p:sp>
            <p:nvSpPr>
              <p:cNvPr id="84" name="사각형: 둥근 모서리 83">
                <a:extLst>
                  <a:ext uri="{FF2B5EF4-FFF2-40B4-BE49-F238E27FC236}">
                    <a16:creationId xmlns:a16="http://schemas.microsoft.com/office/drawing/2014/main" id="{33345349-795D-801F-F49F-EBE3302AB3E3}"/>
                  </a:ext>
                </a:extLst>
              </p:cNvPr>
              <p:cNvSpPr/>
              <p:nvPr/>
            </p:nvSpPr>
            <p:spPr>
              <a:xfrm>
                <a:off x="546296" y="1848105"/>
                <a:ext cx="794327" cy="291984"/>
              </a:xfrm>
              <a:prstGeom prst="roundRect">
                <a:avLst>
                  <a:gd name="adj" fmla="val 50000"/>
                </a:avLst>
              </a:prstGeom>
              <a:solidFill>
                <a:srgbClr val="0D82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rtlCol="0" anchor="ctr"/>
              <a:lstStyle/>
              <a:p>
                <a:pPr marL="0" marR="0" lvl="0" indent="0" algn="ctr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1400" b="1" i="0" u="none" strike="noStrike" kern="1200" cap="none" spc="-150" normalizeH="0" baseline="0" noProof="0">
                    <a:ln>
                      <a:noFill/>
                    </a:ln>
                    <a:gradFill>
                      <a:gsLst>
                        <a:gs pos="100000">
                          <a:prstClr val="white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  <a:effectLst/>
                    <a:uLnTx/>
                    <a:uFillTx/>
                    <a:latin typeface="맑은 고딕" panose="020B0503020000020004" pitchFamily="50" charset="-127"/>
                    <a:ea typeface="맑은 고딕" panose="020B0503020000020004" pitchFamily="50" charset="-127"/>
                    <a:cs typeface="+mn-cs"/>
                  </a:rPr>
                  <a:t>피해자</a:t>
                </a:r>
              </a:p>
            </p:txBody>
          </p:sp>
        </p:grpSp>
      </p:grpSp>
      <p:grpSp>
        <p:nvGrpSpPr>
          <p:cNvPr id="2" name="그룹 1">
            <a:extLst>
              <a:ext uri="{FF2B5EF4-FFF2-40B4-BE49-F238E27FC236}">
                <a16:creationId xmlns:a16="http://schemas.microsoft.com/office/drawing/2014/main" id="{49819930-59F5-4D09-80C2-57A07DDED7F0}"/>
              </a:ext>
            </a:extLst>
          </p:cNvPr>
          <p:cNvGrpSpPr/>
          <p:nvPr/>
        </p:nvGrpSpPr>
        <p:grpSpPr>
          <a:xfrm>
            <a:off x="5907990" y="2315192"/>
            <a:ext cx="5858535" cy="3945908"/>
            <a:chOff x="5907990" y="2416792"/>
            <a:chExt cx="5858535" cy="3945908"/>
          </a:xfrm>
        </p:grpSpPr>
        <p:grpSp>
          <p:nvGrpSpPr>
            <p:cNvPr id="124" name="그룹 123">
              <a:extLst>
                <a:ext uri="{FF2B5EF4-FFF2-40B4-BE49-F238E27FC236}">
                  <a16:creationId xmlns:a16="http://schemas.microsoft.com/office/drawing/2014/main" id="{B7D92455-F91B-A509-4DD2-31FB8DFE8B86}"/>
                </a:ext>
              </a:extLst>
            </p:cNvPr>
            <p:cNvGrpSpPr/>
            <p:nvPr/>
          </p:nvGrpSpPr>
          <p:grpSpPr>
            <a:xfrm>
              <a:off x="5907990" y="2416792"/>
              <a:ext cx="5819457" cy="1444064"/>
              <a:chOff x="5907990" y="2600942"/>
              <a:chExt cx="5819457" cy="1444064"/>
            </a:xfrm>
          </p:grpSpPr>
          <p:sp>
            <p:nvSpPr>
              <p:cNvPr id="125" name="사각형: 둥근 모서리 124">
                <a:extLst>
                  <a:ext uri="{FF2B5EF4-FFF2-40B4-BE49-F238E27FC236}">
                    <a16:creationId xmlns:a16="http://schemas.microsoft.com/office/drawing/2014/main" id="{0382E996-680E-AE7B-0870-DB2B8ED923AC}"/>
                  </a:ext>
                </a:extLst>
              </p:cNvPr>
              <p:cNvSpPr/>
              <p:nvPr/>
            </p:nvSpPr>
            <p:spPr>
              <a:xfrm>
                <a:off x="5907990" y="2600942"/>
                <a:ext cx="5819457" cy="384639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endParaRPr>
              </a:p>
            </p:txBody>
          </p:sp>
          <p:sp>
            <p:nvSpPr>
              <p:cNvPr id="126" name="TextBox 125">
                <a:extLst>
                  <a:ext uri="{FF2B5EF4-FFF2-40B4-BE49-F238E27FC236}">
                    <a16:creationId xmlns:a16="http://schemas.microsoft.com/office/drawing/2014/main" id="{313791DD-4812-DA21-1685-5B9B29ED2ECB}"/>
                  </a:ext>
                </a:extLst>
              </p:cNvPr>
              <p:cNvSpPr txBox="1"/>
              <p:nvPr/>
            </p:nvSpPr>
            <p:spPr>
              <a:xfrm>
                <a:off x="6354787" y="2670151"/>
                <a:ext cx="3664465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spAutoFit/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3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1600" b="1" i="0" u="none" strike="noStrike" kern="1200" cap="none" spc="-150" normalizeH="0" baseline="0" noProof="0">
                    <a:ln>
                      <a:noFill/>
                    </a:ln>
                    <a:gradFill>
                      <a:gsLst>
                        <a:gs pos="100000">
                          <a:srgbClr val="0B8F53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  <a:effectLst/>
                    <a:uLnTx/>
                    <a:uFillTx/>
                    <a:latin typeface="맑은 고딕" panose="020F0502020204030204"/>
                    <a:ea typeface="맑은 고딕" panose="020B0503020000020004" pitchFamily="50" charset="-127"/>
                    <a:cs typeface="+mn-cs"/>
                  </a:rPr>
                  <a:t>직장에서의 지위 또는 관계 등의 우위를 이용</a:t>
                </a:r>
              </a:p>
            </p:txBody>
          </p:sp>
          <p:sp>
            <p:nvSpPr>
              <p:cNvPr id="127" name="TextBox 126">
                <a:extLst>
                  <a:ext uri="{FF2B5EF4-FFF2-40B4-BE49-F238E27FC236}">
                    <a16:creationId xmlns:a16="http://schemas.microsoft.com/office/drawing/2014/main" id="{16AF3148-1A6D-6D5F-B431-6A0A6514FEA6}"/>
                  </a:ext>
                </a:extLst>
              </p:cNvPr>
              <p:cNvSpPr txBox="1"/>
              <p:nvPr/>
            </p:nvSpPr>
            <p:spPr>
              <a:xfrm>
                <a:off x="6354787" y="3067815"/>
                <a:ext cx="4940455" cy="97719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30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ko-KR" altLang="en-US" sz="1400" b="0" i="0" u="none" strike="noStrike" kern="1200" cap="none" spc="-150" normalizeH="0" baseline="0" noProof="0" dirty="0">
                    <a:ln>
                      <a:noFill/>
                    </a:ln>
                    <a:gradFill>
                      <a:gsLst>
                        <a:gs pos="100000">
                          <a:prstClr val="black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  <a:effectLst/>
                    <a:uLnTx/>
                    <a:uFillTx/>
                    <a:latin typeface="맑은 고딕" panose="020F0502020204030204"/>
                    <a:ea typeface="맑은 고딕" panose="020B0503020000020004" pitchFamily="50" charset="-127"/>
                    <a:cs typeface="+mn-cs"/>
                  </a:rPr>
                  <a:t> 행위자는 공식적으로 피해자의 업무를 지시 및 감독하는 위치에 있지</a:t>
                </a:r>
                <a:endParaRPr kumimoji="0" lang="en-US" altLang="ko-KR" sz="1400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endParaRPr>
              </a:p>
              <a:p>
                <a:pPr marL="0" marR="0" lvl="0" indent="104775" algn="l" defTabSz="914400" rtl="0" eaLnBrk="1" fontAlgn="auto" latinLnBrk="1" hangingPunct="1">
                  <a:lnSpc>
                    <a:spcPct val="100000"/>
                  </a:lnSpc>
                  <a:spcBef>
                    <a:spcPts val="3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1400" b="0" i="0" u="none" strike="noStrike" kern="1200" cap="none" spc="-150" normalizeH="0" baseline="0" noProof="0" dirty="0">
                    <a:ln>
                      <a:noFill/>
                    </a:ln>
                    <a:gradFill>
                      <a:gsLst>
                        <a:gs pos="100000">
                          <a:prstClr val="black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  <a:effectLst/>
                    <a:uLnTx/>
                    <a:uFillTx/>
                    <a:latin typeface="맑은 고딕" panose="020F0502020204030204"/>
                    <a:ea typeface="맑은 고딕" panose="020B0503020000020004" pitchFamily="50" charset="-127"/>
                    <a:cs typeface="+mn-cs"/>
                  </a:rPr>
                  <a:t>않았으나</a:t>
                </a:r>
                <a:r>
                  <a:rPr kumimoji="0" lang="en-US" altLang="ko-KR" sz="1400" b="0" i="0" u="none" strike="noStrike" kern="1200" cap="none" spc="-150" normalizeH="0" baseline="0" noProof="0" dirty="0">
                    <a:ln>
                      <a:noFill/>
                    </a:ln>
                    <a:gradFill>
                      <a:gsLst>
                        <a:gs pos="100000">
                          <a:prstClr val="black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  <a:effectLst/>
                    <a:uLnTx/>
                    <a:uFillTx/>
                    <a:latin typeface="맑은 고딕" panose="020F0502020204030204"/>
                    <a:ea typeface="맑은 고딕" panose="020B0503020000020004" pitchFamily="50" charset="-127"/>
                    <a:cs typeface="+mn-cs"/>
                  </a:rPr>
                  <a:t>,</a:t>
                </a:r>
                <a:r>
                  <a:rPr kumimoji="0" lang="ko-KR" altLang="en-US" sz="1400" b="0" i="0" u="none" strike="noStrike" kern="1200" cap="none" spc="-150" normalizeH="0" baseline="0" noProof="0" dirty="0">
                    <a:ln>
                      <a:noFill/>
                    </a:ln>
                    <a:gradFill>
                      <a:gsLst>
                        <a:gs pos="100000">
                          <a:prstClr val="black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  <a:effectLst/>
                    <a:uLnTx/>
                    <a:uFillTx/>
                    <a:latin typeface="맑은 고딕" panose="020F0502020204030204"/>
                    <a:ea typeface="맑은 고딕" panose="020B0503020000020004" pitchFamily="50" charset="-127"/>
                    <a:cs typeface="+mn-cs"/>
                  </a:rPr>
                  <a:t> 정규직 직원으로 </a:t>
                </a:r>
                <a:r>
                  <a:rPr kumimoji="0" lang="en-US" altLang="ko-KR" sz="1400" b="0" i="0" u="none" strike="noStrike" kern="1200" cap="none" spc="-150" normalizeH="0" baseline="0" noProof="0" dirty="0">
                    <a:ln>
                      <a:noFill/>
                    </a:ln>
                    <a:gradFill>
                      <a:gsLst>
                        <a:gs pos="100000">
                          <a:prstClr val="black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  <a:effectLst/>
                    <a:uLnTx/>
                    <a:uFillTx/>
                    <a:latin typeface="맑은 고딕" panose="020F0502020204030204"/>
                    <a:ea typeface="맑은 고딕" panose="020B0503020000020004" pitchFamily="50" charset="-127"/>
                    <a:cs typeface="+mn-cs"/>
                  </a:rPr>
                  <a:t>12</a:t>
                </a:r>
                <a:r>
                  <a:rPr kumimoji="0" lang="ko-KR" altLang="en-US" sz="1400" b="0" i="0" u="none" strike="noStrike" kern="1200" cap="none" spc="-150" normalizeH="0" baseline="0" noProof="0" dirty="0">
                    <a:ln>
                      <a:noFill/>
                    </a:ln>
                    <a:gradFill>
                      <a:gsLst>
                        <a:gs pos="100000">
                          <a:prstClr val="black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  <a:effectLst/>
                    <a:uLnTx/>
                    <a:uFillTx/>
                    <a:latin typeface="맑은 고딕" panose="020F0502020204030204"/>
                    <a:ea typeface="맑은 고딕" panose="020B0503020000020004" pitchFamily="50" charset="-127"/>
                    <a:cs typeface="+mn-cs"/>
                  </a:rPr>
                  <a:t>년 동안 근무해 왔고</a:t>
                </a:r>
                <a:r>
                  <a:rPr kumimoji="0" lang="en-US" altLang="ko-KR" sz="1400" b="0" i="0" u="none" strike="noStrike" kern="1200" cap="none" spc="-150" normalizeH="0" baseline="0" noProof="0" dirty="0">
                    <a:ln>
                      <a:noFill/>
                    </a:ln>
                    <a:gradFill>
                      <a:gsLst>
                        <a:gs pos="100000">
                          <a:prstClr val="black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  <a:effectLst/>
                    <a:uLnTx/>
                    <a:uFillTx/>
                    <a:latin typeface="맑은 고딕" panose="020F0502020204030204"/>
                    <a:ea typeface="맑은 고딕" panose="020B0503020000020004" pitchFamily="50" charset="-127"/>
                    <a:cs typeface="+mn-cs"/>
                  </a:rPr>
                  <a:t>, </a:t>
                </a:r>
                <a:r>
                  <a:rPr kumimoji="0" lang="ko-KR" altLang="en-US" sz="1400" b="0" i="0" u="none" strike="noStrike" kern="1200" cap="none" spc="-150" normalizeH="0" baseline="0" noProof="0" dirty="0">
                    <a:ln>
                      <a:noFill/>
                    </a:ln>
                    <a:gradFill>
                      <a:gsLst>
                        <a:gs pos="100000">
                          <a:prstClr val="black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  <a:effectLst/>
                    <a:uLnTx/>
                    <a:uFillTx/>
                    <a:latin typeface="맑은 고딕" panose="020F0502020204030204"/>
                    <a:ea typeface="맑은 고딕" panose="020B0503020000020004" pitchFamily="50" charset="-127"/>
                    <a:cs typeface="+mn-cs"/>
                  </a:rPr>
                  <a:t>피해자보다 나이가</a:t>
                </a:r>
                <a:endParaRPr kumimoji="0" lang="en-US" altLang="ko-KR" sz="1400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endParaRPr>
              </a:p>
              <a:p>
                <a:pPr marL="0" marR="0" lvl="0" indent="104775" algn="l" defTabSz="914400" rtl="0" eaLnBrk="1" fontAlgn="auto" latinLnBrk="1" hangingPunct="1">
                  <a:lnSpc>
                    <a:spcPct val="100000"/>
                  </a:lnSpc>
                  <a:spcBef>
                    <a:spcPts val="3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1400" b="0" i="0" u="none" strike="noStrike" kern="1200" cap="none" spc="-150" normalizeH="0" baseline="0" noProof="0" dirty="0">
                    <a:ln>
                      <a:noFill/>
                    </a:ln>
                    <a:gradFill>
                      <a:gsLst>
                        <a:gs pos="100000">
                          <a:prstClr val="black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  <a:effectLst/>
                    <a:uLnTx/>
                    <a:uFillTx/>
                    <a:latin typeface="맑은 고딕" panose="020F0502020204030204"/>
                    <a:ea typeface="맑은 고딕" panose="020B0503020000020004" pitchFamily="50" charset="-127"/>
                    <a:cs typeface="+mn-cs"/>
                  </a:rPr>
                  <a:t>많았고 피해자는 행위자에게 일부 업무를 보고해야 하는 위치에 있어</a:t>
                </a:r>
                <a:endParaRPr kumimoji="0" lang="en-US" altLang="ko-KR" sz="1400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endParaRPr>
              </a:p>
              <a:p>
                <a:pPr marL="0" marR="0" lvl="0" indent="104775" algn="l" defTabSz="914400" rtl="0" eaLnBrk="1" fontAlgn="auto" latinLnBrk="1" hangingPunct="1">
                  <a:lnSpc>
                    <a:spcPct val="100000"/>
                  </a:lnSpc>
                  <a:spcBef>
                    <a:spcPts val="3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1400" b="0" i="0" u="none" strike="noStrike" kern="1200" cap="none" spc="-150" normalizeH="0" baseline="0" noProof="0" dirty="0">
                    <a:ln>
                      <a:noFill/>
                    </a:ln>
                    <a:gradFill>
                      <a:gsLst>
                        <a:gs pos="100000">
                          <a:prstClr val="black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  <a:effectLst/>
                    <a:uLnTx/>
                    <a:uFillTx/>
                    <a:latin typeface="맑은 고딕" panose="020F0502020204030204"/>
                    <a:ea typeface="맑은 고딕" panose="020B0503020000020004" pitchFamily="50" charset="-127"/>
                    <a:cs typeface="+mn-cs"/>
                  </a:rPr>
                  <a:t>직장에서 지위 또는 관계에 있어 우위에 있다고 인정 됨</a:t>
                </a:r>
                <a:r>
                  <a:rPr kumimoji="0" lang="en-US" altLang="ko-KR" sz="1400" b="0" i="0" u="none" strike="noStrike" kern="1200" cap="none" spc="-150" normalizeH="0" baseline="0" noProof="0" dirty="0">
                    <a:ln>
                      <a:noFill/>
                    </a:ln>
                    <a:gradFill>
                      <a:gsLst>
                        <a:gs pos="100000">
                          <a:prstClr val="black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  <a:effectLst/>
                    <a:uLnTx/>
                    <a:uFillTx/>
                    <a:latin typeface="맑은 고딕" panose="020F0502020204030204"/>
                    <a:ea typeface="맑은 고딕" panose="020B0503020000020004" pitchFamily="50" charset="-127"/>
                    <a:cs typeface="+mn-cs"/>
                  </a:rPr>
                  <a:t>.</a:t>
                </a:r>
                <a:endParaRPr kumimoji="0" lang="ko-KR" altLang="en-US" sz="1400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endParaRPr>
              </a:p>
            </p:txBody>
          </p:sp>
          <p:sp>
            <p:nvSpPr>
              <p:cNvPr id="128" name="자유형: 도형 127">
                <a:extLst>
                  <a:ext uri="{FF2B5EF4-FFF2-40B4-BE49-F238E27FC236}">
                    <a16:creationId xmlns:a16="http://schemas.microsoft.com/office/drawing/2014/main" id="{F88175AF-B2AF-80E5-0B89-2A59BDA35AD3}"/>
                  </a:ext>
                </a:extLst>
              </p:cNvPr>
              <p:cNvSpPr/>
              <p:nvPr/>
            </p:nvSpPr>
            <p:spPr>
              <a:xfrm>
                <a:off x="5966279" y="2647259"/>
                <a:ext cx="292004" cy="292004"/>
              </a:xfrm>
              <a:custGeom>
                <a:avLst/>
                <a:gdLst/>
                <a:ahLst/>
                <a:cxnLst/>
                <a:rect l="l" t="t" r="r" b="b"/>
                <a:pathLst>
                  <a:path w="333376" h="333376">
                    <a:moveTo>
                      <a:pt x="166688" y="0"/>
                    </a:moveTo>
                    <a:cubicBezTo>
                      <a:pt x="258747" y="0"/>
                      <a:pt x="333376" y="74629"/>
                      <a:pt x="333376" y="166688"/>
                    </a:cubicBezTo>
                    <a:cubicBezTo>
                      <a:pt x="333376" y="212718"/>
                      <a:pt x="314719" y="254390"/>
                      <a:pt x="284554" y="284554"/>
                    </a:cubicBezTo>
                    <a:lnTo>
                      <a:pt x="232390" y="319724"/>
                    </a:lnTo>
                    <a:lnTo>
                      <a:pt x="232390" y="92154"/>
                    </a:lnTo>
                    <a:lnTo>
                      <a:pt x="164185" y="92154"/>
                    </a:lnTo>
                    <a:lnTo>
                      <a:pt x="137815" y="134965"/>
                    </a:lnTo>
                    <a:lnTo>
                      <a:pt x="187137" y="134965"/>
                    </a:lnTo>
                    <a:lnTo>
                      <a:pt x="187137" y="329248"/>
                    </a:lnTo>
                    <a:lnTo>
                      <a:pt x="166688" y="333376"/>
                    </a:lnTo>
                    <a:cubicBezTo>
                      <a:pt x="74629" y="333376"/>
                      <a:pt x="0" y="258747"/>
                      <a:pt x="0" y="166688"/>
                    </a:cubicBezTo>
                    <a:cubicBezTo>
                      <a:pt x="0" y="74629"/>
                      <a:pt x="74629" y="0"/>
                      <a:pt x="166688" y="0"/>
                    </a:cubicBezTo>
                    <a:close/>
                  </a:path>
                </a:pathLst>
              </a:custGeom>
              <a:solidFill>
                <a:srgbClr val="0EAE6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endParaRPr>
              </a:p>
            </p:txBody>
          </p:sp>
        </p:grpSp>
        <p:grpSp>
          <p:nvGrpSpPr>
            <p:cNvPr id="129" name="그룹 128">
              <a:extLst>
                <a:ext uri="{FF2B5EF4-FFF2-40B4-BE49-F238E27FC236}">
                  <a16:creationId xmlns:a16="http://schemas.microsoft.com/office/drawing/2014/main" id="{8D8FC73A-842F-B101-4D21-3D67C5E543AB}"/>
                </a:ext>
              </a:extLst>
            </p:cNvPr>
            <p:cNvGrpSpPr/>
            <p:nvPr/>
          </p:nvGrpSpPr>
          <p:grpSpPr>
            <a:xfrm>
              <a:off x="5907990" y="4175546"/>
              <a:ext cx="5858535" cy="936232"/>
              <a:chOff x="5907990" y="3778015"/>
              <a:chExt cx="5858535" cy="936232"/>
            </a:xfrm>
          </p:grpSpPr>
          <p:sp>
            <p:nvSpPr>
              <p:cNvPr id="130" name="사각형: 둥근 모서리 129">
                <a:extLst>
                  <a:ext uri="{FF2B5EF4-FFF2-40B4-BE49-F238E27FC236}">
                    <a16:creationId xmlns:a16="http://schemas.microsoft.com/office/drawing/2014/main" id="{27E6F106-8249-F5DA-789C-0B7509D6D9DE}"/>
                  </a:ext>
                </a:extLst>
              </p:cNvPr>
              <p:cNvSpPr/>
              <p:nvPr/>
            </p:nvSpPr>
            <p:spPr>
              <a:xfrm>
                <a:off x="5907990" y="3778015"/>
                <a:ext cx="5819457" cy="384639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endParaRPr>
              </a:p>
            </p:txBody>
          </p:sp>
          <p:sp>
            <p:nvSpPr>
              <p:cNvPr id="131" name="TextBox 130">
                <a:extLst>
                  <a:ext uri="{FF2B5EF4-FFF2-40B4-BE49-F238E27FC236}">
                    <a16:creationId xmlns:a16="http://schemas.microsoft.com/office/drawing/2014/main" id="{0F98D51A-26EE-10C0-263D-43EEE15407EF}"/>
                  </a:ext>
                </a:extLst>
              </p:cNvPr>
              <p:cNvSpPr txBox="1"/>
              <p:nvPr/>
            </p:nvSpPr>
            <p:spPr>
              <a:xfrm>
                <a:off x="6354787" y="3847224"/>
                <a:ext cx="2442976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spAutoFit/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3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1600" b="1" i="0" u="none" strike="noStrike" kern="1200" cap="none" spc="-150" normalizeH="0" baseline="0" noProof="0" dirty="0">
                    <a:ln>
                      <a:noFill/>
                    </a:ln>
                    <a:gradFill>
                      <a:gsLst>
                        <a:gs pos="100000">
                          <a:srgbClr val="0B8F53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  <a:effectLst/>
                    <a:uLnTx/>
                    <a:uFillTx/>
                    <a:latin typeface="맑은 고딕" panose="020F0502020204030204"/>
                    <a:ea typeface="맑은 고딕" panose="020B0503020000020004" pitchFamily="50" charset="-127"/>
                    <a:cs typeface="+mn-cs"/>
                  </a:rPr>
                  <a:t>업무상 적정 범위를 넘는 행위</a:t>
                </a:r>
              </a:p>
            </p:txBody>
          </p:sp>
          <p:sp>
            <p:nvSpPr>
              <p:cNvPr id="132" name="TextBox 131">
                <a:extLst>
                  <a:ext uri="{FF2B5EF4-FFF2-40B4-BE49-F238E27FC236}">
                    <a16:creationId xmlns:a16="http://schemas.microsoft.com/office/drawing/2014/main" id="{9F5EA9EB-2330-A7D1-5D98-1EE2AF120DF9}"/>
                  </a:ext>
                </a:extLst>
              </p:cNvPr>
              <p:cNvSpPr txBox="1"/>
              <p:nvPr/>
            </p:nvSpPr>
            <p:spPr>
              <a:xfrm>
                <a:off x="6354787" y="4244888"/>
                <a:ext cx="5411738" cy="46935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30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ko-KR" altLang="en-US" sz="1400" b="0" i="0" u="none" strike="noStrike" kern="1200" cap="none" spc="-150" normalizeH="0" baseline="0" noProof="0" dirty="0">
                    <a:ln>
                      <a:noFill/>
                    </a:ln>
                    <a:gradFill>
                      <a:gsLst>
                        <a:gs pos="100000">
                          <a:schemeClr val="tx1"/>
                        </a:gs>
                        <a:gs pos="100000">
                          <a:schemeClr val="tx1"/>
                        </a:gs>
                      </a:gsLst>
                      <a:lin ang="13500000" scaled="1"/>
                    </a:gradFill>
                    <a:effectLst/>
                    <a:uLnTx/>
                    <a:uFillTx/>
                    <a:latin typeface="맑은 고딕" panose="020F0502020204030204"/>
                    <a:ea typeface="맑은 고딕" panose="020B0503020000020004" pitchFamily="50" charset="-127"/>
                    <a:cs typeface="+mn-cs"/>
                  </a:rPr>
                  <a:t> 지속적인</a:t>
                </a:r>
                <a:r>
                  <a:rPr kumimoji="0" lang="en-US" altLang="ko-KR" sz="1400" b="0" i="0" u="none" strike="noStrike" kern="1200" cap="none" spc="-150" normalizeH="0" baseline="0" noProof="0" dirty="0">
                    <a:ln>
                      <a:noFill/>
                    </a:ln>
                    <a:gradFill>
                      <a:gsLst>
                        <a:gs pos="100000">
                          <a:schemeClr val="tx1"/>
                        </a:gs>
                        <a:gs pos="100000">
                          <a:schemeClr val="tx1"/>
                        </a:gs>
                      </a:gsLst>
                      <a:lin ang="13500000" scaled="1"/>
                    </a:gradFill>
                    <a:effectLst/>
                    <a:uLnTx/>
                    <a:uFillTx/>
                    <a:latin typeface="맑은 고딕" panose="020F0502020204030204"/>
                    <a:ea typeface="맑은 고딕" panose="020B0503020000020004" pitchFamily="50" charset="-127"/>
                    <a:cs typeface="+mn-cs"/>
                  </a:rPr>
                  <a:t> </a:t>
                </a:r>
                <a:r>
                  <a:rPr kumimoji="0" lang="ko-KR" altLang="en-US" sz="1400" b="0" i="0" u="none" strike="noStrike" kern="1200" cap="none" spc="-150" normalizeH="0" baseline="0" noProof="0" dirty="0">
                    <a:ln>
                      <a:noFill/>
                    </a:ln>
                    <a:gradFill>
                      <a:gsLst>
                        <a:gs pos="100000">
                          <a:schemeClr val="tx1"/>
                        </a:gs>
                        <a:gs pos="100000">
                          <a:schemeClr val="tx1"/>
                        </a:gs>
                      </a:gsLst>
                      <a:lin ang="13500000" scaled="1"/>
                    </a:gradFill>
                    <a:effectLst/>
                    <a:uLnTx/>
                    <a:uFillTx/>
                    <a:latin typeface="맑은 고딕" panose="020F0502020204030204"/>
                    <a:ea typeface="맑은 고딕" panose="020B0503020000020004" pitchFamily="50" charset="-127"/>
                    <a:cs typeface="+mn-cs"/>
                  </a:rPr>
                  <a:t>인격적 비하 발언</a:t>
                </a:r>
                <a:r>
                  <a:rPr kumimoji="0" lang="en-US" altLang="ko-KR" sz="1400" b="0" i="0" u="none" strike="noStrike" kern="1200" cap="none" spc="-150" normalizeH="0" baseline="0" noProof="0" dirty="0">
                    <a:ln>
                      <a:noFill/>
                    </a:ln>
                    <a:gradFill>
                      <a:gsLst>
                        <a:gs pos="100000">
                          <a:schemeClr val="tx1"/>
                        </a:gs>
                        <a:gs pos="100000">
                          <a:schemeClr val="tx1"/>
                        </a:gs>
                      </a:gsLst>
                      <a:lin ang="13500000" scaled="1"/>
                    </a:gradFill>
                    <a:effectLst/>
                    <a:uLnTx/>
                    <a:uFillTx/>
                    <a:latin typeface="맑은 고딕" panose="020F0502020204030204"/>
                    <a:ea typeface="맑은 고딕" panose="020B0503020000020004" pitchFamily="50" charset="-127"/>
                    <a:cs typeface="+mn-cs"/>
                  </a:rPr>
                  <a:t>, </a:t>
                </a:r>
                <a:r>
                  <a:rPr kumimoji="0" lang="ko-KR" altLang="en-US" sz="1400" b="0" i="0" u="none" strike="noStrike" kern="1200" cap="none" spc="-150" normalizeH="0" baseline="0" noProof="0" dirty="0">
                    <a:ln>
                      <a:noFill/>
                    </a:ln>
                    <a:gradFill>
                      <a:gsLst>
                        <a:gs pos="100000">
                          <a:schemeClr val="tx1"/>
                        </a:gs>
                        <a:gs pos="100000">
                          <a:schemeClr val="tx1"/>
                        </a:gs>
                      </a:gsLst>
                      <a:lin ang="13500000" scaled="1"/>
                    </a:gradFill>
                    <a:effectLst/>
                    <a:uLnTx/>
                    <a:uFillTx/>
                    <a:latin typeface="맑은 고딕" panose="020F0502020204030204"/>
                    <a:ea typeface="맑은 고딕" panose="020B0503020000020004" pitchFamily="50" charset="-127"/>
                    <a:cs typeface="+mn-cs"/>
                  </a:rPr>
                  <a:t>업무능력이나 특정 신체부위 등에 관한 언어적  </a:t>
                </a:r>
                <a:endParaRPr kumimoji="0" lang="en-US" altLang="ko-KR" sz="1400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schemeClr val="tx1"/>
                      </a:gs>
                      <a:gs pos="100000">
                        <a:schemeClr val="tx1"/>
                      </a:gs>
                    </a:gsLst>
                    <a:lin ang="135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endParaRPr>
              </a:p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300"/>
                  </a:spcBef>
                  <a:spcAft>
                    <a:spcPts val="0"/>
                  </a:spcAft>
                  <a:buClrTx/>
                  <a:buSzTx/>
                  <a:tabLst/>
                  <a:defRPr/>
                </a:pPr>
                <a:r>
                  <a:rPr lang="en-US" altLang="ko-KR" sz="1400" spc="-150" dirty="0">
                    <a:gradFill>
                      <a:gsLst>
                        <a:gs pos="100000">
                          <a:schemeClr val="tx1"/>
                        </a:gs>
                        <a:gs pos="100000">
                          <a:schemeClr val="tx1"/>
                        </a:gs>
                      </a:gsLst>
                      <a:lin ang="13500000" scaled="1"/>
                    </a:gradFill>
                    <a:latin typeface="맑은 고딕" panose="020F0502020204030204"/>
                    <a:ea typeface="맑은 고딕" panose="020B0503020000020004" pitchFamily="50" charset="-127"/>
                  </a:rPr>
                  <a:t>  </a:t>
                </a:r>
                <a:r>
                  <a:rPr lang="ko-KR" altLang="en-US" sz="1400" spc="-150" dirty="0">
                    <a:gradFill>
                      <a:gsLst>
                        <a:gs pos="100000">
                          <a:schemeClr val="tx1"/>
                        </a:gs>
                        <a:gs pos="100000">
                          <a:schemeClr val="tx1"/>
                        </a:gs>
                      </a:gsLst>
                      <a:lin ang="13500000" scaled="1"/>
                    </a:gradFill>
                    <a:latin typeface="맑은 고딕" panose="020F0502020204030204"/>
                    <a:ea typeface="맑은 고딕" panose="020B0503020000020004" pitchFamily="50" charset="-127"/>
                  </a:rPr>
                  <a:t>조롱 등은 업무상 적정 범위를 넘어선 행위로 볼 수 있음</a:t>
                </a:r>
                <a:r>
                  <a:rPr lang="en-US" altLang="ko-KR" sz="1400" spc="-150" dirty="0">
                    <a:gradFill>
                      <a:gsLst>
                        <a:gs pos="100000">
                          <a:schemeClr val="tx1"/>
                        </a:gs>
                        <a:gs pos="100000">
                          <a:schemeClr val="tx1"/>
                        </a:gs>
                      </a:gsLst>
                      <a:lin ang="13500000" scaled="1"/>
                    </a:gradFill>
                    <a:latin typeface="맑은 고딕" panose="020F0502020204030204"/>
                    <a:ea typeface="맑은 고딕" panose="020B0503020000020004" pitchFamily="50" charset="-127"/>
                  </a:rPr>
                  <a:t>.</a:t>
                </a:r>
                <a:endParaRPr kumimoji="0" lang="ko-KR" altLang="en-US" sz="1400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schemeClr val="tx1"/>
                      </a:gs>
                      <a:gs pos="100000">
                        <a:schemeClr val="tx1"/>
                      </a:gs>
                    </a:gsLst>
                    <a:lin ang="135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endParaRPr>
              </a:p>
            </p:txBody>
          </p:sp>
          <p:sp>
            <p:nvSpPr>
              <p:cNvPr id="133" name="자유형: 도형 132">
                <a:extLst>
                  <a:ext uri="{FF2B5EF4-FFF2-40B4-BE49-F238E27FC236}">
                    <a16:creationId xmlns:a16="http://schemas.microsoft.com/office/drawing/2014/main" id="{EB3B4F68-AE65-01FD-3FB8-9757B71BB89A}"/>
                  </a:ext>
                </a:extLst>
              </p:cNvPr>
              <p:cNvSpPr/>
              <p:nvPr/>
            </p:nvSpPr>
            <p:spPr>
              <a:xfrm>
                <a:off x="5966683" y="3824332"/>
                <a:ext cx="291600" cy="291600"/>
              </a:xfrm>
              <a:custGeom>
                <a:avLst/>
                <a:gdLst/>
                <a:ahLst/>
                <a:cxnLst/>
                <a:rect l="l" t="t" r="r" b="b"/>
                <a:pathLst>
                  <a:path w="333376" h="333376">
                    <a:moveTo>
                      <a:pt x="157911" y="331604"/>
                    </a:moveTo>
                    <a:lnTo>
                      <a:pt x="175465" y="331604"/>
                    </a:lnTo>
                    <a:lnTo>
                      <a:pt x="166688" y="333376"/>
                    </a:lnTo>
                    <a:close/>
                    <a:moveTo>
                      <a:pt x="166688" y="0"/>
                    </a:moveTo>
                    <a:cubicBezTo>
                      <a:pt x="258747" y="0"/>
                      <a:pt x="333376" y="74629"/>
                      <a:pt x="333376" y="166688"/>
                    </a:cubicBezTo>
                    <a:cubicBezTo>
                      <a:pt x="333376" y="212718"/>
                      <a:pt x="314719" y="254390"/>
                      <a:pt x="284554" y="284554"/>
                    </a:cubicBezTo>
                    <a:lnTo>
                      <a:pt x="277302" y="289444"/>
                    </a:lnTo>
                    <a:lnTo>
                      <a:pt x="197026" y="289444"/>
                    </a:lnTo>
                    <a:lnTo>
                      <a:pt x="223898" y="261120"/>
                    </a:lnTo>
                    <a:cubicBezTo>
                      <a:pt x="245395" y="238765"/>
                      <a:pt x="260188" y="219394"/>
                      <a:pt x="268277" y="203007"/>
                    </a:cubicBezTo>
                    <a:cubicBezTo>
                      <a:pt x="276366" y="186621"/>
                      <a:pt x="280411" y="171319"/>
                      <a:pt x="280411" y="157103"/>
                    </a:cubicBezTo>
                    <a:cubicBezTo>
                      <a:pt x="280411" y="145166"/>
                      <a:pt x="277074" y="133419"/>
                      <a:pt x="270400" y="121861"/>
                    </a:cubicBezTo>
                    <a:cubicBezTo>
                      <a:pt x="263726" y="110304"/>
                      <a:pt x="254827" y="101459"/>
                      <a:pt x="243704" y="95328"/>
                    </a:cubicBezTo>
                    <a:cubicBezTo>
                      <a:pt x="232580" y="89196"/>
                      <a:pt x="219748" y="86131"/>
                      <a:pt x="205206" y="86131"/>
                    </a:cubicBezTo>
                    <a:cubicBezTo>
                      <a:pt x="181657" y="86131"/>
                      <a:pt x="162367" y="93537"/>
                      <a:pt x="147337" y="108350"/>
                    </a:cubicBezTo>
                    <a:cubicBezTo>
                      <a:pt x="132307" y="123163"/>
                      <a:pt x="124195" y="143484"/>
                      <a:pt x="123002" y="169312"/>
                    </a:cubicBezTo>
                    <a:lnTo>
                      <a:pt x="167441" y="169312"/>
                    </a:lnTo>
                    <a:cubicBezTo>
                      <a:pt x="167875" y="156832"/>
                      <a:pt x="171347" y="146956"/>
                      <a:pt x="177859" y="139686"/>
                    </a:cubicBezTo>
                    <a:cubicBezTo>
                      <a:pt x="184370" y="132415"/>
                      <a:pt x="192509" y="128779"/>
                      <a:pt x="202276" y="128779"/>
                    </a:cubicBezTo>
                    <a:cubicBezTo>
                      <a:pt x="211934" y="128779"/>
                      <a:pt x="219829" y="131791"/>
                      <a:pt x="225960" y="137814"/>
                    </a:cubicBezTo>
                    <a:cubicBezTo>
                      <a:pt x="232092" y="143837"/>
                      <a:pt x="235158" y="151460"/>
                      <a:pt x="235158" y="160684"/>
                    </a:cubicBezTo>
                    <a:cubicBezTo>
                      <a:pt x="235158" y="169583"/>
                      <a:pt x="232200" y="179540"/>
                      <a:pt x="226286" y="190555"/>
                    </a:cubicBezTo>
                    <a:cubicBezTo>
                      <a:pt x="220372" y="201569"/>
                      <a:pt x="208461" y="216138"/>
                      <a:pt x="190556" y="234261"/>
                    </a:cubicBezTo>
                    <a:lnTo>
                      <a:pt x="116490" y="309792"/>
                    </a:lnTo>
                    <a:lnTo>
                      <a:pt x="116490" y="323242"/>
                    </a:lnTo>
                    <a:lnTo>
                      <a:pt x="101806" y="320277"/>
                    </a:lnTo>
                    <a:cubicBezTo>
                      <a:pt x="41979" y="294972"/>
                      <a:pt x="0" y="235732"/>
                      <a:pt x="0" y="166688"/>
                    </a:cubicBezTo>
                    <a:cubicBezTo>
                      <a:pt x="0" y="74629"/>
                      <a:pt x="74629" y="0"/>
                      <a:pt x="166688" y="0"/>
                    </a:cubicBezTo>
                    <a:close/>
                  </a:path>
                </a:pathLst>
              </a:custGeom>
              <a:solidFill>
                <a:srgbClr val="0EAE6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endParaRPr>
              </a:p>
            </p:txBody>
          </p:sp>
        </p:grpSp>
        <p:grpSp>
          <p:nvGrpSpPr>
            <p:cNvPr id="134" name="그룹 133">
              <a:extLst>
                <a:ext uri="{FF2B5EF4-FFF2-40B4-BE49-F238E27FC236}">
                  <a16:creationId xmlns:a16="http://schemas.microsoft.com/office/drawing/2014/main" id="{B88B9EBF-CA33-E7C3-8945-47C47991BDC3}"/>
                </a:ext>
              </a:extLst>
            </p:cNvPr>
            <p:cNvGrpSpPr/>
            <p:nvPr/>
          </p:nvGrpSpPr>
          <p:grpSpPr>
            <a:xfrm>
              <a:off x="5907990" y="5426468"/>
              <a:ext cx="5819457" cy="936232"/>
              <a:chOff x="5907990" y="5239782"/>
              <a:chExt cx="5819457" cy="936232"/>
            </a:xfrm>
          </p:grpSpPr>
          <p:sp>
            <p:nvSpPr>
              <p:cNvPr id="135" name="사각형: 둥근 모서리 134">
                <a:extLst>
                  <a:ext uri="{FF2B5EF4-FFF2-40B4-BE49-F238E27FC236}">
                    <a16:creationId xmlns:a16="http://schemas.microsoft.com/office/drawing/2014/main" id="{7FEF2308-937A-D498-C357-E258CB054867}"/>
                  </a:ext>
                </a:extLst>
              </p:cNvPr>
              <p:cNvSpPr/>
              <p:nvPr/>
            </p:nvSpPr>
            <p:spPr>
              <a:xfrm>
                <a:off x="5907990" y="5239782"/>
                <a:ext cx="5819457" cy="384639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endParaRPr>
              </a:p>
            </p:txBody>
          </p:sp>
          <p:sp>
            <p:nvSpPr>
              <p:cNvPr id="136" name="TextBox 135">
                <a:extLst>
                  <a:ext uri="{FF2B5EF4-FFF2-40B4-BE49-F238E27FC236}">
                    <a16:creationId xmlns:a16="http://schemas.microsoft.com/office/drawing/2014/main" id="{F886AD7B-49F8-E0E9-346A-8AD5E3BAC444}"/>
                  </a:ext>
                </a:extLst>
              </p:cNvPr>
              <p:cNvSpPr txBox="1"/>
              <p:nvPr/>
            </p:nvSpPr>
            <p:spPr>
              <a:xfrm>
                <a:off x="6354787" y="5308991"/>
                <a:ext cx="3983463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spAutoFit/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1600" b="1" i="0" u="none" strike="noStrike" kern="1200" cap="none" spc="-150" normalizeH="0" baseline="0" noProof="0" dirty="0">
                    <a:ln>
                      <a:noFill/>
                    </a:ln>
                    <a:gradFill>
                      <a:gsLst>
                        <a:gs pos="100000">
                          <a:srgbClr val="0B8F53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  <a:effectLst/>
                    <a:uLnTx/>
                    <a:uFillTx/>
                    <a:latin typeface="맑은 고딕" panose="020F0502020204030204"/>
                    <a:ea typeface="맑은 고딕" panose="020B0503020000020004" pitchFamily="50" charset="-127"/>
                    <a:cs typeface="+mn-cs"/>
                  </a:rPr>
                  <a:t>신체적</a:t>
                </a:r>
                <a:r>
                  <a:rPr lang="ko-KR" altLang="en-US" sz="1600" b="1" spc="-150" dirty="0" err="1">
                    <a:gradFill>
                      <a:gsLst>
                        <a:gs pos="100000">
                          <a:srgbClr val="0B8F53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  <a:latin typeface="맑은 고딕" panose="020F0502020204030204"/>
                    <a:ea typeface="맑은 고딕" panose="020B0503020000020004" pitchFamily="50" charset="-127"/>
                  </a:rPr>
                  <a:t>ㆍ</a:t>
                </a:r>
                <a:r>
                  <a:rPr kumimoji="0" lang="ko-KR" altLang="en-US" sz="1600" b="1" i="0" u="none" strike="noStrike" kern="1200" cap="none" spc="-150" normalizeH="0" baseline="0" noProof="0" dirty="0">
                    <a:ln>
                      <a:noFill/>
                    </a:ln>
                    <a:gradFill>
                      <a:gsLst>
                        <a:gs pos="100000">
                          <a:srgbClr val="0B8F53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  <a:effectLst/>
                    <a:uLnTx/>
                    <a:uFillTx/>
                    <a:latin typeface="맑은 고딕" panose="020F0502020204030204"/>
                    <a:ea typeface="맑은 고딕" panose="020B0503020000020004" pitchFamily="50" charset="-127"/>
                    <a:cs typeface="+mn-cs"/>
                  </a:rPr>
                  <a:t>정신적 고통을 주거나 근무환경을 악화 </a:t>
                </a:r>
              </a:p>
            </p:txBody>
          </p:sp>
          <p:sp>
            <p:nvSpPr>
              <p:cNvPr id="137" name="TextBox 136">
                <a:extLst>
                  <a:ext uri="{FF2B5EF4-FFF2-40B4-BE49-F238E27FC236}">
                    <a16:creationId xmlns:a16="http://schemas.microsoft.com/office/drawing/2014/main" id="{F4FBCC52-4D0A-A689-2D69-A9FDE2CD9942}"/>
                  </a:ext>
                </a:extLst>
              </p:cNvPr>
              <p:cNvSpPr txBox="1"/>
              <p:nvPr/>
            </p:nvSpPr>
            <p:spPr>
              <a:xfrm>
                <a:off x="6354787" y="5706655"/>
                <a:ext cx="5261056" cy="46935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30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ko-KR" altLang="en-US" sz="1400" b="0" i="0" u="none" strike="noStrike" kern="1200" cap="none" spc="-150" normalizeH="0" baseline="0" noProof="0" dirty="0">
                    <a:ln>
                      <a:noFill/>
                    </a:ln>
                    <a:gradFill>
                      <a:gsLst>
                        <a:gs pos="100000">
                          <a:prstClr val="black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  <a:effectLst/>
                    <a:uLnTx/>
                    <a:uFillTx/>
                    <a:latin typeface="맑은 고딕" panose="020F0502020204030204"/>
                    <a:ea typeface="맑은 고딕" panose="020B0503020000020004" pitchFamily="50" charset="-127"/>
                    <a:cs typeface="+mn-cs"/>
                  </a:rPr>
                  <a:t> 행위자의 의도와 상관없이 발언의 전체적인 맥락과 의도를 파악하였을 때</a:t>
                </a:r>
                <a:endParaRPr kumimoji="0" lang="en-US" altLang="ko-KR" sz="1400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endParaRPr>
              </a:p>
              <a:p>
                <a:pPr marL="0" marR="0" lvl="0" indent="104775" algn="l" defTabSz="914400" rtl="0" eaLnBrk="1" fontAlgn="auto" latinLnBrk="1" hangingPunct="1">
                  <a:lnSpc>
                    <a:spcPct val="100000"/>
                  </a:lnSpc>
                  <a:spcBef>
                    <a:spcPts val="3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1400" b="0" i="0" u="none" strike="noStrike" kern="1200" cap="none" spc="-150" normalizeH="0" baseline="0" noProof="0" dirty="0">
                    <a:ln>
                      <a:noFill/>
                    </a:ln>
                    <a:gradFill>
                      <a:gsLst>
                        <a:gs pos="100000">
                          <a:prstClr val="black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  <a:effectLst/>
                    <a:uLnTx/>
                    <a:uFillTx/>
                    <a:latin typeface="맑은 고딕" panose="020F0502020204030204"/>
                    <a:ea typeface="맑은 고딕" panose="020B0503020000020004" pitchFamily="50" charset="-127"/>
                    <a:cs typeface="+mn-cs"/>
                  </a:rPr>
                  <a:t>피해자에게 정신적 고통을 주거나 근무환경을 악화시킨 것으로 판단 됨</a:t>
                </a:r>
                <a:r>
                  <a:rPr kumimoji="0" lang="en-US" altLang="ko-KR" sz="1400" b="0" i="0" u="none" strike="noStrike" kern="1200" cap="none" spc="-150" normalizeH="0" baseline="0" noProof="0" dirty="0">
                    <a:ln>
                      <a:noFill/>
                    </a:ln>
                    <a:gradFill>
                      <a:gsLst>
                        <a:gs pos="100000">
                          <a:prstClr val="black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  <a:effectLst/>
                    <a:uLnTx/>
                    <a:uFillTx/>
                    <a:latin typeface="맑은 고딕" panose="020F0502020204030204"/>
                    <a:ea typeface="맑은 고딕" panose="020B0503020000020004" pitchFamily="50" charset="-127"/>
                    <a:cs typeface="+mn-cs"/>
                  </a:rPr>
                  <a:t>.</a:t>
                </a:r>
                <a:endParaRPr kumimoji="0" lang="ko-KR" altLang="en-US" sz="1400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endParaRPr>
              </a:p>
            </p:txBody>
          </p:sp>
          <p:sp>
            <p:nvSpPr>
              <p:cNvPr id="138" name="자유형: 도형 137">
                <a:extLst>
                  <a:ext uri="{FF2B5EF4-FFF2-40B4-BE49-F238E27FC236}">
                    <a16:creationId xmlns:a16="http://schemas.microsoft.com/office/drawing/2014/main" id="{2DE771F7-E3B5-6390-4E7C-B1300F589F06}"/>
                  </a:ext>
                </a:extLst>
              </p:cNvPr>
              <p:cNvSpPr/>
              <p:nvPr/>
            </p:nvSpPr>
            <p:spPr>
              <a:xfrm>
                <a:off x="5966683" y="5286099"/>
                <a:ext cx="291600" cy="291600"/>
              </a:xfrm>
              <a:custGeom>
                <a:avLst/>
                <a:gdLst/>
                <a:ahLst/>
                <a:cxnLst/>
                <a:rect l="l" t="t" r="r" b="b"/>
                <a:pathLst>
                  <a:path w="333376" h="333376">
                    <a:moveTo>
                      <a:pt x="166688" y="0"/>
                    </a:moveTo>
                    <a:cubicBezTo>
                      <a:pt x="258747" y="0"/>
                      <a:pt x="333376" y="74629"/>
                      <a:pt x="333376" y="166688"/>
                    </a:cubicBezTo>
                    <a:cubicBezTo>
                      <a:pt x="333376" y="212718"/>
                      <a:pt x="314719" y="254390"/>
                      <a:pt x="284554" y="284554"/>
                    </a:cubicBezTo>
                    <a:lnTo>
                      <a:pt x="278951" y="288332"/>
                    </a:lnTo>
                    <a:lnTo>
                      <a:pt x="284480" y="260632"/>
                    </a:lnTo>
                    <a:cubicBezTo>
                      <a:pt x="284480" y="245981"/>
                      <a:pt x="280383" y="233257"/>
                      <a:pt x="272190" y="222460"/>
                    </a:cubicBezTo>
                    <a:cubicBezTo>
                      <a:pt x="263997" y="211662"/>
                      <a:pt x="252629" y="204093"/>
                      <a:pt x="238088" y="199752"/>
                    </a:cubicBezTo>
                    <a:cubicBezTo>
                      <a:pt x="249157" y="194326"/>
                      <a:pt x="257594" y="187218"/>
                      <a:pt x="263400" y="178427"/>
                    </a:cubicBezTo>
                    <a:cubicBezTo>
                      <a:pt x="269206" y="169637"/>
                      <a:pt x="272109" y="159925"/>
                      <a:pt x="272109" y="149290"/>
                    </a:cubicBezTo>
                    <a:cubicBezTo>
                      <a:pt x="272109" y="132143"/>
                      <a:pt x="265462" y="117330"/>
                      <a:pt x="252168" y="104851"/>
                    </a:cubicBezTo>
                    <a:cubicBezTo>
                      <a:pt x="238874" y="92371"/>
                      <a:pt x="222406" y="86131"/>
                      <a:pt x="202764" y="86131"/>
                    </a:cubicBezTo>
                    <a:cubicBezTo>
                      <a:pt x="180734" y="86131"/>
                      <a:pt x="162449" y="93619"/>
                      <a:pt x="147907" y="108594"/>
                    </a:cubicBezTo>
                    <a:cubicBezTo>
                      <a:pt x="137489" y="119338"/>
                      <a:pt x="131141" y="133554"/>
                      <a:pt x="128862" y="151243"/>
                    </a:cubicBezTo>
                    <a:lnTo>
                      <a:pt x="172650" y="151243"/>
                    </a:lnTo>
                    <a:cubicBezTo>
                      <a:pt x="174603" y="144949"/>
                      <a:pt x="178239" y="139821"/>
                      <a:pt x="183556" y="135860"/>
                    </a:cubicBezTo>
                    <a:cubicBezTo>
                      <a:pt x="188874" y="131899"/>
                      <a:pt x="194788" y="129919"/>
                      <a:pt x="201299" y="129919"/>
                    </a:cubicBezTo>
                    <a:cubicBezTo>
                      <a:pt x="208679" y="129919"/>
                      <a:pt x="214647" y="132062"/>
                      <a:pt x="219205" y="136349"/>
                    </a:cubicBezTo>
                    <a:cubicBezTo>
                      <a:pt x="223763" y="140635"/>
                      <a:pt x="226042" y="146034"/>
                      <a:pt x="226042" y="152545"/>
                    </a:cubicBezTo>
                    <a:cubicBezTo>
                      <a:pt x="226042" y="157537"/>
                      <a:pt x="224550" y="162258"/>
                      <a:pt x="221565" y="166707"/>
                    </a:cubicBezTo>
                    <a:cubicBezTo>
                      <a:pt x="218581" y="171157"/>
                      <a:pt x="214403" y="174656"/>
                      <a:pt x="209031" y="177207"/>
                    </a:cubicBezTo>
                    <a:cubicBezTo>
                      <a:pt x="203659" y="179757"/>
                      <a:pt x="195493" y="181466"/>
                      <a:pt x="184533" y="182334"/>
                    </a:cubicBezTo>
                    <a:lnTo>
                      <a:pt x="184533" y="221402"/>
                    </a:lnTo>
                    <a:cubicBezTo>
                      <a:pt x="202330" y="221619"/>
                      <a:pt x="215949" y="225471"/>
                      <a:pt x="225391" y="232959"/>
                    </a:cubicBezTo>
                    <a:cubicBezTo>
                      <a:pt x="234832" y="240447"/>
                      <a:pt x="239553" y="249617"/>
                      <a:pt x="239553" y="260469"/>
                    </a:cubicBezTo>
                    <a:cubicBezTo>
                      <a:pt x="239553" y="270344"/>
                      <a:pt x="236053" y="278700"/>
                      <a:pt x="229053" y="285537"/>
                    </a:cubicBezTo>
                    <a:cubicBezTo>
                      <a:pt x="222054" y="292374"/>
                      <a:pt x="213236" y="295792"/>
                      <a:pt x="202601" y="295792"/>
                    </a:cubicBezTo>
                    <a:cubicBezTo>
                      <a:pt x="192400" y="295792"/>
                      <a:pt x="183963" y="292781"/>
                      <a:pt x="177289" y="286758"/>
                    </a:cubicBezTo>
                    <a:cubicBezTo>
                      <a:pt x="170615" y="280735"/>
                      <a:pt x="166301" y="271538"/>
                      <a:pt x="164348" y="259167"/>
                    </a:cubicBezTo>
                    <a:lnTo>
                      <a:pt x="119258" y="259167"/>
                    </a:lnTo>
                    <a:cubicBezTo>
                      <a:pt x="120668" y="283367"/>
                      <a:pt x="128699" y="302494"/>
                      <a:pt x="143349" y="316547"/>
                    </a:cubicBezTo>
                    <a:cubicBezTo>
                      <a:pt x="150674" y="323574"/>
                      <a:pt x="159071" y="328844"/>
                      <a:pt x="168539" y="332357"/>
                    </a:cubicBezTo>
                    <a:lnTo>
                      <a:pt x="170290" y="332649"/>
                    </a:lnTo>
                    <a:lnTo>
                      <a:pt x="166688" y="333376"/>
                    </a:lnTo>
                    <a:cubicBezTo>
                      <a:pt x="74629" y="333376"/>
                      <a:pt x="0" y="258747"/>
                      <a:pt x="0" y="166688"/>
                    </a:cubicBezTo>
                    <a:cubicBezTo>
                      <a:pt x="0" y="74629"/>
                      <a:pt x="74629" y="0"/>
                      <a:pt x="166688" y="0"/>
                    </a:cubicBezTo>
                    <a:close/>
                  </a:path>
                </a:pathLst>
              </a:custGeom>
              <a:solidFill>
                <a:srgbClr val="0EAE6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endParaRPr>
              </a:p>
            </p:txBody>
          </p:sp>
        </p:grpSp>
      </p:grpSp>
      <p:cxnSp>
        <p:nvCxnSpPr>
          <p:cNvPr id="139" name="직선 연결선 138">
            <a:extLst>
              <a:ext uri="{FF2B5EF4-FFF2-40B4-BE49-F238E27FC236}">
                <a16:creationId xmlns:a16="http://schemas.microsoft.com/office/drawing/2014/main" id="{1FD04A06-209E-CD32-99D7-ED2DF7E04DA4}"/>
              </a:ext>
            </a:extLst>
          </p:cNvPr>
          <p:cNvCxnSpPr/>
          <p:nvPr/>
        </p:nvCxnSpPr>
        <p:spPr>
          <a:xfrm>
            <a:off x="1332506" y="2208363"/>
            <a:ext cx="430085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" name="TextBox 139">
            <a:extLst>
              <a:ext uri="{FF2B5EF4-FFF2-40B4-BE49-F238E27FC236}">
                <a16:creationId xmlns:a16="http://schemas.microsoft.com/office/drawing/2014/main" id="{12465A11-1594-0381-7C94-52EDE3828F8E}"/>
              </a:ext>
            </a:extLst>
          </p:cNvPr>
          <p:cNvSpPr txBox="1"/>
          <p:nvPr/>
        </p:nvSpPr>
        <p:spPr>
          <a:xfrm>
            <a:off x="3924300" y="1294441"/>
            <a:ext cx="5596084" cy="215444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0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prstClr val="white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서울고등법원 </a:t>
            </a:r>
            <a:r>
              <a:rPr kumimoji="0" lang="en-US" altLang="ko-KR" sz="1400" b="0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prstClr val="white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2022.4.1. </a:t>
            </a:r>
            <a:r>
              <a:rPr kumimoji="0" lang="ko-KR" altLang="en-US" sz="1400" b="0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prstClr val="white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선고 </a:t>
            </a:r>
            <a:r>
              <a:rPr kumimoji="0" lang="en-US" altLang="ko-KR" sz="1400" b="0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prstClr val="white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2021</a:t>
            </a:r>
            <a:r>
              <a:rPr kumimoji="0" lang="ko-KR" altLang="en-US" sz="1400" b="0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prstClr val="white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누</a:t>
            </a:r>
            <a:r>
              <a:rPr kumimoji="0" lang="en-US" altLang="ko-KR" sz="1400" b="0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prstClr val="white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53711 </a:t>
            </a:r>
            <a:r>
              <a:rPr kumimoji="0" lang="ko-KR" altLang="en-US" sz="1400" b="0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prstClr val="white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판결 </a:t>
            </a:r>
            <a:r>
              <a:rPr kumimoji="0" lang="en-US" altLang="ko-KR" sz="1400" b="0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prstClr val="white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[</a:t>
            </a:r>
            <a:r>
              <a:rPr kumimoji="0" lang="ko-KR" altLang="en-US" sz="1400" b="0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prstClr val="white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부당해고구제재심판정취소</a:t>
            </a:r>
            <a:r>
              <a:rPr kumimoji="0" lang="en-US" altLang="ko-KR" sz="1400" b="0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prstClr val="white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] </a:t>
            </a:r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AC776ACE-5936-8EF5-1006-2C5D35497179}"/>
              </a:ext>
            </a:extLst>
          </p:cNvPr>
          <p:cNvGrpSpPr/>
          <p:nvPr/>
        </p:nvGrpSpPr>
        <p:grpSpPr>
          <a:xfrm>
            <a:off x="5909594" y="1836474"/>
            <a:ext cx="2927021" cy="307777"/>
            <a:chOff x="533680" y="1314640"/>
            <a:chExt cx="2927021" cy="307777"/>
          </a:xfrm>
        </p:grpSpPr>
        <p:grpSp>
          <p:nvGrpSpPr>
            <p:cNvPr id="12" name="그룹 11">
              <a:extLst>
                <a:ext uri="{FF2B5EF4-FFF2-40B4-BE49-F238E27FC236}">
                  <a16:creationId xmlns:a16="http://schemas.microsoft.com/office/drawing/2014/main" id="{4DCBE51F-EB2E-2BB5-49B1-53A0FE436C7E}"/>
                </a:ext>
              </a:extLst>
            </p:cNvPr>
            <p:cNvGrpSpPr/>
            <p:nvPr/>
          </p:nvGrpSpPr>
          <p:grpSpPr>
            <a:xfrm>
              <a:off x="533680" y="1376173"/>
              <a:ext cx="196570" cy="184710"/>
              <a:chOff x="10352088" y="1217613"/>
              <a:chExt cx="4394200" cy="4129087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14" name="Freeform 5">
                <a:extLst>
                  <a:ext uri="{FF2B5EF4-FFF2-40B4-BE49-F238E27FC236}">
                    <a16:creationId xmlns:a16="http://schemas.microsoft.com/office/drawing/2014/main" id="{4F7AEC88-5AF4-3D08-FC52-0D5CDA5A5E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52088" y="1217613"/>
                <a:ext cx="4127500" cy="4129087"/>
              </a:xfrm>
              <a:custGeom>
                <a:avLst/>
                <a:gdLst>
                  <a:gd name="T0" fmla="*/ 547 w 1094"/>
                  <a:gd name="T1" fmla="*/ 1094 h 1094"/>
                  <a:gd name="T2" fmla="*/ 0 w 1094"/>
                  <a:gd name="T3" fmla="*/ 547 h 1094"/>
                  <a:gd name="T4" fmla="*/ 547 w 1094"/>
                  <a:gd name="T5" fmla="*/ 0 h 1094"/>
                  <a:gd name="T6" fmla="*/ 781 w 1094"/>
                  <a:gd name="T7" fmla="*/ 53 h 1094"/>
                  <a:gd name="T8" fmla="*/ 805 w 1094"/>
                  <a:gd name="T9" fmla="*/ 120 h 1094"/>
                  <a:gd name="T10" fmla="*/ 738 w 1094"/>
                  <a:gd name="T11" fmla="*/ 144 h 1094"/>
                  <a:gd name="T12" fmla="*/ 547 w 1094"/>
                  <a:gd name="T13" fmla="*/ 101 h 1094"/>
                  <a:gd name="T14" fmla="*/ 100 w 1094"/>
                  <a:gd name="T15" fmla="*/ 547 h 1094"/>
                  <a:gd name="T16" fmla="*/ 547 w 1094"/>
                  <a:gd name="T17" fmla="*/ 994 h 1094"/>
                  <a:gd name="T18" fmla="*/ 994 w 1094"/>
                  <a:gd name="T19" fmla="*/ 547 h 1094"/>
                  <a:gd name="T20" fmla="*/ 990 w 1094"/>
                  <a:gd name="T21" fmla="*/ 491 h 1094"/>
                  <a:gd name="T22" fmla="*/ 1034 w 1094"/>
                  <a:gd name="T23" fmla="*/ 435 h 1094"/>
                  <a:gd name="T24" fmla="*/ 1090 w 1094"/>
                  <a:gd name="T25" fmla="*/ 478 h 1094"/>
                  <a:gd name="T26" fmla="*/ 1094 w 1094"/>
                  <a:gd name="T27" fmla="*/ 547 h 1094"/>
                  <a:gd name="T28" fmla="*/ 547 w 1094"/>
                  <a:gd name="T29" fmla="*/ 1094 h 10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94" h="1094">
                    <a:moveTo>
                      <a:pt x="547" y="1094"/>
                    </a:moveTo>
                    <a:cubicBezTo>
                      <a:pt x="245" y="1094"/>
                      <a:pt x="0" y="849"/>
                      <a:pt x="0" y="547"/>
                    </a:cubicBezTo>
                    <a:cubicBezTo>
                      <a:pt x="0" y="246"/>
                      <a:pt x="245" y="0"/>
                      <a:pt x="547" y="0"/>
                    </a:cubicBezTo>
                    <a:cubicBezTo>
                      <a:pt x="629" y="0"/>
                      <a:pt x="708" y="18"/>
                      <a:pt x="781" y="53"/>
                    </a:cubicBezTo>
                    <a:cubicBezTo>
                      <a:pt x="806" y="65"/>
                      <a:pt x="817" y="95"/>
                      <a:pt x="805" y="120"/>
                    </a:cubicBezTo>
                    <a:cubicBezTo>
                      <a:pt x="793" y="145"/>
                      <a:pt x="764" y="156"/>
                      <a:pt x="738" y="144"/>
                    </a:cubicBezTo>
                    <a:cubicBezTo>
                      <a:pt x="678" y="115"/>
                      <a:pt x="614" y="101"/>
                      <a:pt x="547" y="101"/>
                    </a:cubicBezTo>
                    <a:cubicBezTo>
                      <a:pt x="301" y="101"/>
                      <a:pt x="100" y="301"/>
                      <a:pt x="100" y="547"/>
                    </a:cubicBezTo>
                    <a:cubicBezTo>
                      <a:pt x="100" y="794"/>
                      <a:pt x="301" y="994"/>
                      <a:pt x="547" y="994"/>
                    </a:cubicBezTo>
                    <a:cubicBezTo>
                      <a:pt x="793" y="994"/>
                      <a:pt x="994" y="794"/>
                      <a:pt x="994" y="547"/>
                    </a:cubicBezTo>
                    <a:cubicBezTo>
                      <a:pt x="994" y="528"/>
                      <a:pt x="993" y="509"/>
                      <a:pt x="990" y="491"/>
                    </a:cubicBezTo>
                    <a:cubicBezTo>
                      <a:pt x="987" y="463"/>
                      <a:pt x="1006" y="438"/>
                      <a:pt x="1034" y="435"/>
                    </a:cubicBezTo>
                    <a:cubicBezTo>
                      <a:pt x="1061" y="431"/>
                      <a:pt x="1086" y="451"/>
                      <a:pt x="1090" y="478"/>
                    </a:cubicBezTo>
                    <a:cubicBezTo>
                      <a:pt x="1093" y="501"/>
                      <a:pt x="1094" y="524"/>
                      <a:pt x="1094" y="547"/>
                    </a:cubicBezTo>
                    <a:cubicBezTo>
                      <a:pt x="1094" y="849"/>
                      <a:pt x="849" y="1094"/>
                      <a:pt x="547" y="10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endParaRPr>
              </a:p>
            </p:txBody>
          </p:sp>
          <p:sp>
            <p:nvSpPr>
              <p:cNvPr id="15" name="Freeform 6">
                <a:extLst>
                  <a:ext uri="{FF2B5EF4-FFF2-40B4-BE49-F238E27FC236}">
                    <a16:creationId xmlns:a16="http://schemas.microsoft.com/office/drawing/2014/main" id="{248DDC96-28AD-B27C-D59F-FC0035C0FB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91863" y="1304925"/>
                <a:ext cx="3654425" cy="2905125"/>
              </a:xfrm>
              <a:custGeom>
                <a:avLst/>
                <a:gdLst>
                  <a:gd name="T0" fmla="*/ 0 w 2302"/>
                  <a:gd name="T1" fmla="*/ 1107 h 1830"/>
                  <a:gd name="T2" fmla="*/ 256 w 2302"/>
                  <a:gd name="T3" fmla="*/ 846 h 1830"/>
                  <a:gd name="T4" fmla="*/ 725 w 2302"/>
                  <a:gd name="T5" fmla="*/ 1309 h 1830"/>
                  <a:gd name="T6" fmla="*/ 2039 w 2302"/>
                  <a:gd name="T7" fmla="*/ 0 h 1830"/>
                  <a:gd name="T8" fmla="*/ 2302 w 2302"/>
                  <a:gd name="T9" fmla="*/ 261 h 1830"/>
                  <a:gd name="T10" fmla="*/ 725 w 2302"/>
                  <a:gd name="T11" fmla="*/ 1830 h 1830"/>
                  <a:gd name="T12" fmla="*/ 0 w 2302"/>
                  <a:gd name="T13" fmla="*/ 1107 h 1830"/>
                  <a:gd name="T14" fmla="*/ 0 w 2302"/>
                  <a:gd name="T15" fmla="*/ 1107 h 1830"/>
                  <a:gd name="T16" fmla="*/ 0 w 2302"/>
                  <a:gd name="T17" fmla="*/ 1107 h 18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02" h="1830">
                    <a:moveTo>
                      <a:pt x="0" y="1107"/>
                    </a:moveTo>
                    <a:lnTo>
                      <a:pt x="256" y="846"/>
                    </a:lnTo>
                    <a:lnTo>
                      <a:pt x="725" y="1309"/>
                    </a:lnTo>
                    <a:lnTo>
                      <a:pt x="2039" y="0"/>
                    </a:lnTo>
                    <a:lnTo>
                      <a:pt x="2302" y="261"/>
                    </a:lnTo>
                    <a:lnTo>
                      <a:pt x="725" y="1830"/>
                    </a:lnTo>
                    <a:lnTo>
                      <a:pt x="0" y="1107"/>
                    </a:lnTo>
                    <a:lnTo>
                      <a:pt x="0" y="1107"/>
                    </a:lnTo>
                    <a:lnTo>
                      <a:pt x="0" y="1107"/>
                    </a:lnTo>
                    <a:close/>
                  </a:path>
                </a:pathLst>
              </a:custGeom>
              <a:solidFill>
                <a:srgbClr val="0EAE6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endParaRPr>
              </a:p>
            </p:txBody>
          </p:sp>
        </p:grp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F78F4515-8A28-B58A-083D-B62A4DBDF02B}"/>
                </a:ext>
              </a:extLst>
            </p:cNvPr>
            <p:cNvSpPr txBox="1"/>
            <p:nvPr/>
          </p:nvSpPr>
          <p:spPr>
            <a:xfrm>
              <a:off x="806128" y="1314640"/>
              <a:ext cx="2654573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lvl="0">
                <a:spcBef>
                  <a:spcPts val="300"/>
                </a:spcBef>
                <a:defRPr/>
              </a:pPr>
              <a:r>
                <a:rPr lang="ko-KR" altLang="en-US" sz="2000" b="1" spc="-150" dirty="0"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직장 내 괴롭힘 요건 판단</a:t>
              </a:r>
            </a:p>
          </p:txBody>
        </p:sp>
      </p:grpSp>
      <p:sp>
        <p:nvSpPr>
          <p:cNvPr id="54" name="TextBox 53">
            <a:extLst>
              <a:ext uri="{FF2B5EF4-FFF2-40B4-BE49-F238E27FC236}">
                <a16:creationId xmlns:a16="http://schemas.microsoft.com/office/drawing/2014/main" id="{69DB1FF9-9207-4B36-9239-EFCA879B8E4F}"/>
              </a:ext>
            </a:extLst>
          </p:cNvPr>
          <p:cNvSpPr txBox="1"/>
          <p:nvPr/>
        </p:nvSpPr>
        <p:spPr>
          <a:xfrm>
            <a:off x="637191" y="3285218"/>
            <a:ext cx="4502440" cy="157479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just" defTabSz="914400" rtl="0" eaLnBrk="1" fontAlgn="auto" latinLnBrk="1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12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행위자는 피해자의 업무능력을 비하하거나 피해자의 나이와</a:t>
            </a:r>
            <a:endParaRPr kumimoji="0" lang="en-US" altLang="ko-KR" sz="1200" b="0" i="0" u="none" strike="noStrike" kern="1200" cap="none" spc="-100" normalizeH="0" baseline="0" noProof="0" dirty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  <a:p>
            <a:pPr marR="0" lvl="0" indent="88900" algn="just" defTabSz="914400" rtl="0" eaLnBrk="1" fontAlgn="auto" latinLnBrk="1" hangingPunct="1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ko-KR" altLang="en-US" sz="12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기간제 근로자로서의 신분을 지적하였으며</a:t>
            </a:r>
            <a:r>
              <a:rPr kumimoji="0" lang="en-US" altLang="ko-KR" sz="12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12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정규직 전환절차에서</a:t>
            </a:r>
            <a:endParaRPr kumimoji="0" lang="en-US" altLang="ko-KR" sz="1200" b="0" i="0" u="none" strike="noStrike" kern="1200" cap="none" spc="-100" normalizeH="0" baseline="0" noProof="0" dirty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  <a:p>
            <a:pPr marR="0" lvl="0" indent="88900" algn="just" defTabSz="914400" rtl="0" eaLnBrk="1" fontAlgn="auto" latinLnBrk="1" hangingPunct="1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ko-KR" altLang="en-US" sz="12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피해자에게 불이익한 의견을 제출할 것처럼 이야기하며 휴가를 </a:t>
            </a:r>
            <a:endParaRPr kumimoji="0" lang="en-US" altLang="ko-KR" sz="1200" b="0" i="0" u="none" strike="noStrike" kern="1200" cap="none" spc="-100" normalizeH="0" baseline="0" noProof="0" dirty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  <a:p>
            <a:pPr marR="0" lvl="0" indent="88900" algn="just" defTabSz="914400" rtl="0" eaLnBrk="1" fontAlgn="auto" latinLnBrk="1" hangingPunct="1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ko-KR" altLang="en-US" sz="12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사용하지 못하도록 피해자를 압박 함</a:t>
            </a:r>
            <a:r>
              <a:rPr kumimoji="0" lang="en-US" altLang="ko-KR" sz="12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.</a:t>
            </a:r>
            <a:endParaRPr lang="en-US" altLang="ko-KR" sz="1200" spc="-100" dirty="0"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latin typeface="맑은 고딕" panose="020F0502020204030204"/>
              <a:ea typeface="맑은 고딕" panose="020B0503020000020004" pitchFamily="50" charset="-127"/>
            </a:endParaRPr>
          </a:p>
          <a:p>
            <a:pPr marR="0" lvl="0" algn="just" defTabSz="914400" rtl="0" eaLnBrk="1" fontAlgn="auto" latinLnBrk="1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ko-KR" altLang="en-US" sz="1200" spc="-100" dirty="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 </a:t>
            </a:r>
            <a:r>
              <a:rPr lang="ko-KR" altLang="en-US" sz="1200" spc="-120" dirty="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행위자는 </a:t>
            </a:r>
            <a:r>
              <a:rPr lang="en-US" altLang="ko-KR" sz="1200" spc="-120" dirty="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5</a:t>
            </a:r>
            <a:r>
              <a:rPr lang="ko-KR" altLang="en-US" sz="1200" spc="-120" dirty="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개월에 걸쳐 피해자의 외모를 비하하거나 밥 먹는</a:t>
            </a:r>
            <a:r>
              <a:rPr lang="en-US" altLang="ko-KR" sz="1200" spc="-120" dirty="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200" spc="-120" dirty="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속도 등을</a:t>
            </a:r>
            <a:endParaRPr lang="en-US" altLang="ko-KR" sz="1200" spc="-120" dirty="0"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R="0" indent="88900" algn="just" fontAlgn="auto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ko-KR" altLang="en-US" sz="1200" spc="-100" dirty="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지적하고</a:t>
            </a:r>
            <a:r>
              <a:rPr lang="en-US" altLang="ko-KR" sz="1200" spc="-100" dirty="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200" spc="-100" dirty="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피해자에게 </a:t>
            </a:r>
            <a:r>
              <a:rPr lang="en-US" altLang="ko-KR" sz="1200" spc="-100" dirty="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‘</a:t>
            </a:r>
            <a:r>
              <a:rPr lang="ko-KR" altLang="en-US" sz="1200" spc="-100" dirty="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모태 </a:t>
            </a:r>
            <a:r>
              <a:rPr lang="ko-KR" altLang="en-US" sz="1200" spc="-100" dirty="0" err="1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솔로지</a:t>
            </a:r>
            <a:r>
              <a:rPr lang="en-US" altLang="ko-KR" sz="1200" spc="-100" dirty="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, ‘</a:t>
            </a:r>
            <a:r>
              <a:rPr lang="ko-KR" altLang="en-US" sz="1200" spc="-100" dirty="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눈이 </a:t>
            </a:r>
            <a:r>
              <a:rPr lang="ko-KR" altLang="en-US" sz="1200" spc="-100" dirty="0" err="1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낮잖아</a:t>
            </a:r>
            <a:r>
              <a:rPr lang="en-US" altLang="ko-KR" sz="1200" spc="-100" dirty="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’ </a:t>
            </a:r>
            <a:r>
              <a:rPr lang="ko-KR" altLang="en-US" sz="1200" spc="-100" dirty="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등의 인격모독성 </a:t>
            </a:r>
            <a:endParaRPr lang="en-US" altLang="ko-KR" sz="1200" spc="-100" dirty="0"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R="0" indent="88900" algn="just" fontAlgn="auto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ko-KR" altLang="en-US" sz="1200" spc="-100" dirty="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발언을 함</a:t>
            </a:r>
            <a:r>
              <a:rPr lang="en-US" altLang="ko-KR" sz="1200" spc="-100" dirty="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</p:txBody>
      </p:sp>
      <p:pic>
        <p:nvPicPr>
          <p:cNvPr id="55" name="그래픽 54">
            <a:extLst>
              <a:ext uri="{FF2B5EF4-FFF2-40B4-BE49-F238E27FC236}">
                <a16:creationId xmlns:a16="http://schemas.microsoft.com/office/drawing/2014/main" id="{D9389CC5-9E14-457E-877F-83E357F6E7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3407324" y="5625651"/>
            <a:ext cx="1609332" cy="879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05348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직사각형 9">
            <a:extLst>
              <a:ext uri="{FF2B5EF4-FFF2-40B4-BE49-F238E27FC236}">
                <a16:creationId xmlns:a16="http://schemas.microsoft.com/office/drawing/2014/main" id="{5BD2AE11-BF46-FB56-3808-953015E6FD1D}"/>
              </a:ext>
            </a:extLst>
          </p:cNvPr>
          <p:cNvSpPr/>
          <p:nvPr/>
        </p:nvSpPr>
        <p:spPr>
          <a:xfrm>
            <a:off x="0" y="1340189"/>
            <a:ext cx="5646058" cy="551781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21" name="사각형: 둥근 모서리 20">
            <a:extLst>
              <a:ext uri="{FF2B5EF4-FFF2-40B4-BE49-F238E27FC236}">
                <a16:creationId xmlns:a16="http://schemas.microsoft.com/office/drawing/2014/main" id="{03E0A4DC-8C65-4B4B-3977-850A996751AD}"/>
              </a:ext>
            </a:extLst>
          </p:cNvPr>
          <p:cNvSpPr/>
          <p:nvPr/>
        </p:nvSpPr>
        <p:spPr>
          <a:xfrm>
            <a:off x="506428" y="2757714"/>
            <a:ext cx="4633203" cy="3759200"/>
          </a:xfrm>
          <a:prstGeom prst="roundRect">
            <a:avLst>
              <a:gd name="adj" fmla="val 2097"/>
            </a:avLst>
          </a:prstGeom>
          <a:solidFill>
            <a:schemeClr val="bg1"/>
          </a:solidFill>
          <a:ln w="25400">
            <a:solidFill>
              <a:srgbClr val="40404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600" b="1" i="0" u="none" strike="noStrike" kern="1200" cap="none" spc="-150" normalizeH="0" baseline="0" noProof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23" name="텍스트 개체 틀 122">
            <a:extLst>
              <a:ext uri="{FF2B5EF4-FFF2-40B4-BE49-F238E27FC236}">
                <a16:creationId xmlns:a16="http://schemas.microsoft.com/office/drawing/2014/main" id="{6DAB078B-12AC-B3F1-BA1D-44B6CDD56AE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sz="3600" b="1">
                <a:gradFill>
                  <a:gsLst>
                    <a:gs pos="100000">
                      <a:schemeClr val="bg1"/>
                    </a:gs>
                    <a:gs pos="100000">
                      <a:schemeClr val="bg1"/>
                    </a:gs>
                  </a:gsLst>
                  <a:lin ang="18900000" scaled="1"/>
                </a:gradFill>
                <a:latin typeface="HY견명조" panose="02030600000101010101" pitchFamily="18" charset="-127"/>
                <a:ea typeface="HY견명조" panose="02030600000101010101" pitchFamily="18" charset="-127"/>
              </a:rPr>
              <a:t>Ⅲ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2DCC0840-34B7-9750-D99D-FD7C120022D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ko-KR" altLang="en-US"/>
              <a:t>직장 내 괴롭힘은 구체적으로 어떤 것인가요</a:t>
            </a:r>
            <a:r>
              <a:rPr lang="en-US" altLang="ko-KR"/>
              <a:t>?</a:t>
            </a:r>
            <a:endParaRPr lang="ko-KR" altLang="en-US"/>
          </a:p>
        </p:txBody>
      </p:sp>
      <p:sp>
        <p:nvSpPr>
          <p:cNvPr id="4" name="사각형: 둥근 위쪽 모서리 3">
            <a:extLst>
              <a:ext uri="{FF2B5EF4-FFF2-40B4-BE49-F238E27FC236}">
                <a16:creationId xmlns:a16="http://schemas.microsoft.com/office/drawing/2014/main" id="{3496400F-9F2C-209A-1DCD-52A6E5823B2F}"/>
              </a:ext>
            </a:extLst>
          </p:cNvPr>
          <p:cNvSpPr/>
          <p:nvPr/>
        </p:nvSpPr>
        <p:spPr>
          <a:xfrm rot="16200000">
            <a:off x="6126966" y="-4452536"/>
            <a:ext cx="420669" cy="1170940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EAE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7E19E93-7CAD-B3BD-84A8-8776342E245E}"/>
              </a:ext>
            </a:extLst>
          </p:cNvPr>
          <p:cNvSpPr txBox="1"/>
          <p:nvPr/>
        </p:nvSpPr>
        <p:spPr>
          <a:xfrm>
            <a:off x="886614" y="1248276"/>
            <a:ext cx="2784417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직장 내 괴롭힘 </a:t>
            </a:r>
            <a:r>
              <a:rPr kumimoji="0" lang="ko-KR" altLang="en-US" sz="2000" b="1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srgbClr val="FFFF00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인정사례 </a:t>
            </a:r>
            <a:r>
              <a:rPr kumimoji="0" lang="en-US" altLang="ko-KR" sz="2000" b="1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srgbClr val="FFFF00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3</a:t>
            </a:r>
            <a:endParaRPr kumimoji="0" lang="en-US" altLang="ko-KR" sz="1600" b="0" i="0" u="none" strike="noStrike" kern="1200" cap="none" spc="-150" normalizeH="0" baseline="0" noProof="0" dirty="0">
              <a:ln>
                <a:noFill/>
              </a:ln>
              <a:gradFill>
                <a:gsLst>
                  <a:gs pos="100000">
                    <a:srgbClr val="FFFF00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타원 5">
            <a:extLst>
              <a:ext uri="{FF2B5EF4-FFF2-40B4-BE49-F238E27FC236}">
                <a16:creationId xmlns:a16="http://schemas.microsoft.com/office/drawing/2014/main" id="{6F4E9B7B-7336-6829-1502-178B6E421E2C}"/>
              </a:ext>
            </a:extLst>
          </p:cNvPr>
          <p:cNvSpPr/>
          <p:nvPr/>
        </p:nvSpPr>
        <p:spPr>
          <a:xfrm>
            <a:off x="543753" y="1264461"/>
            <a:ext cx="277778" cy="27777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1FF79974-1C2D-4814-9FDD-B8A031C362E0}"/>
              </a:ext>
            </a:extLst>
          </p:cNvPr>
          <p:cNvGrpSpPr/>
          <p:nvPr/>
        </p:nvGrpSpPr>
        <p:grpSpPr>
          <a:xfrm>
            <a:off x="619955" y="1340188"/>
            <a:ext cx="125373" cy="126312"/>
            <a:chOff x="619955" y="1505288"/>
            <a:chExt cx="125373" cy="126312"/>
          </a:xfrm>
        </p:grpSpPr>
        <p:sp>
          <p:nvSpPr>
            <p:cNvPr id="8" name="자유형: 도형 7">
              <a:extLst>
                <a:ext uri="{FF2B5EF4-FFF2-40B4-BE49-F238E27FC236}">
                  <a16:creationId xmlns:a16="http://schemas.microsoft.com/office/drawing/2014/main" id="{6B1291CC-ED73-EE46-737F-57984138F676}"/>
                </a:ext>
              </a:extLst>
            </p:cNvPr>
            <p:cNvSpPr/>
            <p:nvPr/>
          </p:nvSpPr>
          <p:spPr>
            <a:xfrm>
              <a:off x="665642" y="1505288"/>
              <a:ext cx="79686" cy="126312"/>
            </a:xfrm>
            <a:custGeom>
              <a:avLst/>
              <a:gdLst>
                <a:gd name="connsiteX0" fmla="*/ 76743 w 79686"/>
                <a:gd name="connsiteY0" fmla="*/ 62382 h 126312"/>
                <a:gd name="connsiteX1" fmla="*/ 69888 w 79686"/>
                <a:gd name="connsiteY1" fmla="*/ 77017 h 126312"/>
                <a:gd name="connsiteX2" fmla="*/ 26891 w 79686"/>
                <a:gd name="connsiteY2" fmla="*/ 120016 h 126312"/>
                <a:gd name="connsiteX3" fmla="*/ -60 w 79686"/>
                <a:gd name="connsiteY3" fmla="*/ 120016 h 126312"/>
                <a:gd name="connsiteX4" fmla="*/ -2941 w 79686"/>
                <a:gd name="connsiteY4" fmla="*/ 116319 h 126312"/>
                <a:gd name="connsiteX5" fmla="*/ 36361 w 79686"/>
                <a:gd name="connsiteY5" fmla="*/ 77019 h 126312"/>
                <a:gd name="connsiteX6" fmla="*/ 38828 w 79686"/>
                <a:gd name="connsiteY6" fmla="*/ 50228 h 126312"/>
                <a:gd name="connsiteX7" fmla="*/ 35846 w 79686"/>
                <a:gd name="connsiteY7" fmla="*/ 47348 h 126312"/>
                <a:gd name="connsiteX8" fmla="*/ -2944 w 79686"/>
                <a:gd name="connsiteY8" fmla="*/ 8563 h 126312"/>
                <a:gd name="connsiteX9" fmla="*/ -60 w 79686"/>
                <a:gd name="connsiteY9" fmla="*/ 4865 h 126312"/>
                <a:gd name="connsiteX10" fmla="*/ 26883 w 79686"/>
                <a:gd name="connsiteY10" fmla="*/ 4865 h 126312"/>
                <a:gd name="connsiteX11" fmla="*/ 26885 w 79686"/>
                <a:gd name="connsiteY11" fmla="*/ 4865 h 126312"/>
                <a:gd name="connsiteX12" fmla="*/ 69368 w 79686"/>
                <a:gd name="connsiteY12" fmla="*/ 47348 h 126312"/>
                <a:gd name="connsiteX13" fmla="*/ 76743 w 79686"/>
                <a:gd name="connsiteY13" fmla="*/ 62382 h 126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9686" h="126312">
                  <a:moveTo>
                    <a:pt x="76743" y="62382"/>
                  </a:moveTo>
                  <a:cubicBezTo>
                    <a:pt x="76749" y="68038"/>
                    <a:pt x="74236" y="73401"/>
                    <a:pt x="69888" y="77017"/>
                  </a:cubicBezTo>
                  <a:lnTo>
                    <a:pt x="26891" y="120016"/>
                  </a:lnTo>
                  <a:cubicBezTo>
                    <a:pt x="19448" y="127458"/>
                    <a:pt x="7383" y="127458"/>
                    <a:pt x="-60" y="120016"/>
                  </a:cubicBezTo>
                  <a:cubicBezTo>
                    <a:pt x="-1168" y="118907"/>
                    <a:pt x="-2137" y="117665"/>
                    <a:pt x="-2941" y="116319"/>
                  </a:cubicBezTo>
                  <a:lnTo>
                    <a:pt x="36361" y="77019"/>
                  </a:lnTo>
                  <a:cubicBezTo>
                    <a:pt x="44440" y="70302"/>
                    <a:pt x="45545" y="58307"/>
                    <a:pt x="38828" y="50228"/>
                  </a:cubicBezTo>
                  <a:cubicBezTo>
                    <a:pt x="37941" y="49162"/>
                    <a:pt x="36942" y="48197"/>
                    <a:pt x="35846" y="47348"/>
                  </a:cubicBezTo>
                  <a:lnTo>
                    <a:pt x="-2944" y="8563"/>
                  </a:lnTo>
                  <a:cubicBezTo>
                    <a:pt x="-2141" y="7215"/>
                    <a:pt x="-1171" y="5973"/>
                    <a:pt x="-60" y="4865"/>
                  </a:cubicBezTo>
                  <a:cubicBezTo>
                    <a:pt x="7381" y="-2575"/>
                    <a:pt x="19443" y="-2575"/>
                    <a:pt x="26883" y="4865"/>
                  </a:cubicBezTo>
                  <a:cubicBezTo>
                    <a:pt x="26885" y="4865"/>
                    <a:pt x="26885" y="4865"/>
                    <a:pt x="26885" y="4865"/>
                  </a:cubicBezTo>
                  <a:lnTo>
                    <a:pt x="69368" y="47348"/>
                  </a:lnTo>
                  <a:cubicBezTo>
                    <a:pt x="74023" y="50945"/>
                    <a:pt x="76747" y="56499"/>
                    <a:pt x="76743" y="62382"/>
                  </a:cubicBezTo>
                  <a:close/>
                </a:path>
              </a:pathLst>
            </a:custGeom>
            <a:solidFill>
              <a:srgbClr val="0EAE67"/>
            </a:solidFill>
            <a:ln w="1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9" name="자유형: 도형 8">
              <a:extLst>
                <a:ext uri="{FF2B5EF4-FFF2-40B4-BE49-F238E27FC236}">
                  <a16:creationId xmlns:a16="http://schemas.microsoft.com/office/drawing/2014/main" id="{BE9E18E5-68FA-2515-7B0B-A033416337A5}"/>
                </a:ext>
              </a:extLst>
            </p:cNvPr>
            <p:cNvSpPr/>
            <p:nvPr/>
          </p:nvSpPr>
          <p:spPr>
            <a:xfrm>
              <a:off x="619955" y="1507713"/>
              <a:ext cx="78473" cy="121574"/>
            </a:xfrm>
            <a:custGeom>
              <a:avLst/>
              <a:gdLst>
                <a:gd name="connsiteX0" fmla="*/ 70388 w 78473"/>
                <a:gd name="connsiteY0" fmla="*/ 47522 h 121574"/>
                <a:gd name="connsiteX1" fmla="*/ 27181 w 78473"/>
                <a:gd name="connsiteY1" fmla="*/ 4322 h 121574"/>
                <a:gd name="connsiteX2" fmla="*/ 2344 w 78473"/>
                <a:gd name="connsiteY2" fmla="*/ 4537 h 121574"/>
                <a:gd name="connsiteX3" fmla="*/ 2345 w 78473"/>
                <a:gd name="connsiteY3" fmla="*/ 29162 h 121574"/>
                <a:gd name="connsiteX4" fmla="*/ 33130 w 78473"/>
                <a:gd name="connsiteY4" fmla="*/ 59942 h 121574"/>
                <a:gd name="connsiteX5" fmla="*/ 2203 w 78473"/>
                <a:gd name="connsiteY5" fmla="*/ 90873 h 121574"/>
                <a:gd name="connsiteX6" fmla="*/ 2199 w 78473"/>
                <a:gd name="connsiteY6" fmla="*/ 115712 h 121574"/>
                <a:gd name="connsiteX7" fmla="*/ 27038 w 78473"/>
                <a:gd name="connsiteY7" fmla="*/ 115718 h 121574"/>
                <a:gd name="connsiteX8" fmla="*/ 70389 w 78473"/>
                <a:gd name="connsiteY8" fmla="*/ 72366 h 121574"/>
                <a:gd name="connsiteX9" fmla="*/ 70389 w 78473"/>
                <a:gd name="connsiteY9" fmla="*/ 47526 h 121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8473" h="121574">
                  <a:moveTo>
                    <a:pt x="70388" y="47522"/>
                  </a:moveTo>
                  <a:lnTo>
                    <a:pt x="27181" y="4322"/>
                  </a:lnTo>
                  <a:cubicBezTo>
                    <a:pt x="20262" y="-2477"/>
                    <a:pt x="9142" y="-2381"/>
                    <a:pt x="2344" y="4537"/>
                  </a:cubicBezTo>
                  <a:cubicBezTo>
                    <a:pt x="-4373" y="11372"/>
                    <a:pt x="-4373" y="22329"/>
                    <a:pt x="2345" y="29162"/>
                  </a:cubicBezTo>
                  <a:lnTo>
                    <a:pt x="33130" y="59942"/>
                  </a:lnTo>
                  <a:lnTo>
                    <a:pt x="2203" y="90873"/>
                  </a:lnTo>
                  <a:cubicBezTo>
                    <a:pt x="-4658" y="97731"/>
                    <a:pt x="-4659" y="108853"/>
                    <a:pt x="2199" y="115712"/>
                  </a:cubicBezTo>
                  <a:cubicBezTo>
                    <a:pt x="9057" y="122573"/>
                    <a:pt x="20177" y="122575"/>
                    <a:pt x="27038" y="115718"/>
                  </a:cubicBezTo>
                  <a:lnTo>
                    <a:pt x="70389" y="72366"/>
                  </a:lnTo>
                  <a:cubicBezTo>
                    <a:pt x="77244" y="65504"/>
                    <a:pt x="77244" y="54388"/>
                    <a:pt x="70389" y="47526"/>
                  </a:cubicBezTo>
                  <a:close/>
                </a:path>
              </a:pathLst>
            </a:custGeom>
            <a:solidFill>
              <a:srgbClr val="08683D"/>
            </a:solidFill>
            <a:ln w="1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B2552C55-D2A9-032F-9007-E3C456EFF28E}"/>
              </a:ext>
            </a:extLst>
          </p:cNvPr>
          <p:cNvSpPr txBox="1"/>
          <p:nvPr/>
        </p:nvSpPr>
        <p:spPr>
          <a:xfrm>
            <a:off x="637191" y="3285218"/>
            <a:ext cx="4502440" cy="239039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13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행위자가 신입직원인 피해자</a:t>
            </a:r>
            <a:r>
              <a:rPr kumimoji="0" lang="en-US" altLang="ko-KR" sz="13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(</a:t>
            </a:r>
            <a:r>
              <a:rPr kumimoji="0" lang="ko-KR" altLang="en-US" sz="13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직원 </a:t>
            </a:r>
            <a:r>
              <a:rPr kumimoji="0" lang="en-US" altLang="ko-KR" sz="13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C)</a:t>
            </a:r>
            <a:r>
              <a:rPr kumimoji="0" lang="ko-KR" altLang="en-US" sz="13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에게 성희롱이 될 수 있는</a:t>
            </a:r>
            <a:endParaRPr kumimoji="0" lang="en-US" altLang="ko-KR" sz="1300" b="0" i="0" u="none" strike="noStrike" kern="1200" cap="none" spc="-100" normalizeH="0" baseline="0" noProof="0" dirty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  <a:p>
            <a:pPr marL="0" marR="0" lvl="0" indent="114300" algn="l" defTabSz="914400" rtl="0" eaLnBrk="1" fontAlgn="auto" latinLnBrk="1" hangingPunct="1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3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질문을 하고</a:t>
            </a:r>
            <a:r>
              <a:rPr kumimoji="0" lang="en-US" altLang="ko-KR" sz="13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</a:t>
            </a:r>
            <a:r>
              <a:rPr kumimoji="0" lang="ko-KR" altLang="en-US" sz="13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답변을 하지 않는 경우 ‘버르장머리 없는 새</a:t>
            </a:r>
            <a:r>
              <a:rPr kumimoji="0" lang="en-US" altLang="ko-KR" sz="13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O</a:t>
            </a:r>
            <a:r>
              <a:rPr kumimoji="0" lang="ko-KR" altLang="en-US" sz="13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’라고</a:t>
            </a:r>
            <a:endParaRPr kumimoji="0" lang="en-US" altLang="ko-KR" sz="1300" b="0" i="0" u="none" strike="noStrike" kern="1200" cap="none" spc="-100" normalizeH="0" baseline="0" noProof="0" dirty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  <a:p>
            <a:pPr marL="0" marR="0" lvl="0" indent="114300" algn="l" defTabSz="914400" rtl="0" eaLnBrk="1" fontAlgn="auto" latinLnBrk="1" hangingPunct="1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3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말함</a:t>
            </a:r>
            <a:r>
              <a:rPr kumimoji="0" lang="en-US" altLang="ko-KR" sz="13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.</a:t>
            </a:r>
            <a:endParaRPr kumimoji="0" lang="ko-KR" altLang="en-US" sz="1300" b="0" i="0" u="none" strike="noStrike" kern="1200" cap="none" spc="-100" normalizeH="0" baseline="0" noProof="0" dirty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13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행위자는 회식 자리에서 만취한 상태로 옆자리에 앉아 있는</a:t>
            </a:r>
            <a:endParaRPr kumimoji="0" lang="en-US" altLang="ko-KR" sz="1300" b="0" i="0" u="none" strike="noStrike" kern="1200" cap="none" spc="-100" normalizeH="0" baseline="0" noProof="0" dirty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  <a:p>
            <a:pPr marL="0" marR="0" lvl="0" indent="114300" algn="l" defTabSz="914400" rtl="0" eaLnBrk="1" fontAlgn="auto" latinLnBrk="1" hangingPunct="1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3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피해자의 목을 조르고 어깨를 주먹으로 때리는 등 폭력을</a:t>
            </a:r>
            <a:endParaRPr kumimoji="0" lang="en-US" altLang="ko-KR" sz="1300" b="0" i="0" u="none" strike="noStrike" kern="1200" cap="none" spc="-100" normalizeH="0" baseline="0" noProof="0" dirty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  <a:p>
            <a:pPr marL="0" marR="0" lvl="0" indent="114300" algn="l" defTabSz="914400" rtl="0" eaLnBrk="1" fontAlgn="auto" latinLnBrk="1" hangingPunct="1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3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행사함</a:t>
            </a:r>
            <a:r>
              <a:rPr kumimoji="0" lang="en-US" altLang="ko-KR" sz="13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.</a:t>
            </a:r>
            <a:endParaRPr kumimoji="0" lang="ko-KR" altLang="en-US" sz="1300" b="0" i="0" u="none" strike="noStrike" kern="1200" cap="none" spc="-100" normalizeH="0" baseline="0" noProof="0" dirty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13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행위자는 </a:t>
            </a:r>
            <a:r>
              <a:rPr lang="ko-KR" altLang="en-US" sz="1300" spc="-100" dirty="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피해자</a:t>
            </a:r>
            <a:r>
              <a:rPr kumimoji="0" lang="ko-KR" altLang="en-US" sz="13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에게 도박사이트 개설을 수차례 요구함</a:t>
            </a:r>
            <a:r>
              <a:rPr kumimoji="0" lang="en-US" altLang="ko-KR" sz="13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. 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ko-KR" sz="1300" spc="-100" dirty="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 </a:t>
            </a:r>
            <a:r>
              <a:rPr lang="ko-KR" altLang="en-US" sz="1300" spc="-100" dirty="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행위자는 피해자</a:t>
            </a:r>
            <a:r>
              <a:rPr kumimoji="0" lang="ko-KR" altLang="en-US" sz="13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의 업무처리에 대하여 심하게 질책하거나</a:t>
            </a:r>
            <a:endParaRPr kumimoji="0" lang="en-US" altLang="ko-KR" sz="1300" b="0" i="0" u="none" strike="noStrike" kern="1200" cap="none" spc="-100" normalizeH="0" baseline="0" noProof="0" dirty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  <a:p>
            <a:pPr indent="114300">
              <a:spcBef>
                <a:spcPts val="200"/>
              </a:spcBef>
              <a:defRPr/>
            </a:pPr>
            <a:r>
              <a:rPr lang="ko-KR" altLang="en-US" sz="1300" spc="-100" dirty="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고압적으로 말함</a:t>
            </a:r>
            <a:r>
              <a:rPr lang="en-US" altLang="ko-KR" sz="1300" spc="-100" dirty="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.</a:t>
            </a:r>
          </a:p>
        </p:txBody>
      </p:sp>
      <p:sp>
        <p:nvSpPr>
          <p:cNvPr id="72" name="사각형: 둥근 위쪽 모서리 71">
            <a:extLst>
              <a:ext uri="{FF2B5EF4-FFF2-40B4-BE49-F238E27FC236}">
                <a16:creationId xmlns:a16="http://schemas.microsoft.com/office/drawing/2014/main" id="{F10C2C8A-6692-9333-78C5-6DF2C9C0E9F2}"/>
              </a:ext>
            </a:extLst>
          </p:cNvPr>
          <p:cNvSpPr/>
          <p:nvPr/>
        </p:nvSpPr>
        <p:spPr>
          <a:xfrm>
            <a:off x="506428" y="2760308"/>
            <a:ext cx="4633203" cy="375683"/>
          </a:xfrm>
          <a:prstGeom prst="round2SameRect">
            <a:avLst/>
          </a:prstGeom>
          <a:solidFill>
            <a:srgbClr val="404040"/>
          </a:solidFill>
          <a:ln w="25400">
            <a:solidFill>
              <a:srgbClr val="40404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600" b="1" i="0" u="none" strike="noStrike" kern="1200" cap="none" spc="-150" normalizeH="0" baseline="0" noProof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37894946-8113-AC86-A328-E271105B5F47}"/>
              </a:ext>
            </a:extLst>
          </p:cNvPr>
          <p:cNvSpPr txBox="1"/>
          <p:nvPr/>
        </p:nvSpPr>
        <p:spPr>
          <a:xfrm>
            <a:off x="2238734" y="2825039"/>
            <a:ext cx="1168590" cy="24622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600" b="1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주요 사실관계</a:t>
            </a:r>
          </a:p>
        </p:txBody>
      </p:sp>
      <p:grpSp>
        <p:nvGrpSpPr>
          <p:cNvPr id="85" name="그룹 84">
            <a:extLst>
              <a:ext uri="{FF2B5EF4-FFF2-40B4-BE49-F238E27FC236}">
                <a16:creationId xmlns:a16="http://schemas.microsoft.com/office/drawing/2014/main" id="{9C95DAFF-6298-C51A-63C0-116ECFE2012B}"/>
              </a:ext>
            </a:extLst>
          </p:cNvPr>
          <p:cNvGrpSpPr/>
          <p:nvPr/>
        </p:nvGrpSpPr>
        <p:grpSpPr>
          <a:xfrm>
            <a:off x="482600" y="1838580"/>
            <a:ext cx="2162642" cy="692034"/>
            <a:chOff x="546296" y="1848105"/>
            <a:chExt cx="2162642" cy="692034"/>
          </a:xfrm>
        </p:grpSpPr>
        <p:grpSp>
          <p:nvGrpSpPr>
            <p:cNvPr id="81" name="그룹 80">
              <a:extLst>
                <a:ext uri="{FF2B5EF4-FFF2-40B4-BE49-F238E27FC236}">
                  <a16:creationId xmlns:a16="http://schemas.microsoft.com/office/drawing/2014/main" id="{20D2A34B-3E6D-71C7-DBAB-4C5DCA6BA52C}"/>
                </a:ext>
              </a:extLst>
            </p:cNvPr>
            <p:cNvGrpSpPr/>
            <p:nvPr/>
          </p:nvGrpSpPr>
          <p:grpSpPr>
            <a:xfrm>
              <a:off x="546296" y="1848105"/>
              <a:ext cx="2162642" cy="291984"/>
              <a:chOff x="546296" y="1848105"/>
              <a:chExt cx="2162642" cy="291984"/>
            </a:xfrm>
          </p:grpSpPr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96331280-D41B-035F-2CB8-4E400D9F5CF4}"/>
                  </a:ext>
                </a:extLst>
              </p:cNvPr>
              <p:cNvSpPr txBox="1"/>
              <p:nvPr/>
            </p:nvSpPr>
            <p:spPr>
              <a:xfrm>
                <a:off x="1408902" y="1905593"/>
                <a:ext cx="1300036" cy="2154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spAutoFit/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18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1400" b="0" i="0" u="none" strike="noStrike" kern="1200" cap="none" spc="-100" normalizeH="0" baseline="0" noProof="0">
                    <a:ln>
                      <a:noFill/>
                    </a:ln>
                    <a:gradFill>
                      <a:gsLst>
                        <a:gs pos="100000">
                          <a:prstClr val="black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  <a:effectLst/>
                    <a:uLnTx/>
                    <a:uFillTx/>
                    <a:latin typeface="맑은 고딕" panose="020F0502020204030204"/>
                    <a:ea typeface="맑은 고딕" panose="020B0503020000020004" pitchFamily="50" charset="-127"/>
                    <a:cs typeface="+mn-cs"/>
                  </a:rPr>
                  <a:t>경력 공무직</a:t>
                </a:r>
                <a:r>
                  <a:rPr kumimoji="0" lang="en-US" altLang="ko-KR" sz="1400" b="0" i="0" u="none" strike="noStrike" kern="1200" cap="none" spc="-100" normalizeH="0" baseline="0" noProof="0">
                    <a:ln>
                      <a:noFill/>
                    </a:ln>
                    <a:gradFill>
                      <a:gsLst>
                        <a:gs pos="100000">
                          <a:prstClr val="black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  <a:effectLst/>
                    <a:uLnTx/>
                    <a:uFillTx/>
                    <a:latin typeface="맑은 고딕" panose="020F0502020204030204"/>
                    <a:ea typeface="맑은 고딕" panose="020B0503020000020004" pitchFamily="50" charset="-127"/>
                    <a:cs typeface="+mn-cs"/>
                  </a:rPr>
                  <a:t>(</a:t>
                </a:r>
                <a:r>
                  <a:rPr kumimoji="0" lang="ko-KR" altLang="en-US" sz="1400" b="0" i="0" u="none" strike="noStrike" kern="1200" cap="none" spc="-100" normalizeH="0" baseline="0" noProof="0">
                    <a:ln>
                      <a:noFill/>
                    </a:ln>
                    <a:gradFill>
                      <a:gsLst>
                        <a:gs pos="100000">
                          <a:prstClr val="black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  <a:effectLst/>
                    <a:uLnTx/>
                    <a:uFillTx/>
                    <a:latin typeface="맑은 고딕" panose="020F0502020204030204"/>
                    <a:ea typeface="맑은 고딕" panose="020B0503020000020004" pitchFamily="50" charset="-127"/>
                    <a:cs typeface="+mn-cs"/>
                  </a:rPr>
                  <a:t>반장</a:t>
                </a:r>
                <a:r>
                  <a:rPr kumimoji="0" lang="en-US" altLang="ko-KR" sz="1400" b="0" i="0" u="none" strike="noStrike" kern="1200" cap="none" spc="-100" normalizeH="0" baseline="0" noProof="0">
                    <a:ln>
                      <a:noFill/>
                    </a:ln>
                    <a:gradFill>
                      <a:gsLst>
                        <a:gs pos="100000">
                          <a:prstClr val="black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  <a:effectLst/>
                    <a:uLnTx/>
                    <a:uFillTx/>
                    <a:latin typeface="맑은 고딕" panose="020F0502020204030204"/>
                    <a:ea typeface="맑은 고딕" panose="020B0503020000020004" pitchFamily="50" charset="-127"/>
                    <a:cs typeface="+mn-cs"/>
                  </a:rPr>
                  <a:t>)</a:t>
                </a:r>
              </a:p>
            </p:txBody>
          </p:sp>
          <p:sp>
            <p:nvSpPr>
              <p:cNvPr id="80" name="사각형: 둥근 모서리 79">
                <a:extLst>
                  <a:ext uri="{FF2B5EF4-FFF2-40B4-BE49-F238E27FC236}">
                    <a16:creationId xmlns:a16="http://schemas.microsoft.com/office/drawing/2014/main" id="{55437C00-04C4-9A19-B790-D8A2914B600B}"/>
                  </a:ext>
                </a:extLst>
              </p:cNvPr>
              <p:cNvSpPr/>
              <p:nvPr/>
            </p:nvSpPr>
            <p:spPr>
              <a:xfrm>
                <a:off x="546296" y="1848105"/>
                <a:ext cx="794327" cy="291984"/>
              </a:xfrm>
              <a:prstGeom prst="roundRect">
                <a:avLst>
                  <a:gd name="adj" fmla="val 50000"/>
                </a:avLst>
              </a:prstGeom>
              <a:solidFill>
                <a:srgbClr val="FF5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rtlCol="0" anchor="ctr"/>
              <a:lstStyle/>
              <a:p>
                <a:pPr marL="0" marR="0" lvl="0" indent="0" algn="ctr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1400" b="1" i="0" u="none" strike="noStrike" kern="1200" cap="none" spc="-150" normalizeH="0" baseline="0" noProof="0">
                    <a:ln>
                      <a:noFill/>
                    </a:ln>
                    <a:gradFill>
                      <a:gsLst>
                        <a:gs pos="100000">
                          <a:prstClr val="white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  <a:effectLst/>
                    <a:uLnTx/>
                    <a:uFillTx/>
                    <a:latin typeface="맑은 고딕" panose="020B0503020000020004" pitchFamily="50" charset="-127"/>
                    <a:ea typeface="맑은 고딕" panose="020B0503020000020004" pitchFamily="50" charset="-127"/>
                    <a:cs typeface="+mn-cs"/>
                  </a:rPr>
                  <a:t>행위자</a:t>
                </a:r>
              </a:p>
            </p:txBody>
          </p:sp>
        </p:grpSp>
        <p:grpSp>
          <p:nvGrpSpPr>
            <p:cNvPr id="82" name="그룹 81">
              <a:extLst>
                <a:ext uri="{FF2B5EF4-FFF2-40B4-BE49-F238E27FC236}">
                  <a16:creationId xmlns:a16="http://schemas.microsoft.com/office/drawing/2014/main" id="{55E258D2-EA78-D78F-843B-913E7D47E393}"/>
                </a:ext>
              </a:extLst>
            </p:cNvPr>
            <p:cNvGrpSpPr/>
            <p:nvPr/>
          </p:nvGrpSpPr>
          <p:grpSpPr>
            <a:xfrm>
              <a:off x="546296" y="2248155"/>
              <a:ext cx="1346713" cy="291984"/>
              <a:chOff x="546296" y="1848105"/>
              <a:chExt cx="1346713" cy="291984"/>
            </a:xfrm>
          </p:grpSpPr>
          <p:sp>
            <p:nvSpPr>
              <p:cNvPr id="83" name="TextBox 82">
                <a:extLst>
                  <a:ext uri="{FF2B5EF4-FFF2-40B4-BE49-F238E27FC236}">
                    <a16:creationId xmlns:a16="http://schemas.microsoft.com/office/drawing/2014/main" id="{FBEB3DC9-A3B4-B677-975A-DABE1EB1873F}"/>
                  </a:ext>
                </a:extLst>
              </p:cNvPr>
              <p:cNvSpPr txBox="1"/>
              <p:nvPr/>
            </p:nvSpPr>
            <p:spPr>
              <a:xfrm>
                <a:off x="1408902" y="1905593"/>
                <a:ext cx="484107" cy="2154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spAutoFit/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18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1400" b="0" i="0" u="none" strike="noStrike" kern="1200" cap="none" spc="-100" normalizeH="0" baseline="0" noProof="0" dirty="0">
                    <a:ln>
                      <a:noFill/>
                    </a:ln>
                    <a:gradFill>
                      <a:gsLst>
                        <a:gs pos="100000">
                          <a:prstClr val="black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  <a:effectLst/>
                    <a:uLnTx/>
                    <a:uFillTx/>
                    <a:latin typeface="맑은 고딕" panose="020F0502020204030204"/>
                    <a:ea typeface="맑은 고딕" panose="020B0503020000020004" pitchFamily="50" charset="-127"/>
                    <a:cs typeface="+mn-cs"/>
                  </a:rPr>
                  <a:t>직원 </a:t>
                </a:r>
                <a:r>
                  <a:rPr lang="en-US" altLang="ko-KR" sz="1400" spc="-100" dirty="0">
                    <a:gradFill>
                      <a:gsLst>
                        <a:gs pos="100000">
                          <a:prstClr val="black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  <a:latin typeface="맑은 고딕" panose="020F0502020204030204"/>
                    <a:ea typeface="맑은 고딕" panose="020B0503020000020004" pitchFamily="50" charset="-127"/>
                  </a:rPr>
                  <a:t>C</a:t>
                </a:r>
                <a:endParaRPr kumimoji="0" lang="ko-KR" altLang="en-US" sz="1400" b="0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endParaRPr>
              </a:p>
            </p:txBody>
          </p:sp>
          <p:sp>
            <p:nvSpPr>
              <p:cNvPr id="84" name="사각형: 둥근 모서리 83">
                <a:extLst>
                  <a:ext uri="{FF2B5EF4-FFF2-40B4-BE49-F238E27FC236}">
                    <a16:creationId xmlns:a16="http://schemas.microsoft.com/office/drawing/2014/main" id="{33345349-795D-801F-F49F-EBE3302AB3E3}"/>
                  </a:ext>
                </a:extLst>
              </p:cNvPr>
              <p:cNvSpPr/>
              <p:nvPr/>
            </p:nvSpPr>
            <p:spPr>
              <a:xfrm>
                <a:off x="546296" y="1848105"/>
                <a:ext cx="794327" cy="291984"/>
              </a:xfrm>
              <a:prstGeom prst="roundRect">
                <a:avLst>
                  <a:gd name="adj" fmla="val 50000"/>
                </a:avLst>
              </a:prstGeom>
              <a:solidFill>
                <a:srgbClr val="0D82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rtlCol="0" anchor="ctr"/>
              <a:lstStyle/>
              <a:p>
                <a:pPr marL="0" marR="0" lvl="0" indent="0" algn="ctr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1400" b="1" i="0" u="none" strike="noStrike" kern="1200" cap="none" spc="-150" normalizeH="0" baseline="0" noProof="0">
                    <a:ln>
                      <a:noFill/>
                    </a:ln>
                    <a:gradFill>
                      <a:gsLst>
                        <a:gs pos="100000">
                          <a:prstClr val="white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  <a:effectLst/>
                    <a:uLnTx/>
                    <a:uFillTx/>
                    <a:latin typeface="맑은 고딕" panose="020B0503020000020004" pitchFamily="50" charset="-127"/>
                    <a:ea typeface="맑은 고딕" panose="020B0503020000020004" pitchFamily="50" charset="-127"/>
                    <a:cs typeface="+mn-cs"/>
                  </a:rPr>
                  <a:t>피해자</a:t>
                </a:r>
              </a:p>
            </p:txBody>
          </p:sp>
        </p:grpSp>
      </p:grpSp>
      <p:grpSp>
        <p:nvGrpSpPr>
          <p:cNvPr id="124" name="그룹 123">
            <a:extLst>
              <a:ext uri="{FF2B5EF4-FFF2-40B4-BE49-F238E27FC236}">
                <a16:creationId xmlns:a16="http://schemas.microsoft.com/office/drawing/2014/main" id="{B7D92455-F91B-A509-4DD2-31FB8DFE8B86}"/>
              </a:ext>
            </a:extLst>
          </p:cNvPr>
          <p:cNvGrpSpPr/>
          <p:nvPr/>
        </p:nvGrpSpPr>
        <p:grpSpPr>
          <a:xfrm>
            <a:off x="5907990" y="2315192"/>
            <a:ext cx="5819457" cy="1190148"/>
            <a:chOff x="5907990" y="2600942"/>
            <a:chExt cx="5819457" cy="1190148"/>
          </a:xfrm>
        </p:grpSpPr>
        <p:sp>
          <p:nvSpPr>
            <p:cNvPr id="125" name="사각형: 둥근 모서리 124">
              <a:extLst>
                <a:ext uri="{FF2B5EF4-FFF2-40B4-BE49-F238E27FC236}">
                  <a16:creationId xmlns:a16="http://schemas.microsoft.com/office/drawing/2014/main" id="{0382E996-680E-AE7B-0870-DB2B8ED923AC}"/>
                </a:ext>
              </a:extLst>
            </p:cNvPr>
            <p:cNvSpPr/>
            <p:nvPr/>
          </p:nvSpPr>
          <p:spPr>
            <a:xfrm>
              <a:off x="5907990" y="2600942"/>
              <a:ext cx="5819457" cy="38463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126" name="TextBox 125">
              <a:extLst>
                <a:ext uri="{FF2B5EF4-FFF2-40B4-BE49-F238E27FC236}">
                  <a16:creationId xmlns:a16="http://schemas.microsoft.com/office/drawing/2014/main" id="{313791DD-4812-DA21-1685-5B9B29ED2ECB}"/>
                </a:ext>
              </a:extLst>
            </p:cNvPr>
            <p:cNvSpPr txBox="1"/>
            <p:nvPr/>
          </p:nvSpPr>
          <p:spPr>
            <a:xfrm>
              <a:off x="6354787" y="2670151"/>
              <a:ext cx="3664465" cy="246221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600" b="1" i="0" u="none" strike="noStrike" kern="1200" cap="none" spc="-150" normalizeH="0" baseline="0" noProof="0">
                  <a:ln>
                    <a:noFill/>
                  </a:ln>
                  <a:gradFill>
                    <a:gsLst>
                      <a:gs pos="100000">
                        <a:srgbClr val="0B8F53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직장에서의 지위 또는 관계 등의 우위를 이용</a:t>
              </a:r>
            </a:p>
          </p:txBody>
        </p:sp>
        <p:sp>
          <p:nvSpPr>
            <p:cNvPr id="127" name="TextBox 126">
              <a:extLst>
                <a:ext uri="{FF2B5EF4-FFF2-40B4-BE49-F238E27FC236}">
                  <a16:creationId xmlns:a16="http://schemas.microsoft.com/office/drawing/2014/main" id="{16AF3148-1A6D-6D5F-B431-6A0A6514FEA6}"/>
                </a:ext>
              </a:extLst>
            </p:cNvPr>
            <p:cNvSpPr txBox="1"/>
            <p:nvPr/>
          </p:nvSpPr>
          <p:spPr>
            <a:xfrm>
              <a:off x="6354787" y="3067815"/>
              <a:ext cx="5264262" cy="723275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ko-KR" altLang="en-US" sz="1400" b="0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 피해자는 당시 경력이 </a:t>
              </a:r>
              <a:r>
                <a:rPr kumimoji="0" lang="en-US" altLang="ko-KR" sz="1400" b="0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1</a:t>
              </a:r>
              <a:r>
                <a:rPr kumimoji="0" lang="ko-KR" altLang="en-US" sz="1400" b="0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년도 안 된 신입직원에 불과하였으나 행위자는</a:t>
              </a:r>
              <a:endParaRPr kumimoji="0" lang="en-US" altLang="ko-KR" sz="14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  <a:p>
              <a:pPr marL="0" marR="0" lvl="0" indent="104775" algn="l" defTabSz="914400" rtl="0" eaLnBrk="1" fontAlgn="auto" latinLnBrk="1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400" b="0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피해자보다 </a:t>
              </a:r>
              <a:r>
                <a:rPr kumimoji="0" lang="en-US" altLang="ko-KR" sz="1400" b="0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13</a:t>
              </a:r>
              <a:r>
                <a:rPr kumimoji="0" lang="ko-KR" altLang="en-US" sz="1400" b="0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살이 많은 상급자</a:t>
              </a:r>
              <a:r>
                <a:rPr kumimoji="0" lang="en-US" altLang="ko-KR" sz="1400" b="0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(</a:t>
              </a:r>
              <a:r>
                <a:rPr kumimoji="0" lang="ko-KR" altLang="en-US" sz="1400" b="0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반장</a:t>
              </a:r>
              <a:r>
                <a:rPr kumimoji="0" lang="en-US" altLang="ko-KR" sz="1400" b="0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)</a:t>
              </a:r>
              <a:r>
                <a:rPr kumimoji="0" lang="ko-KR" altLang="en-US" sz="1400" b="0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로 지위 또는 관계의 우위가</a:t>
              </a:r>
              <a:endParaRPr kumimoji="0" lang="en-US" altLang="ko-KR" sz="14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  <a:p>
              <a:pPr marL="0" marR="0" lvl="0" indent="104775" algn="l" defTabSz="914400" rtl="0" eaLnBrk="1" fontAlgn="auto" latinLnBrk="1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400" b="0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인정됨</a:t>
              </a:r>
              <a:r>
                <a:rPr kumimoji="0" lang="en-US" altLang="ko-KR" sz="1400" b="0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.</a:t>
              </a:r>
              <a:endParaRPr kumimoji="0" lang="ko-KR" altLang="en-US" sz="14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128" name="자유형: 도형 127">
              <a:extLst>
                <a:ext uri="{FF2B5EF4-FFF2-40B4-BE49-F238E27FC236}">
                  <a16:creationId xmlns:a16="http://schemas.microsoft.com/office/drawing/2014/main" id="{F88175AF-B2AF-80E5-0B89-2A59BDA35AD3}"/>
                </a:ext>
              </a:extLst>
            </p:cNvPr>
            <p:cNvSpPr/>
            <p:nvPr/>
          </p:nvSpPr>
          <p:spPr>
            <a:xfrm>
              <a:off x="5966279" y="2647259"/>
              <a:ext cx="292004" cy="292004"/>
            </a:xfrm>
            <a:custGeom>
              <a:avLst/>
              <a:gdLst/>
              <a:ahLst/>
              <a:cxnLst/>
              <a:rect l="l" t="t" r="r" b="b"/>
              <a:pathLst>
                <a:path w="333376" h="333376">
                  <a:moveTo>
                    <a:pt x="166688" y="0"/>
                  </a:moveTo>
                  <a:cubicBezTo>
                    <a:pt x="258747" y="0"/>
                    <a:pt x="333376" y="74629"/>
                    <a:pt x="333376" y="166688"/>
                  </a:cubicBezTo>
                  <a:cubicBezTo>
                    <a:pt x="333376" y="212718"/>
                    <a:pt x="314719" y="254390"/>
                    <a:pt x="284554" y="284554"/>
                  </a:cubicBezTo>
                  <a:lnTo>
                    <a:pt x="232390" y="319724"/>
                  </a:lnTo>
                  <a:lnTo>
                    <a:pt x="232390" y="92154"/>
                  </a:lnTo>
                  <a:lnTo>
                    <a:pt x="164185" y="92154"/>
                  </a:lnTo>
                  <a:lnTo>
                    <a:pt x="137815" y="134965"/>
                  </a:lnTo>
                  <a:lnTo>
                    <a:pt x="187137" y="134965"/>
                  </a:lnTo>
                  <a:lnTo>
                    <a:pt x="187137" y="329248"/>
                  </a:lnTo>
                  <a:lnTo>
                    <a:pt x="166688" y="333376"/>
                  </a:lnTo>
                  <a:cubicBezTo>
                    <a:pt x="74629" y="333376"/>
                    <a:pt x="0" y="258747"/>
                    <a:pt x="0" y="166688"/>
                  </a:cubicBezTo>
                  <a:cubicBezTo>
                    <a:pt x="0" y="74629"/>
                    <a:pt x="74629" y="0"/>
                    <a:pt x="166688" y="0"/>
                  </a:cubicBezTo>
                  <a:close/>
                </a:path>
              </a:pathLst>
            </a:custGeom>
            <a:solidFill>
              <a:srgbClr val="0EAE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grpSp>
        <p:nvGrpSpPr>
          <p:cNvPr id="129" name="그룹 128">
            <a:extLst>
              <a:ext uri="{FF2B5EF4-FFF2-40B4-BE49-F238E27FC236}">
                <a16:creationId xmlns:a16="http://schemas.microsoft.com/office/drawing/2014/main" id="{8D8FC73A-842F-B101-4D21-3D67C5E543AB}"/>
              </a:ext>
            </a:extLst>
          </p:cNvPr>
          <p:cNvGrpSpPr/>
          <p:nvPr/>
        </p:nvGrpSpPr>
        <p:grpSpPr>
          <a:xfrm>
            <a:off x="5907990" y="3821406"/>
            <a:ext cx="5868153" cy="936232"/>
            <a:chOff x="5907990" y="3778015"/>
            <a:chExt cx="5868153" cy="936232"/>
          </a:xfrm>
        </p:grpSpPr>
        <p:sp>
          <p:nvSpPr>
            <p:cNvPr id="130" name="사각형: 둥근 모서리 129">
              <a:extLst>
                <a:ext uri="{FF2B5EF4-FFF2-40B4-BE49-F238E27FC236}">
                  <a16:creationId xmlns:a16="http://schemas.microsoft.com/office/drawing/2014/main" id="{27E6F106-8249-F5DA-789C-0B7509D6D9DE}"/>
                </a:ext>
              </a:extLst>
            </p:cNvPr>
            <p:cNvSpPr/>
            <p:nvPr/>
          </p:nvSpPr>
          <p:spPr>
            <a:xfrm>
              <a:off x="5907990" y="3778015"/>
              <a:ext cx="5819457" cy="38463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131" name="TextBox 130">
              <a:extLst>
                <a:ext uri="{FF2B5EF4-FFF2-40B4-BE49-F238E27FC236}">
                  <a16:creationId xmlns:a16="http://schemas.microsoft.com/office/drawing/2014/main" id="{0F98D51A-26EE-10C0-263D-43EEE15407EF}"/>
                </a:ext>
              </a:extLst>
            </p:cNvPr>
            <p:cNvSpPr txBox="1"/>
            <p:nvPr/>
          </p:nvSpPr>
          <p:spPr>
            <a:xfrm>
              <a:off x="6354787" y="3847224"/>
              <a:ext cx="2442976" cy="246221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600" b="1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srgbClr val="0B8F53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업무상 적정 범위를 넘는 행위</a:t>
              </a:r>
            </a:p>
          </p:txBody>
        </p:sp>
        <p:sp>
          <p:nvSpPr>
            <p:cNvPr id="132" name="TextBox 131">
              <a:extLst>
                <a:ext uri="{FF2B5EF4-FFF2-40B4-BE49-F238E27FC236}">
                  <a16:creationId xmlns:a16="http://schemas.microsoft.com/office/drawing/2014/main" id="{9F5EA9EB-2330-A7D1-5D98-1EE2AF120DF9}"/>
                </a:ext>
              </a:extLst>
            </p:cNvPr>
            <p:cNvSpPr txBox="1"/>
            <p:nvPr/>
          </p:nvSpPr>
          <p:spPr>
            <a:xfrm>
              <a:off x="6354787" y="4244888"/>
              <a:ext cx="5421356" cy="469359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ko-KR" altLang="en-US" sz="1400" b="0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 </a:t>
              </a:r>
              <a:r>
                <a:rPr kumimoji="0" lang="ko-KR" altLang="en-US" sz="1400" b="0" i="0" u="none" strike="noStrike" kern="1200" cap="none" spc="-120" normalizeH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행위자가 피해자에 가한 폭언 및 폭력</a:t>
              </a:r>
              <a:r>
                <a:rPr kumimoji="0" lang="en-US" altLang="ko-KR" sz="1400" b="0" i="0" u="none" strike="noStrike" kern="1200" cap="none" spc="-120" normalizeH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, </a:t>
              </a:r>
              <a:r>
                <a:rPr kumimoji="0" lang="ko-KR" altLang="en-US" sz="1400" b="0" i="0" u="none" strike="noStrike" kern="1200" cap="none" spc="-120" normalizeH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비위행위 등은 통상적으로 업무상</a:t>
              </a:r>
              <a:endParaRPr kumimoji="0" lang="en-US" altLang="ko-KR" sz="1400" b="0" i="0" u="none" strike="noStrike" kern="1200" cap="none" spc="-120" normalizeH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  <a:p>
              <a:pPr marL="0" marR="0" lvl="0" indent="104775" algn="l" defTabSz="914400" rtl="0" eaLnBrk="1" fontAlgn="auto" latinLnBrk="1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400" b="0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관계에서 수용될 수 있는 적정 범위를 넘어선 행위에 해당함</a:t>
              </a:r>
              <a:r>
                <a:rPr kumimoji="0" lang="en-US" altLang="ko-KR" sz="1400" b="0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.</a:t>
              </a:r>
              <a:endParaRPr kumimoji="0" lang="ko-KR" altLang="en-US" sz="14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133" name="자유형: 도형 132">
              <a:extLst>
                <a:ext uri="{FF2B5EF4-FFF2-40B4-BE49-F238E27FC236}">
                  <a16:creationId xmlns:a16="http://schemas.microsoft.com/office/drawing/2014/main" id="{EB3B4F68-AE65-01FD-3FB8-9757B71BB89A}"/>
                </a:ext>
              </a:extLst>
            </p:cNvPr>
            <p:cNvSpPr/>
            <p:nvPr/>
          </p:nvSpPr>
          <p:spPr>
            <a:xfrm>
              <a:off x="5966683" y="3824332"/>
              <a:ext cx="291600" cy="291600"/>
            </a:xfrm>
            <a:custGeom>
              <a:avLst/>
              <a:gdLst/>
              <a:ahLst/>
              <a:cxnLst/>
              <a:rect l="l" t="t" r="r" b="b"/>
              <a:pathLst>
                <a:path w="333376" h="333376">
                  <a:moveTo>
                    <a:pt x="157911" y="331604"/>
                  </a:moveTo>
                  <a:lnTo>
                    <a:pt x="175465" y="331604"/>
                  </a:lnTo>
                  <a:lnTo>
                    <a:pt x="166688" y="333376"/>
                  </a:lnTo>
                  <a:close/>
                  <a:moveTo>
                    <a:pt x="166688" y="0"/>
                  </a:moveTo>
                  <a:cubicBezTo>
                    <a:pt x="258747" y="0"/>
                    <a:pt x="333376" y="74629"/>
                    <a:pt x="333376" y="166688"/>
                  </a:cubicBezTo>
                  <a:cubicBezTo>
                    <a:pt x="333376" y="212718"/>
                    <a:pt x="314719" y="254390"/>
                    <a:pt x="284554" y="284554"/>
                  </a:cubicBezTo>
                  <a:lnTo>
                    <a:pt x="277302" y="289444"/>
                  </a:lnTo>
                  <a:lnTo>
                    <a:pt x="197026" y="289444"/>
                  </a:lnTo>
                  <a:lnTo>
                    <a:pt x="223898" y="261120"/>
                  </a:lnTo>
                  <a:cubicBezTo>
                    <a:pt x="245395" y="238765"/>
                    <a:pt x="260188" y="219394"/>
                    <a:pt x="268277" y="203007"/>
                  </a:cubicBezTo>
                  <a:cubicBezTo>
                    <a:pt x="276366" y="186621"/>
                    <a:pt x="280411" y="171319"/>
                    <a:pt x="280411" y="157103"/>
                  </a:cubicBezTo>
                  <a:cubicBezTo>
                    <a:pt x="280411" y="145166"/>
                    <a:pt x="277074" y="133419"/>
                    <a:pt x="270400" y="121861"/>
                  </a:cubicBezTo>
                  <a:cubicBezTo>
                    <a:pt x="263726" y="110304"/>
                    <a:pt x="254827" y="101459"/>
                    <a:pt x="243704" y="95328"/>
                  </a:cubicBezTo>
                  <a:cubicBezTo>
                    <a:pt x="232580" y="89196"/>
                    <a:pt x="219748" y="86131"/>
                    <a:pt x="205206" y="86131"/>
                  </a:cubicBezTo>
                  <a:cubicBezTo>
                    <a:pt x="181657" y="86131"/>
                    <a:pt x="162367" y="93537"/>
                    <a:pt x="147337" y="108350"/>
                  </a:cubicBezTo>
                  <a:cubicBezTo>
                    <a:pt x="132307" y="123163"/>
                    <a:pt x="124195" y="143484"/>
                    <a:pt x="123002" y="169312"/>
                  </a:cubicBezTo>
                  <a:lnTo>
                    <a:pt x="167441" y="169312"/>
                  </a:lnTo>
                  <a:cubicBezTo>
                    <a:pt x="167875" y="156832"/>
                    <a:pt x="171347" y="146956"/>
                    <a:pt x="177859" y="139686"/>
                  </a:cubicBezTo>
                  <a:cubicBezTo>
                    <a:pt x="184370" y="132415"/>
                    <a:pt x="192509" y="128779"/>
                    <a:pt x="202276" y="128779"/>
                  </a:cubicBezTo>
                  <a:cubicBezTo>
                    <a:pt x="211934" y="128779"/>
                    <a:pt x="219829" y="131791"/>
                    <a:pt x="225960" y="137814"/>
                  </a:cubicBezTo>
                  <a:cubicBezTo>
                    <a:pt x="232092" y="143837"/>
                    <a:pt x="235158" y="151460"/>
                    <a:pt x="235158" y="160684"/>
                  </a:cubicBezTo>
                  <a:cubicBezTo>
                    <a:pt x="235158" y="169583"/>
                    <a:pt x="232200" y="179540"/>
                    <a:pt x="226286" y="190555"/>
                  </a:cubicBezTo>
                  <a:cubicBezTo>
                    <a:pt x="220372" y="201569"/>
                    <a:pt x="208461" y="216138"/>
                    <a:pt x="190556" y="234261"/>
                  </a:cubicBezTo>
                  <a:lnTo>
                    <a:pt x="116490" y="309792"/>
                  </a:lnTo>
                  <a:lnTo>
                    <a:pt x="116490" y="323242"/>
                  </a:lnTo>
                  <a:lnTo>
                    <a:pt x="101806" y="320277"/>
                  </a:lnTo>
                  <a:cubicBezTo>
                    <a:pt x="41979" y="294972"/>
                    <a:pt x="0" y="235732"/>
                    <a:pt x="0" y="166688"/>
                  </a:cubicBezTo>
                  <a:cubicBezTo>
                    <a:pt x="0" y="74629"/>
                    <a:pt x="74629" y="0"/>
                    <a:pt x="166688" y="0"/>
                  </a:cubicBezTo>
                  <a:close/>
                </a:path>
              </a:pathLst>
            </a:custGeom>
            <a:solidFill>
              <a:srgbClr val="0EAE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grpSp>
        <p:nvGrpSpPr>
          <p:cNvPr id="134" name="그룹 133">
            <a:extLst>
              <a:ext uri="{FF2B5EF4-FFF2-40B4-BE49-F238E27FC236}">
                <a16:creationId xmlns:a16="http://schemas.microsoft.com/office/drawing/2014/main" id="{B88B9EBF-CA33-E7C3-8945-47C47991BDC3}"/>
              </a:ext>
            </a:extLst>
          </p:cNvPr>
          <p:cNvGrpSpPr/>
          <p:nvPr/>
        </p:nvGrpSpPr>
        <p:grpSpPr>
          <a:xfrm>
            <a:off x="5907990" y="5073703"/>
            <a:ext cx="5819457" cy="936232"/>
            <a:chOff x="5907990" y="5239782"/>
            <a:chExt cx="5819457" cy="936232"/>
          </a:xfrm>
        </p:grpSpPr>
        <p:sp>
          <p:nvSpPr>
            <p:cNvPr id="135" name="사각형: 둥근 모서리 134">
              <a:extLst>
                <a:ext uri="{FF2B5EF4-FFF2-40B4-BE49-F238E27FC236}">
                  <a16:creationId xmlns:a16="http://schemas.microsoft.com/office/drawing/2014/main" id="{7FEF2308-937A-D498-C357-E258CB054867}"/>
                </a:ext>
              </a:extLst>
            </p:cNvPr>
            <p:cNvSpPr/>
            <p:nvPr/>
          </p:nvSpPr>
          <p:spPr>
            <a:xfrm>
              <a:off x="5907990" y="5239782"/>
              <a:ext cx="5819457" cy="38463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136" name="TextBox 135">
              <a:extLst>
                <a:ext uri="{FF2B5EF4-FFF2-40B4-BE49-F238E27FC236}">
                  <a16:creationId xmlns:a16="http://schemas.microsoft.com/office/drawing/2014/main" id="{F886AD7B-49F8-E0E9-346A-8AD5E3BAC444}"/>
                </a:ext>
              </a:extLst>
            </p:cNvPr>
            <p:cNvSpPr txBox="1"/>
            <p:nvPr/>
          </p:nvSpPr>
          <p:spPr>
            <a:xfrm>
              <a:off x="6354787" y="5308991"/>
              <a:ext cx="3983463" cy="246221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600" b="1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srgbClr val="0B8F53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신체적</a:t>
              </a:r>
              <a:r>
                <a:rPr lang="ko-KR" altLang="en-US" sz="1600" b="1" spc="-150" dirty="0" err="1">
                  <a:gradFill>
                    <a:gsLst>
                      <a:gs pos="100000">
                        <a:srgbClr val="0B8F53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latin typeface="맑은 고딕" panose="020F0502020204030204"/>
                  <a:ea typeface="맑은 고딕" panose="020B0503020000020004" pitchFamily="50" charset="-127"/>
                </a:rPr>
                <a:t>ㆍ</a:t>
              </a:r>
              <a:r>
                <a:rPr kumimoji="0" lang="ko-KR" altLang="en-US" sz="1600" b="1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srgbClr val="0B8F53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정신적 고통을 주거나 근무환경을 악화 </a:t>
              </a:r>
            </a:p>
          </p:txBody>
        </p:sp>
        <p:sp>
          <p:nvSpPr>
            <p:cNvPr id="137" name="TextBox 136">
              <a:extLst>
                <a:ext uri="{FF2B5EF4-FFF2-40B4-BE49-F238E27FC236}">
                  <a16:creationId xmlns:a16="http://schemas.microsoft.com/office/drawing/2014/main" id="{F4FBCC52-4D0A-A689-2D69-A9FDE2CD9942}"/>
                </a:ext>
              </a:extLst>
            </p:cNvPr>
            <p:cNvSpPr txBox="1"/>
            <p:nvPr/>
          </p:nvSpPr>
          <p:spPr>
            <a:xfrm>
              <a:off x="6354787" y="5706655"/>
              <a:ext cx="5010987" cy="469359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ko-KR" altLang="en-US" sz="1400" b="0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 피해자는 행위자의 지속적인 행위로 인해 외상 후 스트레스장애 등</a:t>
              </a:r>
              <a:endParaRPr kumimoji="0" lang="en-US" altLang="ko-KR" sz="14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  <a:p>
              <a:pPr marL="0" marR="0" lvl="0" indent="104775" algn="l" defTabSz="914400" rtl="0" eaLnBrk="1" fontAlgn="auto" latinLnBrk="1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400" b="0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심각한 정신적 피해를 겪음</a:t>
              </a:r>
              <a:r>
                <a:rPr kumimoji="0" lang="en-US" altLang="ko-KR" sz="1400" b="0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.</a:t>
              </a:r>
              <a:endParaRPr kumimoji="0" lang="ko-KR" altLang="en-US" sz="14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138" name="자유형: 도형 137">
              <a:extLst>
                <a:ext uri="{FF2B5EF4-FFF2-40B4-BE49-F238E27FC236}">
                  <a16:creationId xmlns:a16="http://schemas.microsoft.com/office/drawing/2014/main" id="{2DE771F7-E3B5-6390-4E7C-B1300F589F06}"/>
                </a:ext>
              </a:extLst>
            </p:cNvPr>
            <p:cNvSpPr/>
            <p:nvPr/>
          </p:nvSpPr>
          <p:spPr>
            <a:xfrm>
              <a:off x="5966683" y="5286099"/>
              <a:ext cx="291600" cy="291600"/>
            </a:xfrm>
            <a:custGeom>
              <a:avLst/>
              <a:gdLst/>
              <a:ahLst/>
              <a:cxnLst/>
              <a:rect l="l" t="t" r="r" b="b"/>
              <a:pathLst>
                <a:path w="333376" h="333376">
                  <a:moveTo>
                    <a:pt x="166688" y="0"/>
                  </a:moveTo>
                  <a:cubicBezTo>
                    <a:pt x="258747" y="0"/>
                    <a:pt x="333376" y="74629"/>
                    <a:pt x="333376" y="166688"/>
                  </a:cubicBezTo>
                  <a:cubicBezTo>
                    <a:pt x="333376" y="212718"/>
                    <a:pt x="314719" y="254390"/>
                    <a:pt x="284554" y="284554"/>
                  </a:cubicBezTo>
                  <a:lnTo>
                    <a:pt x="278951" y="288332"/>
                  </a:lnTo>
                  <a:lnTo>
                    <a:pt x="284480" y="260632"/>
                  </a:lnTo>
                  <a:cubicBezTo>
                    <a:pt x="284480" y="245981"/>
                    <a:pt x="280383" y="233257"/>
                    <a:pt x="272190" y="222460"/>
                  </a:cubicBezTo>
                  <a:cubicBezTo>
                    <a:pt x="263997" y="211662"/>
                    <a:pt x="252629" y="204093"/>
                    <a:pt x="238088" y="199752"/>
                  </a:cubicBezTo>
                  <a:cubicBezTo>
                    <a:pt x="249157" y="194326"/>
                    <a:pt x="257594" y="187218"/>
                    <a:pt x="263400" y="178427"/>
                  </a:cubicBezTo>
                  <a:cubicBezTo>
                    <a:pt x="269206" y="169637"/>
                    <a:pt x="272109" y="159925"/>
                    <a:pt x="272109" y="149290"/>
                  </a:cubicBezTo>
                  <a:cubicBezTo>
                    <a:pt x="272109" y="132143"/>
                    <a:pt x="265462" y="117330"/>
                    <a:pt x="252168" y="104851"/>
                  </a:cubicBezTo>
                  <a:cubicBezTo>
                    <a:pt x="238874" y="92371"/>
                    <a:pt x="222406" y="86131"/>
                    <a:pt x="202764" y="86131"/>
                  </a:cubicBezTo>
                  <a:cubicBezTo>
                    <a:pt x="180734" y="86131"/>
                    <a:pt x="162449" y="93619"/>
                    <a:pt x="147907" y="108594"/>
                  </a:cubicBezTo>
                  <a:cubicBezTo>
                    <a:pt x="137489" y="119338"/>
                    <a:pt x="131141" y="133554"/>
                    <a:pt x="128862" y="151243"/>
                  </a:cubicBezTo>
                  <a:lnTo>
                    <a:pt x="172650" y="151243"/>
                  </a:lnTo>
                  <a:cubicBezTo>
                    <a:pt x="174603" y="144949"/>
                    <a:pt x="178239" y="139821"/>
                    <a:pt x="183556" y="135860"/>
                  </a:cubicBezTo>
                  <a:cubicBezTo>
                    <a:pt x="188874" y="131899"/>
                    <a:pt x="194788" y="129919"/>
                    <a:pt x="201299" y="129919"/>
                  </a:cubicBezTo>
                  <a:cubicBezTo>
                    <a:pt x="208679" y="129919"/>
                    <a:pt x="214647" y="132062"/>
                    <a:pt x="219205" y="136349"/>
                  </a:cubicBezTo>
                  <a:cubicBezTo>
                    <a:pt x="223763" y="140635"/>
                    <a:pt x="226042" y="146034"/>
                    <a:pt x="226042" y="152545"/>
                  </a:cubicBezTo>
                  <a:cubicBezTo>
                    <a:pt x="226042" y="157537"/>
                    <a:pt x="224550" y="162258"/>
                    <a:pt x="221565" y="166707"/>
                  </a:cubicBezTo>
                  <a:cubicBezTo>
                    <a:pt x="218581" y="171157"/>
                    <a:pt x="214403" y="174656"/>
                    <a:pt x="209031" y="177207"/>
                  </a:cubicBezTo>
                  <a:cubicBezTo>
                    <a:pt x="203659" y="179757"/>
                    <a:pt x="195493" y="181466"/>
                    <a:pt x="184533" y="182334"/>
                  </a:cubicBezTo>
                  <a:lnTo>
                    <a:pt x="184533" y="221402"/>
                  </a:lnTo>
                  <a:cubicBezTo>
                    <a:pt x="202330" y="221619"/>
                    <a:pt x="215949" y="225471"/>
                    <a:pt x="225391" y="232959"/>
                  </a:cubicBezTo>
                  <a:cubicBezTo>
                    <a:pt x="234832" y="240447"/>
                    <a:pt x="239553" y="249617"/>
                    <a:pt x="239553" y="260469"/>
                  </a:cubicBezTo>
                  <a:cubicBezTo>
                    <a:pt x="239553" y="270344"/>
                    <a:pt x="236053" y="278700"/>
                    <a:pt x="229053" y="285537"/>
                  </a:cubicBezTo>
                  <a:cubicBezTo>
                    <a:pt x="222054" y="292374"/>
                    <a:pt x="213236" y="295792"/>
                    <a:pt x="202601" y="295792"/>
                  </a:cubicBezTo>
                  <a:cubicBezTo>
                    <a:pt x="192400" y="295792"/>
                    <a:pt x="183963" y="292781"/>
                    <a:pt x="177289" y="286758"/>
                  </a:cubicBezTo>
                  <a:cubicBezTo>
                    <a:pt x="170615" y="280735"/>
                    <a:pt x="166301" y="271538"/>
                    <a:pt x="164348" y="259167"/>
                  </a:cubicBezTo>
                  <a:lnTo>
                    <a:pt x="119258" y="259167"/>
                  </a:lnTo>
                  <a:cubicBezTo>
                    <a:pt x="120668" y="283367"/>
                    <a:pt x="128699" y="302494"/>
                    <a:pt x="143349" y="316547"/>
                  </a:cubicBezTo>
                  <a:cubicBezTo>
                    <a:pt x="150674" y="323574"/>
                    <a:pt x="159071" y="328844"/>
                    <a:pt x="168539" y="332357"/>
                  </a:cubicBezTo>
                  <a:lnTo>
                    <a:pt x="170290" y="332649"/>
                  </a:lnTo>
                  <a:lnTo>
                    <a:pt x="166688" y="333376"/>
                  </a:lnTo>
                  <a:cubicBezTo>
                    <a:pt x="74629" y="333376"/>
                    <a:pt x="0" y="258747"/>
                    <a:pt x="0" y="166688"/>
                  </a:cubicBezTo>
                  <a:cubicBezTo>
                    <a:pt x="0" y="74629"/>
                    <a:pt x="74629" y="0"/>
                    <a:pt x="166688" y="0"/>
                  </a:cubicBezTo>
                  <a:close/>
                </a:path>
              </a:pathLst>
            </a:custGeom>
            <a:solidFill>
              <a:srgbClr val="0EAE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cxnSp>
        <p:nvCxnSpPr>
          <p:cNvPr id="139" name="직선 연결선 138">
            <a:extLst>
              <a:ext uri="{FF2B5EF4-FFF2-40B4-BE49-F238E27FC236}">
                <a16:creationId xmlns:a16="http://schemas.microsoft.com/office/drawing/2014/main" id="{1FD04A06-209E-CD32-99D7-ED2DF7E04DA4}"/>
              </a:ext>
            </a:extLst>
          </p:cNvPr>
          <p:cNvCxnSpPr>
            <a:cxnSpLocks/>
          </p:cNvCxnSpPr>
          <p:nvPr/>
        </p:nvCxnSpPr>
        <p:spPr>
          <a:xfrm>
            <a:off x="1332506" y="2208363"/>
            <a:ext cx="380712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" name="TextBox 139">
            <a:extLst>
              <a:ext uri="{FF2B5EF4-FFF2-40B4-BE49-F238E27FC236}">
                <a16:creationId xmlns:a16="http://schemas.microsoft.com/office/drawing/2014/main" id="{12465A11-1594-0381-7C94-52EDE3828F8E}"/>
              </a:ext>
            </a:extLst>
          </p:cNvPr>
          <p:cNvSpPr txBox="1"/>
          <p:nvPr/>
        </p:nvSpPr>
        <p:spPr>
          <a:xfrm>
            <a:off x="3924300" y="1294441"/>
            <a:ext cx="4898777" cy="215444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0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prstClr val="white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울산지방법원 </a:t>
            </a:r>
            <a:r>
              <a:rPr kumimoji="0" lang="en-US" altLang="ko-KR" sz="1400" b="0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prstClr val="white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2022. 9. 22. </a:t>
            </a:r>
            <a:r>
              <a:rPr kumimoji="0" lang="ko-KR" altLang="en-US" sz="1400" b="0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prstClr val="white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선고 </a:t>
            </a:r>
            <a:r>
              <a:rPr kumimoji="0" lang="en-US" altLang="ko-KR" sz="1400" b="0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prstClr val="white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2021</a:t>
            </a:r>
            <a:r>
              <a:rPr kumimoji="0" lang="ko-KR" altLang="en-US" sz="1400" b="0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prstClr val="white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가합</a:t>
            </a:r>
            <a:r>
              <a:rPr kumimoji="0" lang="en-US" altLang="ko-KR" sz="1400" b="0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prstClr val="white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14843 </a:t>
            </a:r>
            <a:r>
              <a:rPr kumimoji="0" lang="ko-KR" altLang="en-US" sz="1400" b="0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prstClr val="white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판결 </a:t>
            </a:r>
            <a:r>
              <a:rPr kumimoji="0" lang="en-US" altLang="ko-KR" sz="1400" b="0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prstClr val="white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[</a:t>
            </a:r>
            <a:r>
              <a:rPr kumimoji="0" lang="ko-KR" altLang="en-US" sz="1400" b="0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prstClr val="white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해고무효확인</a:t>
            </a:r>
            <a:r>
              <a:rPr kumimoji="0" lang="en-US" altLang="ko-KR" sz="1400" b="0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prstClr val="white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]</a:t>
            </a: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90F93120-600C-C03B-A088-1EBA8F220FA6}"/>
              </a:ext>
            </a:extLst>
          </p:cNvPr>
          <p:cNvGrpSpPr/>
          <p:nvPr/>
        </p:nvGrpSpPr>
        <p:grpSpPr>
          <a:xfrm>
            <a:off x="5909594" y="1836474"/>
            <a:ext cx="2927021" cy="307777"/>
            <a:chOff x="533680" y="1314640"/>
            <a:chExt cx="2927021" cy="307777"/>
          </a:xfrm>
        </p:grpSpPr>
        <p:grpSp>
          <p:nvGrpSpPr>
            <p:cNvPr id="11" name="그룹 10">
              <a:extLst>
                <a:ext uri="{FF2B5EF4-FFF2-40B4-BE49-F238E27FC236}">
                  <a16:creationId xmlns:a16="http://schemas.microsoft.com/office/drawing/2014/main" id="{8FAAD185-D8FC-88FB-BA74-8471A30E811B}"/>
                </a:ext>
              </a:extLst>
            </p:cNvPr>
            <p:cNvGrpSpPr/>
            <p:nvPr/>
          </p:nvGrpSpPr>
          <p:grpSpPr>
            <a:xfrm>
              <a:off x="533680" y="1376173"/>
              <a:ext cx="196570" cy="184710"/>
              <a:chOff x="10352088" y="1217613"/>
              <a:chExt cx="4394200" cy="4129087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13" name="Freeform 5">
                <a:extLst>
                  <a:ext uri="{FF2B5EF4-FFF2-40B4-BE49-F238E27FC236}">
                    <a16:creationId xmlns:a16="http://schemas.microsoft.com/office/drawing/2014/main" id="{99366944-394A-CB7F-71CF-4E5BF6CF97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52088" y="1217613"/>
                <a:ext cx="4127500" cy="4129087"/>
              </a:xfrm>
              <a:custGeom>
                <a:avLst/>
                <a:gdLst>
                  <a:gd name="T0" fmla="*/ 547 w 1094"/>
                  <a:gd name="T1" fmla="*/ 1094 h 1094"/>
                  <a:gd name="T2" fmla="*/ 0 w 1094"/>
                  <a:gd name="T3" fmla="*/ 547 h 1094"/>
                  <a:gd name="T4" fmla="*/ 547 w 1094"/>
                  <a:gd name="T5" fmla="*/ 0 h 1094"/>
                  <a:gd name="T6" fmla="*/ 781 w 1094"/>
                  <a:gd name="T7" fmla="*/ 53 h 1094"/>
                  <a:gd name="T8" fmla="*/ 805 w 1094"/>
                  <a:gd name="T9" fmla="*/ 120 h 1094"/>
                  <a:gd name="T10" fmla="*/ 738 w 1094"/>
                  <a:gd name="T11" fmla="*/ 144 h 1094"/>
                  <a:gd name="T12" fmla="*/ 547 w 1094"/>
                  <a:gd name="T13" fmla="*/ 101 h 1094"/>
                  <a:gd name="T14" fmla="*/ 100 w 1094"/>
                  <a:gd name="T15" fmla="*/ 547 h 1094"/>
                  <a:gd name="T16" fmla="*/ 547 w 1094"/>
                  <a:gd name="T17" fmla="*/ 994 h 1094"/>
                  <a:gd name="T18" fmla="*/ 994 w 1094"/>
                  <a:gd name="T19" fmla="*/ 547 h 1094"/>
                  <a:gd name="T20" fmla="*/ 990 w 1094"/>
                  <a:gd name="T21" fmla="*/ 491 h 1094"/>
                  <a:gd name="T22" fmla="*/ 1034 w 1094"/>
                  <a:gd name="T23" fmla="*/ 435 h 1094"/>
                  <a:gd name="T24" fmla="*/ 1090 w 1094"/>
                  <a:gd name="T25" fmla="*/ 478 h 1094"/>
                  <a:gd name="T26" fmla="*/ 1094 w 1094"/>
                  <a:gd name="T27" fmla="*/ 547 h 1094"/>
                  <a:gd name="T28" fmla="*/ 547 w 1094"/>
                  <a:gd name="T29" fmla="*/ 1094 h 10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94" h="1094">
                    <a:moveTo>
                      <a:pt x="547" y="1094"/>
                    </a:moveTo>
                    <a:cubicBezTo>
                      <a:pt x="245" y="1094"/>
                      <a:pt x="0" y="849"/>
                      <a:pt x="0" y="547"/>
                    </a:cubicBezTo>
                    <a:cubicBezTo>
                      <a:pt x="0" y="246"/>
                      <a:pt x="245" y="0"/>
                      <a:pt x="547" y="0"/>
                    </a:cubicBezTo>
                    <a:cubicBezTo>
                      <a:pt x="629" y="0"/>
                      <a:pt x="708" y="18"/>
                      <a:pt x="781" y="53"/>
                    </a:cubicBezTo>
                    <a:cubicBezTo>
                      <a:pt x="806" y="65"/>
                      <a:pt x="817" y="95"/>
                      <a:pt x="805" y="120"/>
                    </a:cubicBezTo>
                    <a:cubicBezTo>
                      <a:pt x="793" y="145"/>
                      <a:pt x="764" y="156"/>
                      <a:pt x="738" y="144"/>
                    </a:cubicBezTo>
                    <a:cubicBezTo>
                      <a:pt x="678" y="115"/>
                      <a:pt x="614" y="101"/>
                      <a:pt x="547" y="101"/>
                    </a:cubicBezTo>
                    <a:cubicBezTo>
                      <a:pt x="301" y="101"/>
                      <a:pt x="100" y="301"/>
                      <a:pt x="100" y="547"/>
                    </a:cubicBezTo>
                    <a:cubicBezTo>
                      <a:pt x="100" y="794"/>
                      <a:pt x="301" y="994"/>
                      <a:pt x="547" y="994"/>
                    </a:cubicBezTo>
                    <a:cubicBezTo>
                      <a:pt x="793" y="994"/>
                      <a:pt x="994" y="794"/>
                      <a:pt x="994" y="547"/>
                    </a:cubicBezTo>
                    <a:cubicBezTo>
                      <a:pt x="994" y="528"/>
                      <a:pt x="993" y="509"/>
                      <a:pt x="990" y="491"/>
                    </a:cubicBezTo>
                    <a:cubicBezTo>
                      <a:pt x="987" y="463"/>
                      <a:pt x="1006" y="438"/>
                      <a:pt x="1034" y="435"/>
                    </a:cubicBezTo>
                    <a:cubicBezTo>
                      <a:pt x="1061" y="431"/>
                      <a:pt x="1086" y="451"/>
                      <a:pt x="1090" y="478"/>
                    </a:cubicBezTo>
                    <a:cubicBezTo>
                      <a:pt x="1093" y="501"/>
                      <a:pt x="1094" y="524"/>
                      <a:pt x="1094" y="547"/>
                    </a:cubicBezTo>
                    <a:cubicBezTo>
                      <a:pt x="1094" y="849"/>
                      <a:pt x="849" y="1094"/>
                      <a:pt x="547" y="10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8F60202F-1CF9-40B0-55E0-8A88571359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91863" y="1304925"/>
                <a:ext cx="3654425" cy="2905125"/>
              </a:xfrm>
              <a:custGeom>
                <a:avLst/>
                <a:gdLst>
                  <a:gd name="T0" fmla="*/ 0 w 2302"/>
                  <a:gd name="T1" fmla="*/ 1107 h 1830"/>
                  <a:gd name="T2" fmla="*/ 256 w 2302"/>
                  <a:gd name="T3" fmla="*/ 846 h 1830"/>
                  <a:gd name="T4" fmla="*/ 725 w 2302"/>
                  <a:gd name="T5" fmla="*/ 1309 h 1830"/>
                  <a:gd name="T6" fmla="*/ 2039 w 2302"/>
                  <a:gd name="T7" fmla="*/ 0 h 1830"/>
                  <a:gd name="T8" fmla="*/ 2302 w 2302"/>
                  <a:gd name="T9" fmla="*/ 261 h 1830"/>
                  <a:gd name="T10" fmla="*/ 725 w 2302"/>
                  <a:gd name="T11" fmla="*/ 1830 h 1830"/>
                  <a:gd name="T12" fmla="*/ 0 w 2302"/>
                  <a:gd name="T13" fmla="*/ 1107 h 1830"/>
                  <a:gd name="T14" fmla="*/ 0 w 2302"/>
                  <a:gd name="T15" fmla="*/ 1107 h 1830"/>
                  <a:gd name="T16" fmla="*/ 0 w 2302"/>
                  <a:gd name="T17" fmla="*/ 1107 h 18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02" h="1830">
                    <a:moveTo>
                      <a:pt x="0" y="1107"/>
                    </a:moveTo>
                    <a:lnTo>
                      <a:pt x="256" y="846"/>
                    </a:lnTo>
                    <a:lnTo>
                      <a:pt x="725" y="1309"/>
                    </a:lnTo>
                    <a:lnTo>
                      <a:pt x="2039" y="0"/>
                    </a:lnTo>
                    <a:lnTo>
                      <a:pt x="2302" y="261"/>
                    </a:lnTo>
                    <a:lnTo>
                      <a:pt x="725" y="1830"/>
                    </a:lnTo>
                    <a:lnTo>
                      <a:pt x="0" y="1107"/>
                    </a:lnTo>
                    <a:lnTo>
                      <a:pt x="0" y="1107"/>
                    </a:lnTo>
                    <a:lnTo>
                      <a:pt x="0" y="1107"/>
                    </a:lnTo>
                    <a:close/>
                  </a:path>
                </a:pathLst>
              </a:custGeom>
              <a:solidFill>
                <a:srgbClr val="0EAE6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endParaRPr>
              </a:p>
            </p:txBody>
          </p:sp>
        </p:grp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6D62BEA0-965E-29D7-38E5-88C5B95EE4BE}"/>
                </a:ext>
              </a:extLst>
            </p:cNvPr>
            <p:cNvSpPr txBox="1"/>
            <p:nvPr/>
          </p:nvSpPr>
          <p:spPr>
            <a:xfrm>
              <a:off x="806128" y="1314640"/>
              <a:ext cx="2654573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lvl="0">
                <a:spcBef>
                  <a:spcPts val="300"/>
                </a:spcBef>
                <a:defRPr/>
              </a:pPr>
              <a:r>
                <a:rPr lang="ko-KR" altLang="en-US" sz="2000" b="1" spc="-150" dirty="0"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직장 내 괴롭힘 요건 판단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6048105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직사각형 9">
            <a:extLst>
              <a:ext uri="{FF2B5EF4-FFF2-40B4-BE49-F238E27FC236}">
                <a16:creationId xmlns:a16="http://schemas.microsoft.com/office/drawing/2014/main" id="{5BD2AE11-BF46-FB56-3808-953015E6FD1D}"/>
              </a:ext>
            </a:extLst>
          </p:cNvPr>
          <p:cNvSpPr/>
          <p:nvPr/>
        </p:nvSpPr>
        <p:spPr>
          <a:xfrm>
            <a:off x="0" y="1340189"/>
            <a:ext cx="5646058" cy="551781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21" name="사각형: 둥근 모서리 20">
            <a:extLst>
              <a:ext uri="{FF2B5EF4-FFF2-40B4-BE49-F238E27FC236}">
                <a16:creationId xmlns:a16="http://schemas.microsoft.com/office/drawing/2014/main" id="{03E0A4DC-8C65-4B4B-3977-850A996751AD}"/>
              </a:ext>
            </a:extLst>
          </p:cNvPr>
          <p:cNvSpPr/>
          <p:nvPr/>
        </p:nvSpPr>
        <p:spPr>
          <a:xfrm>
            <a:off x="506428" y="2757714"/>
            <a:ext cx="4633203" cy="3759200"/>
          </a:xfrm>
          <a:prstGeom prst="roundRect">
            <a:avLst>
              <a:gd name="adj" fmla="val 2097"/>
            </a:avLst>
          </a:prstGeom>
          <a:solidFill>
            <a:schemeClr val="bg1"/>
          </a:solidFill>
          <a:ln w="25400">
            <a:solidFill>
              <a:srgbClr val="40404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600" b="1" i="0" u="none" strike="noStrike" kern="1200" cap="none" spc="-150" normalizeH="0" baseline="0" noProof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23" name="텍스트 개체 틀 122">
            <a:extLst>
              <a:ext uri="{FF2B5EF4-FFF2-40B4-BE49-F238E27FC236}">
                <a16:creationId xmlns:a16="http://schemas.microsoft.com/office/drawing/2014/main" id="{6DAB078B-12AC-B3F1-BA1D-44B6CDD56AE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sz="3600" b="1">
                <a:gradFill>
                  <a:gsLst>
                    <a:gs pos="100000">
                      <a:schemeClr val="bg1"/>
                    </a:gs>
                    <a:gs pos="100000">
                      <a:schemeClr val="bg1"/>
                    </a:gs>
                  </a:gsLst>
                  <a:lin ang="18900000" scaled="1"/>
                </a:gradFill>
                <a:latin typeface="HY견명조" panose="02030600000101010101" pitchFamily="18" charset="-127"/>
                <a:ea typeface="HY견명조" panose="02030600000101010101" pitchFamily="18" charset="-127"/>
              </a:rPr>
              <a:t>Ⅲ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2DCC0840-34B7-9750-D99D-FD7C120022D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ko-KR" altLang="en-US"/>
              <a:t>직장 내 괴롭힘은 구체적으로 어떤 것인가요</a:t>
            </a:r>
            <a:r>
              <a:rPr lang="en-US" altLang="ko-KR"/>
              <a:t>?</a:t>
            </a:r>
            <a:endParaRPr lang="ko-KR" altLang="en-US"/>
          </a:p>
        </p:txBody>
      </p:sp>
      <p:sp>
        <p:nvSpPr>
          <p:cNvPr id="4" name="사각형: 둥근 위쪽 모서리 3">
            <a:extLst>
              <a:ext uri="{FF2B5EF4-FFF2-40B4-BE49-F238E27FC236}">
                <a16:creationId xmlns:a16="http://schemas.microsoft.com/office/drawing/2014/main" id="{3496400F-9F2C-209A-1DCD-52A6E5823B2F}"/>
              </a:ext>
            </a:extLst>
          </p:cNvPr>
          <p:cNvSpPr/>
          <p:nvPr/>
        </p:nvSpPr>
        <p:spPr>
          <a:xfrm rot="16200000">
            <a:off x="6126966" y="-4452536"/>
            <a:ext cx="420669" cy="1170940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EAE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7E19E93-7CAD-B3BD-84A8-8776342E245E}"/>
              </a:ext>
            </a:extLst>
          </p:cNvPr>
          <p:cNvSpPr txBox="1"/>
          <p:nvPr/>
        </p:nvSpPr>
        <p:spPr>
          <a:xfrm>
            <a:off x="886614" y="1248276"/>
            <a:ext cx="2784417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직장 내 괴롭힘 </a:t>
            </a:r>
            <a:r>
              <a:rPr kumimoji="0" lang="ko-KR" altLang="en-US" sz="2000" b="1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srgbClr val="FFFF00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인정사례 </a:t>
            </a:r>
            <a:r>
              <a:rPr kumimoji="0" lang="en-US" altLang="ko-KR" sz="2000" b="1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srgbClr val="FFFF00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4</a:t>
            </a:r>
            <a:endParaRPr kumimoji="0" lang="en-US" altLang="ko-KR" sz="1600" b="0" i="0" u="none" strike="noStrike" kern="1200" cap="none" spc="-150" normalizeH="0" baseline="0" noProof="0" dirty="0">
              <a:ln>
                <a:noFill/>
              </a:ln>
              <a:gradFill>
                <a:gsLst>
                  <a:gs pos="100000">
                    <a:srgbClr val="FFFF00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타원 5">
            <a:extLst>
              <a:ext uri="{FF2B5EF4-FFF2-40B4-BE49-F238E27FC236}">
                <a16:creationId xmlns:a16="http://schemas.microsoft.com/office/drawing/2014/main" id="{6F4E9B7B-7336-6829-1502-178B6E421E2C}"/>
              </a:ext>
            </a:extLst>
          </p:cNvPr>
          <p:cNvSpPr/>
          <p:nvPr/>
        </p:nvSpPr>
        <p:spPr>
          <a:xfrm>
            <a:off x="543753" y="1264461"/>
            <a:ext cx="277778" cy="27777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1FF79974-1C2D-4814-9FDD-B8A031C362E0}"/>
              </a:ext>
            </a:extLst>
          </p:cNvPr>
          <p:cNvGrpSpPr/>
          <p:nvPr/>
        </p:nvGrpSpPr>
        <p:grpSpPr>
          <a:xfrm>
            <a:off x="619955" y="1340188"/>
            <a:ext cx="125373" cy="126312"/>
            <a:chOff x="619955" y="1505288"/>
            <a:chExt cx="125373" cy="126312"/>
          </a:xfrm>
        </p:grpSpPr>
        <p:sp>
          <p:nvSpPr>
            <p:cNvPr id="8" name="자유형: 도형 7">
              <a:extLst>
                <a:ext uri="{FF2B5EF4-FFF2-40B4-BE49-F238E27FC236}">
                  <a16:creationId xmlns:a16="http://schemas.microsoft.com/office/drawing/2014/main" id="{6B1291CC-ED73-EE46-737F-57984138F676}"/>
                </a:ext>
              </a:extLst>
            </p:cNvPr>
            <p:cNvSpPr/>
            <p:nvPr/>
          </p:nvSpPr>
          <p:spPr>
            <a:xfrm>
              <a:off x="665642" y="1505288"/>
              <a:ext cx="79686" cy="126312"/>
            </a:xfrm>
            <a:custGeom>
              <a:avLst/>
              <a:gdLst>
                <a:gd name="connsiteX0" fmla="*/ 76743 w 79686"/>
                <a:gd name="connsiteY0" fmla="*/ 62382 h 126312"/>
                <a:gd name="connsiteX1" fmla="*/ 69888 w 79686"/>
                <a:gd name="connsiteY1" fmla="*/ 77017 h 126312"/>
                <a:gd name="connsiteX2" fmla="*/ 26891 w 79686"/>
                <a:gd name="connsiteY2" fmla="*/ 120016 h 126312"/>
                <a:gd name="connsiteX3" fmla="*/ -60 w 79686"/>
                <a:gd name="connsiteY3" fmla="*/ 120016 h 126312"/>
                <a:gd name="connsiteX4" fmla="*/ -2941 w 79686"/>
                <a:gd name="connsiteY4" fmla="*/ 116319 h 126312"/>
                <a:gd name="connsiteX5" fmla="*/ 36361 w 79686"/>
                <a:gd name="connsiteY5" fmla="*/ 77019 h 126312"/>
                <a:gd name="connsiteX6" fmla="*/ 38828 w 79686"/>
                <a:gd name="connsiteY6" fmla="*/ 50228 h 126312"/>
                <a:gd name="connsiteX7" fmla="*/ 35846 w 79686"/>
                <a:gd name="connsiteY7" fmla="*/ 47348 h 126312"/>
                <a:gd name="connsiteX8" fmla="*/ -2944 w 79686"/>
                <a:gd name="connsiteY8" fmla="*/ 8563 h 126312"/>
                <a:gd name="connsiteX9" fmla="*/ -60 w 79686"/>
                <a:gd name="connsiteY9" fmla="*/ 4865 h 126312"/>
                <a:gd name="connsiteX10" fmla="*/ 26883 w 79686"/>
                <a:gd name="connsiteY10" fmla="*/ 4865 h 126312"/>
                <a:gd name="connsiteX11" fmla="*/ 26885 w 79686"/>
                <a:gd name="connsiteY11" fmla="*/ 4865 h 126312"/>
                <a:gd name="connsiteX12" fmla="*/ 69368 w 79686"/>
                <a:gd name="connsiteY12" fmla="*/ 47348 h 126312"/>
                <a:gd name="connsiteX13" fmla="*/ 76743 w 79686"/>
                <a:gd name="connsiteY13" fmla="*/ 62382 h 126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9686" h="126312">
                  <a:moveTo>
                    <a:pt x="76743" y="62382"/>
                  </a:moveTo>
                  <a:cubicBezTo>
                    <a:pt x="76749" y="68038"/>
                    <a:pt x="74236" y="73401"/>
                    <a:pt x="69888" y="77017"/>
                  </a:cubicBezTo>
                  <a:lnTo>
                    <a:pt x="26891" y="120016"/>
                  </a:lnTo>
                  <a:cubicBezTo>
                    <a:pt x="19448" y="127458"/>
                    <a:pt x="7383" y="127458"/>
                    <a:pt x="-60" y="120016"/>
                  </a:cubicBezTo>
                  <a:cubicBezTo>
                    <a:pt x="-1168" y="118907"/>
                    <a:pt x="-2137" y="117665"/>
                    <a:pt x="-2941" y="116319"/>
                  </a:cubicBezTo>
                  <a:lnTo>
                    <a:pt x="36361" y="77019"/>
                  </a:lnTo>
                  <a:cubicBezTo>
                    <a:pt x="44440" y="70302"/>
                    <a:pt x="45545" y="58307"/>
                    <a:pt x="38828" y="50228"/>
                  </a:cubicBezTo>
                  <a:cubicBezTo>
                    <a:pt x="37941" y="49162"/>
                    <a:pt x="36942" y="48197"/>
                    <a:pt x="35846" y="47348"/>
                  </a:cubicBezTo>
                  <a:lnTo>
                    <a:pt x="-2944" y="8563"/>
                  </a:lnTo>
                  <a:cubicBezTo>
                    <a:pt x="-2141" y="7215"/>
                    <a:pt x="-1171" y="5973"/>
                    <a:pt x="-60" y="4865"/>
                  </a:cubicBezTo>
                  <a:cubicBezTo>
                    <a:pt x="7381" y="-2575"/>
                    <a:pt x="19443" y="-2575"/>
                    <a:pt x="26883" y="4865"/>
                  </a:cubicBezTo>
                  <a:cubicBezTo>
                    <a:pt x="26885" y="4865"/>
                    <a:pt x="26885" y="4865"/>
                    <a:pt x="26885" y="4865"/>
                  </a:cubicBezTo>
                  <a:lnTo>
                    <a:pt x="69368" y="47348"/>
                  </a:lnTo>
                  <a:cubicBezTo>
                    <a:pt x="74023" y="50945"/>
                    <a:pt x="76747" y="56499"/>
                    <a:pt x="76743" y="62382"/>
                  </a:cubicBezTo>
                  <a:close/>
                </a:path>
              </a:pathLst>
            </a:custGeom>
            <a:solidFill>
              <a:srgbClr val="0EAE67"/>
            </a:solidFill>
            <a:ln w="1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9" name="자유형: 도형 8">
              <a:extLst>
                <a:ext uri="{FF2B5EF4-FFF2-40B4-BE49-F238E27FC236}">
                  <a16:creationId xmlns:a16="http://schemas.microsoft.com/office/drawing/2014/main" id="{BE9E18E5-68FA-2515-7B0B-A033416337A5}"/>
                </a:ext>
              </a:extLst>
            </p:cNvPr>
            <p:cNvSpPr/>
            <p:nvPr/>
          </p:nvSpPr>
          <p:spPr>
            <a:xfrm>
              <a:off x="619955" y="1507713"/>
              <a:ext cx="78473" cy="121574"/>
            </a:xfrm>
            <a:custGeom>
              <a:avLst/>
              <a:gdLst>
                <a:gd name="connsiteX0" fmla="*/ 70388 w 78473"/>
                <a:gd name="connsiteY0" fmla="*/ 47522 h 121574"/>
                <a:gd name="connsiteX1" fmla="*/ 27181 w 78473"/>
                <a:gd name="connsiteY1" fmla="*/ 4322 h 121574"/>
                <a:gd name="connsiteX2" fmla="*/ 2344 w 78473"/>
                <a:gd name="connsiteY2" fmla="*/ 4537 h 121574"/>
                <a:gd name="connsiteX3" fmla="*/ 2345 w 78473"/>
                <a:gd name="connsiteY3" fmla="*/ 29162 h 121574"/>
                <a:gd name="connsiteX4" fmla="*/ 33130 w 78473"/>
                <a:gd name="connsiteY4" fmla="*/ 59942 h 121574"/>
                <a:gd name="connsiteX5" fmla="*/ 2203 w 78473"/>
                <a:gd name="connsiteY5" fmla="*/ 90873 h 121574"/>
                <a:gd name="connsiteX6" fmla="*/ 2199 w 78473"/>
                <a:gd name="connsiteY6" fmla="*/ 115712 h 121574"/>
                <a:gd name="connsiteX7" fmla="*/ 27038 w 78473"/>
                <a:gd name="connsiteY7" fmla="*/ 115718 h 121574"/>
                <a:gd name="connsiteX8" fmla="*/ 70389 w 78473"/>
                <a:gd name="connsiteY8" fmla="*/ 72366 h 121574"/>
                <a:gd name="connsiteX9" fmla="*/ 70389 w 78473"/>
                <a:gd name="connsiteY9" fmla="*/ 47526 h 121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8473" h="121574">
                  <a:moveTo>
                    <a:pt x="70388" y="47522"/>
                  </a:moveTo>
                  <a:lnTo>
                    <a:pt x="27181" y="4322"/>
                  </a:lnTo>
                  <a:cubicBezTo>
                    <a:pt x="20262" y="-2477"/>
                    <a:pt x="9142" y="-2381"/>
                    <a:pt x="2344" y="4537"/>
                  </a:cubicBezTo>
                  <a:cubicBezTo>
                    <a:pt x="-4373" y="11372"/>
                    <a:pt x="-4373" y="22329"/>
                    <a:pt x="2345" y="29162"/>
                  </a:cubicBezTo>
                  <a:lnTo>
                    <a:pt x="33130" y="59942"/>
                  </a:lnTo>
                  <a:lnTo>
                    <a:pt x="2203" y="90873"/>
                  </a:lnTo>
                  <a:cubicBezTo>
                    <a:pt x="-4658" y="97731"/>
                    <a:pt x="-4659" y="108853"/>
                    <a:pt x="2199" y="115712"/>
                  </a:cubicBezTo>
                  <a:cubicBezTo>
                    <a:pt x="9057" y="122573"/>
                    <a:pt x="20177" y="122575"/>
                    <a:pt x="27038" y="115718"/>
                  </a:cubicBezTo>
                  <a:lnTo>
                    <a:pt x="70389" y="72366"/>
                  </a:lnTo>
                  <a:cubicBezTo>
                    <a:pt x="77244" y="65504"/>
                    <a:pt x="77244" y="54388"/>
                    <a:pt x="70389" y="47526"/>
                  </a:cubicBezTo>
                  <a:close/>
                </a:path>
              </a:pathLst>
            </a:custGeom>
            <a:solidFill>
              <a:srgbClr val="08683D"/>
            </a:solidFill>
            <a:ln w="1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B2552C55-D2A9-032F-9007-E3C456EFF28E}"/>
              </a:ext>
            </a:extLst>
          </p:cNvPr>
          <p:cNvSpPr txBox="1"/>
          <p:nvPr/>
        </p:nvSpPr>
        <p:spPr>
          <a:xfrm>
            <a:off x="637191" y="3285218"/>
            <a:ext cx="4502440" cy="203645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13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하급자인 행위자</a:t>
            </a:r>
            <a:r>
              <a:rPr lang="en-US" altLang="ko-KR" sz="1300" spc="-100" dirty="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(</a:t>
            </a:r>
            <a:r>
              <a:rPr lang="ko-KR" altLang="en-US" sz="1300" spc="-100" dirty="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계장</a:t>
            </a:r>
            <a:r>
              <a:rPr lang="en-US" altLang="ko-KR" sz="1300" spc="-100" dirty="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)</a:t>
            </a:r>
            <a:r>
              <a:rPr kumimoji="0" lang="ko-KR" altLang="en-US" sz="13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가 부서 내 최선임자인 과장</a:t>
            </a:r>
            <a:r>
              <a:rPr kumimoji="0" lang="en-US" altLang="ko-KR" sz="13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E</a:t>
            </a:r>
            <a:r>
              <a:rPr lang="ko-KR" altLang="en-US" sz="1300" spc="-10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와</a:t>
            </a:r>
            <a:r>
              <a:rPr kumimoji="0" lang="ko-KR" altLang="en-US" sz="1300" b="0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합세</a:t>
            </a:r>
            <a:r>
              <a:rPr lang="ko-KR" altLang="en-US" sz="1300" spc="-10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하여</a:t>
            </a:r>
            <a:endParaRPr lang="en-US" altLang="ko-KR" sz="1300" spc="-100"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latin typeface="맑은 고딕" panose="020F0502020204030204"/>
              <a:ea typeface="맑은 고딕" panose="020B0503020000020004" pitchFamily="50" charset="-127"/>
            </a:endParaRPr>
          </a:p>
          <a:p>
            <a:pPr indent="114300">
              <a:spcBef>
                <a:spcPts val="200"/>
              </a:spcBef>
              <a:defRPr/>
            </a:pPr>
            <a:r>
              <a:rPr lang="ko-KR" altLang="en-US" sz="1300" spc="-10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상급자인</a:t>
            </a:r>
            <a:r>
              <a:rPr lang="en-US" altLang="ko-KR" sz="1300" spc="-10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 </a:t>
            </a:r>
            <a:r>
              <a:rPr lang="ko-KR" altLang="en-US" sz="1300" spc="-100" dirty="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피해자에게 노골적으로 소외감을 유발하는 </a:t>
            </a:r>
            <a:r>
              <a:rPr lang="ko-KR" altLang="en-US" sz="1300" spc="-10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행동을 함</a:t>
            </a:r>
            <a:r>
              <a:rPr lang="en-US" altLang="ko-KR" sz="1300" spc="-100" dirty="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.</a:t>
            </a:r>
            <a:endParaRPr lang="ko-KR" altLang="en-US" sz="1300" spc="-100" dirty="0"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latin typeface="맑은 고딕" panose="020F0502020204030204"/>
              <a:ea typeface="맑은 고딕" panose="020B0503020000020004" pitchFamily="50" charset="-127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13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행위자는 사내 메신저를 통해 피해자에 </a:t>
            </a:r>
            <a:r>
              <a:rPr kumimoji="0" lang="ko-KR" altLang="en-US" sz="1300" b="0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대해 </a:t>
            </a:r>
            <a:r>
              <a:rPr kumimoji="0" lang="en-US" altLang="ko-KR" sz="1300" b="0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“</a:t>
            </a:r>
            <a:r>
              <a:rPr kumimoji="0" lang="ko-KR" altLang="en-US" sz="1300" b="0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미친</a:t>
            </a:r>
            <a:r>
              <a:rPr kumimoji="0" lang="en-US" altLang="ko-KR" sz="1300" b="0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X”, “X</a:t>
            </a:r>
            <a:r>
              <a:rPr kumimoji="0" lang="ko-KR" altLang="en-US" sz="1300" b="0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또라이</a:t>
            </a:r>
            <a:r>
              <a:rPr kumimoji="0" lang="en-US" altLang="ko-KR" sz="1300" b="0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”,</a:t>
            </a:r>
          </a:p>
          <a:p>
            <a:pPr indent="114300">
              <a:spcBef>
                <a:spcPts val="200"/>
              </a:spcBef>
              <a:defRPr/>
            </a:pPr>
            <a:r>
              <a:rPr lang="en-US" altLang="ko-KR" sz="1300" spc="-10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“X</a:t>
            </a:r>
            <a:r>
              <a:rPr lang="ko-KR" altLang="en-US" sz="1300" spc="-10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노답</a:t>
            </a:r>
            <a:r>
              <a:rPr lang="en-US" altLang="ko-KR" sz="1300" spc="-10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”, “</a:t>
            </a:r>
            <a:r>
              <a:rPr lang="ko-KR" altLang="en-US" sz="1300" spc="-10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극혐</a:t>
            </a:r>
            <a:r>
              <a:rPr lang="en-US" altLang="ko-KR" sz="1300" spc="-10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” </a:t>
            </a:r>
            <a:r>
              <a:rPr lang="ko-KR" altLang="en-US" sz="1300" spc="-100" dirty="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등과 같은 욕설과 비하적 </a:t>
            </a:r>
            <a:r>
              <a:rPr lang="ko-KR" altLang="en-US" sz="1300" spc="-10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표현을 하면서</a:t>
            </a:r>
            <a:endParaRPr lang="en-US" altLang="ko-KR" sz="1300" spc="-100"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latin typeface="맑은 고딕" panose="020F0502020204030204"/>
              <a:ea typeface="맑은 고딕" panose="020B0503020000020004" pitchFamily="50" charset="-127"/>
            </a:endParaRPr>
          </a:p>
          <a:p>
            <a:pPr indent="114300">
              <a:spcBef>
                <a:spcPts val="200"/>
              </a:spcBef>
              <a:defRPr/>
            </a:pPr>
            <a:r>
              <a:rPr lang="ko-KR" altLang="en-US" sz="1300" spc="-10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피해자를 따돌림</a:t>
            </a:r>
            <a:r>
              <a:rPr lang="en-US" altLang="ko-KR" sz="1300" spc="-100" dirty="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.</a:t>
            </a:r>
            <a:endParaRPr lang="ko-KR" altLang="en-US" sz="1300" spc="-100" dirty="0"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latin typeface="맑은 고딕" panose="020F0502020204030204"/>
              <a:ea typeface="맑은 고딕" panose="020B0503020000020004" pitchFamily="50" charset="-127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13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피해자가 업무상 질문을 하여도 행위자는 대답 없이 과장</a:t>
            </a:r>
            <a:r>
              <a:rPr kumimoji="0" lang="en-US" altLang="ko-KR" sz="13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E</a:t>
            </a:r>
            <a:r>
              <a:rPr kumimoji="0" lang="ko-KR" altLang="en-US" sz="13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와</a:t>
            </a:r>
            <a:endParaRPr kumimoji="0" lang="en-US" altLang="ko-KR" sz="1300" b="0" i="0" u="none" strike="noStrike" kern="1200" cap="none" spc="-100" normalizeH="0" baseline="0" noProof="0" dirty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  <a:p>
            <a:pPr marL="0" marR="0" lvl="0" indent="95250" algn="l" defTabSz="914400" rtl="0" eaLnBrk="1" fontAlgn="auto" latinLnBrk="1" hangingPunct="1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3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서로</a:t>
            </a:r>
            <a:r>
              <a:rPr kumimoji="0" lang="en-US" altLang="ko-KR" sz="13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</a:t>
            </a:r>
            <a:r>
              <a:rPr kumimoji="0" lang="ko-KR" altLang="en-US" sz="13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쳐다보면서 고개를 젓고</a:t>
            </a:r>
            <a:r>
              <a:rPr kumimoji="0" lang="en-US" altLang="ko-KR" sz="13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13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과장</a:t>
            </a:r>
            <a:r>
              <a:rPr kumimoji="0" lang="en-US" altLang="ko-KR" sz="13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E</a:t>
            </a:r>
            <a:r>
              <a:rPr kumimoji="0" lang="ko-KR" altLang="en-US" sz="13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도 피해자의 건의를</a:t>
            </a:r>
            <a:endParaRPr kumimoji="0" lang="en-US" altLang="ko-KR" sz="1300" b="0" i="0" u="none" strike="noStrike" kern="1200" cap="none" spc="-100" normalizeH="0" baseline="0" noProof="0" dirty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  <a:p>
            <a:pPr marL="0" marR="0" lvl="0" indent="95250" algn="l" defTabSz="914400" rtl="0" eaLnBrk="1" fontAlgn="auto" latinLnBrk="1" hangingPunct="1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3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무시하고</a:t>
            </a:r>
            <a:r>
              <a:rPr kumimoji="0" lang="en-US" altLang="ko-KR" sz="13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</a:t>
            </a:r>
            <a:r>
              <a:rPr kumimoji="0" lang="ko-KR" altLang="en-US" sz="13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행위자와 상의하여 업무를 처리함</a:t>
            </a:r>
            <a:r>
              <a:rPr kumimoji="0" lang="en-US" altLang="ko-KR" sz="13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.</a:t>
            </a:r>
            <a:endParaRPr kumimoji="0" lang="ko-KR" altLang="en-US" sz="1300" b="0" i="0" u="none" strike="noStrike" kern="1200" cap="none" spc="-100" normalizeH="0" baseline="0" noProof="0" dirty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72" name="사각형: 둥근 위쪽 모서리 71">
            <a:extLst>
              <a:ext uri="{FF2B5EF4-FFF2-40B4-BE49-F238E27FC236}">
                <a16:creationId xmlns:a16="http://schemas.microsoft.com/office/drawing/2014/main" id="{F10C2C8A-6692-9333-78C5-6DF2C9C0E9F2}"/>
              </a:ext>
            </a:extLst>
          </p:cNvPr>
          <p:cNvSpPr/>
          <p:nvPr/>
        </p:nvSpPr>
        <p:spPr>
          <a:xfrm>
            <a:off x="506428" y="2760308"/>
            <a:ext cx="4633203" cy="375683"/>
          </a:xfrm>
          <a:prstGeom prst="round2SameRect">
            <a:avLst/>
          </a:prstGeom>
          <a:solidFill>
            <a:srgbClr val="404040"/>
          </a:solidFill>
          <a:ln w="25400">
            <a:solidFill>
              <a:srgbClr val="40404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600" b="1" i="0" u="none" strike="noStrike" kern="1200" cap="none" spc="-150" normalizeH="0" baseline="0" noProof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37894946-8113-AC86-A328-E271105B5F47}"/>
              </a:ext>
            </a:extLst>
          </p:cNvPr>
          <p:cNvSpPr txBox="1"/>
          <p:nvPr/>
        </p:nvSpPr>
        <p:spPr>
          <a:xfrm>
            <a:off x="2238734" y="2825039"/>
            <a:ext cx="1168590" cy="24622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600" b="1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주요 사실관계</a:t>
            </a:r>
          </a:p>
        </p:txBody>
      </p:sp>
      <p:grpSp>
        <p:nvGrpSpPr>
          <p:cNvPr id="85" name="그룹 84">
            <a:extLst>
              <a:ext uri="{FF2B5EF4-FFF2-40B4-BE49-F238E27FC236}">
                <a16:creationId xmlns:a16="http://schemas.microsoft.com/office/drawing/2014/main" id="{9C95DAFF-6298-C51A-63C0-116ECFE2012B}"/>
              </a:ext>
            </a:extLst>
          </p:cNvPr>
          <p:cNvGrpSpPr/>
          <p:nvPr/>
        </p:nvGrpSpPr>
        <p:grpSpPr>
          <a:xfrm>
            <a:off x="482600" y="1838580"/>
            <a:ext cx="2079286" cy="692034"/>
            <a:chOff x="546296" y="1848105"/>
            <a:chExt cx="2079286" cy="692034"/>
          </a:xfrm>
        </p:grpSpPr>
        <p:grpSp>
          <p:nvGrpSpPr>
            <p:cNvPr id="81" name="그룹 80">
              <a:extLst>
                <a:ext uri="{FF2B5EF4-FFF2-40B4-BE49-F238E27FC236}">
                  <a16:creationId xmlns:a16="http://schemas.microsoft.com/office/drawing/2014/main" id="{20D2A34B-3E6D-71C7-DBAB-4C5DCA6BA52C}"/>
                </a:ext>
              </a:extLst>
            </p:cNvPr>
            <p:cNvGrpSpPr/>
            <p:nvPr/>
          </p:nvGrpSpPr>
          <p:grpSpPr>
            <a:xfrm>
              <a:off x="546296" y="1848105"/>
              <a:ext cx="2079286" cy="291984"/>
              <a:chOff x="546296" y="1848105"/>
              <a:chExt cx="2079286" cy="291984"/>
            </a:xfrm>
          </p:grpSpPr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96331280-D41B-035F-2CB8-4E400D9F5CF4}"/>
                  </a:ext>
                </a:extLst>
              </p:cNvPr>
              <p:cNvSpPr txBox="1"/>
              <p:nvPr/>
            </p:nvSpPr>
            <p:spPr>
              <a:xfrm>
                <a:off x="1408902" y="1905593"/>
                <a:ext cx="1216680" cy="2154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spAutoFit/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18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1400" b="0" i="0" u="none" strike="noStrike" kern="1200" cap="none" spc="-100" normalizeH="0" baseline="0" noProof="0">
                    <a:ln>
                      <a:noFill/>
                    </a:ln>
                    <a:gradFill>
                      <a:gsLst>
                        <a:gs pos="100000">
                          <a:prstClr val="black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  <a:effectLst/>
                    <a:uLnTx/>
                    <a:uFillTx/>
                    <a:latin typeface="맑은 고딕" panose="020F0502020204030204"/>
                    <a:ea typeface="맑은 고딕" panose="020B0503020000020004" pitchFamily="50" charset="-127"/>
                    <a:cs typeface="+mn-cs"/>
                  </a:rPr>
                  <a:t>파생공학팀 계장</a:t>
                </a:r>
              </a:p>
            </p:txBody>
          </p:sp>
          <p:sp>
            <p:nvSpPr>
              <p:cNvPr id="80" name="사각형: 둥근 모서리 79">
                <a:extLst>
                  <a:ext uri="{FF2B5EF4-FFF2-40B4-BE49-F238E27FC236}">
                    <a16:creationId xmlns:a16="http://schemas.microsoft.com/office/drawing/2014/main" id="{55437C00-04C4-9A19-B790-D8A2914B600B}"/>
                  </a:ext>
                </a:extLst>
              </p:cNvPr>
              <p:cNvSpPr/>
              <p:nvPr/>
            </p:nvSpPr>
            <p:spPr>
              <a:xfrm>
                <a:off x="546296" y="1848105"/>
                <a:ext cx="794327" cy="291984"/>
              </a:xfrm>
              <a:prstGeom prst="roundRect">
                <a:avLst>
                  <a:gd name="adj" fmla="val 50000"/>
                </a:avLst>
              </a:prstGeom>
              <a:solidFill>
                <a:srgbClr val="FF5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rtlCol="0" anchor="ctr"/>
              <a:lstStyle/>
              <a:p>
                <a:pPr marL="0" marR="0" lvl="0" indent="0" algn="ctr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1400" b="1" i="0" u="none" strike="noStrike" kern="1200" cap="none" spc="-150" normalizeH="0" baseline="0" noProof="0">
                    <a:ln>
                      <a:noFill/>
                    </a:ln>
                    <a:gradFill>
                      <a:gsLst>
                        <a:gs pos="100000">
                          <a:prstClr val="white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  <a:effectLst/>
                    <a:uLnTx/>
                    <a:uFillTx/>
                    <a:latin typeface="맑은 고딕" panose="020B0503020000020004" pitchFamily="50" charset="-127"/>
                    <a:ea typeface="맑은 고딕" panose="020B0503020000020004" pitchFamily="50" charset="-127"/>
                    <a:cs typeface="+mn-cs"/>
                  </a:rPr>
                  <a:t>행위자</a:t>
                </a:r>
              </a:p>
            </p:txBody>
          </p:sp>
        </p:grpSp>
        <p:grpSp>
          <p:nvGrpSpPr>
            <p:cNvPr id="82" name="그룹 81">
              <a:extLst>
                <a:ext uri="{FF2B5EF4-FFF2-40B4-BE49-F238E27FC236}">
                  <a16:creationId xmlns:a16="http://schemas.microsoft.com/office/drawing/2014/main" id="{55E258D2-EA78-D78F-843B-913E7D47E393}"/>
                </a:ext>
              </a:extLst>
            </p:cNvPr>
            <p:cNvGrpSpPr/>
            <p:nvPr/>
          </p:nvGrpSpPr>
          <p:grpSpPr>
            <a:xfrm>
              <a:off x="546296" y="2248155"/>
              <a:ext cx="1361140" cy="291984"/>
              <a:chOff x="546296" y="1848105"/>
              <a:chExt cx="1361140" cy="291984"/>
            </a:xfrm>
          </p:grpSpPr>
          <p:sp>
            <p:nvSpPr>
              <p:cNvPr id="83" name="TextBox 82">
                <a:extLst>
                  <a:ext uri="{FF2B5EF4-FFF2-40B4-BE49-F238E27FC236}">
                    <a16:creationId xmlns:a16="http://schemas.microsoft.com/office/drawing/2014/main" id="{FBEB3DC9-A3B4-B677-975A-DABE1EB1873F}"/>
                  </a:ext>
                </a:extLst>
              </p:cNvPr>
              <p:cNvSpPr txBox="1"/>
              <p:nvPr/>
            </p:nvSpPr>
            <p:spPr>
              <a:xfrm>
                <a:off x="1408902" y="1905593"/>
                <a:ext cx="498534" cy="2154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spAutoFit/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18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400" b="0" i="0" u="none" strike="noStrike" kern="1200" cap="none" spc="-100" normalizeH="0" baseline="0" noProof="0">
                    <a:ln>
                      <a:noFill/>
                    </a:ln>
                    <a:gradFill>
                      <a:gsLst>
                        <a:gs pos="100000">
                          <a:prstClr val="black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  <a:effectLst/>
                    <a:uLnTx/>
                    <a:uFillTx/>
                    <a:latin typeface="맑은 고딕" panose="020F0502020204030204"/>
                    <a:ea typeface="맑은 고딕" panose="020B0503020000020004" pitchFamily="50" charset="-127"/>
                    <a:cs typeface="+mn-cs"/>
                  </a:rPr>
                  <a:t>D </a:t>
                </a:r>
                <a:r>
                  <a:rPr kumimoji="0" lang="ko-KR" altLang="en-US" sz="1400" b="0" i="0" u="none" strike="noStrike" kern="1200" cap="none" spc="-100" normalizeH="0" baseline="0" noProof="0">
                    <a:ln>
                      <a:noFill/>
                    </a:ln>
                    <a:gradFill>
                      <a:gsLst>
                        <a:gs pos="100000">
                          <a:prstClr val="black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  <a:effectLst/>
                    <a:uLnTx/>
                    <a:uFillTx/>
                    <a:latin typeface="맑은 고딕" panose="020F0502020204030204"/>
                    <a:ea typeface="맑은 고딕" panose="020B0503020000020004" pitchFamily="50" charset="-127"/>
                    <a:cs typeface="+mn-cs"/>
                  </a:rPr>
                  <a:t>과장</a:t>
                </a:r>
              </a:p>
            </p:txBody>
          </p:sp>
          <p:sp>
            <p:nvSpPr>
              <p:cNvPr id="84" name="사각형: 둥근 모서리 83">
                <a:extLst>
                  <a:ext uri="{FF2B5EF4-FFF2-40B4-BE49-F238E27FC236}">
                    <a16:creationId xmlns:a16="http://schemas.microsoft.com/office/drawing/2014/main" id="{33345349-795D-801F-F49F-EBE3302AB3E3}"/>
                  </a:ext>
                </a:extLst>
              </p:cNvPr>
              <p:cNvSpPr/>
              <p:nvPr/>
            </p:nvSpPr>
            <p:spPr>
              <a:xfrm>
                <a:off x="546296" y="1848105"/>
                <a:ext cx="794327" cy="291984"/>
              </a:xfrm>
              <a:prstGeom prst="roundRect">
                <a:avLst>
                  <a:gd name="adj" fmla="val 50000"/>
                </a:avLst>
              </a:prstGeom>
              <a:solidFill>
                <a:srgbClr val="0D82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rtlCol="0" anchor="ctr"/>
              <a:lstStyle/>
              <a:p>
                <a:pPr marL="0" marR="0" lvl="0" indent="0" algn="ctr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1400" b="1" i="0" u="none" strike="noStrike" kern="1200" cap="none" spc="-150" normalizeH="0" baseline="0" noProof="0">
                    <a:ln>
                      <a:noFill/>
                    </a:ln>
                    <a:gradFill>
                      <a:gsLst>
                        <a:gs pos="100000">
                          <a:prstClr val="white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  <a:effectLst/>
                    <a:uLnTx/>
                    <a:uFillTx/>
                    <a:latin typeface="맑은 고딕" panose="020B0503020000020004" pitchFamily="50" charset="-127"/>
                    <a:ea typeface="맑은 고딕" panose="020B0503020000020004" pitchFamily="50" charset="-127"/>
                    <a:cs typeface="+mn-cs"/>
                  </a:rPr>
                  <a:t>피해자</a:t>
                </a:r>
              </a:p>
            </p:txBody>
          </p:sp>
        </p:grpSp>
      </p:grpSp>
      <p:grpSp>
        <p:nvGrpSpPr>
          <p:cNvPr id="124" name="그룹 123">
            <a:extLst>
              <a:ext uri="{FF2B5EF4-FFF2-40B4-BE49-F238E27FC236}">
                <a16:creationId xmlns:a16="http://schemas.microsoft.com/office/drawing/2014/main" id="{B7D92455-F91B-A509-4DD2-31FB8DFE8B86}"/>
              </a:ext>
            </a:extLst>
          </p:cNvPr>
          <p:cNvGrpSpPr/>
          <p:nvPr/>
        </p:nvGrpSpPr>
        <p:grpSpPr>
          <a:xfrm>
            <a:off x="5907990" y="2315192"/>
            <a:ext cx="5819457" cy="936232"/>
            <a:chOff x="5907990" y="2600942"/>
            <a:chExt cx="5819457" cy="936232"/>
          </a:xfrm>
        </p:grpSpPr>
        <p:sp>
          <p:nvSpPr>
            <p:cNvPr id="125" name="사각형: 둥근 모서리 124">
              <a:extLst>
                <a:ext uri="{FF2B5EF4-FFF2-40B4-BE49-F238E27FC236}">
                  <a16:creationId xmlns:a16="http://schemas.microsoft.com/office/drawing/2014/main" id="{0382E996-680E-AE7B-0870-DB2B8ED923AC}"/>
                </a:ext>
              </a:extLst>
            </p:cNvPr>
            <p:cNvSpPr/>
            <p:nvPr/>
          </p:nvSpPr>
          <p:spPr>
            <a:xfrm>
              <a:off x="5907990" y="2600942"/>
              <a:ext cx="5819457" cy="38463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126" name="TextBox 125">
              <a:extLst>
                <a:ext uri="{FF2B5EF4-FFF2-40B4-BE49-F238E27FC236}">
                  <a16:creationId xmlns:a16="http://schemas.microsoft.com/office/drawing/2014/main" id="{313791DD-4812-DA21-1685-5B9B29ED2ECB}"/>
                </a:ext>
              </a:extLst>
            </p:cNvPr>
            <p:cNvSpPr txBox="1"/>
            <p:nvPr/>
          </p:nvSpPr>
          <p:spPr>
            <a:xfrm>
              <a:off x="6354787" y="2670151"/>
              <a:ext cx="3664465" cy="246221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600" b="1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srgbClr val="0B8F53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직장에서의 지위 또는 관계 등의 우위를 이용</a:t>
              </a:r>
            </a:p>
          </p:txBody>
        </p:sp>
        <p:sp>
          <p:nvSpPr>
            <p:cNvPr id="127" name="TextBox 126">
              <a:extLst>
                <a:ext uri="{FF2B5EF4-FFF2-40B4-BE49-F238E27FC236}">
                  <a16:creationId xmlns:a16="http://schemas.microsoft.com/office/drawing/2014/main" id="{16AF3148-1A6D-6D5F-B431-6A0A6514FEA6}"/>
                </a:ext>
              </a:extLst>
            </p:cNvPr>
            <p:cNvSpPr txBox="1"/>
            <p:nvPr/>
          </p:nvSpPr>
          <p:spPr>
            <a:xfrm>
              <a:off x="6354787" y="3067815"/>
              <a:ext cx="4852290" cy="469359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ko-KR" altLang="en-US" sz="1400" b="0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 행위자가 피해자보다 직위가 낮지만</a:t>
              </a:r>
              <a:r>
                <a:rPr kumimoji="0" lang="en-US" altLang="ko-KR" sz="1400" b="0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, </a:t>
              </a:r>
              <a:r>
                <a:rPr kumimoji="0" lang="ko-KR" altLang="en-US" sz="1400" b="0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선임자인 과장</a:t>
              </a:r>
              <a:r>
                <a:rPr kumimoji="0" lang="en-US" altLang="ko-KR" sz="1400" b="0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E</a:t>
              </a:r>
              <a:r>
                <a:rPr kumimoji="0" lang="ko-KR" altLang="en-US" sz="1400" b="0" i="0" u="none" strike="noStrike" kern="1200" cap="none" spc="-100" normalizeH="0" baseline="0" noProof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와 합세하는</a:t>
              </a:r>
              <a:endParaRPr kumimoji="0" lang="en-US" altLang="ko-KR" sz="14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  <a:p>
              <a:pPr marL="0" marR="0" lvl="0" indent="104775" algn="l" defTabSz="914400" rtl="0" eaLnBrk="1" fontAlgn="auto" latinLnBrk="1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400" b="0" i="0" u="none" strike="noStrike" kern="1200" cap="none" spc="-100" normalizeH="0" baseline="0" noProof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수법을 사용하여 </a:t>
              </a:r>
              <a:r>
                <a:rPr kumimoji="0" lang="ko-KR" altLang="en-US" sz="1400" b="0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지위 및 관계상의 우위를 점함</a:t>
              </a:r>
              <a:r>
                <a:rPr kumimoji="0" lang="en-US" altLang="ko-KR" sz="1400" b="0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.</a:t>
              </a:r>
              <a:endParaRPr kumimoji="0" lang="ko-KR" altLang="en-US" sz="14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128" name="자유형: 도형 127">
              <a:extLst>
                <a:ext uri="{FF2B5EF4-FFF2-40B4-BE49-F238E27FC236}">
                  <a16:creationId xmlns:a16="http://schemas.microsoft.com/office/drawing/2014/main" id="{F88175AF-B2AF-80E5-0B89-2A59BDA35AD3}"/>
                </a:ext>
              </a:extLst>
            </p:cNvPr>
            <p:cNvSpPr/>
            <p:nvPr/>
          </p:nvSpPr>
          <p:spPr>
            <a:xfrm>
              <a:off x="5966279" y="2647259"/>
              <a:ext cx="292004" cy="292004"/>
            </a:xfrm>
            <a:custGeom>
              <a:avLst/>
              <a:gdLst/>
              <a:ahLst/>
              <a:cxnLst/>
              <a:rect l="l" t="t" r="r" b="b"/>
              <a:pathLst>
                <a:path w="333376" h="333376">
                  <a:moveTo>
                    <a:pt x="166688" y="0"/>
                  </a:moveTo>
                  <a:cubicBezTo>
                    <a:pt x="258747" y="0"/>
                    <a:pt x="333376" y="74629"/>
                    <a:pt x="333376" y="166688"/>
                  </a:cubicBezTo>
                  <a:cubicBezTo>
                    <a:pt x="333376" y="212718"/>
                    <a:pt x="314719" y="254390"/>
                    <a:pt x="284554" y="284554"/>
                  </a:cubicBezTo>
                  <a:lnTo>
                    <a:pt x="232390" y="319724"/>
                  </a:lnTo>
                  <a:lnTo>
                    <a:pt x="232390" y="92154"/>
                  </a:lnTo>
                  <a:lnTo>
                    <a:pt x="164185" y="92154"/>
                  </a:lnTo>
                  <a:lnTo>
                    <a:pt x="137815" y="134965"/>
                  </a:lnTo>
                  <a:lnTo>
                    <a:pt x="187137" y="134965"/>
                  </a:lnTo>
                  <a:lnTo>
                    <a:pt x="187137" y="329248"/>
                  </a:lnTo>
                  <a:lnTo>
                    <a:pt x="166688" y="333376"/>
                  </a:lnTo>
                  <a:cubicBezTo>
                    <a:pt x="74629" y="333376"/>
                    <a:pt x="0" y="258747"/>
                    <a:pt x="0" y="166688"/>
                  </a:cubicBezTo>
                  <a:cubicBezTo>
                    <a:pt x="0" y="74629"/>
                    <a:pt x="74629" y="0"/>
                    <a:pt x="166688" y="0"/>
                  </a:cubicBezTo>
                  <a:close/>
                </a:path>
              </a:pathLst>
            </a:custGeom>
            <a:solidFill>
              <a:srgbClr val="0EAE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grpSp>
        <p:nvGrpSpPr>
          <p:cNvPr id="129" name="그룹 128">
            <a:extLst>
              <a:ext uri="{FF2B5EF4-FFF2-40B4-BE49-F238E27FC236}">
                <a16:creationId xmlns:a16="http://schemas.microsoft.com/office/drawing/2014/main" id="{8D8FC73A-842F-B101-4D21-3D67C5E543AB}"/>
              </a:ext>
            </a:extLst>
          </p:cNvPr>
          <p:cNvGrpSpPr/>
          <p:nvPr/>
        </p:nvGrpSpPr>
        <p:grpSpPr>
          <a:xfrm>
            <a:off x="5907991" y="3567489"/>
            <a:ext cx="5819456" cy="1190148"/>
            <a:chOff x="5907990" y="3778015"/>
            <a:chExt cx="6124905" cy="1190148"/>
          </a:xfrm>
        </p:grpSpPr>
        <p:sp>
          <p:nvSpPr>
            <p:cNvPr id="130" name="사각형: 둥근 모서리 129">
              <a:extLst>
                <a:ext uri="{FF2B5EF4-FFF2-40B4-BE49-F238E27FC236}">
                  <a16:creationId xmlns:a16="http://schemas.microsoft.com/office/drawing/2014/main" id="{27E6F106-8249-F5DA-789C-0B7509D6D9DE}"/>
                </a:ext>
              </a:extLst>
            </p:cNvPr>
            <p:cNvSpPr/>
            <p:nvPr/>
          </p:nvSpPr>
          <p:spPr>
            <a:xfrm>
              <a:off x="5907990" y="3778015"/>
              <a:ext cx="6124905" cy="38463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131" name="TextBox 130">
              <a:extLst>
                <a:ext uri="{FF2B5EF4-FFF2-40B4-BE49-F238E27FC236}">
                  <a16:creationId xmlns:a16="http://schemas.microsoft.com/office/drawing/2014/main" id="{0F98D51A-26EE-10C0-263D-43EEE15407EF}"/>
                </a:ext>
              </a:extLst>
            </p:cNvPr>
            <p:cNvSpPr txBox="1"/>
            <p:nvPr/>
          </p:nvSpPr>
          <p:spPr>
            <a:xfrm>
              <a:off x="6354787" y="3847224"/>
              <a:ext cx="2442976" cy="246221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600" b="1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srgbClr val="0B8F53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업무상 적정 범위를 넘는 행위</a:t>
              </a:r>
            </a:p>
          </p:txBody>
        </p:sp>
        <p:sp>
          <p:nvSpPr>
            <p:cNvPr id="132" name="TextBox 131">
              <a:extLst>
                <a:ext uri="{FF2B5EF4-FFF2-40B4-BE49-F238E27FC236}">
                  <a16:creationId xmlns:a16="http://schemas.microsoft.com/office/drawing/2014/main" id="{9F5EA9EB-2330-A7D1-5D98-1EE2AF120DF9}"/>
                </a:ext>
              </a:extLst>
            </p:cNvPr>
            <p:cNvSpPr txBox="1"/>
            <p:nvPr/>
          </p:nvSpPr>
          <p:spPr>
            <a:xfrm>
              <a:off x="6354787" y="4244888"/>
              <a:ext cx="5390415" cy="723275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ko-KR" altLang="en-US" sz="1400" b="0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 행위자는 피해자에 관한 욕설을 주고받으며 자신들끼리 유대감을</a:t>
              </a:r>
              <a:endParaRPr kumimoji="0" lang="en-US" altLang="ko-KR" sz="14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  <a:p>
              <a:pPr marL="0" marR="0" lvl="0" indent="104775" algn="l" defTabSz="914400" rtl="0" eaLnBrk="1" fontAlgn="auto" latinLnBrk="1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400" b="0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구축하는 동시에 피해자를 직장 관계에서 배제하려는 일련의 행위는</a:t>
              </a:r>
              <a:endParaRPr kumimoji="0" lang="en-US" altLang="ko-KR" sz="14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  <a:p>
              <a:pPr marL="0" marR="0" lvl="0" indent="104775" algn="l" defTabSz="914400" rtl="0" eaLnBrk="1" fontAlgn="auto" latinLnBrk="1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400" b="0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업무상 적정 범위를 넘는 행위에 해당함</a:t>
              </a:r>
              <a:r>
                <a:rPr kumimoji="0" lang="en-US" altLang="ko-KR" sz="1400" b="0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.</a:t>
              </a:r>
              <a:endParaRPr kumimoji="0" lang="ko-KR" altLang="en-US" sz="14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133" name="자유형: 도형 132">
              <a:extLst>
                <a:ext uri="{FF2B5EF4-FFF2-40B4-BE49-F238E27FC236}">
                  <a16:creationId xmlns:a16="http://schemas.microsoft.com/office/drawing/2014/main" id="{EB3B4F68-AE65-01FD-3FB8-9757B71BB89A}"/>
                </a:ext>
              </a:extLst>
            </p:cNvPr>
            <p:cNvSpPr/>
            <p:nvPr/>
          </p:nvSpPr>
          <p:spPr>
            <a:xfrm>
              <a:off x="5966683" y="3824332"/>
              <a:ext cx="291600" cy="291600"/>
            </a:xfrm>
            <a:custGeom>
              <a:avLst/>
              <a:gdLst/>
              <a:ahLst/>
              <a:cxnLst/>
              <a:rect l="l" t="t" r="r" b="b"/>
              <a:pathLst>
                <a:path w="333376" h="333376">
                  <a:moveTo>
                    <a:pt x="157911" y="331604"/>
                  </a:moveTo>
                  <a:lnTo>
                    <a:pt x="175465" y="331604"/>
                  </a:lnTo>
                  <a:lnTo>
                    <a:pt x="166688" y="333376"/>
                  </a:lnTo>
                  <a:close/>
                  <a:moveTo>
                    <a:pt x="166688" y="0"/>
                  </a:moveTo>
                  <a:cubicBezTo>
                    <a:pt x="258747" y="0"/>
                    <a:pt x="333376" y="74629"/>
                    <a:pt x="333376" y="166688"/>
                  </a:cubicBezTo>
                  <a:cubicBezTo>
                    <a:pt x="333376" y="212718"/>
                    <a:pt x="314719" y="254390"/>
                    <a:pt x="284554" y="284554"/>
                  </a:cubicBezTo>
                  <a:lnTo>
                    <a:pt x="277302" y="289444"/>
                  </a:lnTo>
                  <a:lnTo>
                    <a:pt x="197026" y="289444"/>
                  </a:lnTo>
                  <a:lnTo>
                    <a:pt x="223898" y="261120"/>
                  </a:lnTo>
                  <a:cubicBezTo>
                    <a:pt x="245395" y="238765"/>
                    <a:pt x="260188" y="219394"/>
                    <a:pt x="268277" y="203007"/>
                  </a:cubicBezTo>
                  <a:cubicBezTo>
                    <a:pt x="276366" y="186621"/>
                    <a:pt x="280411" y="171319"/>
                    <a:pt x="280411" y="157103"/>
                  </a:cubicBezTo>
                  <a:cubicBezTo>
                    <a:pt x="280411" y="145166"/>
                    <a:pt x="277074" y="133419"/>
                    <a:pt x="270400" y="121861"/>
                  </a:cubicBezTo>
                  <a:cubicBezTo>
                    <a:pt x="263726" y="110304"/>
                    <a:pt x="254827" y="101459"/>
                    <a:pt x="243704" y="95328"/>
                  </a:cubicBezTo>
                  <a:cubicBezTo>
                    <a:pt x="232580" y="89196"/>
                    <a:pt x="219748" y="86131"/>
                    <a:pt x="205206" y="86131"/>
                  </a:cubicBezTo>
                  <a:cubicBezTo>
                    <a:pt x="181657" y="86131"/>
                    <a:pt x="162367" y="93537"/>
                    <a:pt x="147337" y="108350"/>
                  </a:cubicBezTo>
                  <a:cubicBezTo>
                    <a:pt x="132307" y="123163"/>
                    <a:pt x="124195" y="143484"/>
                    <a:pt x="123002" y="169312"/>
                  </a:cubicBezTo>
                  <a:lnTo>
                    <a:pt x="167441" y="169312"/>
                  </a:lnTo>
                  <a:cubicBezTo>
                    <a:pt x="167875" y="156832"/>
                    <a:pt x="171347" y="146956"/>
                    <a:pt x="177859" y="139686"/>
                  </a:cubicBezTo>
                  <a:cubicBezTo>
                    <a:pt x="184370" y="132415"/>
                    <a:pt x="192509" y="128779"/>
                    <a:pt x="202276" y="128779"/>
                  </a:cubicBezTo>
                  <a:cubicBezTo>
                    <a:pt x="211934" y="128779"/>
                    <a:pt x="219829" y="131791"/>
                    <a:pt x="225960" y="137814"/>
                  </a:cubicBezTo>
                  <a:cubicBezTo>
                    <a:pt x="232092" y="143837"/>
                    <a:pt x="235158" y="151460"/>
                    <a:pt x="235158" y="160684"/>
                  </a:cubicBezTo>
                  <a:cubicBezTo>
                    <a:pt x="235158" y="169583"/>
                    <a:pt x="232200" y="179540"/>
                    <a:pt x="226286" y="190555"/>
                  </a:cubicBezTo>
                  <a:cubicBezTo>
                    <a:pt x="220372" y="201569"/>
                    <a:pt x="208461" y="216138"/>
                    <a:pt x="190556" y="234261"/>
                  </a:cubicBezTo>
                  <a:lnTo>
                    <a:pt x="116490" y="309792"/>
                  </a:lnTo>
                  <a:lnTo>
                    <a:pt x="116490" y="323242"/>
                  </a:lnTo>
                  <a:lnTo>
                    <a:pt x="101806" y="320277"/>
                  </a:lnTo>
                  <a:cubicBezTo>
                    <a:pt x="41979" y="294972"/>
                    <a:pt x="0" y="235732"/>
                    <a:pt x="0" y="166688"/>
                  </a:cubicBezTo>
                  <a:cubicBezTo>
                    <a:pt x="0" y="74629"/>
                    <a:pt x="74629" y="0"/>
                    <a:pt x="166688" y="0"/>
                  </a:cubicBezTo>
                  <a:close/>
                </a:path>
              </a:pathLst>
            </a:custGeom>
            <a:solidFill>
              <a:srgbClr val="0EAE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grpSp>
        <p:nvGrpSpPr>
          <p:cNvPr id="134" name="그룹 133">
            <a:extLst>
              <a:ext uri="{FF2B5EF4-FFF2-40B4-BE49-F238E27FC236}">
                <a16:creationId xmlns:a16="http://schemas.microsoft.com/office/drawing/2014/main" id="{B88B9EBF-CA33-E7C3-8945-47C47991BDC3}"/>
              </a:ext>
            </a:extLst>
          </p:cNvPr>
          <p:cNvGrpSpPr/>
          <p:nvPr/>
        </p:nvGrpSpPr>
        <p:grpSpPr>
          <a:xfrm>
            <a:off x="5907990" y="5073703"/>
            <a:ext cx="5819457" cy="936232"/>
            <a:chOff x="5907990" y="5239782"/>
            <a:chExt cx="5819457" cy="936232"/>
          </a:xfrm>
        </p:grpSpPr>
        <p:sp>
          <p:nvSpPr>
            <p:cNvPr id="135" name="사각형: 둥근 모서리 134">
              <a:extLst>
                <a:ext uri="{FF2B5EF4-FFF2-40B4-BE49-F238E27FC236}">
                  <a16:creationId xmlns:a16="http://schemas.microsoft.com/office/drawing/2014/main" id="{7FEF2308-937A-D498-C357-E258CB054867}"/>
                </a:ext>
              </a:extLst>
            </p:cNvPr>
            <p:cNvSpPr/>
            <p:nvPr/>
          </p:nvSpPr>
          <p:spPr>
            <a:xfrm>
              <a:off x="5907990" y="5239782"/>
              <a:ext cx="5819457" cy="38463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136" name="TextBox 135">
              <a:extLst>
                <a:ext uri="{FF2B5EF4-FFF2-40B4-BE49-F238E27FC236}">
                  <a16:creationId xmlns:a16="http://schemas.microsoft.com/office/drawing/2014/main" id="{F886AD7B-49F8-E0E9-346A-8AD5E3BAC444}"/>
                </a:ext>
              </a:extLst>
            </p:cNvPr>
            <p:cNvSpPr txBox="1"/>
            <p:nvPr/>
          </p:nvSpPr>
          <p:spPr>
            <a:xfrm>
              <a:off x="6354787" y="5308991"/>
              <a:ext cx="3983463" cy="246221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600" b="1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srgbClr val="0B8F53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신체적</a:t>
              </a:r>
              <a:r>
                <a:rPr lang="ko-KR" altLang="en-US" sz="1600" b="1" spc="-150" dirty="0" err="1">
                  <a:gradFill>
                    <a:gsLst>
                      <a:gs pos="100000">
                        <a:srgbClr val="0B8F53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latin typeface="맑은 고딕" panose="020F0502020204030204"/>
                  <a:ea typeface="맑은 고딕" panose="020B0503020000020004" pitchFamily="50" charset="-127"/>
                </a:rPr>
                <a:t>ㆍ</a:t>
              </a:r>
              <a:r>
                <a:rPr kumimoji="0" lang="ko-KR" altLang="en-US" sz="1600" b="1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srgbClr val="0B8F53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정신적 고통을 주거나 근무환경을 악화 </a:t>
              </a:r>
            </a:p>
          </p:txBody>
        </p:sp>
        <p:sp>
          <p:nvSpPr>
            <p:cNvPr id="137" name="TextBox 136">
              <a:extLst>
                <a:ext uri="{FF2B5EF4-FFF2-40B4-BE49-F238E27FC236}">
                  <a16:creationId xmlns:a16="http://schemas.microsoft.com/office/drawing/2014/main" id="{F4FBCC52-4D0A-A689-2D69-A9FDE2CD9942}"/>
                </a:ext>
              </a:extLst>
            </p:cNvPr>
            <p:cNvSpPr txBox="1"/>
            <p:nvPr/>
          </p:nvSpPr>
          <p:spPr>
            <a:xfrm>
              <a:off x="6354787" y="5706655"/>
              <a:ext cx="4961295" cy="469359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ko-KR" altLang="en-US" sz="1400" b="0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 행위자의 행위는 업무상의 적정 범위를 넘어 피해자에게 정신적인</a:t>
              </a:r>
              <a:endParaRPr kumimoji="0" lang="en-US" altLang="ko-KR" sz="14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  <a:p>
              <a:pPr marL="0" marR="0" lvl="0" indent="104775" algn="l" defTabSz="914400" rtl="0" eaLnBrk="1" fontAlgn="auto" latinLnBrk="1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400" b="0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고통을 가하고 피해자의 근무환경을 악화시킴</a:t>
              </a:r>
              <a:r>
                <a:rPr kumimoji="0" lang="en-US" altLang="ko-KR" sz="1400" b="0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.</a:t>
              </a:r>
              <a:endParaRPr kumimoji="0" lang="ko-KR" altLang="en-US" sz="14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138" name="자유형: 도형 137">
              <a:extLst>
                <a:ext uri="{FF2B5EF4-FFF2-40B4-BE49-F238E27FC236}">
                  <a16:creationId xmlns:a16="http://schemas.microsoft.com/office/drawing/2014/main" id="{2DE771F7-E3B5-6390-4E7C-B1300F589F06}"/>
                </a:ext>
              </a:extLst>
            </p:cNvPr>
            <p:cNvSpPr/>
            <p:nvPr/>
          </p:nvSpPr>
          <p:spPr>
            <a:xfrm rot="164815">
              <a:off x="5966683" y="5286099"/>
              <a:ext cx="291600" cy="291600"/>
            </a:xfrm>
            <a:custGeom>
              <a:avLst/>
              <a:gdLst/>
              <a:ahLst/>
              <a:cxnLst/>
              <a:rect l="l" t="t" r="r" b="b"/>
              <a:pathLst>
                <a:path w="333376" h="333376">
                  <a:moveTo>
                    <a:pt x="166688" y="0"/>
                  </a:moveTo>
                  <a:cubicBezTo>
                    <a:pt x="258747" y="0"/>
                    <a:pt x="333376" y="74629"/>
                    <a:pt x="333376" y="166688"/>
                  </a:cubicBezTo>
                  <a:cubicBezTo>
                    <a:pt x="333376" y="212718"/>
                    <a:pt x="314719" y="254390"/>
                    <a:pt x="284554" y="284554"/>
                  </a:cubicBezTo>
                  <a:lnTo>
                    <a:pt x="278951" y="288332"/>
                  </a:lnTo>
                  <a:lnTo>
                    <a:pt x="284480" y="260632"/>
                  </a:lnTo>
                  <a:cubicBezTo>
                    <a:pt x="284480" y="245981"/>
                    <a:pt x="280383" y="233257"/>
                    <a:pt x="272190" y="222460"/>
                  </a:cubicBezTo>
                  <a:cubicBezTo>
                    <a:pt x="263997" y="211662"/>
                    <a:pt x="252629" y="204093"/>
                    <a:pt x="238088" y="199752"/>
                  </a:cubicBezTo>
                  <a:cubicBezTo>
                    <a:pt x="249157" y="194326"/>
                    <a:pt x="257594" y="187218"/>
                    <a:pt x="263400" y="178427"/>
                  </a:cubicBezTo>
                  <a:cubicBezTo>
                    <a:pt x="269206" y="169637"/>
                    <a:pt x="272109" y="159925"/>
                    <a:pt x="272109" y="149290"/>
                  </a:cubicBezTo>
                  <a:cubicBezTo>
                    <a:pt x="272109" y="132143"/>
                    <a:pt x="265462" y="117330"/>
                    <a:pt x="252168" y="104851"/>
                  </a:cubicBezTo>
                  <a:cubicBezTo>
                    <a:pt x="238874" y="92371"/>
                    <a:pt x="222406" y="86131"/>
                    <a:pt x="202764" y="86131"/>
                  </a:cubicBezTo>
                  <a:cubicBezTo>
                    <a:pt x="180734" y="86131"/>
                    <a:pt x="162449" y="93619"/>
                    <a:pt x="147907" y="108594"/>
                  </a:cubicBezTo>
                  <a:cubicBezTo>
                    <a:pt x="137489" y="119338"/>
                    <a:pt x="131141" y="133554"/>
                    <a:pt x="128862" y="151243"/>
                  </a:cubicBezTo>
                  <a:lnTo>
                    <a:pt x="172650" y="151243"/>
                  </a:lnTo>
                  <a:cubicBezTo>
                    <a:pt x="174603" y="144949"/>
                    <a:pt x="178239" y="139821"/>
                    <a:pt x="183556" y="135860"/>
                  </a:cubicBezTo>
                  <a:cubicBezTo>
                    <a:pt x="188874" y="131899"/>
                    <a:pt x="194788" y="129919"/>
                    <a:pt x="201299" y="129919"/>
                  </a:cubicBezTo>
                  <a:cubicBezTo>
                    <a:pt x="208679" y="129919"/>
                    <a:pt x="214647" y="132062"/>
                    <a:pt x="219205" y="136349"/>
                  </a:cubicBezTo>
                  <a:cubicBezTo>
                    <a:pt x="223763" y="140635"/>
                    <a:pt x="226042" y="146034"/>
                    <a:pt x="226042" y="152545"/>
                  </a:cubicBezTo>
                  <a:cubicBezTo>
                    <a:pt x="226042" y="157537"/>
                    <a:pt x="224550" y="162258"/>
                    <a:pt x="221565" y="166707"/>
                  </a:cubicBezTo>
                  <a:cubicBezTo>
                    <a:pt x="218581" y="171157"/>
                    <a:pt x="214403" y="174656"/>
                    <a:pt x="209031" y="177207"/>
                  </a:cubicBezTo>
                  <a:cubicBezTo>
                    <a:pt x="203659" y="179757"/>
                    <a:pt x="195493" y="181466"/>
                    <a:pt x="184533" y="182334"/>
                  </a:cubicBezTo>
                  <a:lnTo>
                    <a:pt x="184533" y="221402"/>
                  </a:lnTo>
                  <a:cubicBezTo>
                    <a:pt x="202330" y="221619"/>
                    <a:pt x="215949" y="225471"/>
                    <a:pt x="225391" y="232959"/>
                  </a:cubicBezTo>
                  <a:cubicBezTo>
                    <a:pt x="234832" y="240447"/>
                    <a:pt x="239553" y="249617"/>
                    <a:pt x="239553" y="260469"/>
                  </a:cubicBezTo>
                  <a:cubicBezTo>
                    <a:pt x="239553" y="270344"/>
                    <a:pt x="236053" y="278700"/>
                    <a:pt x="229053" y="285537"/>
                  </a:cubicBezTo>
                  <a:cubicBezTo>
                    <a:pt x="222054" y="292374"/>
                    <a:pt x="213236" y="295792"/>
                    <a:pt x="202601" y="295792"/>
                  </a:cubicBezTo>
                  <a:cubicBezTo>
                    <a:pt x="192400" y="295792"/>
                    <a:pt x="183963" y="292781"/>
                    <a:pt x="177289" y="286758"/>
                  </a:cubicBezTo>
                  <a:cubicBezTo>
                    <a:pt x="170615" y="280735"/>
                    <a:pt x="166301" y="271538"/>
                    <a:pt x="164348" y="259167"/>
                  </a:cubicBezTo>
                  <a:lnTo>
                    <a:pt x="119258" y="259167"/>
                  </a:lnTo>
                  <a:cubicBezTo>
                    <a:pt x="120668" y="283367"/>
                    <a:pt x="128699" y="302494"/>
                    <a:pt x="143349" y="316547"/>
                  </a:cubicBezTo>
                  <a:cubicBezTo>
                    <a:pt x="150674" y="323574"/>
                    <a:pt x="159071" y="328844"/>
                    <a:pt x="168539" y="332357"/>
                  </a:cubicBezTo>
                  <a:lnTo>
                    <a:pt x="170290" y="332649"/>
                  </a:lnTo>
                  <a:lnTo>
                    <a:pt x="166688" y="333376"/>
                  </a:lnTo>
                  <a:cubicBezTo>
                    <a:pt x="74629" y="333376"/>
                    <a:pt x="0" y="258747"/>
                    <a:pt x="0" y="166688"/>
                  </a:cubicBezTo>
                  <a:cubicBezTo>
                    <a:pt x="0" y="74629"/>
                    <a:pt x="74629" y="0"/>
                    <a:pt x="166688" y="0"/>
                  </a:cubicBezTo>
                  <a:close/>
                </a:path>
              </a:pathLst>
            </a:custGeom>
            <a:solidFill>
              <a:srgbClr val="0EAE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cxnSp>
        <p:nvCxnSpPr>
          <p:cNvPr id="139" name="직선 연결선 138">
            <a:extLst>
              <a:ext uri="{FF2B5EF4-FFF2-40B4-BE49-F238E27FC236}">
                <a16:creationId xmlns:a16="http://schemas.microsoft.com/office/drawing/2014/main" id="{1FD04A06-209E-CD32-99D7-ED2DF7E04DA4}"/>
              </a:ext>
            </a:extLst>
          </p:cNvPr>
          <p:cNvCxnSpPr>
            <a:cxnSpLocks/>
          </p:cNvCxnSpPr>
          <p:nvPr/>
        </p:nvCxnSpPr>
        <p:spPr>
          <a:xfrm>
            <a:off x="1332506" y="2208363"/>
            <a:ext cx="380712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" name="TextBox 139">
            <a:extLst>
              <a:ext uri="{FF2B5EF4-FFF2-40B4-BE49-F238E27FC236}">
                <a16:creationId xmlns:a16="http://schemas.microsoft.com/office/drawing/2014/main" id="{12465A11-1594-0381-7C94-52EDE3828F8E}"/>
              </a:ext>
            </a:extLst>
          </p:cNvPr>
          <p:cNvSpPr txBox="1"/>
          <p:nvPr/>
        </p:nvSpPr>
        <p:spPr>
          <a:xfrm>
            <a:off x="3924300" y="1294441"/>
            <a:ext cx="5812489" cy="215444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0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prstClr val="white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서울행정법원 </a:t>
            </a:r>
            <a:r>
              <a:rPr kumimoji="0" lang="en-US" altLang="ko-KR" sz="1400" b="0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prstClr val="white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2021. 9. 9. </a:t>
            </a:r>
            <a:r>
              <a:rPr kumimoji="0" lang="ko-KR" altLang="en-US" sz="1400" b="0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prstClr val="white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선고 </a:t>
            </a:r>
            <a:r>
              <a:rPr kumimoji="0" lang="en-US" altLang="ko-KR" sz="1400" b="0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prstClr val="white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2020</a:t>
            </a:r>
            <a:r>
              <a:rPr kumimoji="0" lang="ko-KR" altLang="en-US" sz="1400" b="0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prstClr val="white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구합</a:t>
            </a:r>
            <a:r>
              <a:rPr kumimoji="0" lang="en-US" altLang="ko-KR" sz="1400" b="0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prstClr val="white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74627 </a:t>
            </a:r>
            <a:r>
              <a:rPr kumimoji="0" lang="ko-KR" altLang="en-US" sz="1400" b="0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prstClr val="white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판결 </a:t>
            </a:r>
            <a:r>
              <a:rPr kumimoji="0" lang="en-US" altLang="ko-KR" sz="1400" b="0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prstClr val="white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[</a:t>
            </a:r>
            <a:r>
              <a:rPr kumimoji="0" lang="ko-KR" altLang="en-US" sz="1400" b="0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prstClr val="white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부당해고구제재심판정취소</a:t>
            </a:r>
            <a:r>
              <a:rPr kumimoji="0" lang="en-US" altLang="ko-KR" sz="1400" b="0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prstClr val="white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]</a:t>
            </a:r>
          </a:p>
        </p:txBody>
      </p:sp>
      <p:pic>
        <p:nvPicPr>
          <p:cNvPr id="11" name="그래픽 10">
            <a:extLst>
              <a:ext uri="{FF2B5EF4-FFF2-40B4-BE49-F238E27FC236}">
                <a16:creationId xmlns:a16="http://schemas.microsoft.com/office/drawing/2014/main" id="{CC4FA8F0-9B85-F602-A183-AC4D2ED460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3407324" y="5625651"/>
            <a:ext cx="1609332" cy="879922"/>
          </a:xfrm>
          <a:prstGeom prst="rect">
            <a:avLst/>
          </a:prstGeom>
        </p:spPr>
      </p:pic>
      <p:grpSp>
        <p:nvGrpSpPr>
          <p:cNvPr id="2" name="그룹 1">
            <a:extLst>
              <a:ext uri="{FF2B5EF4-FFF2-40B4-BE49-F238E27FC236}">
                <a16:creationId xmlns:a16="http://schemas.microsoft.com/office/drawing/2014/main" id="{D569A5A0-B0EB-C2DD-486E-C70269EAAFF9}"/>
              </a:ext>
            </a:extLst>
          </p:cNvPr>
          <p:cNvGrpSpPr/>
          <p:nvPr/>
        </p:nvGrpSpPr>
        <p:grpSpPr>
          <a:xfrm>
            <a:off x="5909594" y="1836474"/>
            <a:ext cx="2927021" cy="307777"/>
            <a:chOff x="533680" y="1314640"/>
            <a:chExt cx="2927021" cy="307777"/>
          </a:xfrm>
        </p:grpSpPr>
        <p:grpSp>
          <p:nvGrpSpPr>
            <p:cNvPr id="12" name="그룹 11">
              <a:extLst>
                <a:ext uri="{FF2B5EF4-FFF2-40B4-BE49-F238E27FC236}">
                  <a16:creationId xmlns:a16="http://schemas.microsoft.com/office/drawing/2014/main" id="{2F043B82-5943-F1A0-7DB6-04D18E850F4F}"/>
                </a:ext>
              </a:extLst>
            </p:cNvPr>
            <p:cNvGrpSpPr/>
            <p:nvPr/>
          </p:nvGrpSpPr>
          <p:grpSpPr>
            <a:xfrm>
              <a:off x="533680" y="1376173"/>
              <a:ext cx="196570" cy="184710"/>
              <a:chOff x="10352088" y="1217613"/>
              <a:chExt cx="4394200" cy="4129087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14" name="Freeform 5">
                <a:extLst>
                  <a:ext uri="{FF2B5EF4-FFF2-40B4-BE49-F238E27FC236}">
                    <a16:creationId xmlns:a16="http://schemas.microsoft.com/office/drawing/2014/main" id="{A3AA77A1-2AEA-C7BB-7CD6-597B009FD4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52088" y="1217613"/>
                <a:ext cx="4127500" cy="4129087"/>
              </a:xfrm>
              <a:custGeom>
                <a:avLst/>
                <a:gdLst>
                  <a:gd name="T0" fmla="*/ 547 w 1094"/>
                  <a:gd name="T1" fmla="*/ 1094 h 1094"/>
                  <a:gd name="T2" fmla="*/ 0 w 1094"/>
                  <a:gd name="T3" fmla="*/ 547 h 1094"/>
                  <a:gd name="T4" fmla="*/ 547 w 1094"/>
                  <a:gd name="T5" fmla="*/ 0 h 1094"/>
                  <a:gd name="T6" fmla="*/ 781 w 1094"/>
                  <a:gd name="T7" fmla="*/ 53 h 1094"/>
                  <a:gd name="T8" fmla="*/ 805 w 1094"/>
                  <a:gd name="T9" fmla="*/ 120 h 1094"/>
                  <a:gd name="T10" fmla="*/ 738 w 1094"/>
                  <a:gd name="T11" fmla="*/ 144 h 1094"/>
                  <a:gd name="T12" fmla="*/ 547 w 1094"/>
                  <a:gd name="T13" fmla="*/ 101 h 1094"/>
                  <a:gd name="T14" fmla="*/ 100 w 1094"/>
                  <a:gd name="T15" fmla="*/ 547 h 1094"/>
                  <a:gd name="T16" fmla="*/ 547 w 1094"/>
                  <a:gd name="T17" fmla="*/ 994 h 1094"/>
                  <a:gd name="T18" fmla="*/ 994 w 1094"/>
                  <a:gd name="T19" fmla="*/ 547 h 1094"/>
                  <a:gd name="T20" fmla="*/ 990 w 1094"/>
                  <a:gd name="T21" fmla="*/ 491 h 1094"/>
                  <a:gd name="T22" fmla="*/ 1034 w 1094"/>
                  <a:gd name="T23" fmla="*/ 435 h 1094"/>
                  <a:gd name="T24" fmla="*/ 1090 w 1094"/>
                  <a:gd name="T25" fmla="*/ 478 h 1094"/>
                  <a:gd name="T26" fmla="*/ 1094 w 1094"/>
                  <a:gd name="T27" fmla="*/ 547 h 1094"/>
                  <a:gd name="T28" fmla="*/ 547 w 1094"/>
                  <a:gd name="T29" fmla="*/ 1094 h 10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94" h="1094">
                    <a:moveTo>
                      <a:pt x="547" y="1094"/>
                    </a:moveTo>
                    <a:cubicBezTo>
                      <a:pt x="245" y="1094"/>
                      <a:pt x="0" y="849"/>
                      <a:pt x="0" y="547"/>
                    </a:cubicBezTo>
                    <a:cubicBezTo>
                      <a:pt x="0" y="246"/>
                      <a:pt x="245" y="0"/>
                      <a:pt x="547" y="0"/>
                    </a:cubicBezTo>
                    <a:cubicBezTo>
                      <a:pt x="629" y="0"/>
                      <a:pt x="708" y="18"/>
                      <a:pt x="781" y="53"/>
                    </a:cubicBezTo>
                    <a:cubicBezTo>
                      <a:pt x="806" y="65"/>
                      <a:pt x="817" y="95"/>
                      <a:pt x="805" y="120"/>
                    </a:cubicBezTo>
                    <a:cubicBezTo>
                      <a:pt x="793" y="145"/>
                      <a:pt x="764" y="156"/>
                      <a:pt x="738" y="144"/>
                    </a:cubicBezTo>
                    <a:cubicBezTo>
                      <a:pt x="678" y="115"/>
                      <a:pt x="614" y="101"/>
                      <a:pt x="547" y="101"/>
                    </a:cubicBezTo>
                    <a:cubicBezTo>
                      <a:pt x="301" y="101"/>
                      <a:pt x="100" y="301"/>
                      <a:pt x="100" y="547"/>
                    </a:cubicBezTo>
                    <a:cubicBezTo>
                      <a:pt x="100" y="794"/>
                      <a:pt x="301" y="994"/>
                      <a:pt x="547" y="994"/>
                    </a:cubicBezTo>
                    <a:cubicBezTo>
                      <a:pt x="793" y="994"/>
                      <a:pt x="994" y="794"/>
                      <a:pt x="994" y="547"/>
                    </a:cubicBezTo>
                    <a:cubicBezTo>
                      <a:pt x="994" y="528"/>
                      <a:pt x="993" y="509"/>
                      <a:pt x="990" y="491"/>
                    </a:cubicBezTo>
                    <a:cubicBezTo>
                      <a:pt x="987" y="463"/>
                      <a:pt x="1006" y="438"/>
                      <a:pt x="1034" y="435"/>
                    </a:cubicBezTo>
                    <a:cubicBezTo>
                      <a:pt x="1061" y="431"/>
                      <a:pt x="1086" y="451"/>
                      <a:pt x="1090" y="478"/>
                    </a:cubicBezTo>
                    <a:cubicBezTo>
                      <a:pt x="1093" y="501"/>
                      <a:pt x="1094" y="524"/>
                      <a:pt x="1094" y="547"/>
                    </a:cubicBezTo>
                    <a:cubicBezTo>
                      <a:pt x="1094" y="849"/>
                      <a:pt x="849" y="1094"/>
                      <a:pt x="547" y="10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endParaRPr>
              </a:p>
            </p:txBody>
          </p:sp>
          <p:sp>
            <p:nvSpPr>
              <p:cNvPr id="15" name="Freeform 6">
                <a:extLst>
                  <a:ext uri="{FF2B5EF4-FFF2-40B4-BE49-F238E27FC236}">
                    <a16:creationId xmlns:a16="http://schemas.microsoft.com/office/drawing/2014/main" id="{A0853446-7923-F209-CAC0-E2D550BF3C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91863" y="1304925"/>
                <a:ext cx="3654425" cy="2905125"/>
              </a:xfrm>
              <a:custGeom>
                <a:avLst/>
                <a:gdLst>
                  <a:gd name="T0" fmla="*/ 0 w 2302"/>
                  <a:gd name="T1" fmla="*/ 1107 h 1830"/>
                  <a:gd name="T2" fmla="*/ 256 w 2302"/>
                  <a:gd name="T3" fmla="*/ 846 h 1830"/>
                  <a:gd name="T4" fmla="*/ 725 w 2302"/>
                  <a:gd name="T5" fmla="*/ 1309 h 1830"/>
                  <a:gd name="T6" fmla="*/ 2039 w 2302"/>
                  <a:gd name="T7" fmla="*/ 0 h 1830"/>
                  <a:gd name="T8" fmla="*/ 2302 w 2302"/>
                  <a:gd name="T9" fmla="*/ 261 h 1830"/>
                  <a:gd name="T10" fmla="*/ 725 w 2302"/>
                  <a:gd name="T11" fmla="*/ 1830 h 1830"/>
                  <a:gd name="T12" fmla="*/ 0 w 2302"/>
                  <a:gd name="T13" fmla="*/ 1107 h 1830"/>
                  <a:gd name="T14" fmla="*/ 0 w 2302"/>
                  <a:gd name="T15" fmla="*/ 1107 h 1830"/>
                  <a:gd name="T16" fmla="*/ 0 w 2302"/>
                  <a:gd name="T17" fmla="*/ 1107 h 18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02" h="1830">
                    <a:moveTo>
                      <a:pt x="0" y="1107"/>
                    </a:moveTo>
                    <a:lnTo>
                      <a:pt x="256" y="846"/>
                    </a:lnTo>
                    <a:lnTo>
                      <a:pt x="725" y="1309"/>
                    </a:lnTo>
                    <a:lnTo>
                      <a:pt x="2039" y="0"/>
                    </a:lnTo>
                    <a:lnTo>
                      <a:pt x="2302" y="261"/>
                    </a:lnTo>
                    <a:lnTo>
                      <a:pt x="725" y="1830"/>
                    </a:lnTo>
                    <a:lnTo>
                      <a:pt x="0" y="1107"/>
                    </a:lnTo>
                    <a:lnTo>
                      <a:pt x="0" y="1107"/>
                    </a:lnTo>
                    <a:lnTo>
                      <a:pt x="0" y="1107"/>
                    </a:lnTo>
                    <a:close/>
                  </a:path>
                </a:pathLst>
              </a:custGeom>
              <a:solidFill>
                <a:srgbClr val="0EAE6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endParaRPr>
              </a:p>
            </p:txBody>
          </p:sp>
        </p:grp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77BFFF97-0FF0-1D61-90D5-656F68FF6C10}"/>
                </a:ext>
              </a:extLst>
            </p:cNvPr>
            <p:cNvSpPr txBox="1"/>
            <p:nvPr/>
          </p:nvSpPr>
          <p:spPr>
            <a:xfrm>
              <a:off x="806128" y="1314640"/>
              <a:ext cx="2654573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lvl="0">
                <a:spcBef>
                  <a:spcPts val="300"/>
                </a:spcBef>
                <a:defRPr/>
              </a:pPr>
              <a:r>
                <a:rPr lang="ko-KR" altLang="en-US" sz="2000" b="1" spc="-150" dirty="0"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직장 내 괴롭힘 요건 판단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015871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직사각형 9">
            <a:extLst>
              <a:ext uri="{FF2B5EF4-FFF2-40B4-BE49-F238E27FC236}">
                <a16:creationId xmlns:a16="http://schemas.microsoft.com/office/drawing/2014/main" id="{5BD2AE11-BF46-FB56-3808-953015E6FD1D}"/>
              </a:ext>
            </a:extLst>
          </p:cNvPr>
          <p:cNvSpPr/>
          <p:nvPr/>
        </p:nvSpPr>
        <p:spPr>
          <a:xfrm>
            <a:off x="0" y="1340189"/>
            <a:ext cx="5646058" cy="551781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21" name="사각형: 둥근 모서리 20">
            <a:extLst>
              <a:ext uri="{FF2B5EF4-FFF2-40B4-BE49-F238E27FC236}">
                <a16:creationId xmlns:a16="http://schemas.microsoft.com/office/drawing/2014/main" id="{03E0A4DC-8C65-4B4B-3977-850A996751AD}"/>
              </a:ext>
            </a:extLst>
          </p:cNvPr>
          <p:cNvSpPr/>
          <p:nvPr/>
        </p:nvSpPr>
        <p:spPr>
          <a:xfrm>
            <a:off x="506428" y="2757714"/>
            <a:ext cx="4633203" cy="3759200"/>
          </a:xfrm>
          <a:prstGeom prst="roundRect">
            <a:avLst>
              <a:gd name="adj" fmla="val 2097"/>
            </a:avLst>
          </a:prstGeom>
          <a:solidFill>
            <a:schemeClr val="bg1"/>
          </a:solidFill>
          <a:ln w="25400">
            <a:solidFill>
              <a:srgbClr val="40404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600" b="1" i="0" u="none" strike="noStrike" kern="1200" cap="none" spc="-150" normalizeH="0" baseline="0" noProof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23" name="텍스트 개체 틀 122">
            <a:extLst>
              <a:ext uri="{FF2B5EF4-FFF2-40B4-BE49-F238E27FC236}">
                <a16:creationId xmlns:a16="http://schemas.microsoft.com/office/drawing/2014/main" id="{6DAB078B-12AC-B3F1-BA1D-44B6CDD56AE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sz="3600" b="1">
                <a:gradFill>
                  <a:gsLst>
                    <a:gs pos="100000">
                      <a:schemeClr val="bg1"/>
                    </a:gs>
                    <a:gs pos="100000">
                      <a:schemeClr val="bg1"/>
                    </a:gs>
                  </a:gsLst>
                  <a:lin ang="18900000" scaled="1"/>
                </a:gradFill>
                <a:latin typeface="HY견명조" panose="02030600000101010101" pitchFamily="18" charset="-127"/>
                <a:ea typeface="HY견명조" panose="02030600000101010101" pitchFamily="18" charset="-127"/>
              </a:rPr>
              <a:t>Ⅲ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2DCC0840-34B7-9750-D99D-FD7C120022D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ko-KR" altLang="en-US"/>
              <a:t>직장 내 괴롭힘은 구체적으로 어떤 것인가요</a:t>
            </a:r>
            <a:r>
              <a:rPr lang="en-US" altLang="ko-KR"/>
              <a:t>?</a:t>
            </a:r>
            <a:endParaRPr lang="ko-KR" altLang="en-US"/>
          </a:p>
        </p:txBody>
      </p:sp>
      <p:sp>
        <p:nvSpPr>
          <p:cNvPr id="4" name="사각형: 둥근 위쪽 모서리 3">
            <a:extLst>
              <a:ext uri="{FF2B5EF4-FFF2-40B4-BE49-F238E27FC236}">
                <a16:creationId xmlns:a16="http://schemas.microsoft.com/office/drawing/2014/main" id="{3496400F-9F2C-209A-1DCD-52A6E5823B2F}"/>
              </a:ext>
            </a:extLst>
          </p:cNvPr>
          <p:cNvSpPr/>
          <p:nvPr/>
        </p:nvSpPr>
        <p:spPr>
          <a:xfrm rot="16200000">
            <a:off x="6126966" y="-4452536"/>
            <a:ext cx="420669" cy="1170940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3C68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7E19E93-7CAD-B3BD-84A8-8776342E245E}"/>
              </a:ext>
            </a:extLst>
          </p:cNvPr>
          <p:cNvSpPr txBox="1"/>
          <p:nvPr/>
        </p:nvSpPr>
        <p:spPr>
          <a:xfrm>
            <a:off x="886614" y="1248276"/>
            <a:ext cx="3092193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직장 내 괴롭힘 </a:t>
            </a:r>
            <a:r>
              <a:rPr kumimoji="0" lang="ko-KR" altLang="en-US" sz="2000" b="1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schemeClr val="accent4">
                        <a:lumMod val="40000"/>
                        <a:lumOff val="60000"/>
                      </a:schemeClr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불인정사례 </a:t>
            </a:r>
            <a:r>
              <a:rPr kumimoji="0" lang="en-US" altLang="ko-KR" sz="2000" b="1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schemeClr val="accent4">
                        <a:lumMod val="40000"/>
                        <a:lumOff val="60000"/>
                      </a:schemeClr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1</a:t>
            </a:r>
            <a:r>
              <a:rPr kumimoji="0" lang="en-US" altLang="ko-KR" sz="2000" b="1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</a:t>
            </a:r>
            <a:endParaRPr kumimoji="0" lang="en-US" altLang="ko-KR" sz="1600" b="0" i="0" u="none" strike="noStrike" kern="1200" cap="none" spc="-150" normalizeH="0" baseline="0" noProof="0">
              <a:ln>
                <a:noFill/>
              </a:ln>
              <a:gradFill>
                <a:gsLst>
                  <a:gs pos="100000">
                    <a:prstClr val="white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타원 5">
            <a:extLst>
              <a:ext uri="{FF2B5EF4-FFF2-40B4-BE49-F238E27FC236}">
                <a16:creationId xmlns:a16="http://schemas.microsoft.com/office/drawing/2014/main" id="{6F4E9B7B-7336-6829-1502-178B6E421E2C}"/>
              </a:ext>
            </a:extLst>
          </p:cNvPr>
          <p:cNvSpPr/>
          <p:nvPr/>
        </p:nvSpPr>
        <p:spPr>
          <a:xfrm>
            <a:off x="543753" y="1264461"/>
            <a:ext cx="277778" cy="27777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1FF79974-1C2D-4814-9FDD-B8A031C362E0}"/>
              </a:ext>
            </a:extLst>
          </p:cNvPr>
          <p:cNvGrpSpPr/>
          <p:nvPr/>
        </p:nvGrpSpPr>
        <p:grpSpPr>
          <a:xfrm>
            <a:off x="619955" y="1340188"/>
            <a:ext cx="125373" cy="126312"/>
            <a:chOff x="619955" y="1505288"/>
            <a:chExt cx="125373" cy="126312"/>
          </a:xfrm>
        </p:grpSpPr>
        <p:sp>
          <p:nvSpPr>
            <p:cNvPr id="8" name="자유형: 도형 7">
              <a:extLst>
                <a:ext uri="{FF2B5EF4-FFF2-40B4-BE49-F238E27FC236}">
                  <a16:creationId xmlns:a16="http://schemas.microsoft.com/office/drawing/2014/main" id="{6B1291CC-ED73-EE46-737F-57984138F676}"/>
                </a:ext>
              </a:extLst>
            </p:cNvPr>
            <p:cNvSpPr/>
            <p:nvPr/>
          </p:nvSpPr>
          <p:spPr>
            <a:xfrm>
              <a:off x="665642" y="1505288"/>
              <a:ext cx="79686" cy="126312"/>
            </a:xfrm>
            <a:custGeom>
              <a:avLst/>
              <a:gdLst>
                <a:gd name="connsiteX0" fmla="*/ 76743 w 79686"/>
                <a:gd name="connsiteY0" fmla="*/ 62382 h 126312"/>
                <a:gd name="connsiteX1" fmla="*/ 69888 w 79686"/>
                <a:gd name="connsiteY1" fmla="*/ 77017 h 126312"/>
                <a:gd name="connsiteX2" fmla="*/ 26891 w 79686"/>
                <a:gd name="connsiteY2" fmla="*/ 120016 h 126312"/>
                <a:gd name="connsiteX3" fmla="*/ -60 w 79686"/>
                <a:gd name="connsiteY3" fmla="*/ 120016 h 126312"/>
                <a:gd name="connsiteX4" fmla="*/ -2941 w 79686"/>
                <a:gd name="connsiteY4" fmla="*/ 116319 h 126312"/>
                <a:gd name="connsiteX5" fmla="*/ 36361 w 79686"/>
                <a:gd name="connsiteY5" fmla="*/ 77019 h 126312"/>
                <a:gd name="connsiteX6" fmla="*/ 38828 w 79686"/>
                <a:gd name="connsiteY6" fmla="*/ 50228 h 126312"/>
                <a:gd name="connsiteX7" fmla="*/ 35846 w 79686"/>
                <a:gd name="connsiteY7" fmla="*/ 47348 h 126312"/>
                <a:gd name="connsiteX8" fmla="*/ -2944 w 79686"/>
                <a:gd name="connsiteY8" fmla="*/ 8563 h 126312"/>
                <a:gd name="connsiteX9" fmla="*/ -60 w 79686"/>
                <a:gd name="connsiteY9" fmla="*/ 4865 h 126312"/>
                <a:gd name="connsiteX10" fmla="*/ 26883 w 79686"/>
                <a:gd name="connsiteY10" fmla="*/ 4865 h 126312"/>
                <a:gd name="connsiteX11" fmla="*/ 26885 w 79686"/>
                <a:gd name="connsiteY11" fmla="*/ 4865 h 126312"/>
                <a:gd name="connsiteX12" fmla="*/ 69368 w 79686"/>
                <a:gd name="connsiteY12" fmla="*/ 47348 h 126312"/>
                <a:gd name="connsiteX13" fmla="*/ 76743 w 79686"/>
                <a:gd name="connsiteY13" fmla="*/ 62382 h 126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9686" h="126312">
                  <a:moveTo>
                    <a:pt x="76743" y="62382"/>
                  </a:moveTo>
                  <a:cubicBezTo>
                    <a:pt x="76749" y="68038"/>
                    <a:pt x="74236" y="73401"/>
                    <a:pt x="69888" y="77017"/>
                  </a:cubicBezTo>
                  <a:lnTo>
                    <a:pt x="26891" y="120016"/>
                  </a:lnTo>
                  <a:cubicBezTo>
                    <a:pt x="19448" y="127458"/>
                    <a:pt x="7383" y="127458"/>
                    <a:pt x="-60" y="120016"/>
                  </a:cubicBezTo>
                  <a:cubicBezTo>
                    <a:pt x="-1168" y="118907"/>
                    <a:pt x="-2137" y="117665"/>
                    <a:pt x="-2941" y="116319"/>
                  </a:cubicBezTo>
                  <a:lnTo>
                    <a:pt x="36361" y="77019"/>
                  </a:lnTo>
                  <a:cubicBezTo>
                    <a:pt x="44440" y="70302"/>
                    <a:pt x="45545" y="58307"/>
                    <a:pt x="38828" y="50228"/>
                  </a:cubicBezTo>
                  <a:cubicBezTo>
                    <a:pt x="37941" y="49162"/>
                    <a:pt x="36942" y="48197"/>
                    <a:pt x="35846" y="47348"/>
                  </a:cubicBezTo>
                  <a:lnTo>
                    <a:pt x="-2944" y="8563"/>
                  </a:lnTo>
                  <a:cubicBezTo>
                    <a:pt x="-2141" y="7215"/>
                    <a:pt x="-1171" y="5973"/>
                    <a:pt x="-60" y="4865"/>
                  </a:cubicBezTo>
                  <a:cubicBezTo>
                    <a:pt x="7381" y="-2575"/>
                    <a:pt x="19443" y="-2575"/>
                    <a:pt x="26883" y="4865"/>
                  </a:cubicBezTo>
                  <a:cubicBezTo>
                    <a:pt x="26885" y="4865"/>
                    <a:pt x="26885" y="4865"/>
                    <a:pt x="26885" y="4865"/>
                  </a:cubicBezTo>
                  <a:lnTo>
                    <a:pt x="69368" y="47348"/>
                  </a:lnTo>
                  <a:cubicBezTo>
                    <a:pt x="74023" y="50945"/>
                    <a:pt x="76747" y="56499"/>
                    <a:pt x="76743" y="62382"/>
                  </a:cubicBezTo>
                  <a:close/>
                </a:path>
              </a:pathLst>
            </a:custGeom>
            <a:solidFill>
              <a:srgbClr val="0EAE67"/>
            </a:solidFill>
            <a:ln w="1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9" name="자유형: 도형 8">
              <a:extLst>
                <a:ext uri="{FF2B5EF4-FFF2-40B4-BE49-F238E27FC236}">
                  <a16:creationId xmlns:a16="http://schemas.microsoft.com/office/drawing/2014/main" id="{BE9E18E5-68FA-2515-7B0B-A033416337A5}"/>
                </a:ext>
              </a:extLst>
            </p:cNvPr>
            <p:cNvSpPr/>
            <p:nvPr/>
          </p:nvSpPr>
          <p:spPr>
            <a:xfrm>
              <a:off x="619955" y="1507713"/>
              <a:ext cx="78473" cy="121574"/>
            </a:xfrm>
            <a:custGeom>
              <a:avLst/>
              <a:gdLst>
                <a:gd name="connsiteX0" fmla="*/ 70388 w 78473"/>
                <a:gd name="connsiteY0" fmla="*/ 47522 h 121574"/>
                <a:gd name="connsiteX1" fmla="*/ 27181 w 78473"/>
                <a:gd name="connsiteY1" fmla="*/ 4322 h 121574"/>
                <a:gd name="connsiteX2" fmla="*/ 2344 w 78473"/>
                <a:gd name="connsiteY2" fmla="*/ 4537 h 121574"/>
                <a:gd name="connsiteX3" fmla="*/ 2345 w 78473"/>
                <a:gd name="connsiteY3" fmla="*/ 29162 h 121574"/>
                <a:gd name="connsiteX4" fmla="*/ 33130 w 78473"/>
                <a:gd name="connsiteY4" fmla="*/ 59942 h 121574"/>
                <a:gd name="connsiteX5" fmla="*/ 2203 w 78473"/>
                <a:gd name="connsiteY5" fmla="*/ 90873 h 121574"/>
                <a:gd name="connsiteX6" fmla="*/ 2199 w 78473"/>
                <a:gd name="connsiteY6" fmla="*/ 115712 h 121574"/>
                <a:gd name="connsiteX7" fmla="*/ 27038 w 78473"/>
                <a:gd name="connsiteY7" fmla="*/ 115718 h 121574"/>
                <a:gd name="connsiteX8" fmla="*/ 70389 w 78473"/>
                <a:gd name="connsiteY8" fmla="*/ 72366 h 121574"/>
                <a:gd name="connsiteX9" fmla="*/ 70389 w 78473"/>
                <a:gd name="connsiteY9" fmla="*/ 47526 h 121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8473" h="121574">
                  <a:moveTo>
                    <a:pt x="70388" y="47522"/>
                  </a:moveTo>
                  <a:lnTo>
                    <a:pt x="27181" y="4322"/>
                  </a:lnTo>
                  <a:cubicBezTo>
                    <a:pt x="20262" y="-2477"/>
                    <a:pt x="9142" y="-2381"/>
                    <a:pt x="2344" y="4537"/>
                  </a:cubicBezTo>
                  <a:cubicBezTo>
                    <a:pt x="-4373" y="11372"/>
                    <a:pt x="-4373" y="22329"/>
                    <a:pt x="2345" y="29162"/>
                  </a:cubicBezTo>
                  <a:lnTo>
                    <a:pt x="33130" y="59942"/>
                  </a:lnTo>
                  <a:lnTo>
                    <a:pt x="2203" y="90873"/>
                  </a:lnTo>
                  <a:cubicBezTo>
                    <a:pt x="-4658" y="97731"/>
                    <a:pt x="-4659" y="108853"/>
                    <a:pt x="2199" y="115712"/>
                  </a:cubicBezTo>
                  <a:cubicBezTo>
                    <a:pt x="9057" y="122573"/>
                    <a:pt x="20177" y="122575"/>
                    <a:pt x="27038" y="115718"/>
                  </a:cubicBezTo>
                  <a:lnTo>
                    <a:pt x="70389" y="72366"/>
                  </a:lnTo>
                  <a:cubicBezTo>
                    <a:pt x="77244" y="65504"/>
                    <a:pt x="77244" y="54388"/>
                    <a:pt x="70389" y="47526"/>
                  </a:cubicBezTo>
                  <a:close/>
                </a:path>
              </a:pathLst>
            </a:custGeom>
            <a:solidFill>
              <a:srgbClr val="08683D"/>
            </a:solidFill>
            <a:ln w="1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B2552C55-D2A9-032F-9007-E3C456EFF28E}"/>
              </a:ext>
            </a:extLst>
          </p:cNvPr>
          <p:cNvSpPr txBox="1"/>
          <p:nvPr/>
        </p:nvSpPr>
        <p:spPr>
          <a:xfrm>
            <a:off x="637191" y="3285218"/>
            <a:ext cx="4337726" cy="181075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13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행위자가 피해자가 작성한 문서를 반려하거나 수정을 요구함</a:t>
            </a:r>
            <a:r>
              <a:rPr kumimoji="0" lang="en-US" altLang="ko-KR" sz="13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.</a:t>
            </a:r>
            <a:r>
              <a:rPr kumimoji="0" lang="ko-KR" altLang="en-US" sz="13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 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13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행위자는 피해자에게 업체에서 제공한 프로그램 사용설명서를</a:t>
            </a:r>
            <a:endParaRPr kumimoji="0" lang="en-US" altLang="ko-KR" sz="1300" b="0" i="0" u="none" strike="noStrike" kern="1200" cap="none" spc="-100" normalizeH="0" baseline="0" noProof="0" dirty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  <a:p>
            <a:pPr marL="0" marR="0" lvl="0" indent="104775" algn="l" defTabSz="914400" rtl="0" eaLnBrk="1" fontAlgn="auto" latinLnBrk="1" hangingPunct="1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3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요약한 내부 </a:t>
            </a:r>
            <a:r>
              <a:rPr kumimoji="0" lang="ko-KR" altLang="en-US" sz="1300" b="0" i="0" u="none" strike="noStrike" kern="1200" cap="none" spc="-100" normalizeH="0" baseline="0" noProof="0" dirty="0" err="1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전자결재시스템</a:t>
            </a:r>
            <a:r>
              <a:rPr kumimoji="0" lang="ko-KR" altLang="en-US" sz="13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사용설명서 제작을 지시함</a:t>
            </a:r>
            <a:r>
              <a:rPr kumimoji="0" lang="en-US" altLang="ko-KR" sz="13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.</a:t>
            </a:r>
            <a:endParaRPr kumimoji="0" lang="ko-KR" altLang="en-US" sz="1300" b="0" i="0" u="none" strike="noStrike" kern="1200" cap="none" spc="-100" normalizeH="0" baseline="0" noProof="0" dirty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13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피해자가 보고 과정에서 “내가 지금 거짓 보고를 하느냐</a:t>
            </a:r>
            <a:r>
              <a:rPr kumimoji="0" lang="en-US" altLang="ko-KR" sz="13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, </a:t>
            </a:r>
          </a:p>
          <a:p>
            <a:pPr marL="0" marR="0" lvl="0" indent="104775" algn="l" defTabSz="914400" rtl="0" eaLnBrk="1" fontAlgn="auto" latinLnBrk="1" hangingPunct="1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3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본인을</a:t>
            </a:r>
            <a:r>
              <a:rPr kumimoji="0" lang="en-US" altLang="ko-KR" sz="13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</a:t>
            </a:r>
            <a:r>
              <a:rPr kumimoji="0" lang="ko-KR" altLang="en-US" sz="13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도둑놈 </a:t>
            </a:r>
            <a:r>
              <a:rPr kumimoji="0" lang="ko-KR" altLang="en-US" sz="1300" b="0" i="0" u="none" strike="noStrike" kern="1200" cap="none" spc="-100" normalizeH="0" baseline="0" noProof="0" dirty="0" err="1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취급하느냐”라고</a:t>
            </a:r>
            <a:r>
              <a:rPr kumimoji="0" lang="ko-KR" altLang="en-US" sz="13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하면서 화를 내자 행위자가 </a:t>
            </a:r>
            <a:endParaRPr kumimoji="0" lang="en-US" altLang="ko-KR" sz="1300" b="0" i="0" u="none" strike="noStrike" kern="1200" cap="none" spc="-100" normalizeH="0" baseline="0" noProof="0" dirty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  <a:p>
            <a:pPr marL="0" marR="0" lvl="0" indent="104775" algn="l" defTabSz="914400" rtl="0" eaLnBrk="1" fontAlgn="auto" latinLnBrk="1" hangingPunct="1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3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“어디서</a:t>
            </a:r>
            <a:r>
              <a:rPr kumimoji="0" lang="en-US" altLang="ko-KR" sz="13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</a:t>
            </a:r>
            <a:r>
              <a:rPr kumimoji="0" lang="ko-KR" altLang="en-US" sz="13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과장이</a:t>
            </a:r>
            <a:r>
              <a:rPr kumimoji="0" lang="en-US" altLang="ko-KR" sz="13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</a:t>
            </a:r>
            <a:r>
              <a:rPr kumimoji="0" lang="ko-KR" altLang="en-US" sz="13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이야기하는데 말대꾸 질이냐</a:t>
            </a:r>
            <a:r>
              <a:rPr kumimoji="0" lang="en-US" altLang="ko-KR" sz="13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? </a:t>
            </a:r>
            <a:r>
              <a:rPr kumimoji="0" lang="ko-KR" altLang="en-US" sz="13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과장이 우습게</a:t>
            </a:r>
            <a:endParaRPr kumimoji="0" lang="en-US" altLang="ko-KR" sz="1300" b="0" i="0" u="none" strike="noStrike" kern="1200" cap="none" spc="-100" normalizeH="0" baseline="0" noProof="0" dirty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  <a:p>
            <a:pPr marL="0" marR="0" lvl="0" indent="104775" algn="l" defTabSz="914400" rtl="0" eaLnBrk="1" fontAlgn="auto" latinLnBrk="1" hangingPunct="1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3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보이냐</a:t>
            </a:r>
            <a:r>
              <a:rPr kumimoji="0" lang="en-US" altLang="ko-KR" sz="13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?” </a:t>
            </a:r>
            <a:r>
              <a:rPr kumimoji="0" lang="ko-KR" altLang="en-US" sz="13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라고 말함</a:t>
            </a:r>
            <a:r>
              <a:rPr kumimoji="0" lang="en-US" altLang="ko-KR" sz="13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.</a:t>
            </a:r>
            <a:endParaRPr kumimoji="0" lang="ko-KR" altLang="en-US" sz="1300" b="0" i="0" u="none" strike="noStrike" kern="1200" cap="none" spc="-100" normalizeH="0" baseline="0" noProof="0" dirty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72" name="사각형: 둥근 위쪽 모서리 71">
            <a:extLst>
              <a:ext uri="{FF2B5EF4-FFF2-40B4-BE49-F238E27FC236}">
                <a16:creationId xmlns:a16="http://schemas.microsoft.com/office/drawing/2014/main" id="{F10C2C8A-6692-9333-78C5-6DF2C9C0E9F2}"/>
              </a:ext>
            </a:extLst>
          </p:cNvPr>
          <p:cNvSpPr/>
          <p:nvPr/>
        </p:nvSpPr>
        <p:spPr>
          <a:xfrm>
            <a:off x="506428" y="2760308"/>
            <a:ext cx="4633203" cy="375683"/>
          </a:xfrm>
          <a:prstGeom prst="round2SameRect">
            <a:avLst/>
          </a:prstGeom>
          <a:solidFill>
            <a:srgbClr val="404040"/>
          </a:solidFill>
          <a:ln w="25400">
            <a:solidFill>
              <a:srgbClr val="40404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600" b="1" i="0" u="none" strike="noStrike" kern="1200" cap="none" spc="-150" normalizeH="0" baseline="0" noProof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37894946-8113-AC86-A328-E271105B5F47}"/>
              </a:ext>
            </a:extLst>
          </p:cNvPr>
          <p:cNvSpPr txBox="1"/>
          <p:nvPr/>
        </p:nvSpPr>
        <p:spPr>
          <a:xfrm>
            <a:off x="2238734" y="2825039"/>
            <a:ext cx="1168590" cy="24622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600" b="1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주요 사실관계</a:t>
            </a:r>
          </a:p>
        </p:txBody>
      </p:sp>
      <p:grpSp>
        <p:nvGrpSpPr>
          <p:cNvPr id="85" name="그룹 84">
            <a:extLst>
              <a:ext uri="{FF2B5EF4-FFF2-40B4-BE49-F238E27FC236}">
                <a16:creationId xmlns:a16="http://schemas.microsoft.com/office/drawing/2014/main" id="{9C95DAFF-6298-C51A-63C0-116ECFE2012B}"/>
              </a:ext>
            </a:extLst>
          </p:cNvPr>
          <p:cNvGrpSpPr/>
          <p:nvPr/>
        </p:nvGrpSpPr>
        <p:grpSpPr>
          <a:xfrm>
            <a:off x="482600" y="1838580"/>
            <a:ext cx="3061926" cy="692034"/>
            <a:chOff x="546296" y="1848105"/>
            <a:chExt cx="3061926" cy="692034"/>
          </a:xfrm>
        </p:grpSpPr>
        <p:grpSp>
          <p:nvGrpSpPr>
            <p:cNvPr id="81" name="그룹 80">
              <a:extLst>
                <a:ext uri="{FF2B5EF4-FFF2-40B4-BE49-F238E27FC236}">
                  <a16:creationId xmlns:a16="http://schemas.microsoft.com/office/drawing/2014/main" id="{20D2A34B-3E6D-71C7-DBAB-4C5DCA6BA52C}"/>
                </a:ext>
              </a:extLst>
            </p:cNvPr>
            <p:cNvGrpSpPr/>
            <p:nvPr/>
          </p:nvGrpSpPr>
          <p:grpSpPr>
            <a:xfrm>
              <a:off x="546296" y="1848105"/>
              <a:ext cx="3061926" cy="291984"/>
              <a:chOff x="546296" y="1848105"/>
              <a:chExt cx="3061926" cy="291984"/>
            </a:xfrm>
          </p:grpSpPr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96331280-D41B-035F-2CB8-4E400D9F5CF4}"/>
                  </a:ext>
                </a:extLst>
              </p:cNvPr>
              <p:cNvSpPr txBox="1"/>
              <p:nvPr/>
            </p:nvSpPr>
            <p:spPr>
              <a:xfrm>
                <a:off x="1408902" y="1905593"/>
                <a:ext cx="2199320" cy="2154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spAutoFit/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18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400" b="0" i="0" u="none" strike="noStrike" kern="1200" cap="none" spc="-100" normalizeH="0" baseline="0" noProof="0">
                    <a:ln>
                      <a:noFill/>
                    </a:ln>
                    <a:gradFill>
                      <a:gsLst>
                        <a:gs pos="100000">
                          <a:prstClr val="black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  <a:effectLst/>
                    <a:uLnTx/>
                    <a:uFillTx/>
                    <a:latin typeface="맑은 고딕" panose="020F0502020204030204"/>
                    <a:ea typeface="맑은 고딕" panose="020B0503020000020004" pitchFamily="50" charset="-127"/>
                    <a:cs typeface="+mn-cs"/>
                  </a:rPr>
                  <a:t>C</a:t>
                </a:r>
                <a:r>
                  <a:rPr kumimoji="0" lang="ko-KR" altLang="en-US" sz="1400" b="0" i="0" u="none" strike="noStrike" kern="1200" cap="none" spc="-100" normalizeH="0" baseline="0" noProof="0">
                    <a:ln>
                      <a:noFill/>
                    </a:ln>
                    <a:gradFill>
                      <a:gsLst>
                        <a:gs pos="100000">
                          <a:prstClr val="black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  <a:effectLst/>
                    <a:uLnTx/>
                    <a:uFillTx/>
                    <a:latin typeface="맑은 고딕" panose="020F0502020204030204"/>
                    <a:ea typeface="맑은 고딕" panose="020B0503020000020004" pitchFamily="50" charset="-127"/>
                    <a:cs typeface="+mn-cs"/>
                  </a:rPr>
                  <a:t>공단 </a:t>
                </a:r>
                <a:r>
                  <a:rPr kumimoji="0" lang="en-US" altLang="ko-KR" sz="1400" b="0" i="0" u="none" strike="noStrike" kern="1200" cap="none" spc="-100" normalizeH="0" baseline="0" noProof="0">
                    <a:ln>
                      <a:noFill/>
                    </a:ln>
                    <a:gradFill>
                      <a:gsLst>
                        <a:gs pos="100000">
                          <a:prstClr val="black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  <a:effectLst/>
                    <a:uLnTx/>
                    <a:uFillTx/>
                    <a:latin typeface="맑은 고딕" panose="020F0502020204030204"/>
                    <a:ea typeface="맑은 고딕" panose="020B0503020000020004" pitchFamily="50" charset="-127"/>
                    <a:cs typeface="+mn-cs"/>
                  </a:rPr>
                  <a:t>D</a:t>
                </a:r>
                <a:r>
                  <a:rPr kumimoji="0" lang="ko-KR" altLang="en-US" sz="1400" b="0" i="0" u="none" strike="noStrike" kern="1200" cap="none" spc="-100" normalizeH="0" baseline="0" noProof="0">
                    <a:ln>
                      <a:noFill/>
                    </a:ln>
                    <a:gradFill>
                      <a:gsLst>
                        <a:gs pos="100000">
                          <a:prstClr val="black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  <a:effectLst/>
                    <a:uLnTx/>
                    <a:uFillTx/>
                    <a:latin typeface="맑은 고딕" panose="020F0502020204030204"/>
                    <a:ea typeface="맑은 고딕" panose="020B0503020000020004" pitchFamily="50" charset="-127"/>
                    <a:cs typeface="+mn-cs"/>
                  </a:rPr>
                  <a:t>센터 사회복지사 과장</a:t>
                </a:r>
              </a:p>
            </p:txBody>
          </p:sp>
          <p:sp>
            <p:nvSpPr>
              <p:cNvPr id="80" name="사각형: 둥근 모서리 79">
                <a:extLst>
                  <a:ext uri="{FF2B5EF4-FFF2-40B4-BE49-F238E27FC236}">
                    <a16:creationId xmlns:a16="http://schemas.microsoft.com/office/drawing/2014/main" id="{55437C00-04C4-9A19-B790-D8A2914B600B}"/>
                  </a:ext>
                </a:extLst>
              </p:cNvPr>
              <p:cNvSpPr/>
              <p:nvPr/>
            </p:nvSpPr>
            <p:spPr>
              <a:xfrm>
                <a:off x="546296" y="1848105"/>
                <a:ext cx="794327" cy="291984"/>
              </a:xfrm>
              <a:prstGeom prst="roundRect">
                <a:avLst>
                  <a:gd name="adj" fmla="val 50000"/>
                </a:avLst>
              </a:prstGeom>
              <a:solidFill>
                <a:srgbClr val="FF5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rtlCol="0" anchor="ctr"/>
              <a:lstStyle/>
              <a:p>
                <a:pPr marL="0" marR="0" lvl="0" indent="0" algn="ctr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1400" b="1" i="0" u="none" strike="noStrike" kern="1200" cap="none" spc="-150" normalizeH="0" baseline="0" noProof="0">
                    <a:ln>
                      <a:noFill/>
                    </a:ln>
                    <a:gradFill>
                      <a:gsLst>
                        <a:gs pos="100000">
                          <a:prstClr val="white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  <a:effectLst/>
                    <a:uLnTx/>
                    <a:uFillTx/>
                    <a:latin typeface="맑은 고딕" panose="020B0503020000020004" pitchFamily="50" charset="-127"/>
                    <a:ea typeface="맑은 고딕" panose="020B0503020000020004" pitchFamily="50" charset="-127"/>
                    <a:cs typeface="+mn-cs"/>
                  </a:rPr>
                  <a:t>행위자</a:t>
                </a:r>
              </a:p>
            </p:txBody>
          </p:sp>
        </p:grpSp>
        <p:grpSp>
          <p:nvGrpSpPr>
            <p:cNvPr id="82" name="그룹 81">
              <a:extLst>
                <a:ext uri="{FF2B5EF4-FFF2-40B4-BE49-F238E27FC236}">
                  <a16:creationId xmlns:a16="http://schemas.microsoft.com/office/drawing/2014/main" id="{55E258D2-EA78-D78F-843B-913E7D47E393}"/>
                </a:ext>
              </a:extLst>
            </p:cNvPr>
            <p:cNvGrpSpPr/>
            <p:nvPr/>
          </p:nvGrpSpPr>
          <p:grpSpPr>
            <a:xfrm>
              <a:off x="546296" y="2248155"/>
              <a:ext cx="2678809" cy="291984"/>
              <a:chOff x="546296" y="1848105"/>
              <a:chExt cx="2678809" cy="291984"/>
            </a:xfrm>
          </p:grpSpPr>
          <p:sp>
            <p:nvSpPr>
              <p:cNvPr id="83" name="TextBox 82">
                <a:extLst>
                  <a:ext uri="{FF2B5EF4-FFF2-40B4-BE49-F238E27FC236}">
                    <a16:creationId xmlns:a16="http://schemas.microsoft.com/office/drawing/2014/main" id="{FBEB3DC9-A3B4-B677-975A-DABE1EB1873F}"/>
                  </a:ext>
                </a:extLst>
              </p:cNvPr>
              <p:cNvSpPr txBox="1"/>
              <p:nvPr/>
            </p:nvSpPr>
            <p:spPr>
              <a:xfrm>
                <a:off x="1408902" y="1905593"/>
                <a:ext cx="1816203" cy="2154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spAutoFit/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18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400" b="0" i="0" u="none" strike="noStrike" kern="1200" cap="none" spc="-100" normalizeH="0" baseline="0" noProof="0">
                    <a:ln>
                      <a:noFill/>
                    </a:ln>
                    <a:gradFill>
                      <a:gsLst>
                        <a:gs pos="100000">
                          <a:prstClr val="black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  <a:effectLst/>
                    <a:uLnTx/>
                    <a:uFillTx/>
                    <a:latin typeface="맑은 고딕" panose="020F0502020204030204"/>
                    <a:ea typeface="맑은 고딕" panose="020B0503020000020004" pitchFamily="50" charset="-127"/>
                    <a:cs typeface="+mn-cs"/>
                  </a:rPr>
                  <a:t>C</a:t>
                </a:r>
                <a:r>
                  <a:rPr kumimoji="0" lang="ko-KR" altLang="en-US" sz="1400" b="0" i="0" u="none" strike="noStrike" kern="1200" cap="none" spc="-100" normalizeH="0" baseline="0" noProof="0">
                    <a:ln>
                      <a:noFill/>
                    </a:ln>
                    <a:gradFill>
                      <a:gsLst>
                        <a:gs pos="100000">
                          <a:prstClr val="black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  <a:effectLst/>
                    <a:uLnTx/>
                    <a:uFillTx/>
                    <a:latin typeface="맑은 고딕" panose="020F0502020204030204"/>
                    <a:ea typeface="맑은 고딕" panose="020B0503020000020004" pitchFamily="50" charset="-127"/>
                    <a:cs typeface="+mn-cs"/>
                  </a:rPr>
                  <a:t>공단 </a:t>
                </a:r>
                <a:r>
                  <a:rPr kumimoji="0" lang="en-US" altLang="ko-KR" sz="1400" b="0" i="0" u="none" strike="noStrike" kern="1200" cap="none" spc="-100" normalizeH="0" baseline="0" noProof="0">
                    <a:ln>
                      <a:noFill/>
                    </a:ln>
                    <a:gradFill>
                      <a:gsLst>
                        <a:gs pos="100000">
                          <a:prstClr val="black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  <a:effectLst/>
                    <a:uLnTx/>
                    <a:uFillTx/>
                    <a:latin typeface="맑은 고딕" panose="020F0502020204030204"/>
                    <a:ea typeface="맑은 고딕" panose="020B0503020000020004" pitchFamily="50" charset="-127"/>
                    <a:cs typeface="+mn-cs"/>
                  </a:rPr>
                  <a:t>D</a:t>
                </a:r>
                <a:r>
                  <a:rPr kumimoji="0" lang="ko-KR" altLang="en-US" sz="1400" b="0" i="0" u="none" strike="noStrike" kern="1200" cap="none" spc="-100" normalizeH="0" baseline="0" noProof="0">
                    <a:ln>
                      <a:noFill/>
                    </a:ln>
                    <a:gradFill>
                      <a:gsLst>
                        <a:gs pos="100000">
                          <a:prstClr val="black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  <a:effectLst/>
                    <a:uLnTx/>
                    <a:uFillTx/>
                    <a:latin typeface="맑은 고딕" panose="020F0502020204030204"/>
                    <a:ea typeface="맑은 고딕" panose="020B0503020000020004" pitchFamily="50" charset="-127"/>
                    <a:cs typeface="+mn-cs"/>
                  </a:rPr>
                  <a:t>센터 사회복지사</a:t>
                </a:r>
              </a:p>
            </p:txBody>
          </p:sp>
          <p:sp>
            <p:nvSpPr>
              <p:cNvPr id="84" name="사각형: 둥근 모서리 83">
                <a:extLst>
                  <a:ext uri="{FF2B5EF4-FFF2-40B4-BE49-F238E27FC236}">
                    <a16:creationId xmlns:a16="http://schemas.microsoft.com/office/drawing/2014/main" id="{33345349-795D-801F-F49F-EBE3302AB3E3}"/>
                  </a:ext>
                </a:extLst>
              </p:cNvPr>
              <p:cNvSpPr/>
              <p:nvPr/>
            </p:nvSpPr>
            <p:spPr>
              <a:xfrm>
                <a:off x="546296" y="1848105"/>
                <a:ext cx="794327" cy="291984"/>
              </a:xfrm>
              <a:prstGeom prst="roundRect">
                <a:avLst>
                  <a:gd name="adj" fmla="val 50000"/>
                </a:avLst>
              </a:prstGeom>
              <a:solidFill>
                <a:srgbClr val="0D82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rtlCol="0" anchor="ctr"/>
              <a:lstStyle/>
              <a:p>
                <a:pPr marL="0" marR="0" lvl="0" indent="0" algn="ctr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1400" b="1" i="0" u="none" strike="noStrike" kern="1200" cap="none" spc="-150" normalizeH="0" baseline="0" noProof="0">
                    <a:ln>
                      <a:noFill/>
                    </a:ln>
                    <a:gradFill>
                      <a:gsLst>
                        <a:gs pos="100000">
                          <a:prstClr val="white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  <a:effectLst/>
                    <a:uLnTx/>
                    <a:uFillTx/>
                    <a:latin typeface="맑은 고딕" panose="020B0503020000020004" pitchFamily="50" charset="-127"/>
                    <a:ea typeface="맑은 고딕" panose="020B0503020000020004" pitchFamily="50" charset="-127"/>
                    <a:cs typeface="+mn-cs"/>
                  </a:rPr>
                  <a:t>피해자</a:t>
                </a:r>
              </a:p>
            </p:txBody>
          </p:sp>
        </p:grpSp>
      </p:grpSp>
      <p:grpSp>
        <p:nvGrpSpPr>
          <p:cNvPr id="124" name="그룹 123">
            <a:extLst>
              <a:ext uri="{FF2B5EF4-FFF2-40B4-BE49-F238E27FC236}">
                <a16:creationId xmlns:a16="http://schemas.microsoft.com/office/drawing/2014/main" id="{B7D92455-F91B-A509-4DD2-31FB8DFE8B86}"/>
              </a:ext>
            </a:extLst>
          </p:cNvPr>
          <p:cNvGrpSpPr/>
          <p:nvPr/>
        </p:nvGrpSpPr>
        <p:grpSpPr>
          <a:xfrm>
            <a:off x="5907990" y="2315192"/>
            <a:ext cx="5819457" cy="682317"/>
            <a:chOff x="5907990" y="2600942"/>
            <a:chExt cx="5819457" cy="682317"/>
          </a:xfrm>
        </p:grpSpPr>
        <p:sp>
          <p:nvSpPr>
            <p:cNvPr id="125" name="사각형: 둥근 모서리 124">
              <a:extLst>
                <a:ext uri="{FF2B5EF4-FFF2-40B4-BE49-F238E27FC236}">
                  <a16:creationId xmlns:a16="http://schemas.microsoft.com/office/drawing/2014/main" id="{0382E996-680E-AE7B-0870-DB2B8ED923AC}"/>
                </a:ext>
              </a:extLst>
            </p:cNvPr>
            <p:cNvSpPr/>
            <p:nvPr/>
          </p:nvSpPr>
          <p:spPr>
            <a:xfrm>
              <a:off x="5907990" y="2600942"/>
              <a:ext cx="5819457" cy="38463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126" name="TextBox 125">
              <a:extLst>
                <a:ext uri="{FF2B5EF4-FFF2-40B4-BE49-F238E27FC236}">
                  <a16:creationId xmlns:a16="http://schemas.microsoft.com/office/drawing/2014/main" id="{313791DD-4812-DA21-1685-5B9B29ED2ECB}"/>
                </a:ext>
              </a:extLst>
            </p:cNvPr>
            <p:cNvSpPr txBox="1"/>
            <p:nvPr/>
          </p:nvSpPr>
          <p:spPr>
            <a:xfrm>
              <a:off x="6354787" y="2670151"/>
              <a:ext cx="3664465" cy="246221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600" b="1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srgbClr val="097142"/>
                      </a:gs>
                      <a:gs pos="100000">
                        <a:srgbClr val="407C5F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직장에서의 지위 또는 관계 등의 우위를 이용</a:t>
              </a:r>
            </a:p>
          </p:txBody>
        </p:sp>
        <p:sp>
          <p:nvSpPr>
            <p:cNvPr id="127" name="TextBox 126">
              <a:extLst>
                <a:ext uri="{FF2B5EF4-FFF2-40B4-BE49-F238E27FC236}">
                  <a16:creationId xmlns:a16="http://schemas.microsoft.com/office/drawing/2014/main" id="{16AF3148-1A6D-6D5F-B431-6A0A6514FEA6}"/>
                </a:ext>
              </a:extLst>
            </p:cNvPr>
            <p:cNvSpPr txBox="1"/>
            <p:nvPr/>
          </p:nvSpPr>
          <p:spPr>
            <a:xfrm>
              <a:off x="6354787" y="3067815"/>
              <a:ext cx="4195059" cy="215444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ko-KR" altLang="en-US" sz="1400" b="0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 사회복지사 과장은 중간관리자로 지위의 우위가 인정됨</a:t>
              </a:r>
              <a:r>
                <a:rPr kumimoji="0" lang="en-US" altLang="ko-KR" sz="1400" b="0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.</a:t>
              </a:r>
              <a:endParaRPr kumimoji="0" lang="ko-KR" altLang="en-US" sz="14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128" name="자유형: 도형 127">
              <a:extLst>
                <a:ext uri="{FF2B5EF4-FFF2-40B4-BE49-F238E27FC236}">
                  <a16:creationId xmlns:a16="http://schemas.microsoft.com/office/drawing/2014/main" id="{F88175AF-B2AF-80E5-0B89-2A59BDA35AD3}"/>
                </a:ext>
              </a:extLst>
            </p:cNvPr>
            <p:cNvSpPr/>
            <p:nvPr/>
          </p:nvSpPr>
          <p:spPr>
            <a:xfrm>
              <a:off x="5966279" y="2647259"/>
              <a:ext cx="292004" cy="292004"/>
            </a:xfrm>
            <a:custGeom>
              <a:avLst/>
              <a:gdLst/>
              <a:ahLst/>
              <a:cxnLst/>
              <a:rect l="l" t="t" r="r" b="b"/>
              <a:pathLst>
                <a:path w="333376" h="333376">
                  <a:moveTo>
                    <a:pt x="166688" y="0"/>
                  </a:moveTo>
                  <a:cubicBezTo>
                    <a:pt x="258747" y="0"/>
                    <a:pt x="333376" y="74629"/>
                    <a:pt x="333376" y="166688"/>
                  </a:cubicBezTo>
                  <a:cubicBezTo>
                    <a:pt x="333376" y="212718"/>
                    <a:pt x="314719" y="254390"/>
                    <a:pt x="284554" y="284554"/>
                  </a:cubicBezTo>
                  <a:lnTo>
                    <a:pt x="232390" y="319724"/>
                  </a:lnTo>
                  <a:lnTo>
                    <a:pt x="232390" y="92154"/>
                  </a:lnTo>
                  <a:lnTo>
                    <a:pt x="164185" y="92154"/>
                  </a:lnTo>
                  <a:lnTo>
                    <a:pt x="137815" y="134965"/>
                  </a:lnTo>
                  <a:lnTo>
                    <a:pt x="187137" y="134965"/>
                  </a:lnTo>
                  <a:lnTo>
                    <a:pt x="187137" y="329248"/>
                  </a:lnTo>
                  <a:lnTo>
                    <a:pt x="166688" y="333376"/>
                  </a:lnTo>
                  <a:cubicBezTo>
                    <a:pt x="74629" y="333376"/>
                    <a:pt x="0" y="258747"/>
                    <a:pt x="0" y="166688"/>
                  </a:cubicBezTo>
                  <a:cubicBezTo>
                    <a:pt x="0" y="74629"/>
                    <a:pt x="74629" y="0"/>
                    <a:pt x="166688" y="0"/>
                  </a:cubicBezTo>
                  <a:close/>
                </a:path>
              </a:pathLst>
            </a:custGeom>
            <a:solidFill>
              <a:srgbClr val="0971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407C5F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grpSp>
        <p:nvGrpSpPr>
          <p:cNvPr id="129" name="그룹 128">
            <a:extLst>
              <a:ext uri="{FF2B5EF4-FFF2-40B4-BE49-F238E27FC236}">
                <a16:creationId xmlns:a16="http://schemas.microsoft.com/office/drawing/2014/main" id="{8D8FC73A-842F-B101-4D21-3D67C5E543AB}"/>
              </a:ext>
            </a:extLst>
          </p:cNvPr>
          <p:cNvGrpSpPr/>
          <p:nvPr/>
        </p:nvGrpSpPr>
        <p:grpSpPr>
          <a:xfrm>
            <a:off x="5907990" y="3362522"/>
            <a:ext cx="5852123" cy="1444064"/>
            <a:chOff x="5907990" y="3778015"/>
            <a:chExt cx="5852123" cy="1444064"/>
          </a:xfrm>
        </p:grpSpPr>
        <p:sp>
          <p:nvSpPr>
            <p:cNvPr id="130" name="사각형: 둥근 모서리 129">
              <a:extLst>
                <a:ext uri="{FF2B5EF4-FFF2-40B4-BE49-F238E27FC236}">
                  <a16:creationId xmlns:a16="http://schemas.microsoft.com/office/drawing/2014/main" id="{27E6F106-8249-F5DA-789C-0B7509D6D9DE}"/>
                </a:ext>
              </a:extLst>
            </p:cNvPr>
            <p:cNvSpPr/>
            <p:nvPr/>
          </p:nvSpPr>
          <p:spPr>
            <a:xfrm>
              <a:off x="5907990" y="3778015"/>
              <a:ext cx="5819457" cy="38463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131" name="TextBox 130">
              <a:extLst>
                <a:ext uri="{FF2B5EF4-FFF2-40B4-BE49-F238E27FC236}">
                  <a16:creationId xmlns:a16="http://schemas.microsoft.com/office/drawing/2014/main" id="{0F98D51A-26EE-10C0-263D-43EEE15407EF}"/>
                </a:ext>
              </a:extLst>
            </p:cNvPr>
            <p:cNvSpPr txBox="1"/>
            <p:nvPr/>
          </p:nvSpPr>
          <p:spPr>
            <a:xfrm>
              <a:off x="6354787" y="3847224"/>
              <a:ext cx="2495876" cy="246221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>
                <a:spcBef>
                  <a:spcPts val="300"/>
                </a:spcBef>
                <a:defRPr/>
              </a:pPr>
              <a:r>
                <a:rPr lang="ko-KR" altLang="en-US" sz="1600" b="1" spc="-150" dirty="0">
                  <a:gradFill>
                    <a:gsLst>
                      <a:gs pos="100000">
                        <a:srgbClr val="097142"/>
                      </a:gs>
                      <a:gs pos="100000">
                        <a:srgbClr val="407C5F"/>
                      </a:gs>
                    </a:gsLst>
                    <a:lin ang="2700000" scaled="1"/>
                  </a:gradFill>
                  <a:latin typeface="맑은 고딕" panose="020F0502020204030204"/>
                  <a:ea typeface="맑은 고딕" panose="020B0503020000020004" pitchFamily="50" charset="-127"/>
                </a:rPr>
                <a:t>업무상 적정 범위를 넘는 행위 </a:t>
              </a:r>
            </a:p>
          </p:txBody>
        </p:sp>
        <p:sp>
          <p:nvSpPr>
            <p:cNvPr id="132" name="TextBox 131">
              <a:extLst>
                <a:ext uri="{FF2B5EF4-FFF2-40B4-BE49-F238E27FC236}">
                  <a16:creationId xmlns:a16="http://schemas.microsoft.com/office/drawing/2014/main" id="{9F5EA9EB-2330-A7D1-5D98-1EE2AF120DF9}"/>
                </a:ext>
              </a:extLst>
            </p:cNvPr>
            <p:cNvSpPr txBox="1"/>
            <p:nvPr/>
          </p:nvSpPr>
          <p:spPr>
            <a:xfrm>
              <a:off x="6354787" y="4244888"/>
              <a:ext cx="5405326" cy="977191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ko-KR" altLang="en-US" sz="1400" b="0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 피해자가 작성한 문서의 형식이 맞지 않고 오타 등이 있어 관리자로서</a:t>
              </a:r>
              <a:endParaRPr kumimoji="0" lang="en-US" altLang="ko-KR" sz="14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  <a:p>
              <a:pPr marL="0" marR="0" lvl="0" indent="104775" algn="l" defTabSz="914400" rtl="0" eaLnBrk="1" fontAlgn="auto" latinLnBrk="1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400" b="0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적정한 업무지시로 보여 지며</a:t>
              </a:r>
              <a:r>
                <a:rPr kumimoji="0" lang="en-US" altLang="ko-KR" sz="1400" b="0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, </a:t>
              </a:r>
              <a:r>
                <a:rPr kumimoji="0" lang="ko-KR" altLang="en-US" sz="1400" b="0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과장이 상급자로서 그 우위를 이용하여</a:t>
              </a:r>
              <a:endParaRPr kumimoji="0" lang="en-US" altLang="ko-KR" sz="14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  <a:p>
              <a:pPr marL="0" marR="0" lvl="0" indent="104775" algn="l" defTabSz="914400" rtl="0" eaLnBrk="1" fontAlgn="auto" latinLnBrk="1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400" b="0" i="0" u="none" strike="noStrike" kern="1200" cap="none" spc="-120" normalizeH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일방적으로 하급자인 원고의 인격을 비하하거나 모욕하였다고 단정하기</a:t>
              </a:r>
              <a:endParaRPr kumimoji="0" lang="en-US" altLang="ko-KR" sz="1400" b="0" i="0" u="none" strike="noStrike" kern="1200" cap="none" spc="-120" normalizeH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  <a:p>
              <a:pPr marL="0" marR="0" lvl="0" indent="104775" algn="l" defTabSz="914400" rtl="0" eaLnBrk="1" fontAlgn="auto" latinLnBrk="1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400" b="0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어려움</a:t>
              </a:r>
              <a:r>
                <a:rPr kumimoji="0" lang="en-US" altLang="ko-KR" sz="1400" b="0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.</a:t>
              </a:r>
            </a:p>
          </p:txBody>
        </p:sp>
        <p:sp>
          <p:nvSpPr>
            <p:cNvPr id="133" name="자유형: 도형 132">
              <a:extLst>
                <a:ext uri="{FF2B5EF4-FFF2-40B4-BE49-F238E27FC236}">
                  <a16:creationId xmlns:a16="http://schemas.microsoft.com/office/drawing/2014/main" id="{EB3B4F68-AE65-01FD-3FB8-9757B71BB89A}"/>
                </a:ext>
              </a:extLst>
            </p:cNvPr>
            <p:cNvSpPr/>
            <p:nvPr/>
          </p:nvSpPr>
          <p:spPr>
            <a:xfrm>
              <a:off x="5966683" y="3824332"/>
              <a:ext cx="291600" cy="291600"/>
            </a:xfrm>
            <a:custGeom>
              <a:avLst/>
              <a:gdLst/>
              <a:ahLst/>
              <a:cxnLst/>
              <a:rect l="l" t="t" r="r" b="b"/>
              <a:pathLst>
                <a:path w="333376" h="333376">
                  <a:moveTo>
                    <a:pt x="157911" y="331604"/>
                  </a:moveTo>
                  <a:lnTo>
                    <a:pt x="175465" y="331604"/>
                  </a:lnTo>
                  <a:lnTo>
                    <a:pt x="166688" y="333376"/>
                  </a:lnTo>
                  <a:close/>
                  <a:moveTo>
                    <a:pt x="166688" y="0"/>
                  </a:moveTo>
                  <a:cubicBezTo>
                    <a:pt x="258747" y="0"/>
                    <a:pt x="333376" y="74629"/>
                    <a:pt x="333376" y="166688"/>
                  </a:cubicBezTo>
                  <a:cubicBezTo>
                    <a:pt x="333376" y="212718"/>
                    <a:pt x="314719" y="254390"/>
                    <a:pt x="284554" y="284554"/>
                  </a:cubicBezTo>
                  <a:lnTo>
                    <a:pt x="277302" y="289444"/>
                  </a:lnTo>
                  <a:lnTo>
                    <a:pt x="197026" y="289444"/>
                  </a:lnTo>
                  <a:lnTo>
                    <a:pt x="223898" y="261120"/>
                  </a:lnTo>
                  <a:cubicBezTo>
                    <a:pt x="245395" y="238765"/>
                    <a:pt x="260188" y="219394"/>
                    <a:pt x="268277" y="203007"/>
                  </a:cubicBezTo>
                  <a:cubicBezTo>
                    <a:pt x="276366" y="186621"/>
                    <a:pt x="280411" y="171319"/>
                    <a:pt x="280411" y="157103"/>
                  </a:cubicBezTo>
                  <a:cubicBezTo>
                    <a:pt x="280411" y="145166"/>
                    <a:pt x="277074" y="133419"/>
                    <a:pt x="270400" y="121861"/>
                  </a:cubicBezTo>
                  <a:cubicBezTo>
                    <a:pt x="263726" y="110304"/>
                    <a:pt x="254827" y="101459"/>
                    <a:pt x="243704" y="95328"/>
                  </a:cubicBezTo>
                  <a:cubicBezTo>
                    <a:pt x="232580" y="89196"/>
                    <a:pt x="219748" y="86131"/>
                    <a:pt x="205206" y="86131"/>
                  </a:cubicBezTo>
                  <a:cubicBezTo>
                    <a:pt x="181657" y="86131"/>
                    <a:pt x="162367" y="93537"/>
                    <a:pt x="147337" y="108350"/>
                  </a:cubicBezTo>
                  <a:cubicBezTo>
                    <a:pt x="132307" y="123163"/>
                    <a:pt x="124195" y="143484"/>
                    <a:pt x="123002" y="169312"/>
                  </a:cubicBezTo>
                  <a:lnTo>
                    <a:pt x="167441" y="169312"/>
                  </a:lnTo>
                  <a:cubicBezTo>
                    <a:pt x="167875" y="156832"/>
                    <a:pt x="171347" y="146956"/>
                    <a:pt x="177859" y="139686"/>
                  </a:cubicBezTo>
                  <a:cubicBezTo>
                    <a:pt x="184370" y="132415"/>
                    <a:pt x="192509" y="128779"/>
                    <a:pt x="202276" y="128779"/>
                  </a:cubicBezTo>
                  <a:cubicBezTo>
                    <a:pt x="211934" y="128779"/>
                    <a:pt x="219829" y="131791"/>
                    <a:pt x="225960" y="137814"/>
                  </a:cubicBezTo>
                  <a:cubicBezTo>
                    <a:pt x="232092" y="143837"/>
                    <a:pt x="235158" y="151460"/>
                    <a:pt x="235158" y="160684"/>
                  </a:cubicBezTo>
                  <a:cubicBezTo>
                    <a:pt x="235158" y="169583"/>
                    <a:pt x="232200" y="179540"/>
                    <a:pt x="226286" y="190555"/>
                  </a:cubicBezTo>
                  <a:cubicBezTo>
                    <a:pt x="220372" y="201569"/>
                    <a:pt x="208461" y="216138"/>
                    <a:pt x="190556" y="234261"/>
                  </a:cubicBezTo>
                  <a:lnTo>
                    <a:pt x="116490" y="309792"/>
                  </a:lnTo>
                  <a:lnTo>
                    <a:pt x="116490" y="323242"/>
                  </a:lnTo>
                  <a:lnTo>
                    <a:pt x="101806" y="320277"/>
                  </a:lnTo>
                  <a:cubicBezTo>
                    <a:pt x="41979" y="294972"/>
                    <a:pt x="0" y="235732"/>
                    <a:pt x="0" y="166688"/>
                  </a:cubicBezTo>
                  <a:cubicBezTo>
                    <a:pt x="0" y="74629"/>
                    <a:pt x="74629" y="0"/>
                    <a:pt x="166688" y="0"/>
                  </a:cubicBezTo>
                  <a:close/>
                </a:path>
              </a:pathLst>
            </a:custGeom>
            <a:solidFill>
              <a:srgbClr val="0971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grpSp>
        <p:nvGrpSpPr>
          <p:cNvPr id="134" name="그룹 133">
            <a:extLst>
              <a:ext uri="{FF2B5EF4-FFF2-40B4-BE49-F238E27FC236}">
                <a16:creationId xmlns:a16="http://schemas.microsoft.com/office/drawing/2014/main" id="{B88B9EBF-CA33-E7C3-8945-47C47991BDC3}"/>
              </a:ext>
            </a:extLst>
          </p:cNvPr>
          <p:cNvGrpSpPr/>
          <p:nvPr/>
        </p:nvGrpSpPr>
        <p:grpSpPr>
          <a:xfrm>
            <a:off x="5907990" y="5171600"/>
            <a:ext cx="5819457" cy="682317"/>
            <a:chOff x="5907990" y="5239782"/>
            <a:chExt cx="5819457" cy="682317"/>
          </a:xfrm>
        </p:grpSpPr>
        <p:sp>
          <p:nvSpPr>
            <p:cNvPr id="135" name="사각형: 둥근 모서리 134">
              <a:extLst>
                <a:ext uri="{FF2B5EF4-FFF2-40B4-BE49-F238E27FC236}">
                  <a16:creationId xmlns:a16="http://schemas.microsoft.com/office/drawing/2014/main" id="{7FEF2308-937A-D498-C357-E258CB054867}"/>
                </a:ext>
              </a:extLst>
            </p:cNvPr>
            <p:cNvSpPr/>
            <p:nvPr/>
          </p:nvSpPr>
          <p:spPr>
            <a:xfrm>
              <a:off x="5907990" y="5239782"/>
              <a:ext cx="5819457" cy="38463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136" name="TextBox 135">
              <a:extLst>
                <a:ext uri="{FF2B5EF4-FFF2-40B4-BE49-F238E27FC236}">
                  <a16:creationId xmlns:a16="http://schemas.microsoft.com/office/drawing/2014/main" id="{F886AD7B-49F8-E0E9-346A-8AD5E3BAC444}"/>
                </a:ext>
              </a:extLst>
            </p:cNvPr>
            <p:cNvSpPr txBox="1"/>
            <p:nvPr/>
          </p:nvSpPr>
          <p:spPr>
            <a:xfrm>
              <a:off x="6354787" y="5308991"/>
              <a:ext cx="3983463" cy="246221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>
                <a:spcBef>
                  <a:spcPts val="300"/>
                </a:spcBef>
                <a:defRPr/>
              </a:pPr>
              <a:r>
                <a:rPr lang="ko-KR" altLang="en-US" sz="1600" b="1" spc="-150" dirty="0">
                  <a:gradFill>
                    <a:gsLst>
                      <a:gs pos="100000">
                        <a:srgbClr val="097142"/>
                      </a:gs>
                      <a:gs pos="100000">
                        <a:srgbClr val="407C5F"/>
                      </a:gs>
                    </a:gsLst>
                    <a:lin ang="2700000" scaled="1"/>
                  </a:gradFill>
                  <a:latin typeface="맑은 고딕" panose="020F0502020204030204"/>
                  <a:ea typeface="맑은 고딕" panose="020B0503020000020004" pitchFamily="50" charset="-127"/>
                </a:rPr>
                <a:t>신체적</a:t>
              </a:r>
              <a:r>
                <a:rPr lang="ko-KR" altLang="en-US" sz="1600" b="1" spc="-150" dirty="0" err="1">
                  <a:gradFill>
                    <a:gsLst>
                      <a:gs pos="100000">
                        <a:srgbClr val="097142"/>
                      </a:gs>
                      <a:gs pos="100000">
                        <a:srgbClr val="407C5F"/>
                      </a:gs>
                    </a:gsLst>
                    <a:lin ang="2700000" scaled="1"/>
                  </a:gradFill>
                  <a:latin typeface="맑은 고딕" panose="020F0502020204030204"/>
                  <a:ea typeface="맑은 고딕" panose="020B0503020000020004" pitchFamily="50" charset="-127"/>
                </a:rPr>
                <a:t>ㆍ</a:t>
              </a:r>
              <a:r>
                <a:rPr lang="ko-KR" altLang="en-US" sz="1600" b="1" spc="-150" dirty="0">
                  <a:gradFill>
                    <a:gsLst>
                      <a:gs pos="100000">
                        <a:srgbClr val="097142"/>
                      </a:gs>
                      <a:gs pos="100000">
                        <a:srgbClr val="407C5F"/>
                      </a:gs>
                    </a:gsLst>
                    <a:lin ang="2700000" scaled="1"/>
                  </a:gradFill>
                  <a:latin typeface="맑은 고딕" panose="020F0502020204030204"/>
                  <a:ea typeface="맑은 고딕" panose="020B0503020000020004" pitchFamily="50" charset="-127"/>
                </a:rPr>
                <a:t>정신적 고통을 주거나 근무환경을 악화 </a:t>
              </a:r>
            </a:p>
          </p:txBody>
        </p:sp>
        <p:sp>
          <p:nvSpPr>
            <p:cNvPr id="137" name="TextBox 136">
              <a:extLst>
                <a:ext uri="{FF2B5EF4-FFF2-40B4-BE49-F238E27FC236}">
                  <a16:creationId xmlns:a16="http://schemas.microsoft.com/office/drawing/2014/main" id="{F4FBCC52-4D0A-A689-2D69-A9FDE2CD9942}"/>
                </a:ext>
              </a:extLst>
            </p:cNvPr>
            <p:cNvSpPr txBox="1"/>
            <p:nvPr/>
          </p:nvSpPr>
          <p:spPr>
            <a:xfrm>
              <a:off x="6354787" y="5706655"/>
              <a:ext cx="3311804" cy="215444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ko-KR" altLang="en-US" sz="1400" b="0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 해당 근로자로서는 업무상 스트레스를 받음</a:t>
              </a:r>
              <a:r>
                <a:rPr kumimoji="0" lang="en-US" altLang="ko-KR" sz="1400" b="0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.</a:t>
              </a:r>
              <a:endParaRPr kumimoji="0" lang="ko-KR" altLang="en-US" sz="14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138" name="자유형: 도형 137">
              <a:extLst>
                <a:ext uri="{FF2B5EF4-FFF2-40B4-BE49-F238E27FC236}">
                  <a16:creationId xmlns:a16="http://schemas.microsoft.com/office/drawing/2014/main" id="{2DE771F7-E3B5-6390-4E7C-B1300F589F06}"/>
                </a:ext>
              </a:extLst>
            </p:cNvPr>
            <p:cNvSpPr/>
            <p:nvPr/>
          </p:nvSpPr>
          <p:spPr>
            <a:xfrm>
              <a:off x="5966683" y="5286099"/>
              <a:ext cx="291600" cy="291600"/>
            </a:xfrm>
            <a:custGeom>
              <a:avLst/>
              <a:gdLst/>
              <a:ahLst/>
              <a:cxnLst/>
              <a:rect l="l" t="t" r="r" b="b"/>
              <a:pathLst>
                <a:path w="333376" h="333376">
                  <a:moveTo>
                    <a:pt x="166688" y="0"/>
                  </a:moveTo>
                  <a:cubicBezTo>
                    <a:pt x="258747" y="0"/>
                    <a:pt x="333376" y="74629"/>
                    <a:pt x="333376" y="166688"/>
                  </a:cubicBezTo>
                  <a:cubicBezTo>
                    <a:pt x="333376" y="212718"/>
                    <a:pt x="314719" y="254390"/>
                    <a:pt x="284554" y="284554"/>
                  </a:cubicBezTo>
                  <a:lnTo>
                    <a:pt x="278951" y="288332"/>
                  </a:lnTo>
                  <a:lnTo>
                    <a:pt x="284480" y="260632"/>
                  </a:lnTo>
                  <a:cubicBezTo>
                    <a:pt x="284480" y="245981"/>
                    <a:pt x="280383" y="233257"/>
                    <a:pt x="272190" y="222460"/>
                  </a:cubicBezTo>
                  <a:cubicBezTo>
                    <a:pt x="263997" y="211662"/>
                    <a:pt x="252629" y="204093"/>
                    <a:pt x="238088" y="199752"/>
                  </a:cubicBezTo>
                  <a:cubicBezTo>
                    <a:pt x="249157" y="194326"/>
                    <a:pt x="257594" y="187218"/>
                    <a:pt x="263400" y="178427"/>
                  </a:cubicBezTo>
                  <a:cubicBezTo>
                    <a:pt x="269206" y="169637"/>
                    <a:pt x="272109" y="159925"/>
                    <a:pt x="272109" y="149290"/>
                  </a:cubicBezTo>
                  <a:cubicBezTo>
                    <a:pt x="272109" y="132143"/>
                    <a:pt x="265462" y="117330"/>
                    <a:pt x="252168" y="104851"/>
                  </a:cubicBezTo>
                  <a:cubicBezTo>
                    <a:pt x="238874" y="92371"/>
                    <a:pt x="222406" y="86131"/>
                    <a:pt x="202764" y="86131"/>
                  </a:cubicBezTo>
                  <a:cubicBezTo>
                    <a:pt x="180734" y="86131"/>
                    <a:pt x="162449" y="93619"/>
                    <a:pt x="147907" y="108594"/>
                  </a:cubicBezTo>
                  <a:cubicBezTo>
                    <a:pt x="137489" y="119338"/>
                    <a:pt x="131141" y="133554"/>
                    <a:pt x="128862" y="151243"/>
                  </a:cubicBezTo>
                  <a:lnTo>
                    <a:pt x="172650" y="151243"/>
                  </a:lnTo>
                  <a:cubicBezTo>
                    <a:pt x="174603" y="144949"/>
                    <a:pt x="178239" y="139821"/>
                    <a:pt x="183556" y="135860"/>
                  </a:cubicBezTo>
                  <a:cubicBezTo>
                    <a:pt x="188874" y="131899"/>
                    <a:pt x="194788" y="129919"/>
                    <a:pt x="201299" y="129919"/>
                  </a:cubicBezTo>
                  <a:cubicBezTo>
                    <a:pt x="208679" y="129919"/>
                    <a:pt x="214647" y="132062"/>
                    <a:pt x="219205" y="136349"/>
                  </a:cubicBezTo>
                  <a:cubicBezTo>
                    <a:pt x="223763" y="140635"/>
                    <a:pt x="226042" y="146034"/>
                    <a:pt x="226042" y="152545"/>
                  </a:cubicBezTo>
                  <a:cubicBezTo>
                    <a:pt x="226042" y="157537"/>
                    <a:pt x="224550" y="162258"/>
                    <a:pt x="221565" y="166707"/>
                  </a:cubicBezTo>
                  <a:cubicBezTo>
                    <a:pt x="218581" y="171157"/>
                    <a:pt x="214403" y="174656"/>
                    <a:pt x="209031" y="177207"/>
                  </a:cubicBezTo>
                  <a:cubicBezTo>
                    <a:pt x="203659" y="179757"/>
                    <a:pt x="195493" y="181466"/>
                    <a:pt x="184533" y="182334"/>
                  </a:cubicBezTo>
                  <a:lnTo>
                    <a:pt x="184533" y="221402"/>
                  </a:lnTo>
                  <a:cubicBezTo>
                    <a:pt x="202330" y="221619"/>
                    <a:pt x="215949" y="225471"/>
                    <a:pt x="225391" y="232959"/>
                  </a:cubicBezTo>
                  <a:cubicBezTo>
                    <a:pt x="234832" y="240447"/>
                    <a:pt x="239553" y="249617"/>
                    <a:pt x="239553" y="260469"/>
                  </a:cubicBezTo>
                  <a:cubicBezTo>
                    <a:pt x="239553" y="270344"/>
                    <a:pt x="236053" y="278700"/>
                    <a:pt x="229053" y="285537"/>
                  </a:cubicBezTo>
                  <a:cubicBezTo>
                    <a:pt x="222054" y="292374"/>
                    <a:pt x="213236" y="295792"/>
                    <a:pt x="202601" y="295792"/>
                  </a:cubicBezTo>
                  <a:cubicBezTo>
                    <a:pt x="192400" y="295792"/>
                    <a:pt x="183963" y="292781"/>
                    <a:pt x="177289" y="286758"/>
                  </a:cubicBezTo>
                  <a:cubicBezTo>
                    <a:pt x="170615" y="280735"/>
                    <a:pt x="166301" y="271538"/>
                    <a:pt x="164348" y="259167"/>
                  </a:cubicBezTo>
                  <a:lnTo>
                    <a:pt x="119258" y="259167"/>
                  </a:lnTo>
                  <a:cubicBezTo>
                    <a:pt x="120668" y="283367"/>
                    <a:pt x="128699" y="302494"/>
                    <a:pt x="143349" y="316547"/>
                  </a:cubicBezTo>
                  <a:cubicBezTo>
                    <a:pt x="150674" y="323574"/>
                    <a:pt x="159071" y="328844"/>
                    <a:pt x="168539" y="332357"/>
                  </a:cubicBezTo>
                  <a:lnTo>
                    <a:pt x="170290" y="332649"/>
                  </a:lnTo>
                  <a:lnTo>
                    <a:pt x="166688" y="333376"/>
                  </a:lnTo>
                  <a:cubicBezTo>
                    <a:pt x="74629" y="333376"/>
                    <a:pt x="0" y="258747"/>
                    <a:pt x="0" y="166688"/>
                  </a:cubicBezTo>
                  <a:cubicBezTo>
                    <a:pt x="0" y="74629"/>
                    <a:pt x="74629" y="0"/>
                    <a:pt x="166688" y="0"/>
                  </a:cubicBezTo>
                  <a:close/>
                </a:path>
              </a:pathLst>
            </a:custGeom>
            <a:solidFill>
              <a:srgbClr val="0971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cxnSp>
        <p:nvCxnSpPr>
          <p:cNvPr id="139" name="직선 연결선 138">
            <a:extLst>
              <a:ext uri="{FF2B5EF4-FFF2-40B4-BE49-F238E27FC236}">
                <a16:creationId xmlns:a16="http://schemas.microsoft.com/office/drawing/2014/main" id="{1FD04A06-209E-CD32-99D7-ED2DF7E04DA4}"/>
              </a:ext>
            </a:extLst>
          </p:cNvPr>
          <p:cNvCxnSpPr>
            <a:cxnSpLocks/>
          </p:cNvCxnSpPr>
          <p:nvPr/>
        </p:nvCxnSpPr>
        <p:spPr>
          <a:xfrm>
            <a:off x="1332506" y="2208363"/>
            <a:ext cx="380712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" name="TextBox 139">
            <a:extLst>
              <a:ext uri="{FF2B5EF4-FFF2-40B4-BE49-F238E27FC236}">
                <a16:creationId xmlns:a16="http://schemas.microsoft.com/office/drawing/2014/main" id="{12465A11-1594-0381-7C94-52EDE3828F8E}"/>
              </a:ext>
            </a:extLst>
          </p:cNvPr>
          <p:cNvSpPr txBox="1"/>
          <p:nvPr/>
        </p:nvSpPr>
        <p:spPr>
          <a:xfrm>
            <a:off x="4114800" y="1294441"/>
            <a:ext cx="4752904" cy="215444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0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prstClr val="white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인천지방법원 </a:t>
            </a:r>
            <a:r>
              <a:rPr kumimoji="0" lang="en-US" altLang="ko-KR" sz="1400" b="0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prstClr val="white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2022.4.19. </a:t>
            </a:r>
            <a:r>
              <a:rPr kumimoji="0" lang="ko-KR" altLang="en-US" sz="1400" b="0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prstClr val="white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선고 </a:t>
            </a:r>
            <a:r>
              <a:rPr kumimoji="0" lang="en-US" altLang="ko-KR" sz="1400" b="0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prstClr val="white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2020</a:t>
            </a:r>
            <a:r>
              <a:rPr kumimoji="0" lang="ko-KR" altLang="en-US" sz="1400" b="0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prstClr val="white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가단</a:t>
            </a:r>
            <a:r>
              <a:rPr kumimoji="0" lang="en-US" altLang="ko-KR" sz="1400" b="0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prstClr val="white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274450 </a:t>
            </a:r>
            <a:r>
              <a:rPr kumimoji="0" lang="ko-KR" altLang="en-US" sz="1400" b="0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prstClr val="white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판결</a:t>
            </a:r>
            <a:r>
              <a:rPr kumimoji="0" lang="en-US" altLang="ko-KR" sz="1400" b="0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prstClr val="white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[</a:t>
            </a:r>
            <a:r>
              <a:rPr kumimoji="0" lang="ko-KR" altLang="en-US" sz="1400" b="0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prstClr val="white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손해배상</a:t>
            </a:r>
            <a:r>
              <a:rPr kumimoji="0" lang="en-US" altLang="ko-KR" sz="1400" b="0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prstClr val="white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(</a:t>
            </a:r>
            <a:r>
              <a:rPr kumimoji="0" lang="ko-KR" altLang="en-US" sz="1400" b="0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prstClr val="white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기</a:t>
            </a:r>
            <a:r>
              <a:rPr kumimoji="0" lang="en-US" altLang="ko-KR" sz="1400" b="0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prstClr val="white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)]</a:t>
            </a:r>
          </a:p>
        </p:txBody>
      </p:sp>
      <p:pic>
        <p:nvPicPr>
          <p:cNvPr id="11" name="그래픽 10">
            <a:extLst>
              <a:ext uri="{FF2B5EF4-FFF2-40B4-BE49-F238E27FC236}">
                <a16:creationId xmlns:a16="http://schemas.microsoft.com/office/drawing/2014/main" id="{90F2DF7A-5531-E386-033B-872D0A4F84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3407324" y="5625651"/>
            <a:ext cx="1609332" cy="879922"/>
          </a:xfrm>
          <a:prstGeom prst="rect">
            <a:avLst/>
          </a:prstGeom>
        </p:spPr>
      </p:pic>
      <p:grpSp>
        <p:nvGrpSpPr>
          <p:cNvPr id="2" name="그룹 1">
            <a:extLst>
              <a:ext uri="{FF2B5EF4-FFF2-40B4-BE49-F238E27FC236}">
                <a16:creationId xmlns:a16="http://schemas.microsoft.com/office/drawing/2014/main" id="{23C8C8F9-8D2E-8FF7-15B2-88CD9AADD6A0}"/>
              </a:ext>
            </a:extLst>
          </p:cNvPr>
          <p:cNvGrpSpPr/>
          <p:nvPr/>
        </p:nvGrpSpPr>
        <p:grpSpPr>
          <a:xfrm>
            <a:off x="5909594" y="1836474"/>
            <a:ext cx="2927021" cy="307777"/>
            <a:chOff x="533680" y="1314640"/>
            <a:chExt cx="2927021" cy="307777"/>
          </a:xfrm>
        </p:grpSpPr>
        <p:grpSp>
          <p:nvGrpSpPr>
            <p:cNvPr id="12" name="그룹 11">
              <a:extLst>
                <a:ext uri="{FF2B5EF4-FFF2-40B4-BE49-F238E27FC236}">
                  <a16:creationId xmlns:a16="http://schemas.microsoft.com/office/drawing/2014/main" id="{1D430E3A-A5AD-B669-E9FC-80C0485778DD}"/>
                </a:ext>
              </a:extLst>
            </p:cNvPr>
            <p:cNvGrpSpPr/>
            <p:nvPr/>
          </p:nvGrpSpPr>
          <p:grpSpPr>
            <a:xfrm>
              <a:off x="533680" y="1376173"/>
              <a:ext cx="196570" cy="184710"/>
              <a:chOff x="10352088" y="1217613"/>
              <a:chExt cx="4394200" cy="4129087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14" name="Freeform 5">
                <a:extLst>
                  <a:ext uri="{FF2B5EF4-FFF2-40B4-BE49-F238E27FC236}">
                    <a16:creationId xmlns:a16="http://schemas.microsoft.com/office/drawing/2014/main" id="{4B743B96-6654-0EFA-40F1-DB053C00B2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52088" y="1217613"/>
                <a:ext cx="4127500" cy="4129087"/>
              </a:xfrm>
              <a:custGeom>
                <a:avLst/>
                <a:gdLst>
                  <a:gd name="T0" fmla="*/ 547 w 1094"/>
                  <a:gd name="T1" fmla="*/ 1094 h 1094"/>
                  <a:gd name="T2" fmla="*/ 0 w 1094"/>
                  <a:gd name="T3" fmla="*/ 547 h 1094"/>
                  <a:gd name="T4" fmla="*/ 547 w 1094"/>
                  <a:gd name="T5" fmla="*/ 0 h 1094"/>
                  <a:gd name="T6" fmla="*/ 781 w 1094"/>
                  <a:gd name="T7" fmla="*/ 53 h 1094"/>
                  <a:gd name="T8" fmla="*/ 805 w 1094"/>
                  <a:gd name="T9" fmla="*/ 120 h 1094"/>
                  <a:gd name="T10" fmla="*/ 738 w 1094"/>
                  <a:gd name="T11" fmla="*/ 144 h 1094"/>
                  <a:gd name="T12" fmla="*/ 547 w 1094"/>
                  <a:gd name="T13" fmla="*/ 101 h 1094"/>
                  <a:gd name="T14" fmla="*/ 100 w 1094"/>
                  <a:gd name="T15" fmla="*/ 547 h 1094"/>
                  <a:gd name="T16" fmla="*/ 547 w 1094"/>
                  <a:gd name="T17" fmla="*/ 994 h 1094"/>
                  <a:gd name="T18" fmla="*/ 994 w 1094"/>
                  <a:gd name="T19" fmla="*/ 547 h 1094"/>
                  <a:gd name="T20" fmla="*/ 990 w 1094"/>
                  <a:gd name="T21" fmla="*/ 491 h 1094"/>
                  <a:gd name="T22" fmla="*/ 1034 w 1094"/>
                  <a:gd name="T23" fmla="*/ 435 h 1094"/>
                  <a:gd name="T24" fmla="*/ 1090 w 1094"/>
                  <a:gd name="T25" fmla="*/ 478 h 1094"/>
                  <a:gd name="T26" fmla="*/ 1094 w 1094"/>
                  <a:gd name="T27" fmla="*/ 547 h 1094"/>
                  <a:gd name="T28" fmla="*/ 547 w 1094"/>
                  <a:gd name="T29" fmla="*/ 1094 h 10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94" h="1094">
                    <a:moveTo>
                      <a:pt x="547" y="1094"/>
                    </a:moveTo>
                    <a:cubicBezTo>
                      <a:pt x="245" y="1094"/>
                      <a:pt x="0" y="849"/>
                      <a:pt x="0" y="547"/>
                    </a:cubicBezTo>
                    <a:cubicBezTo>
                      <a:pt x="0" y="246"/>
                      <a:pt x="245" y="0"/>
                      <a:pt x="547" y="0"/>
                    </a:cubicBezTo>
                    <a:cubicBezTo>
                      <a:pt x="629" y="0"/>
                      <a:pt x="708" y="18"/>
                      <a:pt x="781" y="53"/>
                    </a:cubicBezTo>
                    <a:cubicBezTo>
                      <a:pt x="806" y="65"/>
                      <a:pt x="817" y="95"/>
                      <a:pt x="805" y="120"/>
                    </a:cubicBezTo>
                    <a:cubicBezTo>
                      <a:pt x="793" y="145"/>
                      <a:pt x="764" y="156"/>
                      <a:pt x="738" y="144"/>
                    </a:cubicBezTo>
                    <a:cubicBezTo>
                      <a:pt x="678" y="115"/>
                      <a:pt x="614" y="101"/>
                      <a:pt x="547" y="101"/>
                    </a:cubicBezTo>
                    <a:cubicBezTo>
                      <a:pt x="301" y="101"/>
                      <a:pt x="100" y="301"/>
                      <a:pt x="100" y="547"/>
                    </a:cubicBezTo>
                    <a:cubicBezTo>
                      <a:pt x="100" y="794"/>
                      <a:pt x="301" y="994"/>
                      <a:pt x="547" y="994"/>
                    </a:cubicBezTo>
                    <a:cubicBezTo>
                      <a:pt x="793" y="994"/>
                      <a:pt x="994" y="794"/>
                      <a:pt x="994" y="547"/>
                    </a:cubicBezTo>
                    <a:cubicBezTo>
                      <a:pt x="994" y="528"/>
                      <a:pt x="993" y="509"/>
                      <a:pt x="990" y="491"/>
                    </a:cubicBezTo>
                    <a:cubicBezTo>
                      <a:pt x="987" y="463"/>
                      <a:pt x="1006" y="438"/>
                      <a:pt x="1034" y="435"/>
                    </a:cubicBezTo>
                    <a:cubicBezTo>
                      <a:pt x="1061" y="431"/>
                      <a:pt x="1086" y="451"/>
                      <a:pt x="1090" y="478"/>
                    </a:cubicBezTo>
                    <a:cubicBezTo>
                      <a:pt x="1093" y="501"/>
                      <a:pt x="1094" y="524"/>
                      <a:pt x="1094" y="547"/>
                    </a:cubicBezTo>
                    <a:cubicBezTo>
                      <a:pt x="1094" y="849"/>
                      <a:pt x="849" y="1094"/>
                      <a:pt x="547" y="10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endParaRPr>
              </a:p>
            </p:txBody>
          </p:sp>
          <p:sp>
            <p:nvSpPr>
              <p:cNvPr id="15" name="Freeform 6">
                <a:extLst>
                  <a:ext uri="{FF2B5EF4-FFF2-40B4-BE49-F238E27FC236}">
                    <a16:creationId xmlns:a16="http://schemas.microsoft.com/office/drawing/2014/main" id="{889EB67B-2575-5030-9172-D1D3C6ECE9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91863" y="1304925"/>
                <a:ext cx="3654425" cy="2905125"/>
              </a:xfrm>
              <a:custGeom>
                <a:avLst/>
                <a:gdLst>
                  <a:gd name="T0" fmla="*/ 0 w 2302"/>
                  <a:gd name="T1" fmla="*/ 1107 h 1830"/>
                  <a:gd name="T2" fmla="*/ 256 w 2302"/>
                  <a:gd name="T3" fmla="*/ 846 h 1830"/>
                  <a:gd name="T4" fmla="*/ 725 w 2302"/>
                  <a:gd name="T5" fmla="*/ 1309 h 1830"/>
                  <a:gd name="T6" fmla="*/ 2039 w 2302"/>
                  <a:gd name="T7" fmla="*/ 0 h 1830"/>
                  <a:gd name="T8" fmla="*/ 2302 w 2302"/>
                  <a:gd name="T9" fmla="*/ 261 h 1830"/>
                  <a:gd name="T10" fmla="*/ 725 w 2302"/>
                  <a:gd name="T11" fmla="*/ 1830 h 1830"/>
                  <a:gd name="T12" fmla="*/ 0 w 2302"/>
                  <a:gd name="T13" fmla="*/ 1107 h 1830"/>
                  <a:gd name="T14" fmla="*/ 0 w 2302"/>
                  <a:gd name="T15" fmla="*/ 1107 h 1830"/>
                  <a:gd name="T16" fmla="*/ 0 w 2302"/>
                  <a:gd name="T17" fmla="*/ 1107 h 18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02" h="1830">
                    <a:moveTo>
                      <a:pt x="0" y="1107"/>
                    </a:moveTo>
                    <a:lnTo>
                      <a:pt x="256" y="846"/>
                    </a:lnTo>
                    <a:lnTo>
                      <a:pt x="725" y="1309"/>
                    </a:lnTo>
                    <a:lnTo>
                      <a:pt x="2039" y="0"/>
                    </a:lnTo>
                    <a:lnTo>
                      <a:pt x="2302" y="261"/>
                    </a:lnTo>
                    <a:lnTo>
                      <a:pt x="725" y="1830"/>
                    </a:lnTo>
                    <a:lnTo>
                      <a:pt x="0" y="1107"/>
                    </a:lnTo>
                    <a:lnTo>
                      <a:pt x="0" y="1107"/>
                    </a:lnTo>
                    <a:lnTo>
                      <a:pt x="0" y="1107"/>
                    </a:lnTo>
                    <a:close/>
                  </a:path>
                </a:pathLst>
              </a:custGeom>
              <a:solidFill>
                <a:srgbClr val="0971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endParaRPr>
              </a:p>
            </p:txBody>
          </p:sp>
        </p:grp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EE042B45-882F-62E2-D6CF-9C981AE29FBE}"/>
                </a:ext>
              </a:extLst>
            </p:cNvPr>
            <p:cNvSpPr txBox="1"/>
            <p:nvPr/>
          </p:nvSpPr>
          <p:spPr>
            <a:xfrm>
              <a:off x="806128" y="1314640"/>
              <a:ext cx="2654573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lvl="0">
                <a:spcBef>
                  <a:spcPts val="300"/>
                </a:spcBef>
                <a:defRPr/>
              </a:pPr>
              <a:r>
                <a:rPr lang="ko-KR" altLang="en-US" sz="2000" b="1" spc="-150" dirty="0"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직장 내 괴롭힘 요건 판단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212444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직사각형 9">
            <a:extLst>
              <a:ext uri="{FF2B5EF4-FFF2-40B4-BE49-F238E27FC236}">
                <a16:creationId xmlns:a16="http://schemas.microsoft.com/office/drawing/2014/main" id="{5BD2AE11-BF46-FB56-3808-953015E6FD1D}"/>
              </a:ext>
            </a:extLst>
          </p:cNvPr>
          <p:cNvSpPr/>
          <p:nvPr/>
        </p:nvSpPr>
        <p:spPr>
          <a:xfrm>
            <a:off x="0" y="1340188"/>
            <a:ext cx="5646058" cy="551781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21" name="사각형: 둥근 모서리 20">
            <a:extLst>
              <a:ext uri="{FF2B5EF4-FFF2-40B4-BE49-F238E27FC236}">
                <a16:creationId xmlns:a16="http://schemas.microsoft.com/office/drawing/2014/main" id="{03E0A4DC-8C65-4B4B-3977-850A996751AD}"/>
              </a:ext>
            </a:extLst>
          </p:cNvPr>
          <p:cNvSpPr/>
          <p:nvPr/>
        </p:nvSpPr>
        <p:spPr>
          <a:xfrm>
            <a:off x="506428" y="2757714"/>
            <a:ext cx="4633203" cy="3759200"/>
          </a:xfrm>
          <a:prstGeom prst="roundRect">
            <a:avLst>
              <a:gd name="adj" fmla="val 2097"/>
            </a:avLst>
          </a:prstGeom>
          <a:solidFill>
            <a:schemeClr val="bg1"/>
          </a:solidFill>
          <a:ln w="25400">
            <a:solidFill>
              <a:srgbClr val="40404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600" b="1" i="0" u="none" strike="noStrike" kern="1200" cap="none" spc="-150" normalizeH="0" baseline="0" noProof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23" name="텍스트 개체 틀 122">
            <a:extLst>
              <a:ext uri="{FF2B5EF4-FFF2-40B4-BE49-F238E27FC236}">
                <a16:creationId xmlns:a16="http://schemas.microsoft.com/office/drawing/2014/main" id="{6DAB078B-12AC-B3F1-BA1D-44B6CDD56AE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sz="3600" b="1">
                <a:gradFill>
                  <a:gsLst>
                    <a:gs pos="100000">
                      <a:schemeClr val="bg1"/>
                    </a:gs>
                    <a:gs pos="100000">
                      <a:schemeClr val="bg1"/>
                    </a:gs>
                  </a:gsLst>
                  <a:lin ang="18900000" scaled="1"/>
                </a:gradFill>
                <a:latin typeface="HY견명조" panose="02030600000101010101" pitchFamily="18" charset="-127"/>
                <a:ea typeface="HY견명조" panose="02030600000101010101" pitchFamily="18" charset="-127"/>
              </a:rPr>
              <a:t>Ⅲ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2DCC0840-34B7-9750-D99D-FD7C120022D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ko-KR" altLang="en-US"/>
              <a:t>직장 내 괴롭힘은 구체적으로 어떤 것인가요</a:t>
            </a:r>
            <a:r>
              <a:rPr lang="en-US" altLang="ko-KR"/>
              <a:t>?</a:t>
            </a:r>
            <a:endParaRPr lang="ko-KR" altLang="en-US"/>
          </a:p>
        </p:txBody>
      </p:sp>
      <p:sp>
        <p:nvSpPr>
          <p:cNvPr id="4" name="사각형: 둥근 위쪽 모서리 3">
            <a:extLst>
              <a:ext uri="{FF2B5EF4-FFF2-40B4-BE49-F238E27FC236}">
                <a16:creationId xmlns:a16="http://schemas.microsoft.com/office/drawing/2014/main" id="{3496400F-9F2C-209A-1DCD-52A6E5823B2F}"/>
              </a:ext>
            </a:extLst>
          </p:cNvPr>
          <p:cNvSpPr/>
          <p:nvPr/>
        </p:nvSpPr>
        <p:spPr>
          <a:xfrm rot="16200000">
            <a:off x="6126966" y="-4452536"/>
            <a:ext cx="420669" cy="1170940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3C68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맑은 고딕" panose="020F0502020204030204"/>
              <a:ea typeface="맑은 고딕" panose="020B0503020000020004" pitchFamily="50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7E19E93-7CAD-B3BD-84A8-8776342E245E}"/>
              </a:ext>
            </a:extLst>
          </p:cNvPr>
          <p:cNvSpPr txBox="1"/>
          <p:nvPr/>
        </p:nvSpPr>
        <p:spPr>
          <a:xfrm>
            <a:off x="886614" y="1248276"/>
            <a:ext cx="3092193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직장 내 괴롭힘 </a:t>
            </a:r>
            <a:r>
              <a:rPr kumimoji="0" lang="ko-KR" altLang="en-US" sz="2000" b="1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schemeClr val="accent4">
                        <a:lumMod val="40000"/>
                        <a:lumOff val="60000"/>
                      </a:schemeClr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불인정사례 </a:t>
            </a:r>
            <a:r>
              <a:rPr lang="en-US" altLang="ko-KR" sz="2000" b="1" spc="-150" dirty="0">
                <a:gradFill>
                  <a:gsLst>
                    <a:gs pos="100000">
                      <a:schemeClr val="accent4">
                        <a:lumMod val="40000"/>
                        <a:lumOff val="60000"/>
                      </a:schemeClr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2</a:t>
            </a:r>
            <a:r>
              <a:rPr kumimoji="0" lang="en-US" altLang="ko-KR" sz="2000" b="1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schemeClr val="accent4">
                        <a:lumMod val="40000"/>
                        <a:lumOff val="60000"/>
                      </a:schemeClr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</a:t>
            </a:r>
            <a:endParaRPr kumimoji="0" lang="en-US" altLang="ko-KR" sz="1600" b="0" i="0" u="none" strike="noStrike" kern="1200" cap="none" spc="-150" normalizeH="0" baseline="0" noProof="0" dirty="0">
              <a:ln>
                <a:noFill/>
              </a:ln>
              <a:gradFill>
                <a:gsLst>
                  <a:gs pos="100000">
                    <a:schemeClr val="accent4">
                      <a:lumMod val="40000"/>
                      <a:lumOff val="60000"/>
                    </a:schemeClr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타원 5">
            <a:extLst>
              <a:ext uri="{FF2B5EF4-FFF2-40B4-BE49-F238E27FC236}">
                <a16:creationId xmlns:a16="http://schemas.microsoft.com/office/drawing/2014/main" id="{6F4E9B7B-7336-6829-1502-178B6E421E2C}"/>
              </a:ext>
            </a:extLst>
          </p:cNvPr>
          <p:cNvSpPr/>
          <p:nvPr/>
        </p:nvSpPr>
        <p:spPr>
          <a:xfrm>
            <a:off x="543753" y="1264461"/>
            <a:ext cx="277778" cy="27777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1FF79974-1C2D-4814-9FDD-B8A031C362E0}"/>
              </a:ext>
            </a:extLst>
          </p:cNvPr>
          <p:cNvGrpSpPr/>
          <p:nvPr/>
        </p:nvGrpSpPr>
        <p:grpSpPr>
          <a:xfrm>
            <a:off x="619955" y="1340188"/>
            <a:ext cx="125373" cy="126312"/>
            <a:chOff x="619955" y="1505288"/>
            <a:chExt cx="125373" cy="126312"/>
          </a:xfrm>
        </p:grpSpPr>
        <p:sp>
          <p:nvSpPr>
            <p:cNvPr id="8" name="자유형: 도형 7">
              <a:extLst>
                <a:ext uri="{FF2B5EF4-FFF2-40B4-BE49-F238E27FC236}">
                  <a16:creationId xmlns:a16="http://schemas.microsoft.com/office/drawing/2014/main" id="{6B1291CC-ED73-EE46-737F-57984138F676}"/>
                </a:ext>
              </a:extLst>
            </p:cNvPr>
            <p:cNvSpPr/>
            <p:nvPr/>
          </p:nvSpPr>
          <p:spPr>
            <a:xfrm>
              <a:off x="665642" y="1505288"/>
              <a:ext cx="79686" cy="126312"/>
            </a:xfrm>
            <a:custGeom>
              <a:avLst/>
              <a:gdLst>
                <a:gd name="connsiteX0" fmla="*/ 76743 w 79686"/>
                <a:gd name="connsiteY0" fmla="*/ 62382 h 126312"/>
                <a:gd name="connsiteX1" fmla="*/ 69888 w 79686"/>
                <a:gd name="connsiteY1" fmla="*/ 77017 h 126312"/>
                <a:gd name="connsiteX2" fmla="*/ 26891 w 79686"/>
                <a:gd name="connsiteY2" fmla="*/ 120016 h 126312"/>
                <a:gd name="connsiteX3" fmla="*/ -60 w 79686"/>
                <a:gd name="connsiteY3" fmla="*/ 120016 h 126312"/>
                <a:gd name="connsiteX4" fmla="*/ -2941 w 79686"/>
                <a:gd name="connsiteY4" fmla="*/ 116319 h 126312"/>
                <a:gd name="connsiteX5" fmla="*/ 36361 w 79686"/>
                <a:gd name="connsiteY5" fmla="*/ 77019 h 126312"/>
                <a:gd name="connsiteX6" fmla="*/ 38828 w 79686"/>
                <a:gd name="connsiteY6" fmla="*/ 50228 h 126312"/>
                <a:gd name="connsiteX7" fmla="*/ 35846 w 79686"/>
                <a:gd name="connsiteY7" fmla="*/ 47348 h 126312"/>
                <a:gd name="connsiteX8" fmla="*/ -2944 w 79686"/>
                <a:gd name="connsiteY8" fmla="*/ 8563 h 126312"/>
                <a:gd name="connsiteX9" fmla="*/ -60 w 79686"/>
                <a:gd name="connsiteY9" fmla="*/ 4865 h 126312"/>
                <a:gd name="connsiteX10" fmla="*/ 26883 w 79686"/>
                <a:gd name="connsiteY10" fmla="*/ 4865 h 126312"/>
                <a:gd name="connsiteX11" fmla="*/ 26885 w 79686"/>
                <a:gd name="connsiteY11" fmla="*/ 4865 h 126312"/>
                <a:gd name="connsiteX12" fmla="*/ 69368 w 79686"/>
                <a:gd name="connsiteY12" fmla="*/ 47348 h 126312"/>
                <a:gd name="connsiteX13" fmla="*/ 76743 w 79686"/>
                <a:gd name="connsiteY13" fmla="*/ 62382 h 126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9686" h="126312">
                  <a:moveTo>
                    <a:pt x="76743" y="62382"/>
                  </a:moveTo>
                  <a:cubicBezTo>
                    <a:pt x="76749" y="68038"/>
                    <a:pt x="74236" y="73401"/>
                    <a:pt x="69888" y="77017"/>
                  </a:cubicBezTo>
                  <a:lnTo>
                    <a:pt x="26891" y="120016"/>
                  </a:lnTo>
                  <a:cubicBezTo>
                    <a:pt x="19448" y="127458"/>
                    <a:pt x="7383" y="127458"/>
                    <a:pt x="-60" y="120016"/>
                  </a:cubicBezTo>
                  <a:cubicBezTo>
                    <a:pt x="-1168" y="118907"/>
                    <a:pt x="-2137" y="117665"/>
                    <a:pt x="-2941" y="116319"/>
                  </a:cubicBezTo>
                  <a:lnTo>
                    <a:pt x="36361" y="77019"/>
                  </a:lnTo>
                  <a:cubicBezTo>
                    <a:pt x="44440" y="70302"/>
                    <a:pt x="45545" y="58307"/>
                    <a:pt x="38828" y="50228"/>
                  </a:cubicBezTo>
                  <a:cubicBezTo>
                    <a:pt x="37941" y="49162"/>
                    <a:pt x="36942" y="48197"/>
                    <a:pt x="35846" y="47348"/>
                  </a:cubicBezTo>
                  <a:lnTo>
                    <a:pt x="-2944" y="8563"/>
                  </a:lnTo>
                  <a:cubicBezTo>
                    <a:pt x="-2141" y="7215"/>
                    <a:pt x="-1171" y="5973"/>
                    <a:pt x="-60" y="4865"/>
                  </a:cubicBezTo>
                  <a:cubicBezTo>
                    <a:pt x="7381" y="-2575"/>
                    <a:pt x="19443" y="-2575"/>
                    <a:pt x="26883" y="4865"/>
                  </a:cubicBezTo>
                  <a:cubicBezTo>
                    <a:pt x="26885" y="4865"/>
                    <a:pt x="26885" y="4865"/>
                    <a:pt x="26885" y="4865"/>
                  </a:cubicBezTo>
                  <a:lnTo>
                    <a:pt x="69368" y="47348"/>
                  </a:lnTo>
                  <a:cubicBezTo>
                    <a:pt x="74023" y="50945"/>
                    <a:pt x="76747" y="56499"/>
                    <a:pt x="76743" y="62382"/>
                  </a:cubicBezTo>
                  <a:close/>
                </a:path>
              </a:pathLst>
            </a:custGeom>
            <a:solidFill>
              <a:srgbClr val="0EAE67"/>
            </a:solidFill>
            <a:ln w="1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9" name="자유형: 도형 8">
              <a:extLst>
                <a:ext uri="{FF2B5EF4-FFF2-40B4-BE49-F238E27FC236}">
                  <a16:creationId xmlns:a16="http://schemas.microsoft.com/office/drawing/2014/main" id="{BE9E18E5-68FA-2515-7B0B-A033416337A5}"/>
                </a:ext>
              </a:extLst>
            </p:cNvPr>
            <p:cNvSpPr/>
            <p:nvPr/>
          </p:nvSpPr>
          <p:spPr>
            <a:xfrm>
              <a:off x="619955" y="1507713"/>
              <a:ext cx="78473" cy="121574"/>
            </a:xfrm>
            <a:custGeom>
              <a:avLst/>
              <a:gdLst>
                <a:gd name="connsiteX0" fmla="*/ 70388 w 78473"/>
                <a:gd name="connsiteY0" fmla="*/ 47522 h 121574"/>
                <a:gd name="connsiteX1" fmla="*/ 27181 w 78473"/>
                <a:gd name="connsiteY1" fmla="*/ 4322 h 121574"/>
                <a:gd name="connsiteX2" fmla="*/ 2344 w 78473"/>
                <a:gd name="connsiteY2" fmla="*/ 4537 h 121574"/>
                <a:gd name="connsiteX3" fmla="*/ 2345 w 78473"/>
                <a:gd name="connsiteY3" fmla="*/ 29162 h 121574"/>
                <a:gd name="connsiteX4" fmla="*/ 33130 w 78473"/>
                <a:gd name="connsiteY4" fmla="*/ 59942 h 121574"/>
                <a:gd name="connsiteX5" fmla="*/ 2203 w 78473"/>
                <a:gd name="connsiteY5" fmla="*/ 90873 h 121574"/>
                <a:gd name="connsiteX6" fmla="*/ 2199 w 78473"/>
                <a:gd name="connsiteY6" fmla="*/ 115712 h 121574"/>
                <a:gd name="connsiteX7" fmla="*/ 27038 w 78473"/>
                <a:gd name="connsiteY7" fmla="*/ 115718 h 121574"/>
                <a:gd name="connsiteX8" fmla="*/ 70389 w 78473"/>
                <a:gd name="connsiteY8" fmla="*/ 72366 h 121574"/>
                <a:gd name="connsiteX9" fmla="*/ 70389 w 78473"/>
                <a:gd name="connsiteY9" fmla="*/ 47526 h 121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8473" h="121574">
                  <a:moveTo>
                    <a:pt x="70388" y="47522"/>
                  </a:moveTo>
                  <a:lnTo>
                    <a:pt x="27181" y="4322"/>
                  </a:lnTo>
                  <a:cubicBezTo>
                    <a:pt x="20262" y="-2477"/>
                    <a:pt x="9142" y="-2381"/>
                    <a:pt x="2344" y="4537"/>
                  </a:cubicBezTo>
                  <a:cubicBezTo>
                    <a:pt x="-4373" y="11372"/>
                    <a:pt x="-4373" y="22329"/>
                    <a:pt x="2345" y="29162"/>
                  </a:cubicBezTo>
                  <a:lnTo>
                    <a:pt x="33130" y="59942"/>
                  </a:lnTo>
                  <a:lnTo>
                    <a:pt x="2203" y="90873"/>
                  </a:lnTo>
                  <a:cubicBezTo>
                    <a:pt x="-4658" y="97731"/>
                    <a:pt x="-4659" y="108853"/>
                    <a:pt x="2199" y="115712"/>
                  </a:cubicBezTo>
                  <a:cubicBezTo>
                    <a:pt x="9057" y="122573"/>
                    <a:pt x="20177" y="122575"/>
                    <a:pt x="27038" y="115718"/>
                  </a:cubicBezTo>
                  <a:lnTo>
                    <a:pt x="70389" y="72366"/>
                  </a:lnTo>
                  <a:cubicBezTo>
                    <a:pt x="77244" y="65504"/>
                    <a:pt x="77244" y="54388"/>
                    <a:pt x="70389" y="47526"/>
                  </a:cubicBezTo>
                  <a:close/>
                </a:path>
              </a:pathLst>
            </a:custGeom>
            <a:solidFill>
              <a:srgbClr val="08683D"/>
            </a:solidFill>
            <a:ln w="1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B2552C55-D2A9-032F-9007-E3C456EFF28E}"/>
              </a:ext>
            </a:extLst>
          </p:cNvPr>
          <p:cNvSpPr txBox="1"/>
          <p:nvPr/>
        </p:nvSpPr>
        <p:spPr>
          <a:xfrm>
            <a:off x="637192" y="3285218"/>
            <a:ext cx="4456686" cy="203645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13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행위자는 한의원 직원 </a:t>
            </a:r>
            <a:r>
              <a:rPr kumimoji="0" lang="en-US" altLang="ko-KR" sz="13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8</a:t>
            </a:r>
            <a:r>
              <a:rPr kumimoji="0" lang="ko-KR" altLang="en-US" sz="13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명이 접속하여 있는 카카오톡</a:t>
            </a:r>
            <a:endParaRPr kumimoji="0" lang="en-US" altLang="ko-KR" sz="1300" b="0" i="0" u="none" strike="noStrike" kern="1200" cap="none" spc="-100" normalizeH="0" baseline="0" noProof="0" dirty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  <a:p>
            <a:pPr marL="0" marR="0" lvl="0" indent="106363" algn="l" defTabSz="914400" rtl="0" eaLnBrk="1" fontAlgn="auto" latinLnBrk="1" hangingPunct="1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3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단체방에서</a:t>
            </a:r>
            <a:r>
              <a:rPr kumimoji="0" lang="en-US" altLang="ko-KR" sz="13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</a:t>
            </a:r>
            <a:r>
              <a:rPr kumimoji="0" lang="ko-KR" altLang="en-US" sz="13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피해자가 근무 중 손톱을 자른 것 때문에</a:t>
            </a:r>
            <a:endParaRPr kumimoji="0" lang="en-US" altLang="ko-KR" sz="1300" b="0" i="0" u="none" strike="noStrike" kern="1200" cap="none" spc="-100" normalizeH="0" baseline="0" noProof="0" dirty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  <a:p>
            <a:pPr marL="0" marR="0" lvl="0" indent="106363" algn="l" defTabSz="914400" rtl="0" eaLnBrk="1" fontAlgn="auto" latinLnBrk="1" hangingPunct="1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3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환자분에게 </a:t>
            </a:r>
            <a:r>
              <a:rPr kumimoji="0" lang="ko-KR" altLang="en-US" sz="1300" b="0" i="0" u="none" strike="noStrike" kern="1200" cap="none" spc="-100" normalizeH="0" baseline="0" noProof="0" dirty="0" err="1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컴플레인이</a:t>
            </a:r>
            <a:r>
              <a:rPr kumimoji="0" lang="en-US" altLang="ko-KR" sz="13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</a:t>
            </a:r>
            <a:r>
              <a:rPr kumimoji="0" lang="ko-KR" altLang="en-US" sz="13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들어왔다는 내용의 글을 게시함</a:t>
            </a:r>
            <a:r>
              <a:rPr kumimoji="0" lang="en-US" altLang="ko-KR" sz="13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. </a:t>
            </a:r>
            <a:endParaRPr kumimoji="0" lang="ko-KR" altLang="en-US" sz="1300" b="0" i="0" u="none" strike="noStrike" kern="1200" cap="none" spc="-100" normalizeH="0" baseline="0" noProof="0" dirty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13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실제로 피해자는 물리치료실에서 손톱을 깎았으나</a:t>
            </a:r>
            <a:r>
              <a:rPr kumimoji="0" lang="en-US" altLang="ko-KR" sz="13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13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이때 </a:t>
            </a:r>
            <a:r>
              <a:rPr kumimoji="0" lang="ko-KR" altLang="en-US" sz="1300" b="0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환자는 </a:t>
            </a:r>
            <a:endParaRPr kumimoji="0" lang="en-US" altLang="ko-KR" sz="1300" b="0" i="0" u="none" strike="noStrike" kern="1200" cap="none" spc="-100" normalizeH="0" baseline="0" noProof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  <a:p>
            <a:pPr indent="106363">
              <a:spcBef>
                <a:spcPts val="200"/>
              </a:spcBef>
              <a:defRPr/>
            </a:pPr>
            <a:r>
              <a:rPr lang="ko-KR" altLang="en-US" sz="1300" spc="-10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없었으며</a:t>
            </a:r>
            <a:r>
              <a:rPr lang="en-US" altLang="ko-KR" sz="1300" spc="-10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, </a:t>
            </a:r>
            <a:r>
              <a:rPr lang="ko-KR" altLang="en-US" sz="1300" spc="-10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환자의 </a:t>
            </a:r>
            <a:r>
              <a:rPr lang="ko-KR" altLang="en-US" sz="1300" spc="-100" err="1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컴플레인도</a:t>
            </a:r>
            <a:r>
              <a:rPr lang="ko-KR" altLang="en-US" sz="1300" spc="-10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 없었음</a:t>
            </a:r>
            <a:r>
              <a:rPr lang="en-US" altLang="ko-KR" sz="1300" spc="-10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.</a:t>
            </a:r>
            <a:endParaRPr lang="ko-KR" altLang="en-US" sz="1300" spc="-100" dirty="0"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latin typeface="맑은 고딕" panose="020F0502020204030204"/>
              <a:ea typeface="맑은 고딕" panose="020B0503020000020004" pitchFamily="50" charset="-127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13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피해자는 행위자가 다른 방법으로 주의를 줄 수 있었으나</a:t>
            </a:r>
            <a:r>
              <a:rPr kumimoji="0" lang="en-US" altLang="ko-KR" sz="13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,</a:t>
            </a:r>
          </a:p>
          <a:p>
            <a:pPr marL="0" marR="0" lvl="0" indent="106363" algn="l" defTabSz="914400" rtl="0" eaLnBrk="1" fontAlgn="auto" latinLnBrk="1" hangingPunct="1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3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따돌림의</a:t>
            </a:r>
            <a:r>
              <a:rPr kumimoji="0" lang="en-US" altLang="ko-KR" sz="13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</a:t>
            </a:r>
            <a:r>
              <a:rPr kumimoji="0" lang="ko-KR" altLang="en-US" sz="13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일환으로 공공연하게 허위사실을 고지함으로써</a:t>
            </a:r>
            <a:endParaRPr kumimoji="0" lang="en-US" altLang="ko-KR" sz="1300" b="0" i="0" u="none" strike="noStrike" kern="1200" cap="none" spc="-100" normalizeH="0" baseline="0" noProof="0" dirty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  <a:p>
            <a:pPr marL="0" marR="0" lvl="0" indent="106363" algn="l" defTabSz="914400" rtl="0" eaLnBrk="1" fontAlgn="auto" latinLnBrk="1" hangingPunct="1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3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자신에 대한</a:t>
            </a:r>
            <a:r>
              <a:rPr kumimoji="0" lang="en-US" altLang="ko-KR" sz="13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</a:t>
            </a:r>
            <a:r>
              <a:rPr kumimoji="0" lang="ko-KR" altLang="en-US" sz="13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가해행위를 하였다고 주장 함</a:t>
            </a:r>
            <a:r>
              <a:rPr kumimoji="0" lang="en-US" altLang="ko-KR" sz="13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.</a:t>
            </a:r>
            <a:endParaRPr kumimoji="0" lang="ko-KR" altLang="en-US" sz="1300" b="0" i="0" u="none" strike="noStrike" kern="1200" cap="none" spc="-100" normalizeH="0" baseline="0" noProof="0" dirty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72" name="사각형: 둥근 위쪽 모서리 71">
            <a:extLst>
              <a:ext uri="{FF2B5EF4-FFF2-40B4-BE49-F238E27FC236}">
                <a16:creationId xmlns:a16="http://schemas.microsoft.com/office/drawing/2014/main" id="{F10C2C8A-6692-9333-78C5-6DF2C9C0E9F2}"/>
              </a:ext>
            </a:extLst>
          </p:cNvPr>
          <p:cNvSpPr/>
          <p:nvPr/>
        </p:nvSpPr>
        <p:spPr>
          <a:xfrm>
            <a:off x="506428" y="2760308"/>
            <a:ext cx="4633203" cy="375683"/>
          </a:xfrm>
          <a:prstGeom prst="round2SameRect">
            <a:avLst/>
          </a:prstGeom>
          <a:solidFill>
            <a:srgbClr val="404040"/>
          </a:solidFill>
          <a:ln w="25400">
            <a:solidFill>
              <a:srgbClr val="40404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600" b="1" i="0" u="none" strike="noStrike" kern="1200" cap="none" spc="-150" normalizeH="0" baseline="0" noProof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37894946-8113-AC86-A328-E271105B5F47}"/>
              </a:ext>
            </a:extLst>
          </p:cNvPr>
          <p:cNvSpPr txBox="1"/>
          <p:nvPr/>
        </p:nvSpPr>
        <p:spPr>
          <a:xfrm>
            <a:off x="2238734" y="2825039"/>
            <a:ext cx="1168590" cy="24622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600" b="1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주요 사실관계</a:t>
            </a:r>
          </a:p>
        </p:txBody>
      </p:sp>
      <p:grpSp>
        <p:nvGrpSpPr>
          <p:cNvPr id="85" name="그룹 84">
            <a:extLst>
              <a:ext uri="{FF2B5EF4-FFF2-40B4-BE49-F238E27FC236}">
                <a16:creationId xmlns:a16="http://schemas.microsoft.com/office/drawing/2014/main" id="{9C95DAFF-6298-C51A-63C0-116ECFE2012B}"/>
              </a:ext>
            </a:extLst>
          </p:cNvPr>
          <p:cNvGrpSpPr/>
          <p:nvPr/>
        </p:nvGrpSpPr>
        <p:grpSpPr>
          <a:xfrm>
            <a:off x="482600" y="1838580"/>
            <a:ext cx="1795554" cy="692034"/>
            <a:chOff x="546296" y="1848105"/>
            <a:chExt cx="1795554" cy="692034"/>
          </a:xfrm>
        </p:grpSpPr>
        <p:grpSp>
          <p:nvGrpSpPr>
            <p:cNvPr id="81" name="그룹 80">
              <a:extLst>
                <a:ext uri="{FF2B5EF4-FFF2-40B4-BE49-F238E27FC236}">
                  <a16:creationId xmlns:a16="http://schemas.microsoft.com/office/drawing/2014/main" id="{20D2A34B-3E6D-71C7-DBAB-4C5DCA6BA52C}"/>
                </a:ext>
              </a:extLst>
            </p:cNvPr>
            <p:cNvGrpSpPr/>
            <p:nvPr/>
          </p:nvGrpSpPr>
          <p:grpSpPr>
            <a:xfrm>
              <a:off x="546296" y="1848105"/>
              <a:ext cx="1745861" cy="291984"/>
              <a:chOff x="546296" y="1848105"/>
              <a:chExt cx="1745861" cy="291984"/>
            </a:xfrm>
          </p:grpSpPr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96331280-D41B-035F-2CB8-4E400D9F5CF4}"/>
                  </a:ext>
                </a:extLst>
              </p:cNvPr>
              <p:cNvSpPr txBox="1"/>
              <p:nvPr/>
            </p:nvSpPr>
            <p:spPr>
              <a:xfrm>
                <a:off x="1408902" y="1905593"/>
                <a:ext cx="883255" cy="2154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spAutoFit/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18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1400" b="0" i="0" u="none" strike="noStrike" kern="1200" cap="none" spc="-100" normalizeH="0" baseline="0" noProof="0">
                    <a:ln>
                      <a:noFill/>
                    </a:ln>
                    <a:gradFill>
                      <a:gsLst>
                        <a:gs pos="100000">
                          <a:prstClr val="black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  <a:effectLst/>
                    <a:uLnTx/>
                    <a:uFillTx/>
                    <a:latin typeface="맑은 고딕" panose="020F0502020204030204"/>
                    <a:ea typeface="맑은 고딕" panose="020B0503020000020004" pitchFamily="50" charset="-127"/>
                    <a:cs typeface="+mn-cs"/>
                  </a:rPr>
                  <a:t>한의원 팀장</a:t>
                </a:r>
              </a:p>
            </p:txBody>
          </p:sp>
          <p:sp>
            <p:nvSpPr>
              <p:cNvPr id="80" name="사각형: 둥근 모서리 79">
                <a:extLst>
                  <a:ext uri="{FF2B5EF4-FFF2-40B4-BE49-F238E27FC236}">
                    <a16:creationId xmlns:a16="http://schemas.microsoft.com/office/drawing/2014/main" id="{55437C00-04C4-9A19-B790-D8A2914B600B}"/>
                  </a:ext>
                </a:extLst>
              </p:cNvPr>
              <p:cNvSpPr/>
              <p:nvPr/>
            </p:nvSpPr>
            <p:spPr>
              <a:xfrm>
                <a:off x="546296" y="1848105"/>
                <a:ext cx="794327" cy="291984"/>
              </a:xfrm>
              <a:prstGeom prst="roundRect">
                <a:avLst>
                  <a:gd name="adj" fmla="val 50000"/>
                </a:avLst>
              </a:prstGeom>
              <a:solidFill>
                <a:srgbClr val="FF5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rtlCol="0" anchor="ctr"/>
              <a:lstStyle/>
              <a:p>
                <a:pPr marL="0" marR="0" lvl="0" indent="0" algn="ctr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1400" b="1" i="0" u="none" strike="noStrike" kern="1200" cap="none" spc="-150" normalizeH="0" baseline="0" noProof="0">
                    <a:ln>
                      <a:noFill/>
                    </a:ln>
                    <a:gradFill>
                      <a:gsLst>
                        <a:gs pos="100000">
                          <a:prstClr val="white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  <a:effectLst/>
                    <a:uLnTx/>
                    <a:uFillTx/>
                    <a:latin typeface="맑은 고딕" panose="020B0503020000020004" pitchFamily="50" charset="-127"/>
                    <a:ea typeface="맑은 고딕" panose="020B0503020000020004" pitchFamily="50" charset="-127"/>
                    <a:cs typeface="+mn-cs"/>
                  </a:rPr>
                  <a:t>행위자</a:t>
                </a:r>
              </a:p>
            </p:txBody>
          </p:sp>
        </p:grpSp>
        <p:grpSp>
          <p:nvGrpSpPr>
            <p:cNvPr id="82" name="그룹 81">
              <a:extLst>
                <a:ext uri="{FF2B5EF4-FFF2-40B4-BE49-F238E27FC236}">
                  <a16:creationId xmlns:a16="http://schemas.microsoft.com/office/drawing/2014/main" id="{55E258D2-EA78-D78F-843B-913E7D47E393}"/>
                </a:ext>
              </a:extLst>
            </p:cNvPr>
            <p:cNvGrpSpPr/>
            <p:nvPr/>
          </p:nvGrpSpPr>
          <p:grpSpPr>
            <a:xfrm>
              <a:off x="546296" y="2248155"/>
              <a:ext cx="1795554" cy="291984"/>
              <a:chOff x="546296" y="1848105"/>
              <a:chExt cx="1795554" cy="291984"/>
            </a:xfrm>
          </p:grpSpPr>
          <p:sp>
            <p:nvSpPr>
              <p:cNvPr id="83" name="TextBox 82">
                <a:extLst>
                  <a:ext uri="{FF2B5EF4-FFF2-40B4-BE49-F238E27FC236}">
                    <a16:creationId xmlns:a16="http://schemas.microsoft.com/office/drawing/2014/main" id="{FBEB3DC9-A3B4-B677-975A-DABE1EB1873F}"/>
                  </a:ext>
                </a:extLst>
              </p:cNvPr>
              <p:cNvSpPr txBox="1"/>
              <p:nvPr/>
            </p:nvSpPr>
            <p:spPr>
              <a:xfrm>
                <a:off x="1408902" y="1905593"/>
                <a:ext cx="932948" cy="2154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spAutoFit/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18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1400" b="0" i="0" u="none" strike="noStrike" kern="1200" cap="none" spc="-100" normalizeH="0" baseline="0" noProof="0">
                    <a:ln>
                      <a:noFill/>
                    </a:ln>
                    <a:gradFill>
                      <a:gsLst>
                        <a:gs pos="100000">
                          <a:prstClr val="black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  <a:effectLst/>
                    <a:uLnTx/>
                    <a:uFillTx/>
                    <a:latin typeface="맑은 고딕" panose="020F0502020204030204"/>
                    <a:ea typeface="맑은 고딕" panose="020B0503020000020004" pitchFamily="50" charset="-127"/>
                    <a:cs typeface="+mn-cs"/>
                  </a:rPr>
                  <a:t>한의원 직원 </a:t>
                </a:r>
              </a:p>
            </p:txBody>
          </p:sp>
          <p:sp>
            <p:nvSpPr>
              <p:cNvPr id="84" name="사각형: 둥근 모서리 83">
                <a:extLst>
                  <a:ext uri="{FF2B5EF4-FFF2-40B4-BE49-F238E27FC236}">
                    <a16:creationId xmlns:a16="http://schemas.microsoft.com/office/drawing/2014/main" id="{33345349-795D-801F-F49F-EBE3302AB3E3}"/>
                  </a:ext>
                </a:extLst>
              </p:cNvPr>
              <p:cNvSpPr/>
              <p:nvPr/>
            </p:nvSpPr>
            <p:spPr>
              <a:xfrm>
                <a:off x="546296" y="1848105"/>
                <a:ext cx="794327" cy="291984"/>
              </a:xfrm>
              <a:prstGeom prst="roundRect">
                <a:avLst>
                  <a:gd name="adj" fmla="val 50000"/>
                </a:avLst>
              </a:prstGeom>
              <a:solidFill>
                <a:srgbClr val="0D82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rtlCol="0" anchor="ctr"/>
              <a:lstStyle/>
              <a:p>
                <a:pPr marL="0" marR="0" lvl="0" indent="0" algn="ctr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1400" b="1" i="0" u="none" strike="noStrike" kern="1200" cap="none" spc="-150" normalizeH="0" baseline="0" noProof="0">
                    <a:ln>
                      <a:noFill/>
                    </a:ln>
                    <a:gradFill>
                      <a:gsLst>
                        <a:gs pos="100000">
                          <a:prstClr val="white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  <a:effectLst/>
                    <a:uLnTx/>
                    <a:uFillTx/>
                    <a:latin typeface="맑은 고딕" panose="020B0503020000020004" pitchFamily="50" charset="-127"/>
                    <a:ea typeface="맑은 고딕" panose="020B0503020000020004" pitchFamily="50" charset="-127"/>
                    <a:cs typeface="+mn-cs"/>
                  </a:rPr>
                  <a:t>피해자</a:t>
                </a:r>
              </a:p>
            </p:txBody>
          </p:sp>
        </p:grpSp>
      </p:grpSp>
      <p:cxnSp>
        <p:nvCxnSpPr>
          <p:cNvPr id="139" name="직선 연결선 138">
            <a:extLst>
              <a:ext uri="{FF2B5EF4-FFF2-40B4-BE49-F238E27FC236}">
                <a16:creationId xmlns:a16="http://schemas.microsoft.com/office/drawing/2014/main" id="{1FD04A06-209E-CD32-99D7-ED2DF7E04DA4}"/>
              </a:ext>
            </a:extLst>
          </p:cNvPr>
          <p:cNvCxnSpPr>
            <a:cxnSpLocks/>
          </p:cNvCxnSpPr>
          <p:nvPr/>
        </p:nvCxnSpPr>
        <p:spPr>
          <a:xfrm>
            <a:off x="1332506" y="2208363"/>
            <a:ext cx="380712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" name="TextBox 139">
            <a:extLst>
              <a:ext uri="{FF2B5EF4-FFF2-40B4-BE49-F238E27FC236}">
                <a16:creationId xmlns:a16="http://schemas.microsoft.com/office/drawing/2014/main" id="{12465A11-1594-0381-7C94-52EDE3828F8E}"/>
              </a:ext>
            </a:extLst>
          </p:cNvPr>
          <p:cNvSpPr txBox="1"/>
          <p:nvPr/>
        </p:nvSpPr>
        <p:spPr>
          <a:xfrm>
            <a:off x="4114800" y="1294441"/>
            <a:ext cx="4406656" cy="215444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0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prstClr val="white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의정부지방법원 </a:t>
            </a:r>
            <a:r>
              <a:rPr kumimoji="0" lang="en-US" altLang="ko-KR" sz="1400" b="0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prstClr val="white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2022.11.24.</a:t>
            </a:r>
            <a:r>
              <a:rPr kumimoji="0" lang="ko-KR" altLang="en-US" sz="1400" b="0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prstClr val="white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선고 </a:t>
            </a:r>
            <a:r>
              <a:rPr kumimoji="0" lang="en-US" altLang="ko-KR" sz="1400" b="0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prstClr val="white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2022</a:t>
            </a:r>
            <a:r>
              <a:rPr kumimoji="0" lang="ko-KR" altLang="en-US" sz="1400" b="0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prstClr val="white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나</a:t>
            </a:r>
            <a:r>
              <a:rPr kumimoji="0" lang="en-US" altLang="ko-KR" sz="1400" b="0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prstClr val="white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200103[</a:t>
            </a:r>
            <a:r>
              <a:rPr kumimoji="0" lang="ko-KR" altLang="en-US" sz="1400" b="0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prstClr val="white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손해배상</a:t>
            </a:r>
            <a:r>
              <a:rPr kumimoji="0" lang="en-US" altLang="ko-KR" sz="1400" b="0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prstClr val="white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(</a:t>
            </a:r>
            <a:r>
              <a:rPr kumimoji="0" lang="ko-KR" altLang="en-US" sz="1400" b="0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prstClr val="white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기</a:t>
            </a:r>
            <a:r>
              <a:rPr kumimoji="0" lang="en-US" altLang="ko-KR" sz="1400" b="0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prstClr val="white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)]</a:t>
            </a:r>
          </a:p>
        </p:txBody>
      </p:sp>
      <p:pic>
        <p:nvPicPr>
          <p:cNvPr id="2" name="그래픽 1">
            <a:extLst>
              <a:ext uri="{FF2B5EF4-FFF2-40B4-BE49-F238E27FC236}">
                <a16:creationId xmlns:a16="http://schemas.microsoft.com/office/drawing/2014/main" id="{8FC5575E-0957-9AC8-DD90-18394BDD8F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3407324" y="5625651"/>
            <a:ext cx="1609332" cy="879922"/>
          </a:xfrm>
          <a:prstGeom prst="rect">
            <a:avLst/>
          </a:prstGeom>
        </p:spPr>
      </p:pic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B903CC54-7218-9472-FECA-C387E90DFA18}"/>
              </a:ext>
            </a:extLst>
          </p:cNvPr>
          <p:cNvSpPr/>
          <p:nvPr/>
        </p:nvSpPr>
        <p:spPr>
          <a:xfrm>
            <a:off x="5907990" y="2321542"/>
            <a:ext cx="5819457" cy="329583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7B0A0AB-6C0D-FB76-71E9-8011CAEE14B8}"/>
              </a:ext>
            </a:extLst>
          </p:cNvPr>
          <p:cNvSpPr txBox="1"/>
          <p:nvPr/>
        </p:nvSpPr>
        <p:spPr>
          <a:xfrm>
            <a:off x="6234137" y="2378611"/>
            <a:ext cx="3145092" cy="215444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1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srgbClr val="097142"/>
                    </a:gs>
                    <a:gs pos="100000">
                      <a:srgbClr val="097142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직장에서의 지위 또는 관계 등의 우위를 이용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D30DEDC-7641-029F-5A3C-6F7324E6E2C0}"/>
              </a:ext>
            </a:extLst>
          </p:cNvPr>
          <p:cNvSpPr txBox="1"/>
          <p:nvPr/>
        </p:nvSpPr>
        <p:spPr>
          <a:xfrm>
            <a:off x="6259537" y="2747140"/>
            <a:ext cx="5128007" cy="46935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14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행위자는 팀장으로 일반 직원인 피해자와의 관계에서 </a:t>
            </a:r>
            <a:r>
              <a:rPr kumimoji="0" lang="ko-KR" altLang="en-US" sz="1400" b="0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지위의 우위가</a:t>
            </a:r>
            <a:endParaRPr kumimoji="0" lang="en-US" altLang="ko-KR" sz="1400" b="0" i="0" u="none" strike="noStrike" kern="1200" cap="none" spc="-100" normalizeH="0" baseline="0" noProof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  <a:p>
            <a:pPr indent="104775">
              <a:spcBef>
                <a:spcPts val="300"/>
              </a:spcBef>
              <a:defRPr/>
            </a:pPr>
            <a:r>
              <a:rPr lang="ko-KR" altLang="en-US" sz="1400" spc="-10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인정됨</a:t>
            </a:r>
            <a:r>
              <a:rPr lang="en-US" altLang="ko-KR" sz="1400" spc="-100" dirty="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.</a:t>
            </a:r>
            <a:endParaRPr lang="ko-KR" altLang="en-US" sz="1400" spc="-100" dirty="0"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latin typeface="맑은 고딕" panose="020F0502020204030204"/>
              <a:ea typeface="맑은 고딕" panose="020B0503020000020004" pitchFamily="50" charset="-127"/>
            </a:endParaRPr>
          </a:p>
        </p:txBody>
      </p:sp>
      <p:sp>
        <p:nvSpPr>
          <p:cNvPr id="17" name="자유형: 도형 16">
            <a:extLst>
              <a:ext uri="{FF2B5EF4-FFF2-40B4-BE49-F238E27FC236}">
                <a16:creationId xmlns:a16="http://schemas.microsoft.com/office/drawing/2014/main" id="{1E7024C9-CB5A-8951-0FF6-C8C4845320C9}"/>
              </a:ext>
            </a:extLst>
          </p:cNvPr>
          <p:cNvSpPr/>
          <p:nvPr/>
        </p:nvSpPr>
        <p:spPr>
          <a:xfrm>
            <a:off x="5967322" y="2376299"/>
            <a:ext cx="220068" cy="220068"/>
          </a:xfrm>
          <a:custGeom>
            <a:avLst/>
            <a:gdLst/>
            <a:ahLst/>
            <a:cxnLst/>
            <a:rect l="l" t="t" r="r" b="b"/>
            <a:pathLst>
              <a:path w="333376" h="333376">
                <a:moveTo>
                  <a:pt x="166688" y="0"/>
                </a:moveTo>
                <a:cubicBezTo>
                  <a:pt x="258747" y="0"/>
                  <a:pt x="333376" y="74629"/>
                  <a:pt x="333376" y="166688"/>
                </a:cubicBezTo>
                <a:cubicBezTo>
                  <a:pt x="333376" y="212718"/>
                  <a:pt x="314719" y="254390"/>
                  <a:pt x="284554" y="284554"/>
                </a:cubicBezTo>
                <a:lnTo>
                  <a:pt x="232390" y="319724"/>
                </a:lnTo>
                <a:lnTo>
                  <a:pt x="232390" y="92154"/>
                </a:lnTo>
                <a:lnTo>
                  <a:pt x="164185" y="92154"/>
                </a:lnTo>
                <a:lnTo>
                  <a:pt x="137815" y="134965"/>
                </a:lnTo>
                <a:lnTo>
                  <a:pt x="187137" y="134965"/>
                </a:lnTo>
                <a:lnTo>
                  <a:pt x="187137" y="329248"/>
                </a:lnTo>
                <a:lnTo>
                  <a:pt x="166688" y="333376"/>
                </a:lnTo>
                <a:cubicBezTo>
                  <a:pt x="74629" y="333376"/>
                  <a:pt x="0" y="258747"/>
                  <a:pt x="0" y="166688"/>
                </a:cubicBezTo>
                <a:cubicBezTo>
                  <a:pt x="0" y="74629"/>
                  <a:pt x="74629" y="0"/>
                  <a:pt x="166688" y="0"/>
                </a:cubicBezTo>
                <a:close/>
              </a:path>
            </a:pathLst>
          </a:custGeom>
          <a:solidFill>
            <a:srgbClr val="0971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6584D5FC-9431-BCB7-9610-DA362E67E073}"/>
              </a:ext>
            </a:extLst>
          </p:cNvPr>
          <p:cNvGrpSpPr/>
          <p:nvPr/>
        </p:nvGrpSpPr>
        <p:grpSpPr>
          <a:xfrm>
            <a:off x="5909594" y="1836474"/>
            <a:ext cx="2927021" cy="307777"/>
            <a:chOff x="533680" y="1314640"/>
            <a:chExt cx="2927021" cy="307777"/>
          </a:xfrm>
        </p:grpSpPr>
        <p:grpSp>
          <p:nvGrpSpPr>
            <p:cNvPr id="12" name="그룹 11">
              <a:extLst>
                <a:ext uri="{FF2B5EF4-FFF2-40B4-BE49-F238E27FC236}">
                  <a16:creationId xmlns:a16="http://schemas.microsoft.com/office/drawing/2014/main" id="{E950F611-31CD-4BC5-456A-E0761145BC17}"/>
                </a:ext>
              </a:extLst>
            </p:cNvPr>
            <p:cNvGrpSpPr/>
            <p:nvPr/>
          </p:nvGrpSpPr>
          <p:grpSpPr>
            <a:xfrm>
              <a:off x="533680" y="1376173"/>
              <a:ext cx="196570" cy="184710"/>
              <a:chOff x="10352088" y="1217613"/>
              <a:chExt cx="4394200" cy="4129087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31" name="Freeform 5">
                <a:extLst>
                  <a:ext uri="{FF2B5EF4-FFF2-40B4-BE49-F238E27FC236}">
                    <a16:creationId xmlns:a16="http://schemas.microsoft.com/office/drawing/2014/main" id="{53DDF869-83EE-9EB2-227B-B59719B8D6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52088" y="1217613"/>
                <a:ext cx="4127500" cy="4129087"/>
              </a:xfrm>
              <a:custGeom>
                <a:avLst/>
                <a:gdLst>
                  <a:gd name="T0" fmla="*/ 547 w 1094"/>
                  <a:gd name="T1" fmla="*/ 1094 h 1094"/>
                  <a:gd name="T2" fmla="*/ 0 w 1094"/>
                  <a:gd name="T3" fmla="*/ 547 h 1094"/>
                  <a:gd name="T4" fmla="*/ 547 w 1094"/>
                  <a:gd name="T5" fmla="*/ 0 h 1094"/>
                  <a:gd name="T6" fmla="*/ 781 w 1094"/>
                  <a:gd name="T7" fmla="*/ 53 h 1094"/>
                  <a:gd name="T8" fmla="*/ 805 w 1094"/>
                  <a:gd name="T9" fmla="*/ 120 h 1094"/>
                  <a:gd name="T10" fmla="*/ 738 w 1094"/>
                  <a:gd name="T11" fmla="*/ 144 h 1094"/>
                  <a:gd name="T12" fmla="*/ 547 w 1094"/>
                  <a:gd name="T13" fmla="*/ 101 h 1094"/>
                  <a:gd name="T14" fmla="*/ 100 w 1094"/>
                  <a:gd name="T15" fmla="*/ 547 h 1094"/>
                  <a:gd name="T16" fmla="*/ 547 w 1094"/>
                  <a:gd name="T17" fmla="*/ 994 h 1094"/>
                  <a:gd name="T18" fmla="*/ 994 w 1094"/>
                  <a:gd name="T19" fmla="*/ 547 h 1094"/>
                  <a:gd name="T20" fmla="*/ 990 w 1094"/>
                  <a:gd name="T21" fmla="*/ 491 h 1094"/>
                  <a:gd name="T22" fmla="*/ 1034 w 1094"/>
                  <a:gd name="T23" fmla="*/ 435 h 1094"/>
                  <a:gd name="T24" fmla="*/ 1090 w 1094"/>
                  <a:gd name="T25" fmla="*/ 478 h 1094"/>
                  <a:gd name="T26" fmla="*/ 1094 w 1094"/>
                  <a:gd name="T27" fmla="*/ 547 h 1094"/>
                  <a:gd name="T28" fmla="*/ 547 w 1094"/>
                  <a:gd name="T29" fmla="*/ 1094 h 10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94" h="1094">
                    <a:moveTo>
                      <a:pt x="547" y="1094"/>
                    </a:moveTo>
                    <a:cubicBezTo>
                      <a:pt x="245" y="1094"/>
                      <a:pt x="0" y="849"/>
                      <a:pt x="0" y="547"/>
                    </a:cubicBezTo>
                    <a:cubicBezTo>
                      <a:pt x="0" y="246"/>
                      <a:pt x="245" y="0"/>
                      <a:pt x="547" y="0"/>
                    </a:cubicBezTo>
                    <a:cubicBezTo>
                      <a:pt x="629" y="0"/>
                      <a:pt x="708" y="18"/>
                      <a:pt x="781" y="53"/>
                    </a:cubicBezTo>
                    <a:cubicBezTo>
                      <a:pt x="806" y="65"/>
                      <a:pt x="817" y="95"/>
                      <a:pt x="805" y="120"/>
                    </a:cubicBezTo>
                    <a:cubicBezTo>
                      <a:pt x="793" y="145"/>
                      <a:pt x="764" y="156"/>
                      <a:pt x="738" y="144"/>
                    </a:cubicBezTo>
                    <a:cubicBezTo>
                      <a:pt x="678" y="115"/>
                      <a:pt x="614" y="101"/>
                      <a:pt x="547" y="101"/>
                    </a:cubicBezTo>
                    <a:cubicBezTo>
                      <a:pt x="301" y="101"/>
                      <a:pt x="100" y="301"/>
                      <a:pt x="100" y="547"/>
                    </a:cubicBezTo>
                    <a:cubicBezTo>
                      <a:pt x="100" y="794"/>
                      <a:pt x="301" y="994"/>
                      <a:pt x="547" y="994"/>
                    </a:cubicBezTo>
                    <a:cubicBezTo>
                      <a:pt x="793" y="994"/>
                      <a:pt x="994" y="794"/>
                      <a:pt x="994" y="547"/>
                    </a:cubicBezTo>
                    <a:cubicBezTo>
                      <a:pt x="994" y="528"/>
                      <a:pt x="993" y="509"/>
                      <a:pt x="990" y="491"/>
                    </a:cubicBezTo>
                    <a:cubicBezTo>
                      <a:pt x="987" y="463"/>
                      <a:pt x="1006" y="438"/>
                      <a:pt x="1034" y="435"/>
                    </a:cubicBezTo>
                    <a:cubicBezTo>
                      <a:pt x="1061" y="431"/>
                      <a:pt x="1086" y="451"/>
                      <a:pt x="1090" y="478"/>
                    </a:cubicBezTo>
                    <a:cubicBezTo>
                      <a:pt x="1093" y="501"/>
                      <a:pt x="1094" y="524"/>
                      <a:pt x="1094" y="547"/>
                    </a:cubicBezTo>
                    <a:cubicBezTo>
                      <a:pt x="1094" y="849"/>
                      <a:pt x="849" y="1094"/>
                      <a:pt x="547" y="10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endParaRPr>
              </a:p>
            </p:txBody>
          </p:sp>
          <p:sp>
            <p:nvSpPr>
              <p:cNvPr id="32" name="Freeform 6">
                <a:extLst>
                  <a:ext uri="{FF2B5EF4-FFF2-40B4-BE49-F238E27FC236}">
                    <a16:creationId xmlns:a16="http://schemas.microsoft.com/office/drawing/2014/main" id="{C2C8350E-D595-B363-E49F-D5ABBD9E11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91863" y="1304925"/>
                <a:ext cx="3654425" cy="2905125"/>
              </a:xfrm>
              <a:custGeom>
                <a:avLst/>
                <a:gdLst>
                  <a:gd name="T0" fmla="*/ 0 w 2302"/>
                  <a:gd name="T1" fmla="*/ 1107 h 1830"/>
                  <a:gd name="T2" fmla="*/ 256 w 2302"/>
                  <a:gd name="T3" fmla="*/ 846 h 1830"/>
                  <a:gd name="T4" fmla="*/ 725 w 2302"/>
                  <a:gd name="T5" fmla="*/ 1309 h 1830"/>
                  <a:gd name="T6" fmla="*/ 2039 w 2302"/>
                  <a:gd name="T7" fmla="*/ 0 h 1830"/>
                  <a:gd name="T8" fmla="*/ 2302 w 2302"/>
                  <a:gd name="T9" fmla="*/ 261 h 1830"/>
                  <a:gd name="T10" fmla="*/ 725 w 2302"/>
                  <a:gd name="T11" fmla="*/ 1830 h 1830"/>
                  <a:gd name="T12" fmla="*/ 0 w 2302"/>
                  <a:gd name="T13" fmla="*/ 1107 h 1830"/>
                  <a:gd name="T14" fmla="*/ 0 w 2302"/>
                  <a:gd name="T15" fmla="*/ 1107 h 1830"/>
                  <a:gd name="T16" fmla="*/ 0 w 2302"/>
                  <a:gd name="T17" fmla="*/ 1107 h 18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02" h="1830">
                    <a:moveTo>
                      <a:pt x="0" y="1107"/>
                    </a:moveTo>
                    <a:lnTo>
                      <a:pt x="256" y="846"/>
                    </a:lnTo>
                    <a:lnTo>
                      <a:pt x="725" y="1309"/>
                    </a:lnTo>
                    <a:lnTo>
                      <a:pt x="2039" y="0"/>
                    </a:lnTo>
                    <a:lnTo>
                      <a:pt x="2302" y="261"/>
                    </a:lnTo>
                    <a:lnTo>
                      <a:pt x="725" y="1830"/>
                    </a:lnTo>
                    <a:lnTo>
                      <a:pt x="0" y="1107"/>
                    </a:lnTo>
                    <a:lnTo>
                      <a:pt x="0" y="1107"/>
                    </a:lnTo>
                    <a:lnTo>
                      <a:pt x="0" y="1107"/>
                    </a:lnTo>
                    <a:close/>
                  </a:path>
                </a:pathLst>
              </a:custGeom>
              <a:solidFill>
                <a:srgbClr val="0971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endParaRPr>
              </a:p>
            </p:txBody>
          </p:sp>
        </p:grp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5F4430AE-F59C-BEB3-FB72-4947890378F0}"/>
                </a:ext>
              </a:extLst>
            </p:cNvPr>
            <p:cNvSpPr txBox="1"/>
            <p:nvPr/>
          </p:nvSpPr>
          <p:spPr>
            <a:xfrm>
              <a:off x="806128" y="1314640"/>
              <a:ext cx="2654573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lvl="0">
                <a:spcBef>
                  <a:spcPts val="300"/>
                </a:spcBef>
                <a:defRPr/>
              </a:pPr>
              <a:r>
                <a:rPr lang="ko-KR" altLang="en-US" sz="2000" b="1" spc="-150" dirty="0"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직장 내 괴롭힘 요건 판단</a:t>
              </a:r>
            </a:p>
          </p:txBody>
        </p:sp>
      </p:grp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6245B695-456B-21CA-F0CE-32002391A58A}"/>
              </a:ext>
            </a:extLst>
          </p:cNvPr>
          <p:cNvSpPr/>
          <p:nvPr/>
        </p:nvSpPr>
        <p:spPr>
          <a:xfrm>
            <a:off x="5907990" y="3297453"/>
            <a:ext cx="5819457" cy="329583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03732F3-4E5B-103E-2D5C-1755AF4EB716}"/>
              </a:ext>
            </a:extLst>
          </p:cNvPr>
          <p:cNvSpPr txBox="1"/>
          <p:nvPr/>
        </p:nvSpPr>
        <p:spPr>
          <a:xfrm>
            <a:off x="6234137" y="3354522"/>
            <a:ext cx="2140009" cy="215444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1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srgbClr val="097142"/>
                    </a:gs>
                    <a:gs pos="100000">
                      <a:srgbClr val="097142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업무상 적정 범위를 넘는 행위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F969477-CA72-3CF0-4FC8-A422FBAA1FEB}"/>
              </a:ext>
            </a:extLst>
          </p:cNvPr>
          <p:cNvSpPr txBox="1"/>
          <p:nvPr/>
        </p:nvSpPr>
        <p:spPr>
          <a:xfrm>
            <a:off x="6259537" y="3723051"/>
            <a:ext cx="5469446" cy="1790234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14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카카오톡 단체방에 게시한 글의 전체적인 취지는</a:t>
            </a:r>
            <a:r>
              <a:rPr kumimoji="0" lang="en-US" altLang="ko-KR" sz="14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1400" b="0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행위자가 팀장으로서</a:t>
            </a:r>
            <a:endParaRPr kumimoji="0" lang="en-US" altLang="ko-KR" sz="1400" b="0" i="0" u="none" strike="noStrike" kern="1200" cap="none" spc="-100" normalizeH="0" baseline="0" noProof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  <a:p>
            <a:pPr marL="0" marR="0" lvl="0" indent="85725" algn="l" defTabSz="914400" rtl="0" eaLnBrk="1" fontAlgn="auto" latinLnBrk="1" hangingPunct="1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0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직원이 업무 중 진료</a:t>
            </a:r>
            <a:r>
              <a:rPr kumimoji="0" lang="en-US" altLang="ko-KR" sz="1400" b="0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(</a:t>
            </a:r>
            <a:r>
              <a:rPr kumimoji="0" lang="ko-KR" altLang="en-US" sz="1400" b="0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치료</a:t>
            </a:r>
            <a:r>
              <a:rPr kumimoji="0" lang="en-US" altLang="ko-KR" sz="1400" b="0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)</a:t>
            </a:r>
            <a:r>
              <a:rPr kumimoji="0" lang="ko-KR" altLang="en-US" sz="1400" b="0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가 이루어지는 공간에서 손톱을 깎은 행위가</a:t>
            </a:r>
            <a:endParaRPr kumimoji="0" lang="en-US" altLang="ko-KR" sz="1400" b="0" i="0" u="none" strike="noStrike" kern="1200" cap="none" spc="-100" normalizeH="0" baseline="0" noProof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  <a:p>
            <a:pPr marL="0" marR="0" lvl="0" indent="85725" algn="l" defTabSz="914400" rtl="0" eaLnBrk="1" fontAlgn="auto" latinLnBrk="1" hangingPunct="1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0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부적절한 것임을 지적한 것으로 피해자를 </a:t>
            </a:r>
            <a:r>
              <a:rPr kumimoji="0" lang="ko-KR" altLang="en-US" sz="14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망신주거나 </a:t>
            </a:r>
            <a:r>
              <a:rPr kumimoji="0" lang="ko-KR" altLang="en-US" sz="1400" b="0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괴롭히려고 한</a:t>
            </a:r>
            <a:endParaRPr kumimoji="0" lang="en-US" altLang="ko-KR" sz="1400" b="0" i="0" u="none" strike="noStrike" kern="1200" cap="none" spc="-100" normalizeH="0" baseline="0" noProof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  <a:p>
            <a:pPr marL="0" marR="0" lvl="0" indent="85725" algn="l" defTabSz="914400" rtl="0" eaLnBrk="1" fontAlgn="auto" latinLnBrk="1" hangingPunct="1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0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행위라고 </a:t>
            </a:r>
            <a:r>
              <a:rPr kumimoji="0" lang="ko-KR" altLang="en-US" sz="14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보기 어려움</a:t>
            </a:r>
            <a:r>
              <a:rPr kumimoji="0" lang="en-US" altLang="ko-KR" sz="14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.</a:t>
            </a:r>
            <a:r>
              <a:rPr kumimoji="0" lang="ko-KR" altLang="en-US" sz="14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14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</a:t>
            </a:r>
            <a:r>
              <a:rPr kumimoji="0" lang="ko-KR" altLang="en-US" sz="1400" b="0" i="0" u="none" strike="noStrike" kern="1200" cap="none" spc="-150" normalizeH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직장에서의 행위자의 지위나 역할</a:t>
            </a:r>
            <a:r>
              <a:rPr kumimoji="0" lang="en-US" altLang="ko-KR" sz="1400" b="0" i="0" u="none" strike="noStrike" kern="1200" cap="none" spc="-150" normalizeH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1400" b="0" i="0" u="none" strike="noStrike" kern="1200" cap="none" spc="-150" normalizeH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책임범위 등에 비추어 보더라도</a:t>
            </a:r>
            <a:r>
              <a:rPr kumimoji="0" lang="en-US" altLang="ko-KR" sz="1400" b="0" i="0" u="none" strike="noStrike" kern="1200" cap="none" spc="-150" normalizeH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1400" b="0" i="0" u="none" strike="noStrike" kern="1200" cap="none" spc="-150" normalizeH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행위자의</a:t>
            </a:r>
            <a:endParaRPr kumimoji="0" lang="en-US" altLang="ko-KR" sz="1400" b="0" i="0" u="none" strike="noStrike" kern="1200" cap="none" spc="-150" normalizeH="0" noProof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  <a:p>
            <a:pPr marL="0" marR="0" lvl="0" indent="85725" algn="l" defTabSz="914400" rtl="0" eaLnBrk="1" fontAlgn="auto" latinLnBrk="1" hangingPunct="1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0" i="0" u="none" strike="noStrike" kern="1200" cap="none" spc="-150" normalizeH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행위는 업무상 적정범위 내에 있는 것으로서 사회통념상 용인될 만한 정도를</a:t>
            </a:r>
            <a:endParaRPr kumimoji="0" lang="en-US" altLang="ko-KR" sz="1400" b="0" i="0" u="none" strike="noStrike" kern="1200" cap="none" spc="-150" normalizeH="0" noProof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  <a:p>
            <a:pPr marL="0" marR="0" lvl="0" indent="85725" algn="l" defTabSz="914400" rtl="0" eaLnBrk="1" fontAlgn="auto" latinLnBrk="1" hangingPunct="1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0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넘어선 것으로 보기 </a:t>
            </a:r>
            <a:r>
              <a:rPr kumimoji="0" lang="ko-KR" altLang="en-US" sz="14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어려움</a:t>
            </a:r>
            <a:r>
              <a:rPr kumimoji="0" lang="en-US" altLang="ko-KR" sz="14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.</a:t>
            </a:r>
            <a:endParaRPr kumimoji="0" lang="ko-KR" altLang="en-US" sz="1400" b="0" i="0" u="none" strike="noStrike" kern="1200" cap="none" spc="-100" normalizeH="0" baseline="0" noProof="0" dirty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45" name="자유형: 도형 44">
            <a:extLst>
              <a:ext uri="{FF2B5EF4-FFF2-40B4-BE49-F238E27FC236}">
                <a16:creationId xmlns:a16="http://schemas.microsoft.com/office/drawing/2014/main" id="{5EF7AFBD-61A7-4DD1-A47F-C1E1C389E570}"/>
              </a:ext>
            </a:extLst>
          </p:cNvPr>
          <p:cNvSpPr/>
          <p:nvPr/>
        </p:nvSpPr>
        <p:spPr>
          <a:xfrm>
            <a:off x="5967790" y="3352678"/>
            <a:ext cx="219600" cy="219600"/>
          </a:xfrm>
          <a:custGeom>
            <a:avLst/>
            <a:gdLst/>
            <a:ahLst/>
            <a:cxnLst/>
            <a:rect l="l" t="t" r="r" b="b"/>
            <a:pathLst>
              <a:path w="333376" h="333376">
                <a:moveTo>
                  <a:pt x="157911" y="331604"/>
                </a:moveTo>
                <a:lnTo>
                  <a:pt x="175465" y="331604"/>
                </a:lnTo>
                <a:lnTo>
                  <a:pt x="166688" y="333376"/>
                </a:lnTo>
                <a:close/>
                <a:moveTo>
                  <a:pt x="166688" y="0"/>
                </a:moveTo>
                <a:cubicBezTo>
                  <a:pt x="258747" y="0"/>
                  <a:pt x="333376" y="74629"/>
                  <a:pt x="333376" y="166688"/>
                </a:cubicBezTo>
                <a:cubicBezTo>
                  <a:pt x="333376" y="212718"/>
                  <a:pt x="314719" y="254390"/>
                  <a:pt x="284554" y="284554"/>
                </a:cubicBezTo>
                <a:lnTo>
                  <a:pt x="277302" y="289444"/>
                </a:lnTo>
                <a:lnTo>
                  <a:pt x="197026" y="289444"/>
                </a:lnTo>
                <a:lnTo>
                  <a:pt x="223898" y="261120"/>
                </a:lnTo>
                <a:cubicBezTo>
                  <a:pt x="245395" y="238765"/>
                  <a:pt x="260188" y="219394"/>
                  <a:pt x="268277" y="203007"/>
                </a:cubicBezTo>
                <a:cubicBezTo>
                  <a:pt x="276366" y="186621"/>
                  <a:pt x="280411" y="171319"/>
                  <a:pt x="280411" y="157103"/>
                </a:cubicBezTo>
                <a:cubicBezTo>
                  <a:pt x="280411" y="145166"/>
                  <a:pt x="277074" y="133419"/>
                  <a:pt x="270400" y="121861"/>
                </a:cubicBezTo>
                <a:cubicBezTo>
                  <a:pt x="263726" y="110304"/>
                  <a:pt x="254827" y="101459"/>
                  <a:pt x="243704" y="95328"/>
                </a:cubicBezTo>
                <a:cubicBezTo>
                  <a:pt x="232580" y="89196"/>
                  <a:pt x="219748" y="86131"/>
                  <a:pt x="205206" y="86131"/>
                </a:cubicBezTo>
                <a:cubicBezTo>
                  <a:pt x="181657" y="86131"/>
                  <a:pt x="162367" y="93537"/>
                  <a:pt x="147337" y="108350"/>
                </a:cubicBezTo>
                <a:cubicBezTo>
                  <a:pt x="132307" y="123163"/>
                  <a:pt x="124195" y="143484"/>
                  <a:pt x="123002" y="169312"/>
                </a:cubicBezTo>
                <a:lnTo>
                  <a:pt x="167441" y="169312"/>
                </a:lnTo>
                <a:cubicBezTo>
                  <a:pt x="167875" y="156832"/>
                  <a:pt x="171347" y="146956"/>
                  <a:pt x="177859" y="139686"/>
                </a:cubicBezTo>
                <a:cubicBezTo>
                  <a:pt x="184370" y="132415"/>
                  <a:pt x="192509" y="128779"/>
                  <a:pt x="202276" y="128779"/>
                </a:cubicBezTo>
                <a:cubicBezTo>
                  <a:pt x="211934" y="128779"/>
                  <a:pt x="219829" y="131791"/>
                  <a:pt x="225960" y="137814"/>
                </a:cubicBezTo>
                <a:cubicBezTo>
                  <a:pt x="232092" y="143837"/>
                  <a:pt x="235158" y="151460"/>
                  <a:pt x="235158" y="160684"/>
                </a:cubicBezTo>
                <a:cubicBezTo>
                  <a:pt x="235158" y="169583"/>
                  <a:pt x="232200" y="179540"/>
                  <a:pt x="226286" y="190555"/>
                </a:cubicBezTo>
                <a:cubicBezTo>
                  <a:pt x="220372" y="201569"/>
                  <a:pt x="208461" y="216138"/>
                  <a:pt x="190556" y="234261"/>
                </a:cubicBezTo>
                <a:lnTo>
                  <a:pt x="116490" y="309792"/>
                </a:lnTo>
                <a:lnTo>
                  <a:pt x="116490" y="323242"/>
                </a:lnTo>
                <a:lnTo>
                  <a:pt x="101806" y="320277"/>
                </a:lnTo>
                <a:cubicBezTo>
                  <a:pt x="41979" y="294972"/>
                  <a:pt x="0" y="235732"/>
                  <a:pt x="0" y="166688"/>
                </a:cubicBezTo>
                <a:cubicBezTo>
                  <a:pt x="0" y="74629"/>
                  <a:pt x="74629" y="0"/>
                  <a:pt x="166688" y="0"/>
                </a:cubicBezTo>
                <a:close/>
              </a:path>
            </a:pathLst>
          </a:custGeom>
          <a:solidFill>
            <a:srgbClr val="0971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26" name="사각형: 둥근 모서리 25">
            <a:extLst>
              <a:ext uri="{FF2B5EF4-FFF2-40B4-BE49-F238E27FC236}">
                <a16:creationId xmlns:a16="http://schemas.microsoft.com/office/drawing/2014/main" id="{E7561337-173F-FE54-E156-A0001CFCF5C5}"/>
              </a:ext>
            </a:extLst>
          </p:cNvPr>
          <p:cNvSpPr/>
          <p:nvPr/>
        </p:nvSpPr>
        <p:spPr>
          <a:xfrm>
            <a:off x="5907990" y="5594238"/>
            <a:ext cx="5819457" cy="329583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194CB67-E2FB-67BC-2B9D-63F25CF0BE9E}"/>
              </a:ext>
            </a:extLst>
          </p:cNvPr>
          <p:cNvSpPr txBox="1"/>
          <p:nvPr/>
        </p:nvSpPr>
        <p:spPr>
          <a:xfrm>
            <a:off x="6234137" y="5651307"/>
            <a:ext cx="3422412" cy="215444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1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srgbClr val="097142"/>
                    </a:gs>
                    <a:gs pos="100000">
                      <a:srgbClr val="097142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신체적</a:t>
            </a:r>
            <a:r>
              <a:rPr lang="ko-KR" altLang="en-US" sz="1400" b="1" spc="-150" dirty="0" err="1">
                <a:gradFill>
                  <a:gsLst>
                    <a:gs pos="100000">
                      <a:srgbClr val="097142"/>
                    </a:gs>
                    <a:gs pos="100000">
                      <a:srgbClr val="097142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ㆍ</a:t>
            </a:r>
            <a:r>
              <a:rPr kumimoji="0" lang="ko-KR" altLang="en-US" sz="1400" b="1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srgbClr val="097142"/>
                    </a:gs>
                    <a:gs pos="100000">
                      <a:srgbClr val="097142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정신적 고통을 주거나 근무환경을 악화 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CD903C38-357A-A65C-171A-20CA210EE498}"/>
              </a:ext>
            </a:extLst>
          </p:cNvPr>
          <p:cNvSpPr txBox="1"/>
          <p:nvPr/>
        </p:nvSpPr>
        <p:spPr>
          <a:xfrm>
            <a:off x="6259537" y="6019836"/>
            <a:ext cx="5294719" cy="456535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14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행위자의 행위가 피해자에게 신체적 정신적 고통을 </a:t>
            </a:r>
            <a:r>
              <a:rPr kumimoji="0" lang="ko-KR" altLang="en-US" sz="1400" b="0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주거나 근무환경을</a:t>
            </a:r>
            <a:endParaRPr kumimoji="0" lang="en-US" altLang="ko-KR" sz="1400" b="0" i="0" u="none" strike="noStrike" kern="1200" cap="none" spc="-100" normalizeH="0" baseline="0" noProof="0" dirty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  <a:p>
            <a:pPr marL="0" marR="0" lvl="0" indent="95250" algn="l" defTabSz="914400" rtl="0" eaLnBrk="1" fontAlgn="auto" latinLnBrk="1" hangingPunct="1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0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악화했다고 보기 </a:t>
            </a:r>
            <a:r>
              <a:rPr kumimoji="0" lang="ko-KR" altLang="en-US" sz="14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어려움</a:t>
            </a:r>
            <a:r>
              <a:rPr kumimoji="0" lang="en-US" altLang="ko-KR" sz="14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. </a:t>
            </a:r>
            <a:endParaRPr kumimoji="0" lang="ko-KR" altLang="en-US" sz="1400" b="0" i="0" u="none" strike="noStrike" kern="1200" cap="none" spc="-100" normalizeH="0" baseline="0" noProof="0" dirty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46" name="자유형: 도형 45">
            <a:extLst>
              <a:ext uri="{FF2B5EF4-FFF2-40B4-BE49-F238E27FC236}">
                <a16:creationId xmlns:a16="http://schemas.microsoft.com/office/drawing/2014/main" id="{5E00B4D9-00FC-4AEE-86ED-3C8256000F02}"/>
              </a:ext>
            </a:extLst>
          </p:cNvPr>
          <p:cNvSpPr/>
          <p:nvPr/>
        </p:nvSpPr>
        <p:spPr>
          <a:xfrm>
            <a:off x="5960250" y="5649229"/>
            <a:ext cx="219600" cy="219600"/>
          </a:xfrm>
          <a:custGeom>
            <a:avLst/>
            <a:gdLst/>
            <a:ahLst/>
            <a:cxnLst/>
            <a:rect l="l" t="t" r="r" b="b"/>
            <a:pathLst>
              <a:path w="333376" h="333376">
                <a:moveTo>
                  <a:pt x="166688" y="0"/>
                </a:moveTo>
                <a:cubicBezTo>
                  <a:pt x="258747" y="0"/>
                  <a:pt x="333376" y="74629"/>
                  <a:pt x="333376" y="166688"/>
                </a:cubicBezTo>
                <a:cubicBezTo>
                  <a:pt x="333376" y="212718"/>
                  <a:pt x="314719" y="254390"/>
                  <a:pt x="284554" y="284554"/>
                </a:cubicBezTo>
                <a:lnTo>
                  <a:pt x="278951" y="288332"/>
                </a:lnTo>
                <a:lnTo>
                  <a:pt x="284480" y="260632"/>
                </a:lnTo>
                <a:cubicBezTo>
                  <a:pt x="284480" y="245981"/>
                  <a:pt x="280383" y="233257"/>
                  <a:pt x="272190" y="222460"/>
                </a:cubicBezTo>
                <a:cubicBezTo>
                  <a:pt x="263997" y="211662"/>
                  <a:pt x="252629" y="204093"/>
                  <a:pt x="238088" y="199752"/>
                </a:cubicBezTo>
                <a:cubicBezTo>
                  <a:pt x="249157" y="194326"/>
                  <a:pt x="257594" y="187218"/>
                  <a:pt x="263400" y="178427"/>
                </a:cubicBezTo>
                <a:cubicBezTo>
                  <a:pt x="269206" y="169637"/>
                  <a:pt x="272109" y="159925"/>
                  <a:pt x="272109" y="149290"/>
                </a:cubicBezTo>
                <a:cubicBezTo>
                  <a:pt x="272109" y="132143"/>
                  <a:pt x="265462" y="117330"/>
                  <a:pt x="252168" y="104851"/>
                </a:cubicBezTo>
                <a:cubicBezTo>
                  <a:pt x="238874" y="92371"/>
                  <a:pt x="222406" y="86131"/>
                  <a:pt x="202764" y="86131"/>
                </a:cubicBezTo>
                <a:cubicBezTo>
                  <a:pt x="180734" y="86131"/>
                  <a:pt x="162449" y="93619"/>
                  <a:pt x="147907" y="108594"/>
                </a:cubicBezTo>
                <a:cubicBezTo>
                  <a:pt x="137489" y="119338"/>
                  <a:pt x="131141" y="133554"/>
                  <a:pt x="128862" y="151243"/>
                </a:cubicBezTo>
                <a:lnTo>
                  <a:pt x="172650" y="151243"/>
                </a:lnTo>
                <a:cubicBezTo>
                  <a:pt x="174603" y="144949"/>
                  <a:pt x="178239" y="139821"/>
                  <a:pt x="183556" y="135860"/>
                </a:cubicBezTo>
                <a:cubicBezTo>
                  <a:pt x="188874" y="131899"/>
                  <a:pt x="194788" y="129919"/>
                  <a:pt x="201299" y="129919"/>
                </a:cubicBezTo>
                <a:cubicBezTo>
                  <a:pt x="208679" y="129919"/>
                  <a:pt x="214647" y="132062"/>
                  <a:pt x="219205" y="136349"/>
                </a:cubicBezTo>
                <a:cubicBezTo>
                  <a:pt x="223763" y="140635"/>
                  <a:pt x="226042" y="146034"/>
                  <a:pt x="226042" y="152545"/>
                </a:cubicBezTo>
                <a:cubicBezTo>
                  <a:pt x="226042" y="157537"/>
                  <a:pt x="224550" y="162258"/>
                  <a:pt x="221565" y="166707"/>
                </a:cubicBezTo>
                <a:cubicBezTo>
                  <a:pt x="218581" y="171157"/>
                  <a:pt x="214403" y="174656"/>
                  <a:pt x="209031" y="177207"/>
                </a:cubicBezTo>
                <a:cubicBezTo>
                  <a:pt x="203659" y="179757"/>
                  <a:pt x="195493" y="181466"/>
                  <a:pt x="184533" y="182334"/>
                </a:cubicBezTo>
                <a:lnTo>
                  <a:pt x="184533" y="221402"/>
                </a:lnTo>
                <a:cubicBezTo>
                  <a:pt x="202330" y="221619"/>
                  <a:pt x="215949" y="225471"/>
                  <a:pt x="225391" y="232959"/>
                </a:cubicBezTo>
                <a:cubicBezTo>
                  <a:pt x="234832" y="240447"/>
                  <a:pt x="239553" y="249617"/>
                  <a:pt x="239553" y="260469"/>
                </a:cubicBezTo>
                <a:cubicBezTo>
                  <a:pt x="239553" y="270344"/>
                  <a:pt x="236053" y="278700"/>
                  <a:pt x="229053" y="285537"/>
                </a:cubicBezTo>
                <a:cubicBezTo>
                  <a:pt x="222054" y="292374"/>
                  <a:pt x="213236" y="295792"/>
                  <a:pt x="202601" y="295792"/>
                </a:cubicBezTo>
                <a:cubicBezTo>
                  <a:pt x="192400" y="295792"/>
                  <a:pt x="183963" y="292781"/>
                  <a:pt x="177289" y="286758"/>
                </a:cubicBezTo>
                <a:cubicBezTo>
                  <a:pt x="170615" y="280735"/>
                  <a:pt x="166301" y="271538"/>
                  <a:pt x="164348" y="259167"/>
                </a:cubicBezTo>
                <a:lnTo>
                  <a:pt x="119258" y="259167"/>
                </a:lnTo>
                <a:cubicBezTo>
                  <a:pt x="120668" y="283367"/>
                  <a:pt x="128699" y="302494"/>
                  <a:pt x="143349" y="316547"/>
                </a:cubicBezTo>
                <a:cubicBezTo>
                  <a:pt x="150674" y="323574"/>
                  <a:pt x="159071" y="328844"/>
                  <a:pt x="168539" y="332357"/>
                </a:cubicBezTo>
                <a:lnTo>
                  <a:pt x="170290" y="332649"/>
                </a:lnTo>
                <a:lnTo>
                  <a:pt x="166688" y="333376"/>
                </a:lnTo>
                <a:cubicBezTo>
                  <a:pt x="74629" y="333376"/>
                  <a:pt x="0" y="258747"/>
                  <a:pt x="0" y="166688"/>
                </a:cubicBezTo>
                <a:cubicBezTo>
                  <a:pt x="0" y="74629"/>
                  <a:pt x="74629" y="0"/>
                  <a:pt x="166688" y="0"/>
                </a:cubicBezTo>
                <a:close/>
              </a:path>
            </a:pathLst>
          </a:custGeom>
          <a:solidFill>
            <a:srgbClr val="0971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623638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>
            <a:extLst>
              <a:ext uri="{FF2B5EF4-FFF2-40B4-BE49-F238E27FC236}">
                <a16:creationId xmlns:a16="http://schemas.microsoft.com/office/drawing/2014/main" id="{02AEDAA1-C595-C82D-7B9D-D3494B3DCD7F}"/>
              </a:ext>
            </a:extLst>
          </p:cNvPr>
          <p:cNvGrpSpPr/>
          <p:nvPr/>
        </p:nvGrpSpPr>
        <p:grpSpPr>
          <a:xfrm>
            <a:off x="5682145" y="1007452"/>
            <a:ext cx="4608322" cy="861775"/>
            <a:chOff x="4061317" y="2046479"/>
            <a:chExt cx="4608322" cy="861775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8D1DC619-49D2-66D4-30E1-411EF523318B}"/>
                </a:ext>
              </a:extLst>
            </p:cNvPr>
            <p:cNvSpPr txBox="1"/>
            <p:nvPr/>
          </p:nvSpPr>
          <p:spPr>
            <a:xfrm>
              <a:off x="4702206" y="2046480"/>
              <a:ext cx="3967433" cy="861774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ko-KR" altLang="en-US" sz="2800" b="1" spc="-300" dirty="0">
                  <a:gradFill>
                    <a:gsLst>
                      <a:gs pos="100000">
                        <a:schemeClr val="tx1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atin typeface="+mn-ea"/>
                </a:rPr>
                <a:t>직장 내 괴롭힘 금지 제도는 </a:t>
              </a:r>
              <a:endParaRPr lang="en-US" altLang="ko-KR" sz="2800" b="1" spc="-300" dirty="0">
                <a:gradFill>
                  <a:gsLst>
                    <a:gs pos="100000">
                      <a:schemeClr val="tx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+mn-ea"/>
              </a:endParaRPr>
            </a:p>
            <a:p>
              <a:r>
                <a:rPr lang="ko-KR" altLang="en-US" sz="2800" b="1" spc="-300" dirty="0">
                  <a:gradFill>
                    <a:gsLst>
                      <a:gs pos="100000">
                        <a:schemeClr val="tx1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atin typeface="+mn-ea"/>
                </a:rPr>
                <a:t>무엇인가요</a:t>
              </a:r>
              <a:r>
                <a:rPr lang="en-US" altLang="ko-KR" sz="2800" b="1" spc="-300" dirty="0">
                  <a:gradFill>
                    <a:gsLst>
                      <a:gs pos="100000">
                        <a:schemeClr val="tx1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atin typeface="+mn-ea"/>
                </a:rPr>
                <a:t>?</a:t>
              </a:r>
              <a:endParaRPr lang="ko-KR" altLang="en-US" sz="2800" b="1" spc="-300" dirty="0">
                <a:gradFill>
                  <a:gsLst>
                    <a:gs pos="100000">
                      <a:schemeClr val="tx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+mn-ea"/>
              </a:endParaRPr>
            </a:p>
          </p:txBody>
        </p:sp>
        <p:grpSp>
          <p:nvGrpSpPr>
            <p:cNvPr id="6" name="그룹 5">
              <a:extLst>
                <a:ext uri="{FF2B5EF4-FFF2-40B4-BE49-F238E27FC236}">
                  <a16:creationId xmlns:a16="http://schemas.microsoft.com/office/drawing/2014/main" id="{4891BC9C-BD38-0642-0E2F-72F63500B599}"/>
                </a:ext>
              </a:extLst>
            </p:cNvPr>
            <p:cNvGrpSpPr/>
            <p:nvPr/>
          </p:nvGrpSpPr>
          <p:grpSpPr>
            <a:xfrm>
              <a:off x="4061317" y="2046479"/>
              <a:ext cx="501158" cy="501158"/>
              <a:chOff x="1031384" y="2322080"/>
              <a:chExt cx="302116" cy="302116"/>
            </a:xfrm>
          </p:grpSpPr>
          <p:sp>
            <p:nvSpPr>
              <p:cNvPr id="7" name="타원 6">
                <a:extLst>
                  <a:ext uri="{FF2B5EF4-FFF2-40B4-BE49-F238E27FC236}">
                    <a16:creationId xmlns:a16="http://schemas.microsoft.com/office/drawing/2014/main" id="{8448C9B1-0E14-37FC-5608-48F58DBC0635}"/>
                  </a:ext>
                </a:extLst>
              </p:cNvPr>
              <p:cNvSpPr/>
              <p:nvPr/>
            </p:nvSpPr>
            <p:spPr>
              <a:xfrm>
                <a:off x="1031384" y="2322080"/>
                <a:ext cx="302116" cy="30211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tx1">
                      <a:lumMod val="85000"/>
                      <a:lumOff val="15000"/>
                    </a:schemeClr>
                  </a:gs>
                  <a:gs pos="0">
                    <a:schemeClr val="tx1">
                      <a:lumMod val="50000"/>
                      <a:lumOff val="50000"/>
                    </a:schemeClr>
                  </a:gs>
                </a:gsLst>
                <a:lin ang="18900000" scaled="1"/>
                <a:tileRect/>
              </a:gradFill>
              <a:ln w="6350">
                <a:solidFill>
                  <a:schemeClr val="bg1"/>
                </a:solidFill>
              </a:ln>
              <a:effectLst>
                <a:outerShdw blurRad="38100" dist="38100" dir="2700000" algn="tl" rotWithShape="0">
                  <a:prstClr val="black">
                    <a:alpha val="1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8" name="타원 7">
                <a:extLst>
                  <a:ext uri="{FF2B5EF4-FFF2-40B4-BE49-F238E27FC236}">
                    <a16:creationId xmlns:a16="http://schemas.microsoft.com/office/drawing/2014/main" id="{DE03A87C-241A-6B56-D719-9D948CA41F4F}"/>
                  </a:ext>
                </a:extLst>
              </p:cNvPr>
              <p:cNvSpPr/>
              <p:nvPr/>
            </p:nvSpPr>
            <p:spPr>
              <a:xfrm>
                <a:off x="1067444" y="2354429"/>
                <a:ext cx="240204" cy="240204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tx1">
                      <a:lumMod val="65000"/>
                      <a:lumOff val="35000"/>
                    </a:schemeClr>
                  </a:gs>
                  <a:gs pos="0">
                    <a:schemeClr val="tx1">
                      <a:lumMod val="95000"/>
                      <a:lumOff val="5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0" rtlCol="0" anchor="ctr"/>
              <a:lstStyle/>
              <a:p>
                <a:pPr algn="ctr"/>
                <a:r>
                  <a:rPr lang="en-US" altLang="ko-KR" sz="2000" b="1">
                    <a:gradFill>
                      <a:gsLst>
                        <a:gs pos="100000">
                          <a:schemeClr val="bg1"/>
                        </a:gs>
                        <a:gs pos="100000">
                          <a:schemeClr val="bg1"/>
                        </a:gs>
                      </a:gsLst>
                      <a:lin ang="18900000" scaled="1"/>
                    </a:gradFill>
                    <a:latin typeface="HY견명조" panose="02030600000101010101" pitchFamily="18" charset="-127"/>
                    <a:ea typeface="HY견명조" panose="02030600000101010101" pitchFamily="18" charset="-127"/>
                  </a:rPr>
                  <a:t>Ⅰ</a:t>
                </a:r>
              </a:p>
            </p:txBody>
          </p:sp>
        </p:grpSp>
      </p:grpSp>
      <p:grpSp>
        <p:nvGrpSpPr>
          <p:cNvPr id="9" name="그룹 8">
            <a:extLst>
              <a:ext uri="{FF2B5EF4-FFF2-40B4-BE49-F238E27FC236}">
                <a16:creationId xmlns:a16="http://schemas.microsoft.com/office/drawing/2014/main" id="{5FF7ACE6-2DCC-8CF7-1AA5-4516683FC3CA}"/>
              </a:ext>
            </a:extLst>
          </p:cNvPr>
          <p:cNvGrpSpPr/>
          <p:nvPr/>
        </p:nvGrpSpPr>
        <p:grpSpPr>
          <a:xfrm>
            <a:off x="5682145" y="2154440"/>
            <a:ext cx="4520156" cy="901403"/>
            <a:chOff x="4061317" y="2222294"/>
            <a:chExt cx="4520156" cy="901403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9EE7013-9B29-CDD1-9851-20BDDD79AD94}"/>
                </a:ext>
              </a:extLst>
            </p:cNvPr>
            <p:cNvSpPr txBox="1"/>
            <p:nvPr/>
          </p:nvSpPr>
          <p:spPr>
            <a:xfrm>
              <a:off x="4702206" y="2261923"/>
              <a:ext cx="3879267" cy="861774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ko-KR" altLang="en-US" sz="2800" b="1" spc="-300">
                  <a:gradFill>
                    <a:gsLst>
                      <a:gs pos="100000">
                        <a:schemeClr val="tx1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atin typeface="+mn-ea"/>
                </a:rPr>
                <a:t>직장 내 괴롭힘을 당했을 때</a:t>
              </a:r>
              <a:endParaRPr lang="en-US" altLang="ko-KR" sz="2800" b="1" spc="-300">
                <a:gradFill>
                  <a:gsLst>
                    <a:gs pos="100000">
                      <a:schemeClr val="tx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+mn-ea"/>
              </a:endParaRPr>
            </a:p>
            <a:p>
              <a:r>
                <a:rPr lang="ko-KR" altLang="en-US" sz="2800" b="1" spc="-300">
                  <a:gradFill>
                    <a:gsLst>
                      <a:gs pos="100000">
                        <a:schemeClr val="tx1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atin typeface="+mn-ea"/>
                </a:rPr>
                <a:t>어떻게 하나요</a:t>
              </a:r>
              <a:r>
                <a:rPr lang="en-US" altLang="ko-KR" sz="2800" b="1" spc="-300">
                  <a:gradFill>
                    <a:gsLst>
                      <a:gs pos="100000">
                        <a:schemeClr val="tx1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atin typeface="+mn-ea"/>
                </a:rPr>
                <a:t>?</a:t>
              </a:r>
            </a:p>
          </p:txBody>
        </p:sp>
        <p:grpSp>
          <p:nvGrpSpPr>
            <p:cNvPr id="11" name="그룹 10">
              <a:extLst>
                <a:ext uri="{FF2B5EF4-FFF2-40B4-BE49-F238E27FC236}">
                  <a16:creationId xmlns:a16="http://schemas.microsoft.com/office/drawing/2014/main" id="{C3FC285B-A42E-EFFC-C610-CFBEF16E4C22}"/>
                </a:ext>
              </a:extLst>
            </p:cNvPr>
            <p:cNvGrpSpPr/>
            <p:nvPr/>
          </p:nvGrpSpPr>
          <p:grpSpPr>
            <a:xfrm>
              <a:off x="4061317" y="2222294"/>
              <a:ext cx="501158" cy="501158"/>
              <a:chOff x="1031384" y="2428067"/>
              <a:chExt cx="302116" cy="302116"/>
            </a:xfrm>
          </p:grpSpPr>
          <p:sp>
            <p:nvSpPr>
              <p:cNvPr id="12" name="타원 11">
                <a:extLst>
                  <a:ext uri="{FF2B5EF4-FFF2-40B4-BE49-F238E27FC236}">
                    <a16:creationId xmlns:a16="http://schemas.microsoft.com/office/drawing/2014/main" id="{CE25889F-EB36-B088-28DE-464434A0729B}"/>
                  </a:ext>
                </a:extLst>
              </p:cNvPr>
              <p:cNvSpPr/>
              <p:nvPr/>
            </p:nvSpPr>
            <p:spPr>
              <a:xfrm>
                <a:off x="1031384" y="2428067"/>
                <a:ext cx="302116" cy="30211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tx1">
                      <a:lumMod val="85000"/>
                      <a:lumOff val="15000"/>
                    </a:schemeClr>
                  </a:gs>
                  <a:gs pos="0">
                    <a:schemeClr val="tx1">
                      <a:lumMod val="50000"/>
                      <a:lumOff val="50000"/>
                    </a:schemeClr>
                  </a:gs>
                </a:gsLst>
                <a:lin ang="18900000" scaled="1"/>
                <a:tileRect/>
              </a:gradFill>
              <a:ln w="6350">
                <a:solidFill>
                  <a:schemeClr val="bg1"/>
                </a:solidFill>
              </a:ln>
              <a:effectLst>
                <a:outerShdw blurRad="38100" dist="38100" dir="2700000" algn="tl" rotWithShape="0">
                  <a:prstClr val="black">
                    <a:alpha val="1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3" name="타원 12">
                <a:extLst>
                  <a:ext uri="{FF2B5EF4-FFF2-40B4-BE49-F238E27FC236}">
                    <a16:creationId xmlns:a16="http://schemas.microsoft.com/office/drawing/2014/main" id="{4ADF35A9-64D4-2516-6C51-6B288B63A75B}"/>
                  </a:ext>
                </a:extLst>
              </p:cNvPr>
              <p:cNvSpPr/>
              <p:nvPr/>
            </p:nvSpPr>
            <p:spPr>
              <a:xfrm>
                <a:off x="1062340" y="2459023"/>
                <a:ext cx="240204" cy="240204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tx1">
                      <a:lumMod val="65000"/>
                      <a:lumOff val="35000"/>
                    </a:schemeClr>
                  </a:gs>
                  <a:gs pos="0">
                    <a:schemeClr val="tx1">
                      <a:lumMod val="95000"/>
                      <a:lumOff val="5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0" rtlCol="0" anchor="ctr"/>
              <a:lstStyle/>
              <a:p>
                <a:pPr algn="ctr"/>
                <a:r>
                  <a:rPr lang="en-US" altLang="ko-KR" sz="2000" b="1">
                    <a:gradFill>
                      <a:gsLst>
                        <a:gs pos="100000">
                          <a:schemeClr val="bg1"/>
                        </a:gs>
                        <a:gs pos="100000">
                          <a:schemeClr val="bg1"/>
                        </a:gs>
                      </a:gsLst>
                      <a:lin ang="18900000" scaled="1"/>
                    </a:gradFill>
                    <a:latin typeface="HY견명조" panose="02030600000101010101" pitchFamily="18" charset="-127"/>
                    <a:ea typeface="HY견명조" panose="02030600000101010101" pitchFamily="18" charset="-127"/>
                  </a:rPr>
                  <a:t>Ⅱ</a:t>
                </a:r>
              </a:p>
            </p:txBody>
          </p:sp>
        </p:grpSp>
      </p:grpSp>
      <p:grpSp>
        <p:nvGrpSpPr>
          <p:cNvPr id="14" name="그룹 13">
            <a:extLst>
              <a:ext uri="{FF2B5EF4-FFF2-40B4-BE49-F238E27FC236}">
                <a16:creationId xmlns:a16="http://schemas.microsoft.com/office/drawing/2014/main" id="{DB557B3D-BC3C-A5FE-A816-4CBA3EF0530F}"/>
              </a:ext>
            </a:extLst>
          </p:cNvPr>
          <p:cNvGrpSpPr/>
          <p:nvPr/>
        </p:nvGrpSpPr>
        <p:grpSpPr>
          <a:xfrm>
            <a:off x="5682145" y="3525858"/>
            <a:ext cx="4752592" cy="901403"/>
            <a:chOff x="4061317" y="2222294"/>
            <a:chExt cx="4752592" cy="901403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5FB41C3B-1E26-863D-398A-0300DDE2464D}"/>
                </a:ext>
              </a:extLst>
            </p:cNvPr>
            <p:cNvSpPr txBox="1"/>
            <p:nvPr/>
          </p:nvSpPr>
          <p:spPr>
            <a:xfrm>
              <a:off x="4702206" y="2261923"/>
              <a:ext cx="4111703" cy="861774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ko-KR" altLang="en-US" sz="2800" b="1" spc="-300">
                  <a:gradFill>
                    <a:gsLst>
                      <a:gs pos="100000">
                        <a:schemeClr val="tx1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atin typeface="+mn-ea"/>
                </a:rPr>
                <a:t>직장 내 괴롭힘은 구체적으로</a:t>
              </a:r>
              <a:endParaRPr lang="en-US" altLang="ko-KR" sz="2800" b="1" spc="-300">
                <a:gradFill>
                  <a:gsLst>
                    <a:gs pos="100000">
                      <a:schemeClr val="tx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+mn-ea"/>
              </a:endParaRPr>
            </a:p>
            <a:p>
              <a:r>
                <a:rPr lang="ko-KR" altLang="en-US" sz="2800" b="1" spc="-300">
                  <a:gradFill>
                    <a:gsLst>
                      <a:gs pos="100000">
                        <a:schemeClr val="tx1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atin typeface="+mn-ea"/>
                </a:rPr>
                <a:t>어떤</a:t>
              </a:r>
              <a:r>
                <a:rPr lang="en-US" altLang="ko-KR" sz="2800" b="1" spc="-300">
                  <a:gradFill>
                    <a:gsLst>
                      <a:gs pos="100000">
                        <a:schemeClr val="tx1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atin typeface="+mn-ea"/>
                </a:rPr>
                <a:t> </a:t>
              </a:r>
              <a:r>
                <a:rPr lang="ko-KR" altLang="en-US" sz="2800" b="1" spc="-300">
                  <a:gradFill>
                    <a:gsLst>
                      <a:gs pos="100000">
                        <a:schemeClr val="tx1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atin typeface="+mn-ea"/>
                </a:rPr>
                <a:t>것인가요</a:t>
              </a:r>
              <a:r>
                <a:rPr lang="en-US" altLang="ko-KR" sz="2800" b="1" spc="-300">
                  <a:gradFill>
                    <a:gsLst>
                      <a:gs pos="100000">
                        <a:schemeClr val="tx1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atin typeface="+mn-ea"/>
                </a:rPr>
                <a:t>?</a:t>
              </a:r>
            </a:p>
          </p:txBody>
        </p:sp>
        <p:grpSp>
          <p:nvGrpSpPr>
            <p:cNvPr id="16" name="그룹 15">
              <a:extLst>
                <a:ext uri="{FF2B5EF4-FFF2-40B4-BE49-F238E27FC236}">
                  <a16:creationId xmlns:a16="http://schemas.microsoft.com/office/drawing/2014/main" id="{E9951EBA-BC10-4865-E6CC-CED177FD5635}"/>
                </a:ext>
              </a:extLst>
            </p:cNvPr>
            <p:cNvGrpSpPr/>
            <p:nvPr/>
          </p:nvGrpSpPr>
          <p:grpSpPr>
            <a:xfrm>
              <a:off x="4061317" y="2222294"/>
              <a:ext cx="501158" cy="501158"/>
              <a:chOff x="1031384" y="2428067"/>
              <a:chExt cx="302116" cy="302116"/>
            </a:xfrm>
          </p:grpSpPr>
          <p:sp>
            <p:nvSpPr>
              <p:cNvPr id="17" name="타원 16">
                <a:extLst>
                  <a:ext uri="{FF2B5EF4-FFF2-40B4-BE49-F238E27FC236}">
                    <a16:creationId xmlns:a16="http://schemas.microsoft.com/office/drawing/2014/main" id="{1F97F4CE-ABDC-668F-9AC0-60A6A6DF296B}"/>
                  </a:ext>
                </a:extLst>
              </p:cNvPr>
              <p:cNvSpPr/>
              <p:nvPr/>
            </p:nvSpPr>
            <p:spPr>
              <a:xfrm>
                <a:off x="1031384" y="2428067"/>
                <a:ext cx="302116" cy="30211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tx1">
                      <a:lumMod val="85000"/>
                      <a:lumOff val="15000"/>
                    </a:schemeClr>
                  </a:gs>
                  <a:gs pos="0">
                    <a:schemeClr val="tx1">
                      <a:lumMod val="50000"/>
                      <a:lumOff val="50000"/>
                    </a:schemeClr>
                  </a:gs>
                </a:gsLst>
                <a:lin ang="18900000" scaled="1"/>
                <a:tileRect/>
              </a:gradFill>
              <a:ln w="6350">
                <a:solidFill>
                  <a:schemeClr val="bg1"/>
                </a:solidFill>
              </a:ln>
              <a:effectLst>
                <a:outerShdw blurRad="38100" dist="38100" dir="2700000" algn="tl" rotWithShape="0">
                  <a:prstClr val="black">
                    <a:alpha val="1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8" name="타원 17">
                <a:extLst>
                  <a:ext uri="{FF2B5EF4-FFF2-40B4-BE49-F238E27FC236}">
                    <a16:creationId xmlns:a16="http://schemas.microsoft.com/office/drawing/2014/main" id="{3A0BA1E1-8D1D-61AC-2C89-C9044C7B9ED0}"/>
                  </a:ext>
                </a:extLst>
              </p:cNvPr>
              <p:cNvSpPr/>
              <p:nvPr/>
            </p:nvSpPr>
            <p:spPr>
              <a:xfrm>
                <a:off x="1062340" y="2459023"/>
                <a:ext cx="240204" cy="240204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tx1">
                      <a:lumMod val="65000"/>
                      <a:lumOff val="35000"/>
                    </a:schemeClr>
                  </a:gs>
                  <a:gs pos="0">
                    <a:schemeClr val="tx1">
                      <a:lumMod val="95000"/>
                      <a:lumOff val="5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0" rtlCol="0" anchor="ctr"/>
              <a:lstStyle/>
              <a:p>
                <a:pPr algn="ctr"/>
                <a:r>
                  <a:rPr lang="en-US" altLang="ko-KR" sz="2000" b="1">
                    <a:gradFill>
                      <a:gsLst>
                        <a:gs pos="100000">
                          <a:schemeClr val="bg1"/>
                        </a:gs>
                        <a:gs pos="100000">
                          <a:schemeClr val="bg1"/>
                        </a:gs>
                      </a:gsLst>
                      <a:lin ang="18900000" scaled="1"/>
                    </a:gradFill>
                    <a:latin typeface="HY견명조" panose="02030600000101010101" pitchFamily="18" charset="-127"/>
                    <a:ea typeface="HY견명조" panose="02030600000101010101" pitchFamily="18" charset="-127"/>
                  </a:rPr>
                  <a:t>Ⅲ</a:t>
                </a:r>
              </a:p>
            </p:txBody>
          </p:sp>
        </p:grpSp>
      </p:grp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F8DC1C57-5664-3E95-FF8D-275966CA4422}"/>
              </a:ext>
            </a:extLst>
          </p:cNvPr>
          <p:cNvGrpSpPr/>
          <p:nvPr/>
        </p:nvGrpSpPr>
        <p:grpSpPr>
          <a:xfrm>
            <a:off x="5682145" y="4897275"/>
            <a:ext cx="4928922" cy="901403"/>
            <a:chOff x="4061317" y="2222294"/>
            <a:chExt cx="4928922" cy="901403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9EA6F1A0-D847-2796-279A-66334107E29E}"/>
                </a:ext>
              </a:extLst>
            </p:cNvPr>
            <p:cNvSpPr txBox="1"/>
            <p:nvPr/>
          </p:nvSpPr>
          <p:spPr>
            <a:xfrm>
              <a:off x="4702206" y="2261923"/>
              <a:ext cx="4288033" cy="861774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ko-KR" altLang="en-US" sz="2800" b="1" spc="-300" dirty="0">
                  <a:gradFill>
                    <a:gsLst>
                      <a:gs pos="100000">
                        <a:schemeClr val="tx1"/>
                      </a:gs>
                      <a:gs pos="100000">
                        <a:schemeClr val="tx1"/>
                      </a:gs>
                    </a:gsLst>
                    <a:lin ang="5400000" scaled="1"/>
                  </a:gradFill>
                  <a:latin typeface="+mn-ea"/>
                </a:rPr>
                <a:t>직장 내 괴롭힘 어떻게 예방할 </a:t>
              </a:r>
            </a:p>
            <a:p>
              <a:r>
                <a:rPr lang="ko-KR" altLang="en-US" sz="2800" b="1" spc="-300" dirty="0">
                  <a:gradFill>
                    <a:gsLst>
                      <a:gs pos="100000">
                        <a:schemeClr val="tx1"/>
                      </a:gs>
                      <a:gs pos="100000">
                        <a:schemeClr val="tx1"/>
                      </a:gs>
                    </a:gsLst>
                    <a:lin ang="5400000" scaled="1"/>
                  </a:gradFill>
                  <a:latin typeface="+mn-ea"/>
                </a:rPr>
                <a:t>수 있을까요</a:t>
              </a:r>
              <a:r>
                <a:rPr lang="en-US" altLang="ko-KR" sz="2800" b="1" spc="-300" dirty="0">
                  <a:gradFill>
                    <a:gsLst>
                      <a:gs pos="100000">
                        <a:schemeClr val="tx1"/>
                      </a:gs>
                      <a:gs pos="100000">
                        <a:schemeClr val="tx1"/>
                      </a:gs>
                    </a:gsLst>
                    <a:lin ang="5400000" scaled="1"/>
                  </a:gradFill>
                  <a:latin typeface="+mn-ea"/>
                </a:rPr>
                <a:t>?</a:t>
              </a:r>
            </a:p>
          </p:txBody>
        </p:sp>
        <p:grpSp>
          <p:nvGrpSpPr>
            <p:cNvPr id="21" name="그룹 20">
              <a:extLst>
                <a:ext uri="{FF2B5EF4-FFF2-40B4-BE49-F238E27FC236}">
                  <a16:creationId xmlns:a16="http://schemas.microsoft.com/office/drawing/2014/main" id="{6D93395A-DA68-BEDF-74D9-490E9C4AB0B8}"/>
                </a:ext>
              </a:extLst>
            </p:cNvPr>
            <p:cNvGrpSpPr/>
            <p:nvPr/>
          </p:nvGrpSpPr>
          <p:grpSpPr>
            <a:xfrm>
              <a:off x="4061317" y="2222294"/>
              <a:ext cx="501158" cy="501158"/>
              <a:chOff x="1031384" y="2428067"/>
              <a:chExt cx="302116" cy="302116"/>
            </a:xfrm>
          </p:grpSpPr>
          <p:sp>
            <p:nvSpPr>
              <p:cNvPr id="22" name="타원 21">
                <a:extLst>
                  <a:ext uri="{FF2B5EF4-FFF2-40B4-BE49-F238E27FC236}">
                    <a16:creationId xmlns:a16="http://schemas.microsoft.com/office/drawing/2014/main" id="{5C0FBE1B-0A0A-370A-844C-D9F494ECEBB5}"/>
                  </a:ext>
                </a:extLst>
              </p:cNvPr>
              <p:cNvSpPr/>
              <p:nvPr/>
            </p:nvSpPr>
            <p:spPr>
              <a:xfrm>
                <a:off x="1031384" y="2428067"/>
                <a:ext cx="302116" cy="30211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tx1">
                      <a:lumMod val="85000"/>
                      <a:lumOff val="15000"/>
                    </a:schemeClr>
                  </a:gs>
                  <a:gs pos="0">
                    <a:schemeClr val="tx1">
                      <a:lumMod val="50000"/>
                      <a:lumOff val="50000"/>
                    </a:schemeClr>
                  </a:gs>
                </a:gsLst>
                <a:lin ang="18900000" scaled="1"/>
                <a:tileRect/>
              </a:gradFill>
              <a:ln w="6350">
                <a:solidFill>
                  <a:schemeClr val="bg1"/>
                </a:solidFill>
              </a:ln>
              <a:effectLst>
                <a:outerShdw blurRad="38100" dist="38100" dir="2700000" algn="tl" rotWithShape="0">
                  <a:prstClr val="black">
                    <a:alpha val="1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" name="타원 22">
                <a:extLst>
                  <a:ext uri="{FF2B5EF4-FFF2-40B4-BE49-F238E27FC236}">
                    <a16:creationId xmlns:a16="http://schemas.microsoft.com/office/drawing/2014/main" id="{F31CA3AF-6636-9061-D9FD-11E55E2459E0}"/>
                  </a:ext>
                </a:extLst>
              </p:cNvPr>
              <p:cNvSpPr/>
              <p:nvPr/>
            </p:nvSpPr>
            <p:spPr>
              <a:xfrm>
                <a:off x="1062340" y="2459023"/>
                <a:ext cx="240204" cy="240204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tx1">
                      <a:lumMod val="65000"/>
                      <a:lumOff val="35000"/>
                    </a:schemeClr>
                  </a:gs>
                  <a:gs pos="0">
                    <a:schemeClr val="tx1">
                      <a:lumMod val="95000"/>
                      <a:lumOff val="5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0" rtlCol="0" anchor="ctr"/>
              <a:lstStyle/>
              <a:p>
                <a:pPr algn="ctr"/>
                <a:r>
                  <a:rPr lang="en-US" altLang="ko-KR" sz="2000" b="1">
                    <a:gradFill>
                      <a:gsLst>
                        <a:gs pos="100000">
                          <a:schemeClr val="bg1"/>
                        </a:gs>
                        <a:gs pos="100000">
                          <a:schemeClr val="bg1"/>
                        </a:gs>
                      </a:gsLst>
                      <a:lin ang="18900000" scaled="1"/>
                    </a:gradFill>
                    <a:latin typeface="HY견명조" panose="02030600000101010101" pitchFamily="18" charset="-127"/>
                    <a:ea typeface="HY견명조" panose="02030600000101010101" pitchFamily="18" charset="-127"/>
                  </a:rPr>
                  <a:t>Ⅳ</a:t>
                </a:r>
              </a:p>
            </p:txBody>
          </p:sp>
        </p:grp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0D946974-E824-DA04-7DC9-1D046D9C1588}"/>
              </a:ext>
            </a:extLst>
          </p:cNvPr>
          <p:cNvSpPr txBox="1"/>
          <p:nvPr/>
        </p:nvSpPr>
        <p:spPr>
          <a:xfrm>
            <a:off x="1450763" y="3198167"/>
            <a:ext cx="20925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ko-KR" sz="2400" b="1">
                <a:gradFill>
                  <a:gsLst>
                    <a:gs pos="100000">
                      <a:srgbClr val="0EAE67"/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Century Gothic" panose="020B0502020202020204" pitchFamily="34" charset="0"/>
              </a:rPr>
              <a:t>CONTENTS</a:t>
            </a:r>
            <a:endParaRPr lang="ko-KR" altLang="en-US" sz="2400" b="1">
              <a:gradFill>
                <a:gsLst>
                  <a:gs pos="100000">
                    <a:srgbClr val="0EAE67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749833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직사각형 9">
            <a:extLst>
              <a:ext uri="{FF2B5EF4-FFF2-40B4-BE49-F238E27FC236}">
                <a16:creationId xmlns:a16="http://schemas.microsoft.com/office/drawing/2014/main" id="{5BD2AE11-BF46-FB56-3808-953015E6FD1D}"/>
              </a:ext>
            </a:extLst>
          </p:cNvPr>
          <p:cNvSpPr/>
          <p:nvPr/>
        </p:nvSpPr>
        <p:spPr>
          <a:xfrm>
            <a:off x="0" y="1340189"/>
            <a:ext cx="5646058" cy="551781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21" name="사각형: 둥근 모서리 20">
            <a:extLst>
              <a:ext uri="{FF2B5EF4-FFF2-40B4-BE49-F238E27FC236}">
                <a16:creationId xmlns:a16="http://schemas.microsoft.com/office/drawing/2014/main" id="{03E0A4DC-8C65-4B4B-3977-850A996751AD}"/>
              </a:ext>
            </a:extLst>
          </p:cNvPr>
          <p:cNvSpPr/>
          <p:nvPr/>
        </p:nvSpPr>
        <p:spPr>
          <a:xfrm>
            <a:off x="506428" y="2757714"/>
            <a:ext cx="4633203" cy="3759200"/>
          </a:xfrm>
          <a:prstGeom prst="roundRect">
            <a:avLst>
              <a:gd name="adj" fmla="val 2097"/>
            </a:avLst>
          </a:prstGeom>
          <a:solidFill>
            <a:schemeClr val="bg1"/>
          </a:solidFill>
          <a:ln w="25400">
            <a:solidFill>
              <a:srgbClr val="40404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600" b="1" i="0" u="none" strike="noStrike" kern="1200" cap="none" spc="-150" normalizeH="0" baseline="0" noProof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23" name="텍스트 개체 틀 122">
            <a:extLst>
              <a:ext uri="{FF2B5EF4-FFF2-40B4-BE49-F238E27FC236}">
                <a16:creationId xmlns:a16="http://schemas.microsoft.com/office/drawing/2014/main" id="{6DAB078B-12AC-B3F1-BA1D-44B6CDD56AE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sz="3600" b="1">
                <a:gradFill>
                  <a:gsLst>
                    <a:gs pos="100000">
                      <a:schemeClr val="bg1"/>
                    </a:gs>
                    <a:gs pos="100000">
                      <a:schemeClr val="bg1"/>
                    </a:gs>
                  </a:gsLst>
                  <a:lin ang="18900000" scaled="1"/>
                </a:gradFill>
                <a:latin typeface="HY견명조" panose="02030600000101010101" pitchFamily="18" charset="-127"/>
                <a:ea typeface="HY견명조" panose="02030600000101010101" pitchFamily="18" charset="-127"/>
              </a:rPr>
              <a:t>Ⅲ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2DCC0840-34B7-9750-D99D-FD7C120022D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ko-KR" altLang="en-US"/>
              <a:t>직장 내 괴롭힘은 구체적으로 어떤 것인가요</a:t>
            </a:r>
            <a:r>
              <a:rPr lang="en-US" altLang="ko-KR"/>
              <a:t>?</a:t>
            </a:r>
            <a:endParaRPr lang="ko-KR" altLang="en-US"/>
          </a:p>
        </p:txBody>
      </p:sp>
      <p:sp>
        <p:nvSpPr>
          <p:cNvPr id="4" name="사각형: 둥근 위쪽 모서리 3">
            <a:extLst>
              <a:ext uri="{FF2B5EF4-FFF2-40B4-BE49-F238E27FC236}">
                <a16:creationId xmlns:a16="http://schemas.microsoft.com/office/drawing/2014/main" id="{3496400F-9F2C-209A-1DCD-52A6E5823B2F}"/>
              </a:ext>
            </a:extLst>
          </p:cNvPr>
          <p:cNvSpPr/>
          <p:nvPr/>
        </p:nvSpPr>
        <p:spPr>
          <a:xfrm rot="16200000">
            <a:off x="6126966" y="-4452536"/>
            <a:ext cx="420669" cy="1170940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3C68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맑은 고딕" panose="020F0502020204030204"/>
              <a:ea typeface="맑은 고딕" panose="020B0503020000020004" pitchFamily="50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7E19E93-7CAD-B3BD-84A8-8776342E245E}"/>
              </a:ext>
            </a:extLst>
          </p:cNvPr>
          <p:cNvSpPr txBox="1"/>
          <p:nvPr/>
        </p:nvSpPr>
        <p:spPr>
          <a:xfrm>
            <a:off x="886614" y="1248276"/>
            <a:ext cx="3092193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직장 내 괴롭힘 </a:t>
            </a:r>
            <a:r>
              <a:rPr kumimoji="0" lang="ko-KR" altLang="en-US" sz="2000" b="1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schemeClr val="accent4">
                        <a:lumMod val="40000"/>
                        <a:lumOff val="60000"/>
                      </a:schemeClr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불인정사례 </a:t>
            </a:r>
            <a:r>
              <a:rPr lang="en-US" altLang="ko-KR" sz="2000" b="1" spc="-150" dirty="0">
                <a:gradFill>
                  <a:gsLst>
                    <a:gs pos="100000">
                      <a:schemeClr val="accent4">
                        <a:lumMod val="40000"/>
                        <a:lumOff val="60000"/>
                      </a:schemeClr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3</a:t>
            </a:r>
            <a:r>
              <a:rPr kumimoji="0" lang="en-US" altLang="ko-KR" sz="2000" b="1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schemeClr val="accent4">
                        <a:lumMod val="40000"/>
                        <a:lumOff val="60000"/>
                      </a:schemeClr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</a:t>
            </a:r>
            <a:endParaRPr kumimoji="0" lang="en-US" altLang="ko-KR" sz="1600" b="0" i="0" u="none" strike="noStrike" kern="1200" cap="none" spc="-150" normalizeH="0" baseline="0" noProof="0" dirty="0">
              <a:ln>
                <a:noFill/>
              </a:ln>
              <a:gradFill>
                <a:gsLst>
                  <a:gs pos="100000">
                    <a:schemeClr val="accent4">
                      <a:lumMod val="40000"/>
                      <a:lumOff val="60000"/>
                    </a:schemeClr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타원 5">
            <a:extLst>
              <a:ext uri="{FF2B5EF4-FFF2-40B4-BE49-F238E27FC236}">
                <a16:creationId xmlns:a16="http://schemas.microsoft.com/office/drawing/2014/main" id="{6F4E9B7B-7336-6829-1502-178B6E421E2C}"/>
              </a:ext>
            </a:extLst>
          </p:cNvPr>
          <p:cNvSpPr/>
          <p:nvPr/>
        </p:nvSpPr>
        <p:spPr>
          <a:xfrm>
            <a:off x="543753" y="1264461"/>
            <a:ext cx="277778" cy="27777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1FF79974-1C2D-4814-9FDD-B8A031C362E0}"/>
              </a:ext>
            </a:extLst>
          </p:cNvPr>
          <p:cNvGrpSpPr/>
          <p:nvPr/>
        </p:nvGrpSpPr>
        <p:grpSpPr>
          <a:xfrm>
            <a:off x="619955" y="1340188"/>
            <a:ext cx="125373" cy="126312"/>
            <a:chOff x="619955" y="1505288"/>
            <a:chExt cx="125373" cy="126312"/>
          </a:xfrm>
        </p:grpSpPr>
        <p:sp>
          <p:nvSpPr>
            <p:cNvPr id="8" name="자유형: 도형 7">
              <a:extLst>
                <a:ext uri="{FF2B5EF4-FFF2-40B4-BE49-F238E27FC236}">
                  <a16:creationId xmlns:a16="http://schemas.microsoft.com/office/drawing/2014/main" id="{6B1291CC-ED73-EE46-737F-57984138F676}"/>
                </a:ext>
              </a:extLst>
            </p:cNvPr>
            <p:cNvSpPr/>
            <p:nvPr/>
          </p:nvSpPr>
          <p:spPr>
            <a:xfrm>
              <a:off x="665642" y="1505288"/>
              <a:ext cx="79686" cy="126312"/>
            </a:xfrm>
            <a:custGeom>
              <a:avLst/>
              <a:gdLst>
                <a:gd name="connsiteX0" fmla="*/ 76743 w 79686"/>
                <a:gd name="connsiteY0" fmla="*/ 62382 h 126312"/>
                <a:gd name="connsiteX1" fmla="*/ 69888 w 79686"/>
                <a:gd name="connsiteY1" fmla="*/ 77017 h 126312"/>
                <a:gd name="connsiteX2" fmla="*/ 26891 w 79686"/>
                <a:gd name="connsiteY2" fmla="*/ 120016 h 126312"/>
                <a:gd name="connsiteX3" fmla="*/ -60 w 79686"/>
                <a:gd name="connsiteY3" fmla="*/ 120016 h 126312"/>
                <a:gd name="connsiteX4" fmla="*/ -2941 w 79686"/>
                <a:gd name="connsiteY4" fmla="*/ 116319 h 126312"/>
                <a:gd name="connsiteX5" fmla="*/ 36361 w 79686"/>
                <a:gd name="connsiteY5" fmla="*/ 77019 h 126312"/>
                <a:gd name="connsiteX6" fmla="*/ 38828 w 79686"/>
                <a:gd name="connsiteY6" fmla="*/ 50228 h 126312"/>
                <a:gd name="connsiteX7" fmla="*/ 35846 w 79686"/>
                <a:gd name="connsiteY7" fmla="*/ 47348 h 126312"/>
                <a:gd name="connsiteX8" fmla="*/ -2944 w 79686"/>
                <a:gd name="connsiteY8" fmla="*/ 8563 h 126312"/>
                <a:gd name="connsiteX9" fmla="*/ -60 w 79686"/>
                <a:gd name="connsiteY9" fmla="*/ 4865 h 126312"/>
                <a:gd name="connsiteX10" fmla="*/ 26883 w 79686"/>
                <a:gd name="connsiteY10" fmla="*/ 4865 h 126312"/>
                <a:gd name="connsiteX11" fmla="*/ 26885 w 79686"/>
                <a:gd name="connsiteY11" fmla="*/ 4865 h 126312"/>
                <a:gd name="connsiteX12" fmla="*/ 69368 w 79686"/>
                <a:gd name="connsiteY12" fmla="*/ 47348 h 126312"/>
                <a:gd name="connsiteX13" fmla="*/ 76743 w 79686"/>
                <a:gd name="connsiteY13" fmla="*/ 62382 h 126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9686" h="126312">
                  <a:moveTo>
                    <a:pt x="76743" y="62382"/>
                  </a:moveTo>
                  <a:cubicBezTo>
                    <a:pt x="76749" y="68038"/>
                    <a:pt x="74236" y="73401"/>
                    <a:pt x="69888" y="77017"/>
                  </a:cubicBezTo>
                  <a:lnTo>
                    <a:pt x="26891" y="120016"/>
                  </a:lnTo>
                  <a:cubicBezTo>
                    <a:pt x="19448" y="127458"/>
                    <a:pt x="7383" y="127458"/>
                    <a:pt x="-60" y="120016"/>
                  </a:cubicBezTo>
                  <a:cubicBezTo>
                    <a:pt x="-1168" y="118907"/>
                    <a:pt x="-2137" y="117665"/>
                    <a:pt x="-2941" y="116319"/>
                  </a:cubicBezTo>
                  <a:lnTo>
                    <a:pt x="36361" y="77019"/>
                  </a:lnTo>
                  <a:cubicBezTo>
                    <a:pt x="44440" y="70302"/>
                    <a:pt x="45545" y="58307"/>
                    <a:pt x="38828" y="50228"/>
                  </a:cubicBezTo>
                  <a:cubicBezTo>
                    <a:pt x="37941" y="49162"/>
                    <a:pt x="36942" y="48197"/>
                    <a:pt x="35846" y="47348"/>
                  </a:cubicBezTo>
                  <a:lnTo>
                    <a:pt x="-2944" y="8563"/>
                  </a:lnTo>
                  <a:cubicBezTo>
                    <a:pt x="-2141" y="7215"/>
                    <a:pt x="-1171" y="5973"/>
                    <a:pt x="-60" y="4865"/>
                  </a:cubicBezTo>
                  <a:cubicBezTo>
                    <a:pt x="7381" y="-2575"/>
                    <a:pt x="19443" y="-2575"/>
                    <a:pt x="26883" y="4865"/>
                  </a:cubicBezTo>
                  <a:cubicBezTo>
                    <a:pt x="26885" y="4865"/>
                    <a:pt x="26885" y="4865"/>
                    <a:pt x="26885" y="4865"/>
                  </a:cubicBezTo>
                  <a:lnTo>
                    <a:pt x="69368" y="47348"/>
                  </a:lnTo>
                  <a:cubicBezTo>
                    <a:pt x="74023" y="50945"/>
                    <a:pt x="76747" y="56499"/>
                    <a:pt x="76743" y="62382"/>
                  </a:cubicBezTo>
                  <a:close/>
                </a:path>
              </a:pathLst>
            </a:custGeom>
            <a:solidFill>
              <a:srgbClr val="0EAE67"/>
            </a:solidFill>
            <a:ln w="1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9" name="자유형: 도형 8">
              <a:extLst>
                <a:ext uri="{FF2B5EF4-FFF2-40B4-BE49-F238E27FC236}">
                  <a16:creationId xmlns:a16="http://schemas.microsoft.com/office/drawing/2014/main" id="{BE9E18E5-68FA-2515-7B0B-A033416337A5}"/>
                </a:ext>
              </a:extLst>
            </p:cNvPr>
            <p:cNvSpPr/>
            <p:nvPr/>
          </p:nvSpPr>
          <p:spPr>
            <a:xfrm>
              <a:off x="619955" y="1507713"/>
              <a:ext cx="78473" cy="121574"/>
            </a:xfrm>
            <a:custGeom>
              <a:avLst/>
              <a:gdLst>
                <a:gd name="connsiteX0" fmla="*/ 70388 w 78473"/>
                <a:gd name="connsiteY0" fmla="*/ 47522 h 121574"/>
                <a:gd name="connsiteX1" fmla="*/ 27181 w 78473"/>
                <a:gd name="connsiteY1" fmla="*/ 4322 h 121574"/>
                <a:gd name="connsiteX2" fmla="*/ 2344 w 78473"/>
                <a:gd name="connsiteY2" fmla="*/ 4537 h 121574"/>
                <a:gd name="connsiteX3" fmla="*/ 2345 w 78473"/>
                <a:gd name="connsiteY3" fmla="*/ 29162 h 121574"/>
                <a:gd name="connsiteX4" fmla="*/ 33130 w 78473"/>
                <a:gd name="connsiteY4" fmla="*/ 59942 h 121574"/>
                <a:gd name="connsiteX5" fmla="*/ 2203 w 78473"/>
                <a:gd name="connsiteY5" fmla="*/ 90873 h 121574"/>
                <a:gd name="connsiteX6" fmla="*/ 2199 w 78473"/>
                <a:gd name="connsiteY6" fmla="*/ 115712 h 121574"/>
                <a:gd name="connsiteX7" fmla="*/ 27038 w 78473"/>
                <a:gd name="connsiteY7" fmla="*/ 115718 h 121574"/>
                <a:gd name="connsiteX8" fmla="*/ 70389 w 78473"/>
                <a:gd name="connsiteY8" fmla="*/ 72366 h 121574"/>
                <a:gd name="connsiteX9" fmla="*/ 70389 w 78473"/>
                <a:gd name="connsiteY9" fmla="*/ 47526 h 121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8473" h="121574">
                  <a:moveTo>
                    <a:pt x="70388" y="47522"/>
                  </a:moveTo>
                  <a:lnTo>
                    <a:pt x="27181" y="4322"/>
                  </a:lnTo>
                  <a:cubicBezTo>
                    <a:pt x="20262" y="-2477"/>
                    <a:pt x="9142" y="-2381"/>
                    <a:pt x="2344" y="4537"/>
                  </a:cubicBezTo>
                  <a:cubicBezTo>
                    <a:pt x="-4373" y="11372"/>
                    <a:pt x="-4373" y="22329"/>
                    <a:pt x="2345" y="29162"/>
                  </a:cubicBezTo>
                  <a:lnTo>
                    <a:pt x="33130" y="59942"/>
                  </a:lnTo>
                  <a:lnTo>
                    <a:pt x="2203" y="90873"/>
                  </a:lnTo>
                  <a:cubicBezTo>
                    <a:pt x="-4658" y="97731"/>
                    <a:pt x="-4659" y="108853"/>
                    <a:pt x="2199" y="115712"/>
                  </a:cubicBezTo>
                  <a:cubicBezTo>
                    <a:pt x="9057" y="122573"/>
                    <a:pt x="20177" y="122575"/>
                    <a:pt x="27038" y="115718"/>
                  </a:cubicBezTo>
                  <a:lnTo>
                    <a:pt x="70389" y="72366"/>
                  </a:lnTo>
                  <a:cubicBezTo>
                    <a:pt x="77244" y="65504"/>
                    <a:pt x="77244" y="54388"/>
                    <a:pt x="70389" y="47526"/>
                  </a:cubicBezTo>
                  <a:close/>
                </a:path>
              </a:pathLst>
            </a:custGeom>
            <a:solidFill>
              <a:srgbClr val="08683D"/>
            </a:solidFill>
            <a:ln w="1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B2552C55-D2A9-032F-9007-E3C456EFF28E}"/>
              </a:ext>
            </a:extLst>
          </p:cNvPr>
          <p:cNvSpPr txBox="1"/>
          <p:nvPr/>
        </p:nvSpPr>
        <p:spPr>
          <a:xfrm>
            <a:off x="637191" y="3285218"/>
            <a:ext cx="4387740" cy="261610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13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대학교 의료원 권역외상센터 외상외과 전담 간호사로 입사한</a:t>
            </a:r>
            <a:endParaRPr kumimoji="0" lang="en-US" altLang="ko-KR" sz="1300" b="0" i="0" u="none" strike="noStrike" kern="1200" cap="none" spc="-100" normalizeH="0" baseline="0" noProof="0" dirty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  <a:p>
            <a:pPr indent="106363">
              <a:spcBef>
                <a:spcPts val="200"/>
              </a:spcBef>
              <a:defRPr/>
            </a:pPr>
            <a:r>
              <a:rPr lang="ko-KR" altLang="en-US" sz="1300" spc="-100" dirty="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피해자는 수습기간 근무평가 결과가 기준에 미달된다는 이유로</a:t>
            </a:r>
            <a:endParaRPr lang="en-US" altLang="ko-KR" sz="1300" spc="-100" dirty="0"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latin typeface="맑은 고딕" panose="020F0502020204030204"/>
              <a:ea typeface="맑은 고딕" panose="020B0503020000020004" pitchFamily="50" charset="-127"/>
            </a:endParaRPr>
          </a:p>
          <a:p>
            <a:pPr indent="106363">
              <a:spcBef>
                <a:spcPts val="200"/>
              </a:spcBef>
              <a:defRPr/>
            </a:pPr>
            <a:r>
              <a:rPr lang="ko-KR" altLang="en-US" sz="1300" spc="-100" dirty="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임용취소 되었고</a:t>
            </a:r>
            <a:r>
              <a:rPr lang="en-US" altLang="ko-KR" sz="1300" spc="-100" dirty="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, </a:t>
            </a:r>
            <a:r>
              <a:rPr lang="ko-KR" altLang="en-US" sz="1300" spc="-100" dirty="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이후 임용취소는 부당해고임을 주장하며</a:t>
            </a:r>
            <a:endParaRPr lang="en-US" altLang="ko-KR" sz="1300" spc="-100" dirty="0"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latin typeface="맑은 고딕" panose="020F0502020204030204"/>
              <a:ea typeface="맑은 고딕" panose="020B0503020000020004" pitchFamily="50" charset="-127"/>
            </a:endParaRPr>
          </a:p>
          <a:p>
            <a:pPr indent="106363">
              <a:spcBef>
                <a:spcPts val="200"/>
              </a:spcBef>
              <a:defRPr/>
            </a:pPr>
            <a:r>
              <a:rPr lang="ko-KR" altLang="en-US" sz="1300" spc="-100" dirty="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수습기간 중 직장 내 괴롭힘 발생을 신고 함</a:t>
            </a:r>
            <a:r>
              <a:rPr lang="en-US" altLang="ko-KR" sz="1300" spc="-100" dirty="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.</a:t>
            </a:r>
            <a:endParaRPr kumimoji="0" lang="en-US" altLang="ko-KR" sz="1300" b="0" i="0" u="none" strike="noStrike" kern="1200" cap="none" spc="-100" normalizeH="0" baseline="0" noProof="0" dirty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13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피해자는 행위자가 다른 수습 근로자</a:t>
            </a:r>
            <a:r>
              <a:rPr kumimoji="0" lang="en-US" altLang="ko-KR" sz="13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(</a:t>
            </a:r>
            <a:r>
              <a:rPr kumimoji="0" lang="ko-KR" altLang="en-US" sz="13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평균 </a:t>
            </a:r>
            <a:r>
              <a:rPr kumimoji="0" lang="en-US" altLang="ko-KR" sz="13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2-3</a:t>
            </a:r>
            <a:r>
              <a:rPr kumimoji="0" lang="ko-KR" altLang="en-US" sz="13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회</a:t>
            </a:r>
            <a:r>
              <a:rPr kumimoji="0" lang="en-US" altLang="ko-KR" sz="13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)</a:t>
            </a:r>
            <a:r>
              <a:rPr kumimoji="0" lang="ko-KR" altLang="en-US" sz="13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보다 많은</a:t>
            </a:r>
            <a:endParaRPr kumimoji="0" lang="en-US" altLang="ko-KR" sz="1300" b="0" i="0" u="none" strike="noStrike" kern="1200" cap="none" spc="-100" normalizeH="0" baseline="0" noProof="0" dirty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  <a:p>
            <a:pPr indent="106363">
              <a:spcBef>
                <a:spcPts val="200"/>
              </a:spcBef>
              <a:defRPr/>
            </a:pPr>
            <a:r>
              <a:rPr lang="en-US" altLang="ko-KR" sz="1300" spc="-130" dirty="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5</a:t>
            </a:r>
            <a:r>
              <a:rPr lang="ko-KR" altLang="en-US" sz="1300" spc="-130" dirty="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회의 테스트를 시행한 것이 직장 내 괴롭힘에 해당된다 주장 함</a:t>
            </a:r>
            <a:r>
              <a:rPr lang="en-US" altLang="ko-KR" sz="1300" spc="-130" dirty="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.</a:t>
            </a:r>
            <a:endParaRPr kumimoji="0" lang="en-US" altLang="ko-KR" sz="1300" b="0" i="0" u="none" strike="noStrike" kern="1200" cap="none" spc="-130" normalizeH="0" baseline="0" noProof="0" dirty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13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피해자는 출근시간 </a:t>
            </a:r>
            <a:r>
              <a:rPr kumimoji="0" lang="en-US" altLang="ko-KR" sz="13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1</a:t>
            </a:r>
            <a:r>
              <a:rPr kumimoji="0" lang="ko-KR" altLang="en-US" sz="13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시간 </a:t>
            </a:r>
            <a:r>
              <a:rPr kumimoji="0" lang="en-US" altLang="ko-KR" sz="13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30</a:t>
            </a:r>
            <a:r>
              <a:rPr kumimoji="0" lang="ko-KR" altLang="en-US" sz="13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분 전에 휴가 사용을 통보하였고</a:t>
            </a:r>
            <a:r>
              <a:rPr kumimoji="0" lang="en-US" altLang="ko-KR" sz="13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,</a:t>
            </a:r>
          </a:p>
          <a:p>
            <a:pPr indent="106363">
              <a:spcBef>
                <a:spcPts val="200"/>
              </a:spcBef>
              <a:defRPr/>
            </a:pPr>
            <a:r>
              <a:rPr lang="ko-KR" altLang="en-US" sz="1300" spc="-120" dirty="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이로 인하여 일정부분 낮은 평가를 받은 것이 직장 내 괴롭힘에</a:t>
            </a:r>
            <a:endParaRPr lang="en-US" altLang="ko-KR" sz="1300" spc="-120" dirty="0"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latin typeface="맑은 고딕" panose="020F0502020204030204"/>
              <a:ea typeface="맑은 고딕" panose="020B0503020000020004" pitchFamily="50" charset="-127"/>
            </a:endParaRPr>
          </a:p>
          <a:p>
            <a:pPr indent="106363">
              <a:spcBef>
                <a:spcPts val="200"/>
              </a:spcBef>
              <a:defRPr/>
            </a:pPr>
            <a:r>
              <a:rPr lang="ko-KR" altLang="en-US" sz="1300" spc="-100" dirty="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해당한다고 주장 함</a:t>
            </a:r>
            <a:r>
              <a:rPr lang="en-US" altLang="ko-KR" sz="1300" spc="-100" dirty="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. </a:t>
            </a:r>
            <a:endParaRPr kumimoji="0" lang="en-US" altLang="ko-KR" sz="1300" b="0" i="0" u="none" strike="noStrike" kern="1200" cap="none" spc="-100" normalizeH="0" baseline="0" noProof="0" dirty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ko-KR" sz="1300" b="0" i="0" u="none" strike="noStrike" kern="1200" cap="none" spc="-100" normalizeH="0" baseline="0" noProof="0" dirty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72" name="사각형: 둥근 위쪽 모서리 71">
            <a:extLst>
              <a:ext uri="{FF2B5EF4-FFF2-40B4-BE49-F238E27FC236}">
                <a16:creationId xmlns:a16="http://schemas.microsoft.com/office/drawing/2014/main" id="{F10C2C8A-6692-9333-78C5-6DF2C9C0E9F2}"/>
              </a:ext>
            </a:extLst>
          </p:cNvPr>
          <p:cNvSpPr/>
          <p:nvPr/>
        </p:nvSpPr>
        <p:spPr>
          <a:xfrm>
            <a:off x="506428" y="2760308"/>
            <a:ext cx="4633203" cy="375683"/>
          </a:xfrm>
          <a:prstGeom prst="round2SameRect">
            <a:avLst/>
          </a:prstGeom>
          <a:solidFill>
            <a:srgbClr val="404040"/>
          </a:solidFill>
          <a:ln w="25400">
            <a:solidFill>
              <a:srgbClr val="40404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600" b="1" i="0" u="none" strike="noStrike" kern="1200" cap="none" spc="-150" normalizeH="0" baseline="0" noProof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37894946-8113-AC86-A328-E271105B5F47}"/>
              </a:ext>
            </a:extLst>
          </p:cNvPr>
          <p:cNvSpPr txBox="1"/>
          <p:nvPr/>
        </p:nvSpPr>
        <p:spPr>
          <a:xfrm>
            <a:off x="2238734" y="2825039"/>
            <a:ext cx="1168590" cy="24622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600" b="1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주요 사실관계</a:t>
            </a:r>
          </a:p>
        </p:txBody>
      </p:sp>
      <p:grpSp>
        <p:nvGrpSpPr>
          <p:cNvPr id="85" name="그룹 84">
            <a:extLst>
              <a:ext uri="{FF2B5EF4-FFF2-40B4-BE49-F238E27FC236}">
                <a16:creationId xmlns:a16="http://schemas.microsoft.com/office/drawing/2014/main" id="{9C95DAFF-6298-C51A-63C0-116ECFE2012B}"/>
              </a:ext>
            </a:extLst>
          </p:cNvPr>
          <p:cNvGrpSpPr/>
          <p:nvPr/>
        </p:nvGrpSpPr>
        <p:grpSpPr>
          <a:xfrm>
            <a:off x="482600" y="1838580"/>
            <a:ext cx="2845521" cy="692034"/>
            <a:chOff x="546296" y="1848105"/>
            <a:chExt cx="2845521" cy="692034"/>
          </a:xfrm>
        </p:grpSpPr>
        <p:grpSp>
          <p:nvGrpSpPr>
            <p:cNvPr id="81" name="그룹 80">
              <a:extLst>
                <a:ext uri="{FF2B5EF4-FFF2-40B4-BE49-F238E27FC236}">
                  <a16:creationId xmlns:a16="http://schemas.microsoft.com/office/drawing/2014/main" id="{20D2A34B-3E6D-71C7-DBAB-4C5DCA6BA52C}"/>
                </a:ext>
              </a:extLst>
            </p:cNvPr>
            <p:cNvGrpSpPr/>
            <p:nvPr/>
          </p:nvGrpSpPr>
          <p:grpSpPr>
            <a:xfrm>
              <a:off x="546296" y="1848105"/>
              <a:ext cx="2845521" cy="291984"/>
              <a:chOff x="546296" y="1848105"/>
              <a:chExt cx="2845521" cy="291984"/>
            </a:xfrm>
          </p:grpSpPr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96331280-D41B-035F-2CB8-4E400D9F5CF4}"/>
                  </a:ext>
                </a:extLst>
              </p:cNvPr>
              <p:cNvSpPr txBox="1"/>
              <p:nvPr/>
            </p:nvSpPr>
            <p:spPr>
              <a:xfrm>
                <a:off x="1408902" y="1905593"/>
                <a:ext cx="1982915" cy="2154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spAutoFit/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18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1400" b="0" i="0" u="none" strike="noStrike" kern="1200" cap="none" spc="-100" normalizeH="0" baseline="0" noProof="0">
                    <a:ln>
                      <a:noFill/>
                    </a:ln>
                    <a:gradFill>
                      <a:gsLst>
                        <a:gs pos="100000">
                          <a:prstClr val="black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  <a:effectLst/>
                    <a:uLnTx/>
                    <a:uFillTx/>
                    <a:latin typeface="맑은 고딕" panose="020F0502020204030204"/>
                    <a:ea typeface="맑은 고딕" panose="020B0503020000020004" pitchFamily="50" charset="-127"/>
                    <a:cs typeface="+mn-cs"/>
                  </a:rPr>
                  <a:t>대학교 의료원 지도 간호사</a:t>
                </a:r>
              </a:p>
            </p:txBody>
          </p:sp>
          <p:sp>
            <p:nvSpPr>
              <p:cNvPr id="80" name="사각형: 둥근 모서리 79">
                <a:extLst>
                  <a:ext uri="{FF2B5EF4-FFF2-40B4-BE49-F238E27FC236}">
                    <a16:creationId xmlns:a16="http://schemas.microsoft.com/office/drawing/2014/main" id="{55437C00-04C4-9A19-B790-D8A2914B600B}"/>
                  </a:ext>
                </a:extLst>
              </p:cNvPr>
              <p:cNvSpPr/>
              <p:nvPr/>
            </p:nvSpPr>
            <p:spPr>
              <a:xfrm>
                <a:off x="546296" y="1848105"/>
                <a:ext cx="794327" cy="291984"/>
              </a:xfrm>
              <a:prstGeom prst="roundRect">
                <a:avLst>
                  <a:gd name="adj" fmla="val 50000"/>
                </a:avLst>
              </a:prstGeom>
              <a:solidFill>
                <a:srgbClr val="FF5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rtlCol="0" anchor="ctr"/>
              <a:lstStyle/>
              <a:p>
                <a:pPr marL="0" marR="0" lvl="0" indent="0" algn="ctr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1400" b="1" i="0" u="none" strike="noStrike" kern="1200" cap="none" spc="-150" normalizeH="0" baseline="0" noProof="0">
                    <a:ln>
                      <a:noFill/>
                    </a:ln>
                    <a:gradFill>
                      <a:gsLst>
                        <a:gs pos="100000">
                          <a:prstClr val="white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  <a:effectLst/>
                    <a:uLnTx/>
                    <a:uFillTx/>
                    <a:latin typeface="맑은 고딕" panose="020B0503020000020004" pitchFamily="50" charset="-127"/>
                    <a:ea typeface="맑은 고딕" panose="020B0503020000020004" pitchFamily="50" charset="-127"/>
                    <a:cs typeface="+mn-cs"/>
                  </a:rPr>
                  <a:t>행위자</a:t>
                </a:r>
              </a:p>
            </p:txBody>
          </p:sp>
        </p:grpSp>
        <p:grpSp>
          <p:nvGrpSpPr>
            <p:cNvPr id="82" name="그룹 81">
              <a:extLst>
                <a:ext uri="{FF2B5EF4-FFF2-40B4-BE49-F238E27FC236}">
                  <a16:creationId xmlns:a16="http://schemas.microsoft.com/office/drawing/2014/main" id="{55E258D2-EA78-D78F-843B-913E7D47E393}"/>
                </a:ext>
              </a:extLst>
            </p:cNvPr>
            <p:cNvGrpSpPr/>
            <p:nvPr/>
          </p:nvGrpSpPr>
          <p:grpSpPr>
            <a:xfrm>
              <a:off x="546296" y="2248155"/>
              <a:ext cx="2845521" cy="291984"/>
              <a:chOff x="546296" y="1848105"/>
              <a:chExt cx="2845521" cy="291984"/>
            </a:xfrm>
          </p:grpSpPr>
          <p:sp>
            <p:nvSpPr>
              <p:cNvPr id="83" name="TextBox 82">
                <a:extLst>
                  <a:ext uri="{FF2B5EF4-FFF2-40B4-BE49-F238E27FC236}">
                    <a16:creationId xmlns:a16="http://schemas.microsoft.com/office/drawing/2014/main" id="{FBEB3DC9-A3B4-B677-975A-DABE1EB1873F}"/>
                  </a:ext>
                </a:extLst>
              </p:cNvPr>
              <p:cNvSpPr txBox="1"/>
              <p:nvPr/>
            </p:nvSpPr>
            <p:spPr>
              <a:xfrm>
                <a:off x="1408902" y="1905593"/>
                <a:ext cx="1982915" cy="2154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spAutoFit/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18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1400" b="0" i="0" u="none" strike="noStrike" kern="1200" cap="none" spc="-100" normalizeH="0" baseline="0" noProof="0">
                    <a:ln>
                      <a:noFill/>
                    </a:ln>
                    <a:gradFill>
                      <a:gsLst>
                        <a:gs pos="100000">
                          <a:prstClr val="black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  <a:effectLst/>
                    <a:uLnTx/>
                    <a:uFillTx/>
                    <a:latin typeface="맑은 고딕" panose="020F0502020204030204"/>
                    <a:ea typeface="맑은 고딕" panose="020B0503020000020004" pitchFamily="50" charset="-127"/>
                    <a:cs typeface="+mn-cs"/>
                  </a:rPr>
                  <a:t>대학교 의료원 신규 간호사</a:t>
                </a:r>
                <a:endParaRPr kumimoji="0" lang="ko-KR" altLang="en-US" sz="1400" b="0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endParaRPr>
              </a:p>
            </p:txBody>
          </p:sp>
          <p:sp>
            <p:nvSpPr>
              <p:cNvPr id="84" name="사각형: 둥근 모서리 83">
                <a:extLst>
                  <a:ext uri="{FF2B5EF4-FFF2-40B4-BE49-F238E27FC236}">
                    <a16:creationId xmlns:a16="http://schemas.microsoft.com/office/drawing/2014/main" id="{33345349-795D-801F-F49F-EBE3302AB3E3}"/>
                  </a:ext>
                </a:extLst>
              </p:cNvPr>
              <p:cNvSpPr/>
              <p:nvPr/>
            </p:nvSpPr>
            <p:spPr>
              <a:xfrm>
                <a:off x="546296" y="1848105"/>
                <a:ext cx="794327" cy="291984"/>
              </a:xfrm>
              <a:prstGeom prst="roundRect">
                <a:avLst>
                  <a:gd name="adj" fmla="val 50000"/>
                </a:avLst>
              </a:prstGeom>
              <a:solidFill>
                <a:srgbClr val="0D82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rtlCol="0" anchor="ctr"/>
              <a:lstStyle/>
              <a:p>
                <a:pPr marL="0" marR="0" lvl="0" indent="0" algn="ctr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1400" b="1" i="0" u="none" strike="noStrike" kern="1200" cap="none" spc="-150" normalizeH="0" baseline="0" noProof="0">
                    <a:ln>
                      <a:noFill/>
                    </a:ln>
                    <a:gradFill>
                      <a:gsLst>
                        <a:gs pos="100000">
                          <a:prstClr val="white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  <a:effectLst/>
                    <a:uLnTx/>
                    <a:uFillTx/>
                    <a:latin typeface="맑은 고딕" panose="020B0503020000020004" pitchFamily="50" charset="-127"/>
                    <a:ea typeface="맑은 고딕" panose="020B0503020000020004" pitchFamily="50" charset="-127"/>
                    <a:cs typeface="+mn-cs"/>
                  </a:rPr>
                  <a:t>피해자</a:t>
                </a:r>
              </a:p>
            </p:txBody>
          </p:sp>
        </p:grpSp>
      </p:grpSp>
      <p:sp>
        <p:nvSpPr>
          <p:cNvPr id="125" name="사각형: 둥근 모서리 124">
            <a:extLst>
              <a:ext uri="{FF2B5EF4-FFF2-40B4-BE49-F238E27FC236}">
                <a16:creationId xmlns:a16="http://schemas.microsoft.com/office/drawing/2014/main" id="{0382E996-680E-AE7B-0870-DB2B8ED923AC}"/>
              </a:ext>
            </a:extLst>
          </p:cNvPr>
          <p:cNvSpPr/>
          <p:nvPr/>
        </p:nvSpPr>
        <p:spPr>
          <a:xfrm>
            <a:off x="5907990" y="2250537"/>
            <a:ext cx="5819457" cy="384639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313791DD-4812-DA21-1685-5B9B29ED2ECB}"/>
              </a:ext>
            </a:extLst>
          </p:cNvPr>
          <p:cNvSpPr txBox="1"/>
          <p:nvPr/>
        </p:nvSpPr>
        <p:spPr>
          <a:xfrm>
            <a:off x="6354787" y="2319746"/>
            <a:ext cx="3664465" cy="246221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600" b="1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srgbClr val="097142"/>
                    </a:gs>
                    <a:gs pos="100000">
                      <a:srgbClr val="097142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직장에서의 지위 또는 관계 등의 우위를 이용</a:t>
            </a: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16AF3148-1A6D-6D5F-B431-6A0A6514FEA6}"/>
              </a:ext>
            </a:extLst>
          </p:cNvPr>
          <p:cNvSpPr txBox="1"/>
          <p:nvPr/>
        </p:nvSpPr>
        <p:spPr>
          <a:xfrm>
            <a:off x="6354787" y="2717410"/>
            <a:ext cx="4918013" cy="46935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1400" b="0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수습 근로자를 테스트하고</a:t>
            </a:r>
            <a:r>
              <a:rPr kumimoji="0" lang="en-US" altLang="ko-KR" sz="1400" b="0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1400" b="0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업무평가를 하는 상급 근로자라는 지위의</a:t>
            </a:r>
            <a:endParaRPr kumimoji="0" lang="en-US" altLang="ko-KR" sz="1400" b="0" i="0" u="none" strike="noStrike" kern="1200" cap="none" spc="-150" normalizeH="0" baseline="0" noProof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  <a:p>
            <a:pPr marL="0" marR="0" lvl="0" indent="114300" algn="l" defTabSz="914400" rtl="0" eaLnBrk="1" fontAlgn="auto" latinLnBrk="1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0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우위가 인정 됨</a:t>
            </a:r>
            <a:r>
              <a:rPr kumimoji="0" lang="en-US" altLang="ko-KR" sz="1400" b="0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.</a:t>
            </a:r>
            <a:endParaRPr kumimoji="0" lang="ko-KR" altLang="en-US" sz="1400" b="0" i="0" u="none" strike="noStrike" kern="1200" cap="none" spc="-150" normalizeH="0" baseline="0" noProof="0" dirty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28" name="자유형: 도형 127">
            <a:extLst>
              <a:ext uri="{FF2B5EF4-FFF2-40B4-BE49-F238E27FC236}">
                <a16:creationId xmlns:a16="http://schemas.microsoft.com/office/drawing/2014/main" id="{F88175AF-B2AF-80E5-0B89-2A59BDA35AD3}"/>
              </a:ext>
            </a:extLst>
          </p:cNvPr>
          <p:cNvSpPr/>
          <p:nvPr/>
        </p:nvSpPr>
        <p:spPr>
          <a:xfrm>
            <a:off x="5966279" y="2296854"/>
            <a:ext cx="292004" cy="292004"/>
          </a:xfrm>
          <a:custGeom>
            <a:avLst/>
            <a:gdLst/>
            <a:ahLst/>
            <a:cxnLst/>
            <a:rect l="l" t="t" r="r" b="b"/>
            <a:pathLst>
              <a:path w="333376" h="333376">
                <a:moveTo>
                  <a:pt x="166688" y="0"/>
                </a:moveTo>
                <a:cubicBezTo>
                  <a:pt x="258747" y="0"/>
                  <a:pt x="333376" y="74629"/>
                  <a:pt x="333376" y="166688"/>
                </a:cubicBezTo>
                <a:cubicBezTo>
                  <a:pt x="333376" y="212718"/>
                  <a:pt x="314719" y="254390"/>
                  <a:pt x="284554" y="284554"/>
                </a:cubicBezTo>
                <a:lnTo>
                  <a:pt x="232390" y="319724"/>
                </a:lnTo>
                <a:lnTo>
                  <a:pt x="232390" y="92154"/>
                </a:lnTo>
                <a:lnTo>
                  <a:pt x="164185" y="92154"/>
                </a:lnTo>
                <a:lnTo>
                  <a:pt x="137815" y="134965"/>
                </a:lnTo>
                <a:lnTo>
                  <a:pt x="187137" y="134965"/>
                </a:lnTo>
                <a:lnTo>
                  <a:pt x="187137" y="329248"/>
                </a:lnTo>
                <a:lnTo>
                  <a:pt x="166688" y="333376"/>
                </a:lnTo>
                <a:cubicBezTo>
                  <a:pt x="74629" y="333376"/>
                  <a:pt x="0" y="258747"/>
                  <a:pt x="0" y="166688"/>
                </a:cubicBezTo>
                <a:cubicBezTo>
                  <a:pt x="0" y="74629"/>
                  <a:pt x="74629" y="0"/>
                  <a:pt x="166688" y="0"/>
                </a:cubicBezTo>
                <a:close/>
              </a:path>
            </a:pathLst>
          </a:custGeom>
          <a:solidFill>
            <a:srgbClr val="0971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30" name="사각형: 둥근 모서리 129">
            <a:extLst>
              <a:ext uri="{FF2B5EF4-FFF2-40B4-BE49-F238E27FC236}">
                <a16:creationId xmlns:a16="http://schemas.microsoft.com/office/drawing/2014/main" id="{27E6F106-8249-F5DA-789C-0B7509D6D9DE}"/>
              </a:ext>
            </a:extLst>
          </p:cNvPr>
          <p:cNvSpPr/>
          <p:nvPr/>
        </p:nvSpPr>
        <p:spPr>
          <a:xfrm>
            <a:off x="5907990" y="3297867"/>
            <a:ext cx="5819457" cy="384639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31" name="TextBox 130">
            <a:extLst>
              <a:ext uri="{FF2B5EF4-FFF2-40B4-BE49-F238E27FC236}">
                <a16:creationId xmlns:a16="http://schemas.microsoft.com/office/drawing/2014/main" id="{0F98D51A-26EE-10C0-263D-43EEE15407EF}"/>
              </a:ext>
            </a:extLst>
          </p:cNvPr>
          <p:cNvSpPr txBox="1"/>
          <p:nvPr/>
        </p:nvSpPr>
        <p:spPr>
          <a:xfrm>
            <a:off x="6354787" y="3367076"/>
            <a:ext cx="2495876" cy="246221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600" b="1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srgbClr val="097142"/>
                    </a:gs>
                    <a:gs pos="100000">
                      <a:srgbClr val="097142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업무상 적정 범위를 넘는 행위 </a:t>
            </a:r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id="{9F5EA9EB-2330-A7D1-5D98-1EE2AF120DF9}"/>
              </a:ext>
            </a:extLst>
          </p:cNvPr>
          <p:cNvSpPr txBox="1"/>
          <p:nvPr/>
        </p:nvSpPr>
        <p:spPr>
          <a:xfrm>
            <a:off x="6354787" y="3792409"/>
            <a:ext cx="5272597" cy="723275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ko-KR" altLang="en-US" sz="1400" spc="-150" dirty="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 </a:t>
            </a:r>
            <a:r>
              <a:rPr lang="ko-KR" altLang="en-US" sz="1400" spc="-15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시험의 횟수</a:t>
            </a:r>
            <a:r>
              <a:rPr lang="en-US" altLang="ko-KR" sz="1400" spc="-150" dirty="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, </a:t>
            </a:r>
            <a:r>
              <a:rPr lang="ko-KR" altLang="en-US" sz="1400" spc="-150" dirty="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형식 및 피드백은 지도 간호사의 재량이라 할 </a:t>
            </a:r>
            <a:r>
              <a:rPr lang="ko-KR" altLang="en-US" sz="1400" spc="-15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수 있고</a:t>
            </a:r>
            <a:r>
              <a:rPr lang="en-US" altLang="ko-KR" sz="1400" spc="-150" dirty="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, </a:t>
            </a:r>
            <a:r>
              <a:rPr lang="ko-KR" altLang="en-US" sz="1400" spc="-15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시험 </a:t>
            </a:r>
            <a:endParaRPr lang="en-US" altLang="ko-KR" sz="1400" spc="-150" dirty="0"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latin typeface="맑은 고딕" panose="020F0502020204030204"/>
              <a:ea typeface="맑은 고딕" panose="020B0503020000020004" pitchFamily="50" charset="-127"/>
            </a:endParaRPr>
          </a:p>
          <a:p>
            <a:pPr marR="0" lvl="0" indent="103188" algn="l" defTabSz="914400" rtl="0" eaLnBrk="1" fontAlgn="auto" latinLnBrk="1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ko-KR" altLang="en-US" sz="1400" spc="-15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성적이 </a:t>
            </a:r>
            <a:r>
              <a:rPr lang="ko-KR" altLang="en-US" sz="1400" spc="-150" dirty="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좋지 않은 근로자에게 더 많은 시험을 본 것이 업무상 적정 </a:t>
            </a:r>
            <a:r>
              <a:rPr lang="ko-KR" altLang="en-US" sz="1400" spc="-15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범위를 </a:t>
            </a:r>
            <a:endParaRPr lang="en-US" altLang="ko-KR" sz="1400" spc="-150" dirty="0"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latin typeface="맑은 고딕" panose="020F0502020204030204"/>
              <a:ea typeface="맑은 고딕" panose="020B0503020000020004" pitchFamily="50" charset="-127"/>
            </a:endParaRPr>
          </a:p>
          <a:p>
            <a:pPr marR="0" lvl="0" indent="103188" algn="l" defTabSz="914400" rtl="0" eaLnBrk="1" fontAlgn="auto" latinLnBrk="1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ko-KR" altLang="en-US" sz="1400" spc="-15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넘는 </a:t>
            </a:r>
            <a:r>
              <a:rPr lang="ko-KR" altLang="en-US" sz="1400" spc="-150" dirty="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행위로 볼 </a:t>
            </a:r>
            <a:r>
              <a:rPr lang="ko-KR" altLang="en-US" sz="1400" spc="-15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수 없음</a:t>
            </a:r>
            <a:r>
              <a:rPr lang="en-US" altLang="ko-KR" sz="1400" spc="-15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.</a:t>
            </a:r>
            <a:endParaRPr lang="en-US" altLang="ko-KR" sz="1400" spc="-150" dirty="0"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latin typeface="맑은 고딕" panose="020F0502020204030204"/>
              <a:ea typeface="맑은 고딕" panose="020B0503020000020004" pitchFamily="50" charset="-127"/>
            </a:endParaRPr>
          </a:p>
        </p:txBody>
      </p:sp>
      <p:sp>
        <p:nvSpPr>
          <p:cNvPr id="133" name="자유형: 도형 132">
            <a:extLst>
              <a:ext uri="{FF2B5EF4-FFF2-40B4-BE49-F238E27FC236}">
                <a16:creationId xmlns:a16="http://schemas.microsoft.com/office/drawing/2014/main" id="{EB3B4F68-AE65-01FD-3FB8-9757B71BB89A}"/>
              </a:ext>
            </a:extLst>
          </p:cNvPr>
          <p:cNvSpPr/>
          <p:nvPr/>
        </p:nvSpPr>
        <p:spPr>
          <a:xfrm>
            <a:off x="5966683" y="3344184"/>
            <a:ext cx="291600" cy="291600"/>
          </a:xfrm>
          <a:custGeom>
            <a:avLst/>
            <a:gdLst/>
            <a:ahLst/>
            <a:cxnLst/>
            <a:rect l="l" t="t" r="r" b="b"/>
            <a:pathLst>
              <a:path w="333376" h="333376">
                <a:moveTo>
                  <a:pt x="157911" y="331604"/>
                </a:moveTo>
                <a:lnTo>
                  <a:pt x="175465" y="331604"/>
                </a:lnTo>
                <a:lnTo>
                  <a:pt x="166688" y="333376"/>
                </a:lnTo>
                <a:close/>
                <a:moveTo>
                  <a:pt x="166688" y="0"/>
                </a:moveTo>
                <a:cubicBezTo>
                  <a:pt x="258747" y="0"/>
                  <a:pt x="333376" y="74629"/>
                  <a:pt x="333376" y="166688"/>
                </a:cubicBezTo>
                <a:cubicBezTo>
                  <a:pt x="333376" y="212718"/>
                  <a:pt x="314719" y="254390"/>
                  <a:pt x="284554" y="284554"/>
                </a:cubicBezTo>
                <a:lnTo>
                  <a:pt x="277302" y="289444"/>
                </a:lnTo>
                <a:lnTo>
                  <a:pt x="197026" y="289444"/>
                </a:lnTo>
                <a:lnTo>
                  <a:pt x="223898" y="261120"/>
                </a:lnTo>
                <a:cubicBezTo>
                  <a:pt x="245395" y="238765"/>
                  <a:pt x="260188" y="219394"/>
                  <a:pt x="268277" y="203007"/>
                </a:cubicBezTo>
                <a:cubicBezTo>
                  <a:pt x="276366" y="186621"/>
                  <a:pt x="280411" y="171319"/>
                  <a:pt x="280411" y="157103"/>
                </a:cubicBezTo>
                <a:cubicBezTo>
                  <a:pt x="280411" y="145166"/>
                  <a:pt x="277074" y="133419"/>
                  <a:pt x="270400" y="121861"/>
                </a:cubicBezTo>
                <a:cubicBezTo>
                  <a:pt x="263726" y="110304"/>
                  <a:pt x="254827" y="101459"/>
                  <a:pt x="243704" y="95328"/>
                </a:cubicBezTo>
                <a:cubicBezTo>
                  <a:pt x="232580" y="89196"/>
                  <a:pt x="219748" y="86131"/>
                  <a:pt x="205206" y="86131"/>
                </a:cubicBezTo>
                <a:cubicBezTo>
                  <a:pt x="181657" y="86131"/>
                  <a:pt x="162367" y="93537"/>
                  <a:pt x="147337" y="108350"/>
                </a:cubicBezTo>
                <a:cubicBezTo>
                  <a:pt x="132307" y="123163"/>
                  <a:pt x="124195" y="143484"/>
                  <a:pt x="123002" y="169312"/>
                </a:cubicBezTo>
                <a:lnTo>
                  <a:pt x="167441" y="169312"/>
                </a:lnTo>
                <a:cubicBezTo>
                  <a:pt x="167875" y="156832"/>
                  <a:pt x="171347" y="146956"/>
                  <a:pt x="177859" y="139686"/>
                </a:cubicBezTo>
                <a:cubicBezTo>
                  <a:pt x="184370" y="132415"/>
                  <a:pt x="192509" y="128779"/>
                  <a:pt x="202276" y="128779"/>
                </a:cubicBezTo>
                <a:cubicBezTo>
                  <a:pt x="211934" y="128779"/>
                  <a:pt x="219829" y="131791"/>
                  <a:pt x="225960" y="137814"/>
                </a:cubicBezTo>
                <a:cubicBezTo>
                  <a:pt x="232092" y="143837"/>
                  <a:pt x="235158" y="151460"/>
                  <a:pt x="235158" y="160684"/>
                </a:cubicBezTo>
                <a:cubicBezTo>
                  <a:pt x="235158" y="169583"/>
                  <a:pt x="232200" y="179540"/>
                  <a:pt x="226286" y="190555"/>
                </a:cubicBezTo>
                <a:cubicBezTo>
                  <a:pt x="220372" y="201569"/>
                  <a:pt x="208461" y="216138"/>
                  <a:pt x="190556" y="234261"/>
                </a:cubicBezTo>
                <a:lnTo>
                  <a:pt x="116490" y="309792"/>
                </a:lnTo>
                <a:lnTo>
                  <a:pt x="116490" y="323242"/>
                </a:lnTo>
                <a:lnTo>
                  <a:pt x="101806" y="320277"/>
                </a:lnTo>
                <a:cubicBezTo>
                  <a:pt x="41979" y="294972"/>
                  <a:pt x="0" y="235732"/>
                  <a:pt x="0" y="166688"/>
                </a:cubicBezTo>
                <a:cubicBezTo>
                  <a:pt x="0" y="74629"/>
                  <a:pt x="74629" y="0"/>
                  <a:pt x="166688" y="0"/>
                </a:cubicBezTo>
                <a:close/>
              </a:path>
            </a:pathLst>
          </a:custGeom>
          <a:solidFill>
            <a:srgbClr val="0971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35" name="사각형: 둥근 모서리 134">
            <a:extLst>
              <a:ext uri="{FF2B5EF4-FFF2-40B4-BE49-F238E27FC236}">
                <a16:creationId xmlns:a16="http://schemas.microsoft.com/office/drawing/2014/main" id="{7FEF2308-937A-D498-C357-E258CB054867}"/>
              </a:ext>
            </a:extLst>
          </p:cNvPr>
          <p:cNvSpPr/>
          <p:nvPr/>
        </p:nvSpPr>
        <p:spPr>
          <a:xfrm>
            <a:off x="5907990" y="5498904"/>
            <a:ext cx="5819457" cy="384639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36" name="TextBox 135">
            <a:extLst>
              <a:ext uri="{FF2B5EF4-FFF2-40B4-BE49-F238E27FC236}">
                <a16:creationId xmlns:a16="http://schemas.microsoft.com/office/drawing/2014/main" id="{F886AD7B-49F8-E0E9-346A-8AD5E3BAC444}"/>
              </a:ext>
            </a:extLst>
          </p:cNvPr>
          <p:cNvSpPr txBox="1"/>
          <p:nvPr/>
        </p:nvSpPr>
        <p:spPr>
          <a:xfrm>
            <a:off x="6354787" y="5568113"/>
            <a:ext cx="3983463" cy="246221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600" b="1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srgbClr val="097142"/>
                    </a:gs>
                    <a:gs pos="100000">
                      <a:srgbClr val="097142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신체적</a:t>
            </a:r>
            <a:r>
              <a:rPr lang="ko-KR" altLang="en-US" sz="1600" b="1" spc="-150" dirty="0" err="1">
                <a:gradFill>
                  <a:gsLst>
                    <a:gs pos="100000">
                      <a:srgbClr val="097142"/>
                    </a:gs>
                    <a:gs pos="100000">
                      <a:srgbClr val="097142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ㆍ</a:t>
            </a:r>
            <a:r>
              <a:rPr kumimoji="0" lang="ko-KR" altLang="en-US" sz="1600" b="1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srgbClr val="097142"/>
                    </a:gs>
                    <a:gs pos="100000">
                      <a:srgbClr val="097142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정신적 고통을 주거나 근무환경을 악화 </a:t>
            </a:r>
          </a:p>
        </p:txBody>
      </p:sp>
      <p:sp>
        <p:nvSpPr>
          <p:cNvPr id="137" name="TextBox 136">
            <a:extLst>
              <a:ext uri="{FF2B5EF4-FFF2-40B4-BE49-F238E27FC236}">
                <a16:creationId xmlns:a16="http://schemas.microsoft.com/office/drawing/2014/main" id="{F4FBCC52-4D0A-A689-2D69-A9FDE2CD9942}"/>
              </a:ext>
            </a:extLst>
          </p:cNvPr>
          <p:cNvSpPr txBox="1"/>
          <p:nvPr/>
        </p:nvSpPr>
        <p:spPr>
          <a:xfrm>
            <a:off x="6354787" y="5965777"/>
            <a:ext cx="4918013" cy="46935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1400" b="0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해당 근로자로서는 정신적 고통을 받았다고 주장하나</a:t>
            </a:r>
            <a:r>
              <a:rPr kumimoji="0" lang="en-US" altLang="ko-KR" sz="1400" b="0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1400" b="0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공정성이 저해</a:t>
            </a:r>
            <a:endParaRPr kumimoji="0" lang="en-US" altLang="ko-KR" sz="1400" b="0" i="0" u="none" strike="noStrike" kern="1200" cap="none" spc="-150" normalizeH="0" baseline="0" noProof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  <a:p>
            <a:pPr marR="0" lvl="0" indent="101600" algn="l" defTabSz="914400" rtl="0" eaLnBrk="1" fontAlgn="auto" latinLnBrk="1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0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되었다고 보기 어려움</a:t>
            </a:r>
            <a:r>
              <a:rPr kumimoji="0" lang="en-US" altLang="ko-KR" sz="1400" b="0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.</a:t>
            </a:r>
            <a:endParaRPr kumimoji="0" lang="en-US" altLang="ko-KR" sz="1400" b="0" i="0" u="none" strike="noStrike" kern="1200" cap="none" spc="-150" normalizeH="0" baseline="0" noProof="0" dirty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38" name="자유형: 도형 137">
            <a:extLst>
              <a:ext uri="{FF2B5EF4-FFF2-40B4-BE49-F238E27FC236}">
                <a16:creationId xmlns:a16="http://schemas.microsoft.com/office/drawing/2014/main" id="{2DE771F7-E3B5-6390-4E7C-B1300F589F06}"/>
              </a:ext>
            </a:extLst>
          </p:cNvPr>
          <p:cNvSpPr/>
          <p:nvPr/>
        </p:nvSpPr>
        <p:spPr>
          <a:xfrm>
            <a:off x="5966683" y="5545221"/>
            <a:ext cx="291600" cy="291600"/>
          </a:xfrm>
          <a:custGeom>
            <a:avLst/>
            <a:gdLst/>
            <a:ahLst/>
            <a:cxnLst/>
            <a:rect l="l" t="t" r="r" b="b"/>
            <a:pathLst>
              <a:path w="333376" h="333376">
                <a:moveTo>
                  <a:pt x="166688" y="0"/>
                </a:moveTo>
                <a:cubicBezTo>
                  <a:pt x="258747" y="0"/>
                  <a:pt x="333376" y="74629"/>
                  <a:pt x="333376" y="166688"/>
                </a:cubicBezTo>
                <a:cubicBezTo>
                  <a:pt x="333376" y="212718"/>
                  <a:pt x="314719" y="254390"/>
                  <a:pt x="284554" y="284554"/>
                </a:cubicBezTo>
                <a:lnTo>
                  <a:pt x="278951" y="288332"/>
                </a:lnTo>
                <a:lnTo>
                  <a:pt x="284480" y="260632"/>
                </a:lnTo>
                <a:cubicBezTo>
                  <a:pt x="284480" y="245981"/>
                  <a:pt x="280383" y="233257"/>
                  <a:pt x="272190" y="222460"/>
                </a:cubicBezTo>
                <a:cubicBezTo>
                  <a:pt x="263997" y="211662"/>
                  <a:pt x="252629" y="204093"/>
                  <a:pt x="238088" y="199752"/>
                </a:cubicBezTo>
                <a:cubicBezTo>
                  <a:pt x="249157" y="194326"/>
                  <a:pt x="257594" y="187218"/>
                  <a:pt x="263400" y="178427"/>
                </a:cubicBezTo>
                <a:cubicBezTo>
                  <a:pt x="269206" y="169637"/>
                  <a:pt x="272109" y="159925"/>
                  <a:pt x="272109" y="149290"/>
                </a:cubicBezTo>
                <a:cubicBezTo>
                  <a:pt x="272109" y="132143"/>
                  <a:pt x="265462" y="117330"/>
                  <a:pt x="252168" y="104851"/>
                </a:cubicBezTo>
                <a:cubicBezTo>
                  <a:pt x="238874" y="92371"/>
                  <a:pt x="222406" y="86131"/>
                  <a:pt x="202764" y="86131"/>
                </a:cubicBezTo>
                <a:cubicBezTo>
                  <a:pt x="180734" y="86131"/>
                  <a:pt x="162449" y="93619"/>
                  <a:pt x="147907" y="108594"/>
                </a:cubicBezTo>
                <a:cubicBezTo>
                  <a:pt x="137489" y="119338"/>
                  <a:pt x="131141" y="133554"/>
                  <a:pt x="128862" y="151243"/>
                </a:cubicBezTo>
                <a:lnTo>
                  <a:pt x="172650" y="151243"/>
                </a:lnTo>
                <a:cubicBezTo>
                  <a:pt x="174603" y="144949"/>
                  <a:pt x="178239" y="139821"/>
                  <a:pt x="183556" y="135860"/>
                </a:cubicBezTo>
                <a:cubicBezTo>
                  <a:pt x="188874" y="131899"/>
                  <a:pt x="194788" y="129919"/>
                  <a:pt x="201299" y="129919"/>
                </a:cubicBezTo>
                <a:cubicBezTo>
                  <a:pt x="208679" y="129919"/>
                  <a:pt x="214647" y="132062"/>
                  <a:pt x="219205" y="136349"/>
                </a:cubicBezTo>
                <a:cubicBezTo>
                  <a:pt x="223763" y="140635"/>
                  <a:pt x="226042" y="146034"/>
                  <a:pt x="226042" y="152545"/>
                </a:cubicBezTo>
                <a:cubicBezTo>
                  <a:pt x="226042" y="157537"/>
                  <a:pt x="224550" y="162258"/>
                  <a:pt x="221565" y="166707"/>
                </a:cubicBezTo>
                <a:cubicBezTo>
                  <a:pt x="218581" y="171157"/>
                  <a:pt x="214403" y="174656"/>
                  <a:pt x="209031" y="177207"/>
                </a:cubicBezTo>
                <a:cubicBezTo>
                  <a:pt x="203659" y="179757"/>
                  <a:pt x="195493" y="181466"/>
                  <a:pt x="184533" y="182334"/>
                </a:cubicBezTo>
                <a:lnTo>
                  <a:pt x="184533" y="221402"/>
                </a:lnTo>
                <a:cubicBezTo>
                  <a:pt x="202330" y="221619"/>
                  <a:pt x="215949" y="225471"/>
                  <a:pt x="225391" y="232959"/>
                </a:cubicBezTo>
                <a:cubicBezTo>
                  <a:pt x="234832" y="240447"/>
                  <a:pt x="239553" y="249617"/>
                  <a:pt x="239553" y="260469"/>
                </a:cubicBezTo>
                <a:cubicBezTo>
                  <a:pt x="239553" y="270344"/>
                  <a:pt x="236053" y="278700"/>
                  <a:pt x="229053" y="285537"/>
                </a:cubicBezTo>
                <a:cubicBezTo>
                  <a:pt x="222054" y="292374"/>
                  <a:pt x="213236" y="295792"/>
                  <a:pt x="202601" y="295792"/>
                </a:cubicBezTo>
                <a:cubicBezTo>
                  <a:pt x="192400" y="295792"/>
                  <a:pt x="183963" y="292781"/>
                  <a:pt x="177289" y="286758"/>
                </a:cubicBezTo>
                <a:cubicBezTo>
                  <a:pt x="170615" y="280735"/>
                  <a:pt x="166301" y="271538"/>
                  <a:pt x="164348" y="259167"/>
                </a:cubicBezTo>
                <a:lnTo>
                  <a:pt x="119258" y="259167"/>
                </a:lnTo>
                <a:cubicBezTo>
                  <a:pt x="120668" y="283367"/>
                  <a:pt x="128699" y="302494"/>
                  <a:pt x="143349" y="316547"/>
                </a:cubicBezTo>
                <a:cubicBezTo>
                  <a:pt x="150674" y="323574"/>
                  <a:pt x="159071" y="328844"/>
                  <a:pt x="168539" y="332357"/>
                </a:cubicBezTo>
                <a:lnTo>
                  <a:pt x="170290" y="332649"/>
                </a:lnTo>
                <a:lnTo>
                  <a:pt x="166688" y="333376"/>
                </a:lnTo>
                <a:cubicBezTo>
                  <a:pt x="74629" y="333376"/>
                  <a:pt x="0" y="258747"/>
                  <a:pt x="0" y="166688"/>
                </a:cubicBezTo>
                <a:cubicBezTo>
                  <a:pt x="0" y="74629"/>
                  <a:pt x="74629" y="0"/>
                  <a:pt x="166688" y="0"/>
                </a:cubicBezTo>
                <a:close/>
              </a:path>
            </a:pathLst>
          </a:custGeom>
          <a:solidFill>
            <a:srgbClr val="0971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cxnSp>
        <p:nvCxnSpPr>
          <p:cNvPr id="139" name="직선 연결선 138">
            <a:extLst>
              <a:ext uri="{FF2B5EF4-FFF2-40B4-BE49-F238E27FC236}">
                <a16:creationId xmlns:a16="http://schemas.microsoft.com/office/drawing/2014/main" id="{1FD04A06-209E-CD32-99D7-ED2DF7E04DA4}"/>
              </a:ext>
            </a:extLst>
          </p:cNvPr>
          <p:cNvCxnSpPr>
            <a:cxnSpLocks/>
          </p:cNvCxnSpPr>
          <p:nvPr/>
        </p:nvCxnSpPr>
        <p:spPr>
          <a:xfrm>
            <a:off x="1332506" y="2208363"/>
            <a:ext cx="380712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" name="TextBox 139">
            <a:extLst>
              <a:ext uri="{FF2B5EF4-FFF2-40B4-BE49-F238E27FC236}">
                <a16:creationId xmlns:a16="http://schemas.microsoft.com/office/drawing/2014/main" id="{12465A11-1594-0381-7C94-52EDE3828F8E}"/>
              </a:ext>
            </a:extLst>
          </p:cNvPr>
          <p:cNvSpPr txBox="1"/>
          <p:nvPr/>
        </p:nvSpPr>
        <p:spPr>
          <a:xfrm>
            <a:off x="4114800" y="1294441"/>
            <a:ext cx="4849084" cy="215444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0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prstClr val="white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수원지방법원 </a:t>
            </a:r>
            <a:r>
              <a:rPr kumimoji="0" lang="en-US" altLang="ko-KR" sz="1400" b="0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prstClr val="white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2022. 1. 20. </a:t>
            </a:r>
            <a:r>
              <a:rPr kumimoji="0" lang="ko-KR" altLang="en-US" sz="1400" b="0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prstClr val="white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선고 </a:t>
            </a:r>
            <a:r>
              <a:rPr kumimoji="0" lang="en-US" altLang="ko-KR" sz="1400" b="0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prstClr val="white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2020</a:t>
            </a:r>
            <a:r>
              <a:rPr kumimoji="0" lang="ko-KR" altLang="en-US" sz="1400" b="0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prstClr val="white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가합</a:t>
            </a:r>
            <a:r>
              <a:rPr kumimoji="0" lang="en-US" altLang="ko-KR" sz="1400" b="0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prstClr val="white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20923 </a:t>
            </a:r>
            <a:r>
              <a:rPr kumimoji="0" lang="ko-KR" altLang="en-US" sz="1400" b="0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prstClr val="white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판결</a:t>
            </a:r>
            <a:r>
              <a:rPr kumimoji="0" lang="en-US" altLang="ko-KR" sz="1400" b="0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prstClr val="white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[</a:t>
            </a:r>
            <a:r>
              <a:rPr kumimoji="0" lang="ko-KR" altLang="en-US" sz="1400" b="0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prstClr val="white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해고무효확인</a:t>
            </a:r>
            <a:r>
              <a:rPr kumimoji="0" lang="en-US" altLang="ko-KR" sz="1400" b="0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prstClr val="white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]</a:t>
            </a:r>
            <a:endParaRPr kumimoji="0" lang="en-US" altLang="ko-KR" sz="1400" b="0" i="0" u="none" strike="noStrike" kern="1200" cap="none" spc="-100" normalizeH="0" baseline="0" noProof="0" dirty="0">
              <a:ln>
                <a:noFill/>
              </a:ln>
              <a:gradFill>
                <a:gsLst>
                  <a:gs pos="100000">
                    <a:prstClr val="white"/>
                  </a:gs>
                  <a:gs pos="100000">
                    <a:prstClr val="white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11" name="그래픽 10">
            <a:extLst>
              <a:ext uri="{FF2B5EF4-FFF2-40B4-BE49-F238E27FC236}">
                <a16:creationId xmlns:a16="http://schemas.microsoft.com/office/drawing/2014/main" id="{90F2DF7A-5531-E386-033B-872D0A4F84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3407324" y="5625651"/>
            <a:ext cx="1609332" cy="879922"/>
          </a:xfrm>
          <a:prstGeom prst="rect">
            <a:avLst/>
          </a:prstGeom>
        </p:spPr>
      </p:pic>
      <p:grpSp>
        <p:nvGrpSpPr>
          <p:cNvPr id="2" name="그룹 1">
            <a:extLst>
              <a:ext uri="{FF2B5EF4-FFF2-40B4-BE49-F238E27FC236}">
                <a16:creationId xmlns:a16="http://schemas.microsoft.com/office/drawing/2014/main" id="{23C8C8F9-8D2E-8FF7-15B2-88CD9AADD6A0}"/>
              </a:ext>
            </a:extLst>
          </p:cNvPr>
          <p:cNvGrpSpPr/>
          <p:nvPr/>
        </p:nvGrpSpPr>
        <p:grpSpPr>
          <a:xfrm>
            <a:off x="5909594" y="1836474"/>
            <a:ext cx="2927021" cy="307777"/>
            <a:chOff x="533680" y="1314640"/>
            <a:chExt cx="2927021" cy="307777"/>
          </a:xfrm>
        </p:grpSpPr>
        <p:grpSp>
          <p:nvGrpSpPr>
            <p:cNvPr id="12" name="그룹 11">
              <a:extLst>
                <a:ext uri="{FF2B5EF4-FFF2-40B4-BE49-F238E27FC236}">
                  <a16:creationId xmlns:a16="http://schemas.microsoft.com/office/drawing/2014/main" id="{1D430E3A-A5AD-B669-E9FC-80C0485778DD}"/>
                </a:ext>
              </a:extLst>
            </p:cNvPr>
            <p:cNvGrpSpPr/>
            <p:nvPr/>
          </p:nvGrpSpPr>
          <p:grpSpPr>
            <a:xfrm>
              <a:off x="533680" y="1376173"/>
              <a:ext cx="196570" cy="184710"/>
              <a:chOff x="10352088" y="1217613"/>
              <a:chExt cx="4394200" cy="4129087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14" name="Freeform 5">
                <a:extLst>
                  <a:ext uri="{FF2B5EF4-FFF2-40B4-BE49-F238E27FC236}">
                    <a16:creationId xmlns:a16="http://schemas.microsoft.com/office/drawing/2014/main" id="{4B743B96-6654-0EFA-40F1-DB053C00B2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52088" y="1217613"/>
                <a:ext cx="4127500" cy="4129087"/>
              </a:xfrm>
              <a:custGeom>
                <a:avLst/>
                <a:gdLst>
                  <a:gd name="T0" fmla="*/ 547 w 1094"/>
                  <a:gd name="T1" fmla="*/ 1094 h 1094"/>
                  <a:gd name="T2" fmla="*/ 0 w 1094"/>
                  <a:gd name="T3" fmla="*/ 547 h 1094"/>
                  <a:gd name="T4" fmla="*/ 547 w 1094"/>
                  <a:gd name="T5" fmla="*/ 0 h 1094"/>
                  <a:gd name="T6" fmla="*/ 781 w 1094"/>
                  <a:gd name="T7" fmla="*/ 53 h 1094"/>
                  <a:gd name="T8" fmla="*/ 805 w 1094"/>
                  <a:gd name="T9" fmla="*/ 120 h 1094"/>
                  <a:gd name="T10" fmla="*/ 738 w 1094"/>
                  <a:gd name="T11" fmla="*/ 144 h 1094"/>
                  <a:gd name="T12" fmla="*/ 547 w 1094"/>
                  <a:gd name="T13" fmla="*/ 101 h 1094"/>
                  <a:gd name="T14" fmla="*/ 100 w 1094"/>
                  <a:gd name="T15" fmla="*/ 547 h 1094"/>
                  <a:gd name="T16" fmla="*/ 547 w 1094"/>
                  <a:gd name="T17" fmla="*/ 994 h 1094"/>
                  <a:gd name="T18" fmla="*/ 994 w 1094"/>
                  <a:gd name="T19" fmla="*/ 547 h 1094"/>
                  <a:gd name="T20" fmla="*/ 990 w 1094"/>
                  <a:gd name="T21" fmla="*/ 491 h 1094"/>
                  <a:gd name="T22" fmla="*/ 1034 w 1094"/>
                  <a:gd name="T23" fmla="*/ 435 h 1094"/>
                  <a:gd name="T24" fmla="*/ 1090 w 1094"/>
                  <a:gd name="T25" fmla="*/ 478 h 1094"/>
                  <a:gd name="T26" fmla="*/ 1094 w 1094"/>
                  <a:gd name="T27" fmla="*/ 547 h 1094"/>
                  <a:gd name="T28" fmla="*/ 547 w 1094"/>
                  <a:gd name="T29" fmla="*/ 1094 h 10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94" h="1094">
                    <a:moveTo>
                      <a:pt x="547" y="1094"/>
                    </a:moveTo>
                    <a:cubicBezTo>
                      <a:pt x="245" y="1094"/>
                      <a:pt x="0" y="849"/>
                      <a:pt x="0" y="547"/>
                    </a:cubicBezTo>
                    <a:cubicBezTo>
                      <a:pt x="0" y="246"/>
                      <a:pt x="245" y="0"/>
                      <a:pt x="547" y="0"/>
                    </a:cubicBezTo>
                    <a:cubicBezTo>
                      <a:pt x="629" y="0"/>
                      <a:pt x="708" y="18"/>
                      <a:pt x="781" y="53"/>
                    </a:cubicBezTo>
                    <a:cubicBezTo>
                      <a:pt x="806" y="65"/>
                      <a:pt x="817" y="95"/>
                      <a:pt x="805" y="120"/>
                    </a:cubicBezTo>
                    <a:cubicBezTo>
                      <a:pt x="793" y="145"/>
                      <a:pt x="764" y="156"/>
                      <a:pt x="738" y="144"/>
                    </a:cubicBezTo>
                    <a:cubicBezTo>
                      <a:pt x="678" y="115"/>
                      <a:pt x="614" y="101"/>
                      <a:pt x="547" y="101"/>
                    </a:cubicBezTo>
                    <a:cubicBezTo>
                      <a:pt x="301" y="101"/>
                      <a:pt x="100" y="301"/>
                      <a:pt x="100" y="547"/>
                    </a:cubicBezTo>
                    <a:cubicBezTo>
                      <a:pt x="100" y="794"/>
                      <a:pt x="301" y="994"/>
                      <a:pt x="547" y="994"/>
                    </a:cubicBezTo>
                    <a:cubicBezTo>
                      <a:pt x="793" y="994"/>
                      <a:pt x="994" y="794"/>
                      <a:pt x="994" y="547"/>
                    </a:cubicBezTo>
                    <a:cubicBezTo>
                      <a:pt x="994" y="528"/>
                      <a:pt x="993" y="509"/>
                      <a:pt x="990" y="491"/>
                    </a:cubicBezTo>
                    <a:cubicBezTo>
                      <a:pt x="987" y="463"/>
                      <a:pt x="1006" y="438"/>
                      <a:pt x="1034" y="435"/>
                    </a:cubicBezTo>
                    <a:cubicBezTo>
                      <a:pt x="1061" y="431"/>
                      <a:pt x="1086" y="451"/>
                      <a:pt x="1090" y="478"/>
                    </a:cubicBezTo>
                    <a:cubicBezTo>
                      <a:pt x="1093" y="501"/>
                      <a:pt x="1094" y="524"/>
                      <a:pt x="1094" y="547"/>
                    </a:cubicBezTo>
                    <a:cubicBezTo>
                      <a:pt x="1094" y="849"/>
                      <a:pt x="849" y="1094"/>
                      <a:pt x="547" y="10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endParaRPr>
              </a:p>
            </p:txBody>
          </p:sp>
          <p:sp>
            <p:nvSpPr>
              <p:cNvPr id="15" name="Freeform 6">
                <a:extLst>
                  <a:ext uri="{FF2B5EF4-FFF2-40B4-BE49-F238E27FC236}">
                    <a16:creationId xmlns:a16="http://schemas.microsoft.com/office/drawing/2014/main" id="{889EB67B-2575-5030-9172-D1D3C6ECE9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91863" y="1304925"/>
                <a:ext cx="3654425" cy="2905125"/>
              </a:xfrm>
              <a:custGeom>
                <a:avLst/>
                <a:gdLst>
                  <a:gd name="T0" fmla="*/ 0 w 2302"/>
                  <a:gd name="T1" fmla="*/ 1107 h 1830"/>
                  <a:gd name="T2" fmla="*/ 256 w 2302"/>
                  <a:gd name="T3" fmla="*/ 846 h 1830"/>
                  <a:gd name="T4" fmla="*/ 725 w 2302"/>
                  <a:gd name="T5" fmla="*/ 1309 h 1830"/>
                  <a:gd name="T6" fmla="*/ 2039 w 2302"/>
                  <a:gd name="T7" fmla="*/ 0 h 1830"/>
                  <a:gd name="T8" fmla="*/ 2302 w 2302"/>
                  <a:gd name="T9" fmla="*/ 261 h 1830"/>
                  <a:gd name="T10" fmla="*/ 725 w 2302"/>
                  <a:gd name="T11" fmla="*/ 1830 h 1830"/>
                  <a:gd name="T12" fmla="*/ 0 w 2302"/>
                  <a:gd name="T13" fmla="*/ 1107 h 1830"/>
                  <a:gd name="T14" fmla="*/ 0 w 2302"/>
                  <a:gd name="T15" fmla="*/ 1107 h 1830"/>
                  <a:gd name="T16" fmla="*/ 0 w 2302"/>
                  <a:gd name="T17" fmla="*/ 1107 h 18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02" h="1830">
                    <a:moveTo>
                      <a:pt x="0" y="1107"/>
                    </a:moveTo>
                    <a:lnTo>
                      <a:pt x="256" y="846"/>
                    </a:lnTo>
                    <a:lnTo>
                      <a:pt x="725" y="1309"/>
                    </a:lnTo>
                    <a:lnTo>
                      <a:pt x="2039" y="0"/>
                    </a:lnTo>
                    <a:lnTo>
                      <a:pt x="2302" y="261"/>
                    </a:lnTo>
                    <a:lnTo>
                      <a:pt x="725" y="1830"/>
                    </a:lnTo>
                    <a:lnTo>
                      <a:pt x="0" y="1107"/>
                    </a:lnTo>
                    <a:lnTo>
                      <a:pt x="0" y="1107"/>
                    </a:lnTo>
                    <a:lnTo>
                      <a:pt x="0" y="1107"/>
                    </a:lnTo>
                    <a:close/>
                  </a:path>
                </a:pathLst>
              </a:custGeom>
              <a:solidFill>
                <a:srgbClr val="0971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endParaRPr>
              </a:p>
            </p:txBody>
          </p:sp>
        </p:grp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EE042B45-882F-62E2-D6CF-9C981AE29FBE}"/>
                </a:ext>
              </a:extLst>
            </p:cNvPr>
            <p:cNvSpPr txBox="1"/>
            <p:nvPr/>
          </p:nvSpPr>
          <p:spPr>
            <a:xfrm>
              <a:off x="806128" y="1314640"/>
              <a:ext cx="2654573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lvl="0">
                <a:spcBef>
                  <a:spcPts val="300"/>
                </a:spcBef>
                <a:defRPr/>
              </a:pPr>
              <a:r>
                <a:rPr lang="ko-KR" altLang="en-US" sz="2000" b="1" spc="-150" dirty="0"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직장 내 괴롭힘 요건 판단</a:t>
              </a:r>
            </a:p>
          </p:txBody>
        </p:sp>
      </p:grpSp>
      <p:sp>
        <p:nvSpPr>
          <p:cNvPr id="42" name="TextBox 41">
            <a:extLst>
              <a:ext uri="{FF2B5EF4-FFF2-40B4-BE49-F238E27FC236}">
                <a16:creationId xmlns:a16="http://schemas.microsoft.com/office/drawing/2014/main" id="{DEE72B8B-4E78-4F1E-9E4B-E7D0C560119F}"/>
              </a:ext>
            </a:extLst>
          </p:cNvPr>
          <p:cNvSpPr txBox="1"/>
          <p:nvPr/>
        </p:nvSpPr>
        <p:spPr>
          <a:xfrm>
            <a:off x="6354787" y="4618262"/>
            <a:ext cx="5035033" cy="723275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ko-KR" altLang="en-US" sz="1400" spc="-15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 불가피한 </a:t>
            </a:r>
            <a:r>
              <a:rPr lang="ko-KR" altLang="en-US" sz="1400" spc="-150" dirty="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사유가 없음에도 출근 </a:t>
            </a:r>
            <a:r>
              <a:rPr lang="ko-KR" altLang="en-US" sz="1400" spc="-15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약 </a:t>
            </a:r>
            <a:r>
              <a:rPr lang="en-US" altLang="ko-KR" sz="1400" spc="-150" dirty="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1</a:t>
            </a:r>
            <a:r>
              <a:rPr lang="ko-KR" altLang="en-US" sz="1400" spc="-15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시간 </a:t>
            </a:r>
            <a:r>
              <a:rPr lang="en-US" altLang="ko-KR" sz="1400" spc="-150" dirty="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30</a:t>
            </a:r>
            <a:r>
              <a:rPr lang="ko-KR" altLang="en-US" sz="1400" spc="-150" dirty="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분전에 </a:t>
            </a:r>
            <a:r>
              <a:rPr lang="ko-KR" altLang="en-US" sz="1400" spc="-15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출근이 어렵다고</a:t>
            </a:r>
            <a:endParaRPr lang="en-US" altLang="ko-KR" sz="1400" spc="-150"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latin typeface="맑은 고딕" panose="020F0502020204030204"/>
              <a:ea typeface="맑은 고딕" panose="020B0503020000020004" pitchFamily="50" charset="-127"/>
            </a:endParaRPr>
          </a:p>
          <a:p>
            <a:pPr marR="0" lvl="0" indent="92075" algn="l" defTabSz="914400" rtl="0" eaLnBrk="1" fontAlgn="auto" latinLnBrk="1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ko-KR" altLang="en-US" sz="1400" spc="-15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통보 하였으나</a:t>
            </a:r>
            <a:r>
              <a:rPr lang="en-US" altLang="ko-KR" sz="1400" spc="-150" dirty="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, </a:t>
            </a:r>
            <a:r>
              <a:rPr lang="ko-KR" altLang="en-US" sz="1400" spc="-150" dirty="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휴가 사용을 이유로 불이익 조치를 한 사실을 </a:t>
            </a:r>
            <a:r>
              <a:rPr lang="ko-KR" altLang="en-US" sz="1400" spc="-15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확인할 수</a:t>
            </a:r>
            <a:endParaRPr lang="en-US" altLang="ko-KR" sz="1400" spc="-150"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latin typeface="맑은 고딕" panose="020F0502020204030204"/>
              <a:ea typeface="맑은 고딕" panose="020B0503020000020004" pitchFamily="50" charset="-127"/>
            </a:endParaRPr>
          </a:p>
          <a:p>
            <a:pPr marR="0" lvl="0" indent="92075" algn="l" defTabSz="914400" rtl="0" eaLnBrk="1" fontAlgn="auto" latinLnBrk="1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ko-KR" altLang="en-US" sz="1400" spc="-15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없어 </a:t>
            </a:r>
            <a:r>
              <a:rPr lang="ko-KR" altLang="en-US" sz="1400" spc="-150" dirty="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업무상 적정 범위를 넘었다고 </a:t>
            </a:r>
            <a:r>
              <a:rPr lang="ko-KR" altLang="en-US" sz="1400" spc="-15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보기 어려움</a:t>
            </a:r>
            <a:endParaRPr lang="en-US" altLang="ko-KR" sz="1400" spc="-150" dirty="0"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latin typeface="맑은 고딕" panose="020F0502020204030204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98355529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직사각형 9">
            <a:extLst>
              <a:ext uri="{FF2B5EF4-FFF2-40B4-BE49-F238E27FC236}">
                <a16:creationId xmlns:a16="http://schemas.microsoft.com/office/drawing/2014/main" id="{5BD2AE11-BF46-FB56-3808-953015E6FD1D}"/>
              </a:ext>
            </a:extLst>
          </p:cNvPr>
          <p:cNvSpPr/>
          <p:nvPr/>
        </p:nvSpPr>
        <p:spPr>
          <a:xfrm>
            <a:off x="0" y="1340189"/>
            <a:ext cx="5646058" cy="551781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21" name="사각형: 둥근 모서리 20">
            <a:extLst>
              <a:ext uri="{FF2B5EF4-FFF2-40B4-BE49-F238E27FC236}">
                <a16:creationId xmlns:a16="http://schemas.microsoft.com/office/drawing/2014/main" id="{03E0A4DC-8C65-4B4B-3977-850A996751AD}"/>
              </a:ext>
            </a:extLst>
          </p:cNvPr>
          <p:cNvSpPr/>
          <p:nvPr/>
        </p:nvSpPr>
        <p:spPr>
          <a:xfrm>
            <a:off x="506428" y="2757714"/>
            <a:ext cx="4633203" cy="3759200"/>
          </a:xfrm>
          <a:prstGeom prst="roundRect">
            <a:avLst>
              <a:gd name="adj" fmla="val 2097"/>
            </a:avLst>
          </a:prstGeom>
          <a:solidFill>
            <a:schemeClr val="bg1"/>
          </a:solidFill>
          <a:ln w="25400">
            <a:solidFill>
              <a:srgbClr val="40404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600" b="1" i="0" u="none" strike="noStrike" kern="1200" cap="none" spc="-150" normalizeH="0" baseline="0" noProof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23" name="텍스트 개체 틀 122">
            <a:extLst>
              <a:ext uri="{FF2B5EF4-FFF2-40B4-BE49-F238E27FC236}">
                <a16:creationId xmlns:a16="http://schemas.microsoft.com/office/drawing/2014/main" id="{6DAB078B-12AC-B3F1-BA1D-44B6CDD56AE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sz="3600" b="1">
                <a:gradFill>
                  <a:gsLst>
                    <a:gs pos="100000">
                      <a:schemeClr val="bg1"/>
                    </a:gs>
                    <a:gs pos="100000">
                      <a:schemeClr val="bg1"/>
                    </a:gs>
                  </a:gsLst>
                  <a:lin ang="18900000" scaled="1"/>
                </a:gradFill>
                <a:latin typeface="HY견명조" panose="02030600000101010101" pitchFamily="18" charset="-127"/>
                <a:ea typeface="HY견명조" panose="02030600000101010101" pitchFamily="18" charset="-127"/>
              </a:rPr>
              <a:t>Ⅲ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2DCC0840-34B7-9750-D99D-FD7C120022D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ko-KR" altLang="en-US"/>
              <a:t>직장 내 괴롭힘은 구체적으로 어떤 것인가요</a:t>
            </a:r>
            <a:r>
              <a:rPr lang="en-US" altLang="ko-KR"/>
              <a:t>?</a:t>
            </a:r>
            <a:endParaRPr lang="ko-KR" altLang="en-US"/>
          </a:p>
        </p:txBody>
      </p:sp>
      <p:sp>
        <p:nvSpPr>
          <p:cNvPr id="4" name="사각형: 둥근 위쪽 모서리 3">
            <a:extLst>
              <a:ext uri="{FF2B5EF4-FFF2-40B4-BE49-F238E27FC236}">
                <a16:creationId xmlns:a16="http://schemas.microsoft.com/office/drawing/2014/main" id="{3496400F-9F2C-209A-1DCD-52A6E5823B2F}"/>
              </a:ext>
            </a:extLst>
          </p:cNvPr>
          <p:cNvSpPr/>
          <p:nvPr/>
        </p:nvSpPr>
        <p:spPr>
          <a:xfrm rot="16200000">
            <a:off x="6126966" y="-4452536"/>
            <a:ext cx="420669" cy="1170940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3C68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맑은 고딕" panose="020F0502020204030204"/>
              <a:ea typeface="맑은 고딕" panose="020B0503020000020004" pitchFamily="50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7E19E93-7CAD-B3BD-84A8-8776342E245E}"/>
              </a:ext>
            </a:extLst>
          </p:cNvPr>
          <p:cNvSpPr txBox="1"/>
          <p:nvPr/>
        </p:nvSpPr>
        <p:spPr>
          <a:xfrm>
            <a:off x="886614" y="1248276"/>
            <a:ext cx="3092193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직장 내 괴롭힘 </a:t>
            </a:r>
            <a:r>
              <a:rPr kumimoji="0" lang="ko-KR" altLang="en-US" sz="2000" b="1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schemeClr val="accent4">
                        <a:lumMod val="40000"/>
                        <a:lumOff val="60000"/>
                      </a:schemeClr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불인정사례 </a:t>
            </a:r>
            <a:r>
              <a:rPr lang="en-US" altLang="ko-KR" sz="2000" b="1" spc="-150" dirty="0">
                <a:gradFill>
                  <a:gsLst>
                    <a:gs pos="100000">
                      <a:schemeClr val="accent4">
                        <a:lumMod val="40000"/>
                        <a:lumOff val="60000"/>
                      </a:schemeClr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4</a:t>
            </a:r>
            <a:r>
              <a:rPr kumimoji="0" lang="en-US" altLang="ko-KR" sz="2000" b="1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schemeClr val="accent4">
                        <a:lumMod val="40000"/>
                        <a:lumOff val="60000"/>
                      </a:schemeClr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</a:t>
            </a:r>
            <a:endParaRPr kumimoji="0" lang="en-US" altLang="ko-KR" sz="1600" b="0" i="0" u="none" strike="noStrike" kern="1200" cap="none" spc="-150" normalizeH="0" baseline="0" noProof="0" dirty="0">
              <a:ln>
                <a:noFill/>
              </a:ln>
              <a:gradFill>
                <a:gsLst>
                  <a:gs pos="100000">
                    <a:schemeClr val="accent4">
                      <a:lumMod val="40000"/>
                      <a:lumOff val="60000"/>
                    </a:schemeClr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타원 5">
            <a:extLst>
              <a:ext uri="{FF2B5EF4-FFF2-40B4-BE49-F238E27FC236}">
                <a16:creationId xmlns:a16="http://schemas.microsoft.com/office/drawing/2014/main" id="{6F4E9B7B-7336-6829-1502-178B6E421E2C}"/>
              </a:ext>
            </a:extLst>
          </p:cNvPr>
          <p:cNvSpPr/>
          <p:nvPr/>
        </p:nvSpPr>
        <p:spPr>
          <a:xfrm>
            <a:off x="543753" y="1264461"/>
            <a:ext cx="277778" cy="27777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1FF79974-1C2D-4814-9FDD-B8A031C362E0}"/>
              </a:ext>
            </a:extLst>
          </p:cNvPr>
          <p:cNvGrpSpPr/>
          <p:nvPr/>
        </p:nvGrpSpPr>
        <p:grpSpPr>
          <a:xfrm>
            <a:off x="619955" y="1340188"/>
            <a:ext cx="125373" cy="126312"/>
            <a:chOff x="619955" y="1505288"/>
            <a:chExt cx="125373" cy="126312"/>
          </a:xfrm>
        </p:grpSpPr>
        <p:sp>
          <p:nvSpPr>
            <p:cNvPr id="8" name="자유형: 도형 7">
              <a:extLst>
                <a:ext uri="{FF2B5EF4-FFF2-40B4-BE49-F238E27FC236}">
                  <a16:creationId xmlns:a16="http://schemas.microsoft.com/office/drawing/2014/main" id="{6B1291CC-ED73-EE46-737F-57984138F676}"/>
                </a:ext>
              </a:extLst>
            </p:cNvPr>
            <p:cNvSpPr/>
            <p:nvPr/>
          </p:nvSpPr>
          <p:spPr>
            <a:xfrm>
              <a:off x="665642" y="1505288"/>
              <a:ext cx="79686" cy="126312"/>
            </a:xfrm>
            <a:custGeom>
              <a:avLst/>
              <a:gdLst>
                <a:gd name="connsiteX0" fmla="*/ 76743 w 79686"/>
                <a:gd name="connsiteY0" fmla="*/ 62382 h 126312"/>
                <a:gd name="connsiteX1" fmla="*/ 69888 w 79686"/>
                <a:gd name="connsiteY1" fmla="*/ 77017 h 126312"/>
                <a:gd name="connsiteX2" fmla="*/ 26891 w 79686"/>
                <a:gd name="connsiteY2" fmla="*/ 120016 h 126312"/>
                <a:gd name="connsiteX3" fmla="*/ -60 w 79686"/>
                <a:gd name="connsiteY3" fmla="*/ 120016 h 126312"/>
                <a:gd name="connsiteX4" fmla="*/ -2941 w 79686"/>
                <a:gd name="connsiteY4" fmla="*/ 116319 h 126312"/>
                <a:gd name="connsiteX5" fmla="*/ 36361 w 79686"/>
                <a:gd name="connsiteY5" fmla="*/ 77019 h 126312"/>
                <a:gd name="connsiteX6" fmla="*/ 38828 w 79686"/>
                <a:gd name="connsiteY6" fmla="*/ 50228 h 126312"/>
                <a:gd name="connsiteX7" fmla="*/ 35846 w 79686"/>
                <a:gd name="connsiteY7" fmla="*/ 47348 h 126312"/>
                <a:gd name="connsiteX8" fmla="*/ -2944 w 79686"/>
                <a:gd name="connsiteY8" fmla="*/ 8563 h 126312"/>
                <a:gd name="connsiteX9" fmla="*/ -60 w 79686"/>
                <a:gd name="connsiteY9" fmla="*/ 4865 h 126312"/>
                <a:gd name="connsiteX10" fmla="*/ 26883 w 79686"/>
                <a:gd name="connsiteY10" fmla="*/ 4865 h 126312"/>
                <a:gd name="connsiteX11" fmla="*/ 26885 w 79686"/>
                <a:gd name="connsiteY11" fmla="*/ 4865 h 126312"/>
                <a:gd name="connsiteX12" fmla="*/ 69368 w 79686"/>
                <a:gd name="connsiteY12" fmla="*/ 47348 h 126312"/>
                <a:gd name="connsiteX13" fmla="*/ 76743 w 79686"/>
                <a:gd name="connsiteY13" fmla="*/ 62382 h 126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9686" h="126312">
                  <a:moveTo>
                    <a:pt x="76743" y="62382"/>
                  </a:moveTo>
                  <a:cubicBezTo>
                    <a:pt x="76749" y="68038"/>
                    <a:pt x="74236" y="73401"/>
                    <a:pt x="69888" y="77017"/>
                  </a:cubicBezTo>
                  <a:lnTo>
                    <a:pt x="26891" y="120016"/>
                  </a:lnTo>
                  <a:cubicBezTo>
                    <a:pt x="19448" y="127458"/>
                    <a:pt x="7383" y="127458"/>
                    <a:pt x="-60" y="120016"/>
                  </a:cubicBezTo>
                  <a:cubicBezTo>
                    <a:pt x="-1168" y="118907"/>
                    <a:pt x="-2137" y="117665"/>
                    <a:pt x="-2941" y="116319"/>
                  </a:cubicBezTo>
                  <a:lnTo>
                    <a:pt x="36361" y="77019"/>
                  </a:lnTo>
                  <a:cubicBezTo>
                    <a:pt x="44440" y="70302"/>
                    <a:pt x="45545" y="58307"/>
                    <a:pt x="38828" y="50228"/>
                  </a:cubicBezTo>
                  <a:cubicBezTo>
                    <a:pt x="37941" y="49162"/>
                    <a:pt x="36942" y="48197"/>
                    <a:pt x="35846" y="47348"/>
                  </a:cubicBezTo>
                  <a:lnTo>
                    <a:pt x="-2944" y="8563"/>
                  </a:lnTo>
                  <a:cubicBezTo>
                    <a:pt x="-2141" y="7215"/>
                    <a:pt x="-1171" y="5973"/>
                    <a:pt x="-60" y="4865"/>
                  </a:cubicBezTo>
                  <a:cubicBezTo>
                    <a:pt x="7381" y="-2575"/>
                    <a:pt x="19443" y="-2575"/>
                    <a:pt x="26883" y="4865"/>
                  </a:cubicBezTo>
                  <a:cubicBezTo>
                    <a:pt x="26885" y="4865"/>
                    <a:pt x="26885" y="4865"/>
                    <a:pt x="26885" y="4865"/>
                  </a:cubicBezTo>
                  <a:lnTo>
                    <a:pt x="69368" y="47348"/>
                  </a:lnTo>
                  <a:cubicBezTo>
                    <a:pt x="74023" y="50945"/>
                    <a:pt x="76747" y="56499"/>
                    <a:pt x="76743" y="62382"/>
                  </a:cubicBezTo>
                  <a:close/>
                </a:path>
              </a:pathLst>
            </a:custGeom>
            <a:solidFill>
              <a:srgbClr val="0EAE67"/>
            </a:solidFill>
            <a:ln w="1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9" name="자유형: 도형 8">
              <a:extLst>
                <a:ext uri="{FF2B5EF4-FFF2-40B4-BE49-F238E27FC236}">
                  <a16:creationId xmlns:a16="http://schemas.microsoft.com/office/drawing/2014/main" id="{BE9E18E5-68FA-2515-7B0B-A033416337A5}"/>
                </a:ext>
              </a:extLst>
            </p:cNvPr>
            <p:cNvSpPr/>
            <p:nvPr/>
          </p:nvSpPr>
          <p:spPr>
            <a:xfrm>
              <a:off x="619955" y="1507713"/>
              <a:ext cx="78473" cy="121574"/>
            </a:xfrm>
            <a:custGeom>
              <a:avLst/>
              <a:gdLst>
                <a:gd name="connsiteX0" fmla="*/ 70388 w 78473"/>
                <a:gd name="connsiteY0" fmla="*/ 47522 h 121574"/>
                <a:gd name="connsiteX1" fmla="*/ 27181 w 78473"/>
                <a:gd name="connsiteY1" fmla="*/ 4322 h 121574"/>
                <a:gd name="connsiteX2" fmla="*/ 2344 w 78473"/>
                <a:gd name="connsiteY2" fmla="*/ 4537 h 121574"/>
                <a:gd name="connsiteX3" fmla="*/ 2345 w 78473"/>
                <a:gd name="connsiteY3" fmla="*/ 29162 h 121574"/>
                <a:gd name="connsiteX4" fmla="*/ 33130 w 78473"/>
                <a:gd name="connsiteY4" fmla="*/ 59942 h 121574"/>
                <a:gd name="connsiteX5" fmla="*/ 2203 w 78473"/>
                <a:gd name="connsiteY5" fmla="*/ 90873 h 121574"/>
                <a:gd name="connsiteX6" fmla="*/ 2199 w 78473"/>
                <a:gd name="connsiteY6" fmla="*/ 115712 h 121574"/>
                <a:gd name="connsiteX7" fmla="*/ 27038 w 78473"/>
                <a:gd name="connsiteY7" fmla="*/ 115718 h 121574"/>
                <a:gd name="connsiteX8" fmla="*/ 70389 w 78473"/>
                <a:gd name="connsiteY8" fmla="*/ 72366 h 121574"/>
                <a:gd name="connsiteX9" fmla="*/ 70389 w 78473"/>
                <a:gd name="connsiteY9" fmla="*/ 47526 h 121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8473" h="121574">
                  <a:moveTo>
                    <a:pt x="70388" y="47522"/>
                  </a:moveTo>
                  <a:lnTo>
                    <a:pt x="27181" y="4322"/>
                  </a:lnTo>
                  <a:cubicBezTo>
                    <a:pt x="20262" y="-2477"/>
                    <a:pt x="9142" y="-2381"/>
                    <a:pt x="2344" y="4537"/>
                  </a:cubicBezTo>
                  <a:cubicBezTo>
                    <a:pt x="-4373" y="11372"/>
                    <a:pt x="-4373" y="22329"/>
                    <a:pt x="2345" y="29162"/>
                  </a:cubicBezTo>
                  <a:lnTo>
                    <a:pt x="33130" y="59942"/>
                  </a:lnTo>
                  <a:lnTo>
                    <a:pt x="2203" y="90873"/>
                  </a:lnTo>
                  <a:cubicBezTo>
                    <a:pt x="-4658" y="97731"/>
                    <a:pt x="-4659" y="108853"/>
                    <a:pt x="2199" y="115712"/>
                  </a:cubicBezTo>
                  <a:cubicBezTo>
                    <a:pt x="9057" y="122573"/>
                    <a:pt x="20177" y="122575"/>
                    <a:pt x="27038" y="115718"/>
                  </a:cubicBezTo>
                  <a:lnTo>
                    <a:pt x="70389" y="72366"/>
                  </a:lnTo>
                  <a:cubicBezTo>
                    <a:pt x="77244" y="65504"/>
                    <a:pt x="77244" y="54388"/>
                    <a:pt x="70389" y="47526"/>
                  </a:cubicBezTo>
                  <a:close/>
                </a:path>
              </a:pathLst>
            </a:custGeom>
            <a:solidFill>
              <a:srgbClr val="08683D"/>
            </a:solidFill>
            <a:ln w="1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B2552C55-D2A9-032F-9007-E3C456EFF28E}"/>
              </a:ext>
            </a:extLst>
          </p:cNvPr>
          <p:cNvSpPr txBox="1"/>
          <p:nvPr/>
        </p:nvSpPr>
        <p:spPr>
          <a:xfrm>
            <a:off x="637191" y="3285218"/>
            <a:ext cx="4455619" cy="168251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13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법인고객 업무를 담당하는 직원들을 대상으로 한 행사에서</a:t>
            </a:r>
            <a:endParaRPr kumimoji="0" lang="en-US" altLang="ko-KR" sz="1300" b="0" i="0" u="none" strike="noStrike" kern="1200" cap="none" spc="-100" normalizeH="0" baseline="0" noProof="0" dirty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  <a:p>
            <a:pPr marL="98425" marR="0" lvl="0" indent="0" algn="l" defTabSz="914400" rtl="0" eaLnBrk="1" fontAlgn="auto" latinLnBrk="1" hangingPunct="1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3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발표자인 행위자가 </a:t>
            </a:r>
            <a:r>
              <a:rPr kumimoji="0" lang="en-US" altLang="ko-KR" sz="13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100</a:t>
            </a:r>
            <a:r>
              <a:rPr kumimoji="0" lang="ko-KR" altLang="en-US" sz="13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여명의 영업사원이 참여한</a:t>
            </a:r>
            <a:endParaRPr kumimoji="0" lang="en-US" altLang="ko-KR" sz="1300" b="0" i="0" u="none" strike="noStrike" kern="1200" cap="none" spc="-100" normalizeH="0" baseline="0" noProof="0" dirty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  <a:p>
            <a:pPr marL="98425" marR="0" lvl="0" indent="0" algn="l" defTabSz="914400" rtl="0" eaLnBrk="1" fontAlgn="auto" latinLnBrk="1" hangingPunct="1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3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워크샵에서 </a:t>
            </a:r>
            <a:r>
              <a:rPr kumimoji="0" lang="en-US" altLang="ko-KR" sz="13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'</a:t>
            </a:r>
            <a:r>
              <a:rPr kumimoji="0" lang="ko-KR" altLang="en-US" sz="13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영업사원 개인의 역량과 나이를 고려하여 고객을</a:t>
            </a:r>
            <a:endParaRPr kumimoji="0" lang="en-US" altLang="ko-KR" sz="1300" b="0" i="0" u="none" strike="noStrike" kern="1200" cap="none" spc="-100" normalizeH="0" baseline="0" noProof="0" dirty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  <a:p>
            <a:pPr marL="98425" marR="0" lvl="0" indent="0" algn="l" defTabSz="914400" rtl="0" eaLnBrk="1" fontAlgn="auto" latinLnBrk="1" hangingPunct="1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3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배정한다</a:t>
            </a:r>
            <a:r>
              <a:rPr kumimoji="0" lang="en-US" altLang="ko-KR" sz="13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’</a:t>
            </a:r>
            <a:r>
              <a:rPr kumimoji="0" lang="ko-KR" altLang="en-US" sz="13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는 영업정책을 소개하면서 가까이 앉아 있던</a:t>
            </a:r>
            <a:endParaRPr kumimoji="0" lang="en-US" altLang="ko-KR" sz="1300" b="0" i="0" u="none" strike="noStrike" kern="1200" cap="none" spc="-100" normalizeH="0" baseline="0" noProof="0" dirty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  <a:p>
            <a:pPr marL="98425" marR="0" lvl="0" indent="0" algn="l" defTabSz="914400" rtl="0" eaLnBrk="1" fontAlgn="auto" latinLnBrk="1" hangingPunct="1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3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피해자에게 나이를 물어봄</a:t>
            </a:r>
            <a:r>
              <a:rPr kumimoji="0" lang="en-US" altLang="ko-KR" sz="13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.</a:t>
            </a:r>
            <a:endParaRPr kumimoji="0" lang="ko-KR" altLang="en-US" sz="1300" b="0" i="0" u="none" strike="noStrike" kern="1200" cap="none" spc="-100" normalizeH="0" baseline="0" noProof="0" dirty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13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피해자는 해당 발언에 심한 불쾌감과 모욕감을 느껴 직장 내</a:t>
            </a:r>
            <a:endParaRPr kumimoji="0" lang="en-US" altLang="ko-KR" sz="1300" b="0" i="0" u="none" strike="noStrike" kern="1200" cap="none" spc="-100" normalizeH="0" baseline="0" noProof="0" dirty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  <a:p>
            <a:pPr marL="98425" marR="0" lvl="0" indent="0" algn="l" defTabSz="914400" rtl="0" eaLnBrk="1" fontAlgn="auto" latinLnBrk="1" hangingPunct="1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3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괴롭힘 고충처리 신청서를 제출함</a:t>
            </a:r>
            <a:r>
              <a:rPr kumimoji="0" lang="en-US" altLang="ko-KR" sz="13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. </a:t>
            </a:r>
            <a:r>
              <a:rPr kumimoji="0" lang="ko-KR" altLang="en-US" sz="13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</a:t>
            </a:r>
          </a:p>
        </p:txBody>
      </p:sp>
      <p:sp>
        <p:nvSpPr>
          <p:cNvPr id="72" name="사각형: 둥근 위쪽 모서리 71">
            <a:extLst>
              <a:ext uri="{FF2B5EF4-FFF2-40B4-BE49-F238E27FC236}">
                <a16:creationId xmlns:a16="http://schemas.microsoft.com/office/drawing/2014/main" id="{F10C2C8A-6692-9333-78C5-6DF2C9C0E9F2}"/>
              </a:ext>
            </a:extLst>
          </p:cNvPr>
          <p:cNvSpPr/>
          <p:nvPr/>
        </p:nvSpPr>
        <p:spPr>
          <a:xfrm>
            <a:off x="506428" y="2760308"/>
            <a:ext cx="4633203" cy="375683"/>
          </a:xfrm>
          <a:prstGeom prst="round2SameRect">
            <a:avLst/>
          </a:prstGeom>
          <a:solidFill>
            <a:srgbClr val="404040"/>
          </a:solidFill>
          <a:ln w="25400">
            <a:solidFill>
              <a:srgbClr val="40404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600" b="1" i="0" u="none" strike="noStrike" kern="1200" cap="none" spc="-150" normalizeH="0" baseline="0" noProof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37894946-8113-AC86-A328-E271105B5F47}"/>
              </a:ext>
            </a:extLst>
          </p:cNvPr>
          <p:cNvSpPr txBox="1"/>
          <p:nvPr/>
        </p:nvSpPr>
        <p:spPr>
          <a:xfrm>
            <a:off x="2238734" y="2825039"/>
            <a:ext cx="1168590" cy="24622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600" b="1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주요 사실관계</a:t>
            </a:r>
          </a:p>
        </p:txBody>
      </p:sp>
      <p:grpSp>
        <p:nvGrpSpPr>
          <p:cNvPr id="85" name="그룹 84">
            <a:extLst>
              <a:ext uri="{FF2B5EF4-FFF2-40B4-BE49-F238E27FC236}">
                <a16:creationId xmlns:a16="http://schemas.microsoft.com/office/drawing/2014/main" id="{9C95DAFF-6298-C51A-63C0-116ECFE2012B}"/>
              </a:ext>
            </a:extLst>
          </p:cNvPr>
          <p:cNvGrpSpPr/>
          <p:nvPr/>
        </p:nvGrpSpPr>
        <p:grpSpPr>
          <a:xfrm>
            <a:off x="482600" y="1838580"/>
            <a:ext cx="1529455" cy="692034"/>
            <a:chOff x="546296" y="1848105"/>
            <a:chExt cx="1529455" cy="692034"/>
          </a:xfrm>
        </p:grpSpPr>
        <p:grpSp>
          <p:nvGrpSpPr>
            <p:cNvPr id="81" name="그룹 80">
              <a:extLst>
                <a:ext uri="{FF2B5EF4-FFF2-40B4-BE49-F238E27FC236}">
                  <a16:creationId xmlns:a16="http://schemas.microsoft.com/office/drawing/2014/main" id="{20D2A34B-3E6D-71C7-DBAB-4C5DCA6BA52C}"/>
                </a:ext>
              </a:extLst>
            </p:cNvPr>
            <p:cNvGrpSpPr/>
            <p:nvPr/>
          </p:nvGrpSpPr>
          <p:grpSpPr>
            <a:xfrm>
              <a:off x="546296" y="1848105"/>
              <a:ext cx="1362743" cy="291984"/>
              <a:chOff x="546296" y="1848105"/>
              <a:chExt cx="1362743" cy="291984"/>
            </a:xfrm>
          </p:grpSpPr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96331280-D41B-035F-2CB8-4E400D9F5CF4}"/>
                  </a:ext>
                </a:extLst>
              </p:cNvPr>
              <p:cNvSpPr txBox="1"/>
              <p:nvPr/>
            </p:nvSpPr>
            <p:spPr>
              <a:xfrm>
                <a:off x="1408902" y="1905593"/>
                <a:ext cx="500137" cy="2154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spAutoFit/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18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1400" b="0" i="0" u="none" strike="noStrike" kern="1200" cap="none" spc="-100" normalizeH="0" baseline="0" noProof="0">
                    <a:ln>
                      <a:noFill/>
                    </a:ln>
                    <a:gradFill>
                      <a:gsLst>
                        <a:gs pos="100000">
                          <a:prstClr val="black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  <a:effectLst/>
                    <a:uLnTx/>
                    <a:uFillTx/>
                    <a:latin typeface="맑은 고딕" panose="020F0502020204030204"/>
                    <a:ea typeface="맑은 고딕" panose="020B0503020000020004" pitchFamily="50" charset="-127"/>
                    <a:cs typeface="+mn-cs"/>
                  </a:rPr>
                  <a:t>지사장</a:t>
                </a:r>
              </a:p>
            </p:txBody>
          </p:sp>
          <p:sp>
            <p:nvSpPr>
              <p:cNvPr id="80" name="사각형: 둥근 모서리 79">
                <a:extLst>
                  <a:ext uri="{FF2B5EF4-FFF2-40B4-BE49-F238E27FC236}">
                    <a16:creationId xmlns:a16="http://schemas.microsoft.com/office/drawing/2014/main" id="{55437C00-04C4-9A19-B790-D8A2914B600B}"/>
                  </a:ext>
                </a:extLst>
              </p:cNvPr>
              <p:cNvSpPr/>
              <p:nvPr/>
            </p:nvSpPr>
            <p:spPr>
              <a:xfrm>
                <a:off x="546296" y="1848105"/>
                <a:ext cx="794327" cy="291984"/>
              </a:xfrm>
              <a:prstGeom prst="roundRect">
                <a:avLst>
                  <a:gd name="adj" fmla="val 50000"/>
                </a:avLst>
              </a:prstGeom>
              <a:solidFill>
                <a:srgbClr val="FF5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rtlCol="0" anchor="ctr"/>
              <a:lstStyle/>
              <a:p>
                <a:pPr marL="0" marR="0" lvl="0" indent="0" algn="ctr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1400" b="1" i="0" u="none" strike="noStrike" kern="1200" cap="none" spc="-150" normalizeH="0" baseline="0" noProof="0">
                    <a:ln>
                      <a:noFill/>
                    </a:ln>
                    <a:gradFill>
                      <a:gsLst>
                        <a:gs pos="100000">
                          <a:prstClr val="white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  <a:effectLst/>
                    <a:uLnTx/>
                    <a:uFillTx/>
                    <a:latin typeface="맑은 고딕" panose="020B0503020000020004" pitchFamily="50" charset="-127"/>
                    <a:ea typeface="맑은 고딕" panose="020B0503020000020004" pitchFamily="50" charset="-127"/>
                    <a:cs typeface="+mn-cs"/>
                  </a:rPr>
                  <a:t>행위자</a:t>
                </a:r>
              </a:p>
            </p:txBody>
          </p:sp>
        </p:grpSp>
        <p:grpSp>
          <p:nvGrpSpPr>
            <p:cNvPr id="82" name="그룹 81">
              <a:extLst>
                <a:ext uri="{FF2B5EF4-FFF2-40B4-BE49-F238E27FC236}">
                  <a16:creationId xmlns:a16="http://schemas.microsoft.com/office/drawing/2014/main" id="{55E258D2-EA78-D78F-843B-913E7D47E393}"/>
                </a:ext>
              </a:extLst>
            </p:cNvPr>
            <p:cNvGrpSpPr/>
            <p:nvPr/>
          </p:nvGrpSpPr>
          <p:grpSpPr>
            <a:xfrm>
              <a:off x="546296" y="2248155"/>
              <a:ext cx="1529455" cy="291984"/>
              <a:chOff x="546296" y="1848105"/>
              <a:chExt cx="1529455" cy="291984"/>
            </a:xfrm>
          </p:grpSpPr>
          <p:sp>
            <p:nvSpPr>
              <p:cNvPr id="83" name="TextBox 82">
                <a:extLst>
                  <a:ext uri="{FF2B5EF4-FFF2-40B4-BE49-F238E27FC236}">
                    <a16:creationId xmlns:a16="http://schemas.microsoft.com/office/drawing/2014/main" id="{FBEB3DC9-A3B4-B677-975A-DABE1EB1873F}"/>
                  </a:ext>
                </a:extLst>
              </p:cNvPr>
              <p:cNvSpPr txBox="1"/>
              <p:nvPr/>
            </p:nvSpPr>
            <p:spPr>
              <a:xfrm>
                <a:off x="1408902" y="1905593"/>
                <a:ext cx="666849" cy="2154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spAutoFit/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18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1400" b="0" i="0" u="none" strike="noStrike" kern="1200" cap="none" spc="-100" normalizeH="0" baseline="0" noProof="0">
                    <a:ln>
                      <a:noFill/>
                    </a:ln>
                    <a:gradFill>
                      <a:gsLst>
                        <a:gs pos="100000">
                          <a:prstClr val="black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  <a:effectLst/>
                    <a:uLnTx/>
                    <a:uFillTx/>
                    <a:latin typeface="맑은 고딕" panose="020F0502020204030204"/>
                    <a:ea typeface="맑은 고딕" panose="020B0503020000020004" pitchFamily="50" charset="-127"/>
                    <a:cs typeface="+mn-cs"/>
                  </a:rPr>
                  <a:t>영업사원</a:t>
                </a:r>
                <a:endParaRPr kumimoji="0" lang="en-US" altLang="ko-KR" sz="1400" b="0" i="0" u="none" strike="noStrike" kern="1200" cap="none" spc="-100" normalizeH="0" baseline="0" noProof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endParaRPr>
              </a:p>
            </p:txBody>
          </p:sp>
          <p:sp>
            <p:nvSpPr>
              <p:cNvPr id="84" name="사각형: 둥근 모서리 83">
                <a:extLst>
                  <a:ext uri="{FF2B5EF4-FFF2-40B4-BE49-F238E27FC236}">
                    <a16:creationId xmlns:a16="http://schemas.microsoft.com/office/drawing/2014/main" id="{33345349-795D-801F-F49F-EBE3302AB3E3}"/>
                  </a:ext>
                </a:extLst>
              </p:cNvPr>
              <p:cNvSpPr/>
              <p:nvPr/>
            </p:nvSpPr>
            <p:spPr>
              <a:xfrm>
                <a:off x="546296" y="1848105"/>
                <a:ext cx="794327" cy="291984"/>
              </a:xfrm>
              <a:prstGeom prst="roundRect">
                <a:avLst>
                  <a:gd name="adj" fmla="val 50000"/>
                </a:avLst>
              </a:prstGeom>
              <a:solidFill>
                <a:srgbClr val="0D82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rtlCol="0" anchor="ctr"/>
              <a:lstStyle/>
              <a:p>
                <a:pPr marL="0" marR="0" lvl="0" indent="0" algn="ctr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1400" b="1" i="0" u="none" strike="noStrike" kern="1200" cap="none" spc="-150" normalizeH="0" baseline="0" noProof="0">
                    <a:ln>
                      <a:noFill/>
                    </a:ln>
                    <a:gradFill>
                      <a:gsLst>
                        <a:gs pos="100000">
                          <a:prstClr val="white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  <a:effectLst/>
                    <a:uLnTx/>
                    <a:uFillTx/>
                    <a:latin typeface="맑은 고딕" panose="020B0503020000020004" pitchFamily="50" charset="-127"/>
                    <a:ea typeface="맑은 고딕" panose="020B0503020000020004" pitchFamily="50" charset="-127"/>
                    <a:cs typeface="+mn-cs"/>
                  </a:rPr>
                  <a:t>피해자</a:t>
                </a:r>
              </a:p>
            </p:txBody>
          </p:sp>
        </p:grpSp>
      </p:grpSp>
      <p:sp>
        <p:nvSpPr>
          <p:cNvPr id="125" name="사각형: 둥근 모서리 124">
            <a:extLst>
              <a:ext uri="{FF2B5EF4-FFF2-40B4-BE49-F238E27FC236}">
                <a16:creationId xmlns:a16="http://schemas.microsoft.com/office/drawing/2014/main" id="{0382E996-680E-AE7B-0870-DB2B8ED923AC}"/>
              </a:ext>
            </a:extLst>
          </p:cNvPr>
          <p:cNvSpPr/>
          <p:nvPr/>
        </p:nvSpPr>
        <p:spPr>
          <a:xfrm>
            <a:off x="5907990" y="2315192"/>
            <a:ext cx="5819457" cy="384639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313791DD-4812-DA21-1685-5B9B29ED2ECB}"/>
              </a:ext>
            </a:extLst>
          </p:cNvPr>
          <p:cNvSpPr txBox="1"/>
          <p:nvPr/>
        </p:nvSpPr>
        <p:spPr>
          <a:xfrm>
            <a:off x="6354787" y="2384401"/>
            <a:ext cx="3835987" cy="246221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600" b="1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srgbClr val="097142"/>
                    </a:gs>
                    <a:gs pos="100000">
                      <a:srgbClr val="097142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직장에서의 지위 또는 관계 등의 우위를 이용 </a:t>
            </a: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16AF3148-1A6D-6D5F-B431-6A0A6514FEA6}"/>
              </a:ext>
            </a:extLst>
          </p:cNvPr>
          <p:cNvSpPr txBox="1"/>
          <p:nvPr/>
        </p:nvSpPr>
        <p:spPr>
          <a:xfrm>
            <a:off x="6354787" y="2782065"/>
            <a:ext cx="5344412" cy="723275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14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발표자와 청중의 관계에서 가장 가까이에 앉아 있던 피해자에게 질문을</a:t>
            </a:r>
            <a:endParaRPr kumimoji="0" lang="en-US" altLang="ko-KR" sz="1400" b="0" i="0" u="none" strike="noStrike" kern="1200" cap="none" spc="-100" normalizeH="0" baseline="0" noProof="0" dirty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  <a:p>
            <a:pPr marL="101600" marR="0" lvl="0" indent="0" algn="l" defTabSz="914400" rtl="0" eaLnBrk="1" fontAlgn="auto" latinLnBrk="1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하였을 뿐이고</a:t>
            </a:r>
            <a:r>
              <a:rPr kumimoji="0" lang="en-US" altLang="ko-KR" sz="14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,</a:t>
            </a:r>
            <a:r>
              <a:rPr kumimoji="0" lang="ko-KR" altLang="en-US" sz="14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상급자인 행위자가 지위의 우위를 이용하여 하급자에게</a:t>
            </a:r>
            <a:endParaRPr kumimoji="0" lang="en-US" altLang="ko-KR" sz="1400" b="0" i="0" u="none" strike="noStrike" kern="1200" cap="none" spc="-100" normalizeH="0" baseline="0" noProof="0" dirty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  <a:p>
            <a:pPr marL="101600" marR="0" lvl="0" indent="0" algn="l" defTabSz="914400" rtl="0" eaLnBrk="1" fontAlgn="auto" latinLnBrk="1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나이를</a:t>
            </a:r>
            <a:r>
              <a:rPr kumimoji="0" lang="en-US" altLang="ko-KR" sz="14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</a:t>
            </a:r>
            <a:r>
              <a:rPr kumimoji="0" lang="ko-KR" altLang="en-US" sz="14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물어보는 질문을 하였다고 단정하기 어려움</a:t>
            </a:r>
            <a:r>
              <a:rPr kumimoji="0" lang="en-US" altLang="ko-KR" sz="14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.</a:t>
            </a:r>
            <a:endParaRPr kumimoji="0" lang="ko-KR" altLang="en-US" sz="1400" b="0" i="0" u="none" strike="noStrike" kern="1200" cap="none" spc="-100" normalizeH="0" baseline="0" noProof="0" dirty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28" name="자유형: 도형 127">
            <a:extLst>
              <a:ext uri="{FF2B5EF4-FFF2-40B4-BE49-F238E27FC236}">
                <a16:creationId xmlns:a16="http://schemas.microsoft.com/office/drawing/2014/main" id="{F88175AF-B2AF-80E5-0B89-2A59BDA35AD3}"/>
              </a:ext>
            </a:extLst>
          </p:cNvPr>
          <p:cNvSpPr/>
          <p:nvPr/>
        </p:nvSpPr>
        <p:spPr>
          <a:xfrm>
            <a:off x="5966279" y="2361509"/>
            <a:ext cx="292004" cy="292004"/>
          </a:xfrm>
          <a:custGeom>
            <a:avLst/>
            <a:gdLst/>
            <a:ahLst/>
            <a:cxnLst/>
            <a:rect l="l" t="t" r="r" b="b"/>
            <a:pathLst>
              <a:path w="333376" h="333376">
                <a:moveTo>
                  <a:pt x="166688" y="0"/>
                </a:moveTo>
                <a:cubicBezTo>
                  <a:pt x="258747" y="0"/>
                  <a:pt x="333376" y="74629"/>
                  <a:pt x="333376" y="166688"/>
                </a:cubicBezTo>
                <a:cubicBezTo>
                  <a:pt x="333376" y="212718"/>
                  <a:pt x="314719" y="254390"/>
                  <a:pt x="284554" y="284554"/>
                </a:cubicBezTo>
                <a:lnTo>
                  <a:pt x="232390" y="319724"/>
                </a:lnTo>
                <a:lnTo>
                  <a:pt x="232390" y="92154"/>
                </a:lnTo>
                <a:lnTo>
                  <a:pt x="164185" y="92154"/>
                </a:lnTo>
                <a:lnTo>
                  <a:pt x="137815" y="134965"/>
                </a:lnTo>
                <a:lnTo>
                  <a:pt x="187137" y="134965"/>
                </a:lnTo>
                <a:lnTo>
                  <a:pt x="187137" y="329248"/>
                </a:lnTo>
                <a:lnTo>
                  <a:pt x="166688" y="333376"/>
                </a:lnTo>
                <a:cubicBezTo>
                  <a:pt x="74629" y="333376"/>
                  <a:pt x="0" y="258747"/>
                  <a:pt x="0" y="166688"/>
                </a:cubicBezTo>
                <a:cubicBezTo>
                  <a:pt x="0" y="74629"/>
                  <a:pt x="74629" y="0"/>
                  <a:pt x="166688" y="0"/>
                </a:cubicBezTo>
                <a:close/>
              </a:path>
            </a:pathLst>
          </a:custGeom>
          <a:solidFill>
            <a:srgbClr val="407C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맑은 고딕" panose="020F0502020204030204"/>
              <a:ea typeface="맑은 고딕" panose="020B0503020000020004" pitchFamily="50" charset="-127"/>
            </a:endParaRPr>
          </a:p>
        </p:txBody>
      </p:sp>
      <p:sp>
        <p:nvSpPr>
          <p:cNvPr id="130" name="사각형: 둥근 모서리 129">
            <a:extLst>
              <a:ext uri="{FF2B5EF4-FFF2-40B4-BE49-F238E27FC236}">
                <a16:creationId xmlns:a16="http://schemas.microsoft.com/office/drawing/2014/main" id="{27E6F106-8249-F5DA-789C-0B7509D6D9DE}"/>
              </a:ext>
            </a:extLst>
          </p:cNvPr>
          <p:cNvSpPr/>
          <p:nvPr/>
        </p:nvSpPr>
        <p:spPr>
          <a:xfrm>
            <a:off x="5907990" y="3865947"/>
            <a:ext cx="5819457" cy="384639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31" name="TextBox 130">
            <a:extLst>
              <a:ext uri="{FF2B5EF4-FFF2-40B4-BE49-F238E27FC236}">
                <a16:creationId xmlns:a16="http://schemas.microsoft.com/office/drawing/2014/main" id="{0F98D51A-26EE-10C0-263D-43EEE15407EF}"/>
              </a:ext>
            </a:extLst>
          </p:cNvPr>
          <p:cNvSpPr txBox="1"/>
          <p:nvPr/>
        </p:nvSpPr>
        <p:spPr>
          <a:xfrm>
            <a:off x="6354787" y="3935156"/>
            <a:ext cx="2495876" cy="246221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600" b="1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srgbClr val="097142"/>
                    </a:gs>
                    <a:gs pos="100000">
                      <a:srgbClr val="097142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업무상 적정 범위를 넘는 행위 </a:t>
            </a:r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id="{9F5EA9EB-2330-A7D1-5D98-1EE2AF120DF9}"/>
              </a:ext>
            </a:extLst>
          </p:cNvPr>
          <p:cNvSpPr txBox="1"/>
          <p:nvPr/>
        </p:nvSpPr>
        <p:spPr>
          <a:xfrm>
            <a:off x="6354787" y="4332820"/>
            <a:ext cx="5245026" cy="46935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14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발표 시 집중도를 높이려고 나이를 물어보는 행위자체는 비합리적이지</a:t>
            </a:r>
            <a:endParaRPr kumimoji="0" lang="en-US" altLang="ko-KR" sz="1400" b="0" i="0" u="none" strike="noStrike" kern="1200" cap="none" spc="-100" normalizeH="0" baseline="0" noProof="0" dirty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  <a:p>
            <a:pPr marL="0" marR="0" lvl="0" indent="114300" algn="l" defTabSz="914400" rtl="0" eaLnBrk="1" fontAlgn="auto" latinLnBrk="1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않고</a:t>
            </a:r>
            <a:r>
              <a:rPr kumimoji="0" lang="en-US" altLang="ko-KR" sz="14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14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사회 통념상 허용되므로 업무의 적정범위 내라고 볼 여지가 많음</a:t>
            </a:r>
            <a:r>
              <a:rPr kumimoji="0" lang="en-US" altLang="ko-KR" sz="14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.</a:t>
            </a:r>
            <a:endParaRPr kumimoji="0" lang="ko-KR" altLang="en-US" sz="1400" b="0" i="0" u="none" strike="noStrike" kern="1200" cap="none" spc="-100" normalizeH="0" baseline="0" noProof="0" dirty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33" name="자유형: 도형 132">
            <a:extLst>
              <a:ext uri="{FF2B5EF4-FFF2-40B4-BE49-F238E27FC236}">
                <a16:creationId xmlns:a16="http://schemas.microsoft.com/office/drawing/2014/main" id="{EB3B4F68-AE65-01FD-3FB8-9757B71BB89A}"/>
              </a:ext>
            </a:extLst>
          </p:cNvPr>
          <p:cNvSpPr/>
          <p:nvPr/>
        </p:nvSpPr>
        <p:spPr>
          <a:xfrm>
            <a:off x="5966683" y="3912264"/>
            <a:ext cx="291600" cy="291600"/>
          </a:xfrm>
          <a:custGeom>
            <a:avLst/>
            <a:gdLst/>
            <a:ahLst/>
            <a:cxnLst/>
            <a:rect l="l" t="t" r="r" b="b"/>
            <a:pathLst>
              <a:path w="333376" h="333376">
                <a:moveTo>
                  <a:pt x="157911" y="331604"/>
                </a:moveTo>
                <a:lnTo>
                  <a:pt x="175465" y="331604"/>
                </a:lnTo>
                <a:lnTo>
                  <a:pt x="166688" y="333376"/>
                </a:lnTo>
                <a:close/>
                <a:moveTo>
                  <a:pt x="166688" y="0"/>
                </a:moveTo>
                <a:cubicBezTo>
                  <a:pt x="258747" y="0"/>
                  <a:pt x="333376" y="74629"/>
                  <a:pt x="333376" y="166688"/>
                </a:cubicBezTo>
                <a:cubicBezTo>
                  <a:pt x="333376" y="212718"/>
                  <a:pt x="314719" y="254390"/>
                  <a:pt x="284554" y="284554"/>
                </a:cubicBezTo>
                <a:lnTo>
                  <a:pt x="277302" y="289444"/>
                </a:lnTo>
                <a:lnTo>
                  <a:pt x="197026" y="289444"/>
                </a:lnTo>
                <a:lnTo>
                  <a:pt x="223898" y="261120"/>
                </a:lnTo>
                <a:cubicBezTo>
                  <a:pt x="245395" y="238765"/>
                  <a:pt x="260188" y="219394"/>
                  <a:pt x="268277" y="203007"/>
                </a:cubicBezTo>
                <a:cubicBezTo>
                  <a:pt x="276366" y="186621"/>
                  <a:pt x="280411" y="171319"/>
                  <a:pt x="280411" y="157103"/>
                </a:cubicBezTo>
                <a:cubicBezTo>
                  <a:pt x="280411" y="145166"/>
                  <a:pt x="277074" y="133419"/>
                  <a:pt x="270400" y="121861"/>
                </a:cubicBezTo>
                <a:cubicBezTo>
                  <a:pt x="263726" y="110304"/>
                  <a:pt x="254827" y="101459"/>
                  <a:pt x="243704" y="95328"/>
                </a:cubicBezTo>
                <a:cubicBezTo>
                  <a:pt x="232580" y="89196"/>
                  <a:pt x="219748" y="86131"/>
                  <a:pt x="205206" y="86131"/>
                </a:cubicBezTo>
                <a:cubicBezTo>
                  <a:pt x="181657" y="86131"/>
                  <a:pt x="162367" y="93537"/>
                  <a:pt x="147337" y="108350"/>
                </a:cubicBezTo>
                <a:cubicBezTo>
                  <a:pt x="132307" y="123163"/>
                  <a:pt x="124195" y="143484"/>
                  <a:pt x="123002" y="169312"/>
                </a:cubicBezTo>
                <a:lnTo>
                  <a:pt x="167441" y="169312"/>
                </a:lnTo>
                <a:cubicBezTo>
                  <a:pt x="167875" y="156832"/>
                  <a:pt x="171347" y="146956"/>
                  <a:pt x="177859" y="139686"/>
                </a:cubicBezTo>
                <a:cubicBezTo>
                  <a:pt x="184370" y="132415"/>
                  <a:pt x="192509" y="128779"/>
                  <a:pt x="202276" y="128779"/>
                </a:cubicBezTo>
                <a:cubicBezTo>
                  <a:pt x="211934" y="128779"/>
                  <a:pt x="219829" y="131791"/>
                  <a:pt x="225960" y="137814"/>
                </a:cubicBezTo>
                <a:cubicBezTo>
                  <a:pt x="232092" y="143837"/>
                  <a:pt x="235158" y="151460"/>
                  <a:pt x="235158" y="160684"/>
                </a:cubicBezTo>
                <a:cubicBezTo>
                  <a:pt x="235158" y="169583"/>
                  <a:pt x="232200" y="179540"/>
                  <a:pt x="226286" y="190555"/>
                </a:cubicBezTo>
                <a:cubicBezTo>
                  <a:pt x="220372" y="201569"/>
                  <a:pt x="208461" y="216138"/>
                  <a:pt x="190556" y="234261"/>
                </a:cubicBezTo>
                <a:lnTo>
                  <a:pt x="116490" y="309792"/>
                </a:lnTo>
                <a:lnTo>
                  <a:pt x="116490" y="323242"/>
                </a:lnTo>
                <a:lnTo>
                  <a:pt x="101806" y="320277"/>
                </a:lnTo>
                <a:cubicBezTo>
                  <a:pt x="41979" y="294972"/>
                  <a:pt x="0" y="235732"/>
                  <a:pt x="0" y="166688"/>
                </a:cubicBezTo>
                <a:cubicBezTo>
                  <a:pt x="0" y="74629"/>
                  <a:pt x="74629" y="0"/>
                  <a:pt x="166688" y="0"/>
                </a:cubicBezTo>
                <a:close/>
              </a:path>
            </a:pathLst>
          </a:custGeom>
          <a:solidFill>
            <a:srgbClr val="407C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맑은 고딕" panose="020F0502020204030204"/>
              <a:ea typeface="맑은 고딕" panose="020B0503020000020004" pitchFamily="50" charset="-127"/>
            </a:endParaRPr>
          </a:p>
        </p:txBody>
      </p:sp>
      <p:sp>
        <p:nvSpPr>
          <p:cNvPr id="135" name="사각형: 둥근 모서리 134">
            <a:extLst>
              <a:ext uri="{FF2B5EF4-FFF2-40B4-BE49-F238E27FC236}">
                <a16:creationId xmlns:a16="http://schemas.microsoft.com/office/drawing/2014/main" id="{7FEF2308-937A-D498-C357-E258CB054867}"/>
              </a:ext>
            </a:extLst>
          </p:cNvPr>
          <p:cNvSpPr/>
          <p:nvPr/>
        </p:nvSpPr>
        <p:spPr>
          <a:xfrm>
            <a:off x="5907990" y="5162786"/>
            <a:ext cx="5819457" cy="384639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36" name="TextBox 135">
            <a:extLst>
              <a:ext uri="{FF2B5EF4-FFF2-40B4-BE49-F238E27FC236}">
                <a16:creationId xmlns:a16="http://schemas.microsoft.com/office/drawing/2014/main" id="{F886AD7B-49F8-E0E9-346A-8AD5E3BAC444}"/>
              </a:ext>
            </a:extLst>
          </p:cNvPr>
          <p:cNvSpPr txBox="1"/>
          <p:nvPr/>
        </p:nvSpPr>
        <p:spPr>
          <a:xfrm>
            <a:off x="6354787" y="5231995"/>
            <a:ext cx="4446730" cy="246221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600" b="1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srgbClr val="097142"/>
                    </a:gs>
                    <a:gs pos="100000">
                      <a:srgbClr val="097142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신체적 정신적 고통을 주거나 근무환경을 악화 행위</a:t>
            </a:r>
            <a:r>
              <a:rPr kumimoji="0" lang="en-US" altLang="ko-KR" sz="1600" b="1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srgbClr val="097142"/>
                    </a:gs>
                    <a:gs pos="100000">
                      <a:srgbClr val="097142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</a:t>
            </a:r>
            <a:r>
              <a:rPr kumimoji="0" lang="ko-KR" altLang="en-US" sz="1600" b="1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srgbClr val="097142"/>
                    </a:gs>
                    <a:gs pos="100000">
                      <a:srgbClr val="097142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</a:t>
            </a:r>
          </a:p>
        </p:txBody>
      </p:sp>
      <p:sp>
        <p:nvSpPr>
          <p:cNvPr id="137" name="TextBox 136">
            <a:extLst>
              <a:ext uri="{FF2B5EF4-FFF2-40B4-BE49-F238E27FC236}">
                <a16:creationId xmlns:a16="http://schemas.microsoft.com/office/drawing/2014/main" id="{F4FBCC52-4D0A-A689-2D69-A9FDE2CD9942}"/>
              </a:ext>
            </a:extLst>
          </p:cNvPr>
          <p:cNvSpPr txBox="1"/>
          <p:nvPr/>
        </p:nvSpPr>
        <p:spPr>
          <a:xfrm>
            <a:off x="6354787" y="5629659"/>
            <a:ext cx="5180905" cy="723275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14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이 사건 행위로 인하여 차장과 같은 처지에 있는 일반적이고도</a:t>
            </a:r>
            <a:endParaRPr kumimoji="0" lang="en-US" altLang="ko-KR" sz="1400" b="0" i="0" u="none" strike="noStrike" kern="1200" cap="none" spc="-100" normalizeH="0" baseline="0" noProof="0" dirty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  <a:p>
            <a:pPr marL="0" marR="0" lvl="0" indent="114300" algn="l" defTabSz="914400" rtl="0" eaLnBrk="1" fontAlgn="auto" latinLnBrk="1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평균적인</a:t>
            </a:r>
            <a:r>
              <a:rPr kumimoji="0" lang="en-US" altLang="ko-KR" sz="14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</a:t>
            </a:r>
            <a:r>
              <a:rPr kumimoji="0" lang="ko-KR" altLang="en-US" sz="14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사람이라면 고통을 느낄 수 있다는 사실이 인정된다고 보기</a:t>
            </a:r>
            <a:endParaRPr kumimoji="0" lang="en-US" altLang="ko-KR" sz="1400" b="0" i="0" u="none" strike="noStrike" kern="1200" cap="none" spc="-100" normalizeH="0" baseline="0" noProof="0" dirty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  <a:p>
            <a:pPr marL="0" marR="0" lvl="0" indent="114300" algn="l" defTabSz="914400" rtl="0" eaLnBrk="1" fontAlgn="auto" latinLnBrk="1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어려움</a:t>
            </a:r>
            <a:r>
              <a:rPr kumimoji="0" lang="en-US" altLang="ko-KR" sz="14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.</a:t>
            </a:r>
            <a:endParaRPr kumimoji="0" lang="ko-KR" altLang="en-US" sz="1400" b="0" i="0" u="none" strike="noStrike" kern="1200" cap="none" spc="-100" normalizeH="0" baseline="0" noProof="0" dirty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38" name="자유형: 도형 137">
            <a:extLst>
              <a:ext uri="{FF2B5EF4-FFF2-40B4-BE49-F238E27FC236}">
                <a16:creationId xmlns:a16="http://schemas.microsoft.com/office/drawing/2014/main" id="{2DE771F7-E3B5-6390-4E7C-B1300F589F06}"/>
              </a:ext>
            </a:extLst>
          </p:cNvPr>
          <p:cNvSpPr/>
          <p:nvPr/>
        </p:nvSpPr>
        <p:spPr>
          <a:xfrm>
            <a:off x="5966683" y="5209103"/>
            <a:ext cx="291600" cy="291600"/>
          </a:xfrm>
          <a:custGeom>
            <a:avLst/>
            <a:gdLst/>
            <a:ahLst/>
            <a:cxnLst/>
            <a:rect l="l" t="t" r="r" b="b"/>
            <a:pathLst>
              <a:path w="333376" h="333376">
                <a:moveTo>
                  <a:pt x="166688" y="0"/>
                </a:moveTo>
                <a:cubicBezTo>
                  <a:pt x="258747" y="0"/>
                  <a:pt x="333376" y="74629"/>
                  <a:pt x="333376" y="166688"/>
                </a:cubicBezTo>
                <a:cubicBezTo>
                  <a:pt x="333376" y="212718"/>
                  <a:pt x="314719" y="254390"/>
                  <a:pt x="284554" y="284554"/>
                </a:cubicBezTo>
                <a:lnTo>
                  <a:pt x="278951" y="288332"/>
                </a:lnTo>
                <a:lnTo>
                  <a:pt x="284480" y="260632"/>
                </a:lnTo>
                <a:cubicBezTo>
                  <a:pt x="284480" y="245981"/>
                  <a:pt x="280383" y="233257"/>
                  <a:pt x="272190" y="222460"/>
                </a:cubicBezTo>
                <a:cubicBezTo>
                  <a:pt x="263997" y="211662"/>
                  <a:pt x="252629" y="204093"/>
                  <a:pt x="238088" y="199752"/>
                </a:cubicBezTo>
                <a:cubicBezTo>
                  <a:pt x="249157" y="194326"/>
                  <a:pt x="257594" y="187218"/>
                  <a:pt x="263400" y="178427"/>
                </a:cubicBezTo>
                <a:cubicBezTo>
                  <a:pt x="269206" y="169637"/>
                  <a:pt x="272109" y="159925"/>
                  <a:pt x="272109" y="149290"/>
                </a:cubicBezTo>
                <a:cubicBezTo>
                  <a:pt x="272109" y="132143"/>
                  <a:pt x="265462" y="117330"/>
                  <a:pt x="252168" y="104851"/>
                </a:cubicBezTo>
                <a:cubicBezTo>
                  <a:pt x="238874" y="92371"/>
                  <a:pt x="222406" y="86131"/>
                  <a:pt x="202764" y="86131"/>
                </a:cubicBezTo>
                <a:cubicBezTo>
                  <a:pt x="180734" y="86131"/>
                  <a:pt x="162449" y="93619"/>
                  <a:pt x="147907" y="108594"/>
                </a:cubicBezTo>
                <a:cubicBezTo>
                  <a:pt x="137489" y="119338"/>
                  <a:pt x="131141" y="133554"/>
                  <a:pt x="128862" y="151243"/>
                </a:cubicBezTo>
                <a:lnTo>
                  <a:pt x="172650" y="151243"/>
                </a:lnTo>
                <a:cubicBezTo>
                  <a:pt x="174603" y="144949"/>
                  <a:pt x="178239" y="139821"/>
                  <a:pt x="183556" y="135860"/>
                </a:cubicBezTo>
                <a:cubicBezTo>
                  <a:pt x="188874" y="131899"/>
                  <a:pt x="194788" y="129919"/>
                  <a:pt x="201299" y="129919"/>
                </a:cubicBezTo>
                <a:cubicBezTo>
                  <a:pt x="208679" y="129919"/>
                  <a:pt x="214647" y="132062"/>
                  <a:pt x="219205" y="136349"/>
                </a:cubicBezTo>
                <a:cubicBezTo>
                  <a:pt x="223763" y="140635"/>
                  <a:pt x="226042" y="146034"/>
                  <a:pt x="226042" y="152545"/>
                </a:cubicBezTo>
                <a:cubicBezTo>
                  <a:pt x="226042" y="157537"/>
                  <a:pt x="224550" y="162258"/>
                  <a:pt x="221565" y="166707"/>
                </a:cubicBezTo>
                <a:cubicBezTo>
                  <a:pt x="218581" y="171157"/>
                  <a:pt x="214403" y="174656"/>
                  <a:pt x="209031" y="177207"/>
                </a:cubicBezTo>
                <a:cubicBezTo>
                  <a:pt x="203659" y="179757"/>
                  <a:pt x="195493" y="181466"/>
                  <a:pt x="184533" y="182334"/>
                </a:cubicBezTo>
                <a:lnTo>
                  <a:pt x="184533" y="221402"/>
                </a:lnTo>
                <a:cubicBezTo>
                  <a:pt x="202330" y="221619"/>
                  <a:pt x="215949" y="225471"/>
                  <a:pt x="225391" y="232959"/>
                </a:cubicBezTo>
                <a:cubicBezTo>
                  <a:pt x="234832" y="240447"/>
                  <a:pt x="239553" y="249617"/>
                  <a:pt x="239553" y="260469"/>
                </a:cubicBezTo>
                <a:cubicBezTo>
                  <a:pt x="239553" y="270344"/>
                  <a:pt x="236053" y="278700"/>
                  <a:pt x="229053" y="285537"/>
                </a:cubicBezTo>
                <a:cubicBezTo>
                  <a:pt x="222054" y="292374"/>
                  <a:pt x="213236" y="295792"/>
                  <a:pt x="202601" y="295792"/>
                </a:cubicBezTo>
                <a:cubicBezTo>
                  <a:pt x="192400" y="295792"/>
                  <a:pt x="183963" y="292781"/>
                  <a:pt x="177289" y="286758"/>
                </a:cubicBezTo>
                <a:cubicBezTo>
                  <a:pt x="170615" y="280735"/>
                  <a:pt x="166301" y="271538"/>
                  <a:pt x="164348" y="259167"/>
                </a:cubicBezTo>
                <a:lnTo>
                  <a:pt x="119258" y="259167"/>
                </a:lnTo>
                <a:cubicBezTo>
                  <a:pt x="120668" y="283367"/>
                  <a:pt x="128699" y="302494"/>
                  <a:pt x="143349" y="316547"/>
                </a:cubicBezTo>
                <a:cubicBezTo>
                  <a:pt x="150674" y="323574"/>
                  <a:pt x="159071" y="328844"/>
                  <a:pt x="168539" y="332357"/>
                </a:cubicBezTo>
                <a:lnTo>
                  <a:pt x="170290" y="332649"/>
                </a:lnTo>
                <a:lnTo>
                  <a:pt x="166688" y="333376"/>
                </a:lnTo>
                <a:cubicBezTo>
                  <a:pt x="74629" y="333376"/>
                  <a:pt x="0" y="258747"/>
                  <a:pt x="0" y="166688"/>
                </a:cubicBezTo>
                <a:cubicBezTo>
                  <a:pt x="0" y="74629"/>
                  <a:pt x="74629" y="0"/>
                  <a:pt x="166688" y="0"/>
                </a:cubicBezTo>
                <a:close/>
              </a:path>
            </a:pathLst>
          </a:custGeom>
          <a:solidFill>
            <a:srgbClr val="0971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cxnSp>
        <p:nvCxnSpPr>
          <p:cNvPr id="139" name="직선 연결선 138">
            <a:extLst>
              <a:ext uri="{FF2B5EF4-FFF2-40B4-BE49-F238E27FC236}">
                <a16:creationId xmlns:a16="http://schemas.microsoft.com/office/drawing/2014/main" id="{1FD04A06-209E-CD32-99D7-ED2DF7E04DA4}"/>
              </a:ext>
            </a:extLst>
          </p:cNvPr>
          <p:cNvCxnSpPr>
            <a:cxnSpLocks/>
          </p:cNvCxnSpPr>
          <p:nvPr/>
        </p:nvCxnSpPr>
        <p:spPr>
          <a:xfrm>
            <a:off x="1332506" y="2208363"/>
            <a:ext cx="380712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" name="TextBox 139">
            <a:extLst>
              <a:ext uri="{FF2B5EF4-FFF2-40B4-BE49-F238E27FC236}">
                <a16:creationId xmlns:a16="http://schemas.microsoft.com/office/drawing/2014/main" id="{12465A11-1594-0381-7C94-52EDE3828F8E}"/>
              </a:ext>
            </a:extLst>
          </p:cNvPr>
          <p:cNvSpPr txBox="1"/>
          <p:nvPr/>
        </p:nvSpPr>
        <p:spPr>
          <a:xfrm>
            <a:off x="4114800" y="1294441"/>
            <a:ext cx="4762522" cy="215444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0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prstClr val="white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광주지방법원 </a:t>
            </a:r>
            <a:r>
              <a:rPr kumimoji="0" lang="en-US" altLang="ko-KR" sz="1400" b="0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prstClr val="white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2021. 2. 5. </a:t>
            </a:r>
            <a:r>
              <a:rPr kumimoji="0" lang="ko-KR" altLang="en-US" sz="1400" b="0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prstClr val="white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선고 </a:t>
            </a:r>
            <a:r>
              <a:rPr kumimoji="0" lang="en-US" altLang="ko-KR" sz="1400" b="0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prstClr val="white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2020</a:t>
            </a:r>
            <a:r>
              <a:rPr kumimoji="0" lang="ko-KR" altLang="en-US" sz="1400" b="0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prstClr val="white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가합</a:t>
            </a:r>
            <a:r>
              <a:rPr kumimoji="0" lang="en-US" altLang="ko-KR" sz="1400" b="0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prstClr val="white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52585 </a:t>
            </a:r>
            <a:r>
              <a:rPr kumimoji="0" lang="ko-KR" altLang="en-US" sz="1400" b="0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prstClr val="white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판결</a:t>
            </a:r>
            <a:r>
              <a:rPr kumimoji="0" lang="en-US" altLang="ko-KR" sz="1400" b="0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prstClr val="white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[</a:t>
            </a:r>
            <a:r>
              <a:rPr kumimoji="0" lang="ko-KR" altLang="en-US" sz="1400" b="0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prstClr val="white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징계무효확인</a:t>
            </a:r>
            <a:r>
              <a:rPr kumimoji="0" lang="en-US" altLang="ko-KR" sz="1400" b="0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prstClr val="white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]</a:t>
            </a:r>
          </a:p>
        </p:txBody>
      </p:sp>
      <p:pic>
        <p:nvPicPr>
          <p:cNvPr id="2" name="그래픽 1">
            <a:extLst>
              <a:ext uri="{FF2B5EF4-FFF2-40B4-BE49-F238E27FC236}">
                <a16:creationId xmlns:a16="http://schemas.microsoft.com/office/drawing/2014/main" id="{8FC5575E-0957-9AC8-DD90-18394BDD8F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3407324" y="5625651"/>
            <a:ext cx="1609332" cy="879922"/>
          </a:xfrm>
          <a:prstGeom prst="rect">
            <a:avLst/>
          </a:prstGeom>
        </p:spPr>
      </p:pic>
      <p:grpSp>
        <p:nvGrpSpPr>
          <p:cNvPr id="11" name="그룹 10">
            <a:extLst>
              <a:ext uri="{FF2B5EF4-FFF2-40B4-BE49-F238E27FC236}">
                <a16:creationId xmlns:a16="http://schemas.microsoft.com/office/drawing/2014/main" id="{F0454518-1520-1011-1966-59E46A6F47CD}"/>
              </a:ext>
            </a:extLst>
          </p:cNvPr>
          <p:cNvGrpSpPr/>
          <p:nvPr/>
        </p:nvGrpSpPr>
        <p:grpSpPr>
          <a:xfrm>
            <a:off x="5909594" y="1836474"/>
            <a:ext cx="2927021" cy="307777"/>
            <a:chOff x="533680" y="1314640"/>
            <a:chExt cx="2927021" cy="307777"/>
          </a:xfrm>
        </p:grpSpPr>
        <p:grpSp>
          <p:nvGrpSpPr>
            <p:cNvPr id="12" name="그룹 11">
              <a:extLst>
                <a:ext uri="{FF2B5EF4-FFF2-40B4-BE49-F238E27FC236}">
                  <a16:creationId xmlns:a16="http://schemas.microsoft.com/office/drawing/2014/main" id="{46D0BABE-1748-00A7-43DD-66D86D7DFAEE}"/>
                </a:ext>
              </a:extLst>
            </p:cNvPr>
            <p:cNvGrpSpPr/>
            <p:nvPr/>
          </p:nvGrpSpPr>
          <p:grpSpPr>
            <a:xfrm>
              <a:off x="533680" y="1376173"/>
              <a:ext cx="196570" cy="184710"/>
              <a:chOff x="10352088" y="1217613"/>
              <a:chExt cx="4394200" cy="4129087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14" name="Freeform 5">
                <a:extLst>
                  <a:ext uri="{FF2B5EF4-FFF2-40B4-BE49-F238E27FC236}">
                    <a16:creationId xmlns:a16="http://schemas.microsoft.com/office/drawing/2014/main" id="{587372F2-3A9F-DF0E-D4FF-927FF2EA75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52088" y="1217613"/>
                <a:ext cx="4127500" cy="4129087"/>
              </a:xfrm>
              <a:custGeom>
                <a:avLst/>
                <a:gdLst>
                  <a:gd name="T0" fmla="*/ 547 w 1094"/>
                  <a:gd name="T1" fmla="*/ 1094 h 1094"/>
                  <a:gd name="T2" fmla="*/ 0 w 1094"/>
                  <a:gd name="T3" fmla="*/ 547 h 1094"/>
                  <a:gd name="T4" fmla="*/ 547 w 1094"/>
                  <a:gd name="T5" fmla="*/ 0 h 1094"/>
                  <a:gd name="T6" fmla="*/ 781 w 1094"/>
                  <a:gd name="T7" fmla="*/ 53 h 1094"/>
                  <a:gd name="T8" fmla="*/ 805 w 1094"/>
                  <a:gd name="T9" fmla="*/ 120 h 1094"/>
                  <a:gd name="T10" fmla="*/ 738 w 1094"/>
                  <a:gd name="T11" fmla="*/ 144 h 1094"/>
                  <a:gd name="T12" fmla="*/ 547 w 1094"/>
                  <a:gd name="T13" fmla="*/ 101 h 1094"/>
                  <a:gd name="T14" fmla="*/ 100 w 1094"/>
                  <a:gd name="T15" fmla="*/ 547 h 1094"/>
                  <a:gd name="T16" fmla="*/ 547 w 1094"/>
                  <a:gd name="T17" fmla="*/ 994 h 1094"/>
                  <a:gd name="T18" fmla="*/ 994 w 1094"/>
                  <a:gd name="T19" fmla="*/ 547 h 1094"/>
                  <a:gd name="T20" fmla="*/ 990 w 1094"/>
                  <a:gd name="T21" fmla="*/ 491 h 1094"/>
                  <a:gd name="T22" fmla="*/ 1034 w 1094"/>
                  <a:gd name="T23" fmla="*/ 435 h 1094"/>
                  <a:gd name="T24" fmla="*/ 1090 w 1094"/>
                  <a:gd name="T25" fmla="*/ 478 h 1094"/>
                  <a:gd name="T26" fmla="*/ 1094 w 1094"/>
                  <a:gd name="T27" fmla="*/ 547 h 1094"/>
                  <a:gd name="T28" fmla="*/ 547 w 1094"/>
                  <a:gd name="T29" fmla="*/ 1094 h 10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94" h="1094">
                    <a:moveTo>
                      <a:pt x="547" y="1094"/>
                    </a:moveTo>
                    <a:cubicBezTo>
                      <a:pt x="245" y="1094"/>
                      <a:pt x="0" y="849"/>
                      <a:pt x="0" y="547"/>
                    </a:cubicBezTo>
                    <a:cubicBezTo>
                      <a:pt x="0" y="246"/>
                      <a:pt x="245" y="0"/>
                      <a:pt x="547" y="0"/>
                    </a:cubicBezTo>
                    <a:cubicBezTo>
                      <a:pt x="629" y="0"/>
                      <a:pt x="708" y="18"/>
                      <a:pt x="781" y="53"/>
                    </a:cubicBezTo>
                    <a:cubicBezTo>
                      <a:pt x="806" y="65"/>
                      <a:pt x="817" y="95"/>
                      <a:pt x="805" y="120"/>
                    </a:cubicBezTo>
                    <a:cubicBezTo>
                      <a:pt x="793" y="145"/>
                      <a:pt x="764" y="156"/>
                      <a:pt x="738" y="144"/>
                    </a:cubicBezTo>
                    <a:cubicBezTo>
                      <a:pt x="678" y="115"/>
                      <a:pt x="614" y="101"/>
                      <a:pt x="547" y="101"/>
                    </a:cubicBezTo>
                    <a:cubicBezTo>
                      <a:pt x="301" y="101"/>
                      <a:pt x="100" y="301"/>
                      <a:pt x="100" y="547"/>
                    </a:cubicBezTo>
                    <a:cubicBezTo>
                      <a:pt x="100" y="794"/>
                      <a:pt x="301" y="994"/>
                      <a:pt x="547" y="994"/>
                    </a:cubicBezTo>
                    <a:cubicBezTo>
                      <a:pt x="793" y="994"/>
                      <a:pt x="994" y="794"/>
                      <a:pt x="994" y="547"/>
                    </a:cubicBezTo>
                    <a:cubicBezTo>
                      <a:pt x="994" y="528"/>
                      <a:pt x="993" y="509"/>
                      <a:pt x="990" y="491"/>
                    </a:cubicBezTo>
                    <a:cubicBezTo>
                      <a:pt x="987" y="463"/>
                      <a:pt x="1006" y="438"/>
                      <a:pt x="1034" y="435"/>
                    </a:cubicBezTo>
                    <a:cubicBezTo>
                      <a:pt x="1061" y="431"/>
                      <a:pt x="1086" y="451"/>
                      <a:pt x="1090" y="478"/>
                    </a:cubicBezTo>
                    <a:cubicBezTo>
                      <a:pt x="1093" y="501"/>
                      <a:pt x="1094" y="524"/>
                      <a:pt x="1094" y="547"/>
                    </a:cubicBezTo>
                    <a:cubicBezTo>
                      <a:pt x="1094" y="849"/>
                      <a:pt x="849" y="1094"/>
                      <a:pt x="547" y="10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endParaRPr>
              </a:p>
            </p:txBody>
          </p:sp>
          <p:sp>
            <p:nvSpPr>
              <p:cNvPr id="15" name="Freeform 6">
                <a:extLst>
                  <a:ext uri="{FF2B5EF4-FFF2-40B4-BE49-F238E27FC236}">
                    <a16:creationId xmlns:a16="http://schemas.microsoft.com/office/drawing/2014/main" id="{7BF27CB2-2F5D-BADA-DCA9-D11FDD7FF4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91863" y="1304925"/>
                <a:ext cx="3654425" cy="2905125"/>
              </a:xfrm>
              <a:custGeom>
                <a:avLst/>
                <a:gdLst>
                  <a:gd name="T0" fmla="*/ 0 w 2302"/>
                  <a:gd name="T1" fmla="*/ 1107 h 1830"/>
                  <a:gd name="T2" fmla="*/ 256 w 2302"/>
                  <a:gd name="T3" fmla="*/ 846 h 1830"/>
                  <a:gd name="T4" fmla="*/ 725 w 2302"/>
                  <a:gd name="T5" fmla="*/ 1309 h 1830"/>
                  <a:gd name="T6" fmla="*/ 2039 w 2302"/>
                  <a:gd name="T7" fmla="*/ 0 h 1830"/>
                  <a:gd name="T8" fmla="*/ 2302 w 2302"/>
                  <a:gd name="T9" fmla="*/ 261 h 1830"/>
                  <a:gd name="T10" fmla="*/ 725 w 2302"/>
                  <a:gd name="T11" fmla="*/ 1830 h 1830"/>
                  <a:gd name="T12" fmla="*/ 0 w 2302"/>
                  <a:gd name="T13" fmla="*/ 1107 h 1830"/>
                  <a:gd name="T14" fmla="*/ 0 w 2302"/>
                  <a:gd name="T15" fmla="*/ 1107 h 1830"/>
                  <a:gd name="T16" fmla="*/ 0 w 2302"/>
                  <a:gd name="T17" fmla="*/ 1107 h 18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02" h="1830">
                    <a:moveTo>
                      <a:pt x="0" y="1107"/>
                    </a:moveTo>
                    <a:lnTo>
                      <a:pt x="256" y="846"/>
                    </a:lnTo>
                    <a:lnTo>
                      <a:pt x="725" y="1309"/>
                    </a:lnTo>
                    <a:lnTo>
                      <a:pt x="2039" y="0"/>
                    </a:lnTo>
                    <a:lnTo>
                      <a:pt x="2302" y="261"/>
                    </a:lnTo>
                    <a:lnTo>
                      <a:pt x="725" y="1830"/>
                    </a:lnTo>
                    <a:lnTo>
                      <a:pt x="0" y="1107"/>
                    </a:lnTo>
                    <a:lnTo>
                      <a:pt x="0" y="1107"/>
                    </a:lnTo>
                    <a:lnTo>
                      <a:pt x="0" y="1107"/>
                    </a:lnTo>
                    <a:close/>
                  </a:path>
                </a:pathLst>
              </a:custGeom>
              <a:solidFill>
                <a:srgbClr val="0971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endParaRPr>
              </a:p>
            </p:txBody>
          </p:sp>
        </p:grp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5BF71E63-9CBA-021C-065C-9C3E1E8A58D3}"/>
                </a:ext>
              </a:extLst>
            </p:cNvPr>
            <p:cNvSpPr txBox="1"/>
            <p:nvPr/>
          </p:nvSpPr>
          <p:spPr>
            <a:xfrm>
              <a:off x="806128" y="1314640"/>
              <a:ext cx="2654573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lvl="0">
                <a:spcBef>
                  <a:spcPts val="300"/>
                </a:spcBef>
                <a:defRPr/>
              </a:pPr>
              <a:r>
                <a:rPr lang="ko-KR" altLang="en-US" sz="2000" b="1" spc="-150" dirty="0"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직장 내 괴롭힘 요건 판단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0627277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>
            <a:extLst>
              <a:ext uri="{FF2B5EF4-FFF2-40B4-BE49-F238E27FC236}">
                <a16:creationId xmlns:a16="http://schemas.microsoft.com/office/drawing/2014/main" id="{93F01528-14E4-4448-99FD-14EA25BD86FC}"/>
              </a:ext>
            </a:extLst>
          </p:cNvPr>
          <p:cNvGrpSpPr/>
          <p:nvPr/>
        </p:nvGrpSpPr>
        <p:grpSpPr>
          <a:xfrm>
            <a:off x="4222020" y="2240350"/>
            <a:ext cx="3747959" cy="3721538"/>
            <a:chOff x="4222020" y="2240350"/>
            <a:chExt cx="3747959" cy="4300150"/>
          </a:xfrm>
        </p:grpSpPr>
        <p:cxnSp>
          <p:nvCxnSpPr>
            <p:cNvPr id="53" name="직선 연결선 52">
              <a:extLst>
                <a:ext uri="{FF2B5EF4-FFF2-40B4-BE49-F238E27FC236}">
                  <a16:creationId xmlns:a16="http://schemas.microsoft.com/office/drawing/2014/main" id="{0861107B-62BA-786A-B5D9-A94A06A71B0C}"/>
                </a:ext>
              </a:extLst>
            </p:cNvPr>
            <p:cNvCxnSpPr/>
            <p:nvPr/>
          </p:nvCxnSpPr>
          <p:spPr>
            <a:xfrm>
              <a:off x="4222020" y="2240350"/>
              <a:ext cx="0" cy="430015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직선 연결선 53">
              <a:extLst>
                <a:ext uri="{FF2B5EF4-FFF2-40B4-BE49-F238E27FC236}">
                  <a16:creationId xmlns:a16="http://schemas.microsoft.com/office/drawing/2014/main" id="{5EEE8711-A352-8EB6-E1C7-0473DCF7F5AC}"/>
                </a:ext>
              </a:extLst>
            </p:cNvPr>
            <p:cNvCxnSpPr/>
            <p:nvPr/>
          </p:nvCxnSpPr>
          <p:spPr>
            <a:xfrm>
              <a:off x="7969979" y="2240350"/>
              <a:ext cx="0" cy="430015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7CC546B3-75C1-CE91-BD92-92FC8E287B46}"/>
              </a:ext>
            </a:extLst>
          </p:cNvPr>
          <p:cNvSpPr/>
          <p:nvPr/>
        </p:nvSpPr>
        <p:spPr>
          <a:xfrm>
            <a:off x="569202" y="1917700"/>
            <a:ext cx="3557677" cy="368300"/>
          </a:xfrm>
          <a:prstGeom prst="roundRect">
            <a:avLst>
              <a:gd name="adj" fmla="val 50000"/>
            </a:avLst>
          </a:prstGeom>
          <a:solidFill>
            <a:srgbClr val="0EAE67"/>
          </a:solidFill>
          <a:ln w="25400">
            <a:solidFill>
              <a:srgbClr val="0EAE6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맑은 고딕" panose="020F0502020204030204"/>
              <a:ea typeface="맑은 고딕" panose="020B0503020000020004" pitchFamily="50" charset="-127"/>
            </a:endParaRPr>
          </a:p>
        </p:txBody>
      </p:sp>
      <p:sp>
        <p:nvSpPr>
          <p:cNvPr id="30" name="사각형: 둥근 모서리 29">
            <a:extLst>
              <a:ext uri="{FF2B5EF4-FFF2-40B4-BE49-F238E27FC236}">
                <a16:creationId xmlns:a16="http://schemas.microsoft.com/office/drawing/2014/main" id="{5F62E2ED-5FB2-15A7-3640-60F9134A7520}"/>
              </a:ext>
            </a:extLst>
          </p:cNvPr>
          <p:cNvSpPr/>
          <p:nvPr/>
        </p:nvSpPr>
        <p:spPr>
          <a:xfrm>
            <a:off x="734486" y="2552700"/>
            <a:ext cx="3227108" cy="1463422"/>
          </a:xfrm>
          <a:prstGeom prst="roundRect">
            <a:avLst>
              <a:gd name="adj" fmla="val 9633"/>
            </a:avLst>
          </a:prstGeom>
          <a:solidFill>
            <a:schemeClr val="bg1"/>
          </a:solidFill>
          <a:ln w="25400">
            <a:solidFill>
              <a:srgbClr val="0EAE6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200"/>
              </a:spcBef>
            </a:pPr>
            <a:r>
              <a:rPr lang="ko-KR" altLang="en-US" sz="1400" b="1" spc="-100" dirty="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  <a:cs typeface="PT Sans" pitchFamily="34" charset="-120"/>
              </a:rPr>
              <a:t>직급의 상하관계를 떠나 같이</a:t>
            </a:r>
            <a:endParaRPr lang="en-US" altLang="ko-KR" sz="1400" b="1" spc="-100" dirty="0">
              <a:gradFill>
                <a:gsLst>
                  <a:gs pos="100000">
                    <a:schemeClr val="tx1"/>
                  </a:gs>
                  <a:gs pos="100000">
                    <a:srgbClr val="303B4A"/>
                  </a:gs>
                </a:gsLst>
                <a:lin ang="2700000" scaled="1"/>
              </a:gradFill>
              <a:cs typeface="PT Sans" pitchFamily="34" charset="-120"/>
            </a:endParaRPr>
          </a:p>
          <a:p>
            <a:pPr algn="ctr">
              <a:spcBef>
                <a:spcPts val="200"/>
              </a:spcBef>
            </a:pPr>
            <a:r>
              <a:rPr lang="ko-KR" altLang="en-US" sz="1400" b="1" spc="-100" dirty="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  <a:cs typeface="PT Sans" pitchFamily="34" charset="-120"/>
              </a:rPr>
              <a:t>근무하는 근로자 간에 </a:t>
            </a:r>
            <a:endParaRPr lang="en-US" altLang="ko-KR" sz="1400" b="1" spc="-100" dirty="0">
              <a:gradFill>
                <a:gsLst>
                  <a:gs pos="100000">
                    <a:schemeClr val="tx1"/>
                  </a:gs>
                  <a:gs pos="100000">
                    <a:srgbClr val="303B4A"/>
                  </a:gs>
                </a:gsLst>
                <a:lin ang="2700000" scaled="1"/>
              </a:gradFill>
              <a:cs typeface="PT Sans" pitchFamily="34" charset="-120"/>
            </a:endParaRPr>
          </a:p>
          <a:p>
            <a:pPr algn="ctr">
              <a:spcBef>
                <a:spcPts val="200"/>
              </a:spcBef>
            </a:pPr>
            <a:r>
              <a:rPr lang="ko-KR" altLang="en-US" sz="1400" b="1" spc="-100" dirty="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  <a:cs typeface="PT Sans" pitchFamily="34" charset="-120"/>
              </a:rPr>
              <a:t>상호존중의 태도를</a:t>
            </a:r>
            <a:r>
              <a:rPr lang="en-US" altLang="ko-KR" sz="1400" b="1" spc="-100" dirty="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  <a:cs typeface="PT Sans" pitchFamily="34" charset="-120"/>
              </a:rPr>
              <a:t> </a:t>
            </a:r>
            <a:r>
              <a:rPr lang="ko-KR" altLang="en-US" sz="1400" b="1" spc="-100" dirty="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  <a:cs typeface="PT Sans" pitchFamily="34" charset="-120"/>
              </a:rPr>
              <a:t>가져야 함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3EFBCAD-F8DE-9EB5-FF61-16C66618B8B6}"/>
              </a:ext>
            </a:extLst>
          </p:cNvPr>
          <p:cNvSpPr txBox="1"/>
          <p:nvPr/>
        </p:nvSpPr>
        <p:spPr>
          <a:xfrm>
            <a:off x="1090484" y="1963351"/>
            <a:ext cx="2515112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>
              <a:spcBef>
                <a:spcPts val="1800"/>
              </a:spcBef>
            </a:pPr>
            <a:r>
              <a:rPr lang="ko-KR" altLang="en-US" b="1" spc="-150">
                <a:gradFill>
                  <a:gsLst>
                    <a:gs pos="100000">
                      <a:schemeClr val="bg1"/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직장 내에서 상호 존중하기</a:t>
            </a:r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7DDF260B-E58E-8899-8AF2-99F3EA9F8334}"/>
              </a:ext>
            </a:extLst>
          </p:cNvPr>
          <p:cNvSpPr/>
          <p:nvPr/>
        </p:nvSpPr>
        <p:spPr>
          <a:xfrm>
            <a:off x="4317161" y="1917700"/>
            <a:ext cx="3557677" cy="368300"/>
          </a:xfrm>
          <a:prstGeom prst="roundRect">
            <a:avLst>
              <a:gd name="adj" fmla="val 50000"/>
            </a:avLst>
          </a:prstGeom>
          <a:solidFill>
            <a:srgbClr val="0EAE67"/>
          </a:solidFill>
          <a:ln w="25400">
            <a:solidFill>
              <a:srgbClr val="0EAE6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맑은 고딕" panose="020F0502020204030204"/>
              <a:ea typeface="맑은 고딕" panose="020B0503020000020004" pitchFamily="50" charset="-127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EAE7DE8D-5681-464E-9DA2-BA4C304AA311}"/>
              </a:ext>
            </a:extLst>
          </p:cNvPr>
          <p:cNvSpPr txBox="1"/>
          <p:nvPr/>
        </p:nvSpPr>
        <p:spPr>
          <a:xfrm>
            <a:off x="4838444" y="1963351"/>
            <a:ext cx="2515112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>
              <a:spcBef>
                <a:spcPts val="1800"/>
              </a:spcBef>
            </a:pPr>
            <a:r>
              <a:rPr lang="ko-KR" altLang="en-US" b="1" spc="-150">
                <a:gradFill>
                  <a:gsLst>
                    <a:gs pos="100000">
                      <a:schemeClr val="bg1"/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상대방 이해하고 공감하기</a:t>
            </a:r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F310EA0A-1CD9-2143-37C1-D5611521AD58}"/>
              </a:ext>
            </a:extLst>
          </p:cNvPr>
          <p:cNvSpPr/>
          <p:nvPr/>
        </p:nvSpPr>
        <p:spPr>
          <a:xfrm>
            <a:off x="8065122" y="1917700"/>
            <a:ext cx="3557677" cy="368300"/>
          </a:xfrm>
          <a:prstGeom prst="roundRect">
            <a:avLst>
              <a:gd name="adj" fmla="val 50000"/>
            </a:avLst>
          </a:prstGeom>
          <a:solidFill>
            <a:srgbClr val="0EAE67"/>
          </a:solidFill>
          <a:ln w="25400">
            <a:solidFill>
              <a:srgbClr val="0EAE6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맑은 고딕" panose="020F0502020204030204"/>
              <a:ea typeface="맑은 고딕" panose="020B0503020000020004" pitchFamily="50" charset="-127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E3C5A10A-2C4F-6254-8B4C-AEAF7CF411CF}"/>
              </a:ext>
            </a:extLst>
          </p:cNvPr>
          <p:cNvSpPr txBox="1"/>
          <p:nvPr/>
        </p:nvSpPr>
        <p:spPr>
          <a:xfrm>
            <a:off x="8660944" y="1963351"/>
            <a:ext cx="2366032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>
              <a:spcBef>
                <a:spcPts val="1800"/>
              </a:spcBef>
            </a:pPr>
            <a:r>
              <a:rPr lang="ko-KR" altLang="en-US" b="1" spc="-150">
                <a:gradFill>
                  <a:gsLst>
                    <a:gs pos="100000">
                      <a:schemeClr val="bg1"/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근로자가 지켜야 할 사항</a:t>
            </a:r>
          </a:p>
        </p:txBody>
      </p:sp>
      <p:sp>
        <p:nvSpPr>
          <p:cNvPr id="123" name="텍스트 개체 틀 122">
            <a:extLst>
              <a:ext uri="{FF2B5EF4-FFF2-40B4-BE49-F238E27FC236}">
                <a16:creationId xmlns:a16="http://schemas.microsoft.com/office/drawing/2014/main" id="{6DAB078B-12AC-B3F1-BA1D-44B6CDD56AE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/>
              <a:t>Ⅳ</a:t>
            </a:r>
            <a:endParaRPr lang="ko-KR" altLang="en-US" dirty="0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2DCC0840-34B7-9750-D99D-FD7C120022D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ko-KR" altLang="en-US" dirty="0"/>
              <a:t>직장 내 괴롭힘 어떻게 예방할 수 있을까요</a:t>
            </a:r>
            <a:r>
              <a:rPr lang="en-US" altLang="ko-KR" dirty="0"/>
              <a:t>?</a:t>
            </a:r>
            <a:endParaRPr lang="ko-KR" altLang="en-US" dirty="0"/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51CBF60C-CA80-0DEE-5CE1-3A532990A3D1}"/>
              </a:ext>
            </a:extLst>
          </p:cNvPr>
          <p:cNvGrpSpPr/>
          <p:nvPr/>
        </p:nvGrpSpPr>
        <p:grpSpPr>
          <a:xfrm>
            <a:off x="533680" y="1314640"/>
            <a:ext cx="5511062" cy="307777"/>
            <a:chOff x="533680" y="1314640"/>
            <a:chExt cx="5511062" cy="307777"/>
          </a:xfrm>
        </p:grpSpPr>
        <p:grpSp>
          <p:nvGrpSpPr>
            <p:cNvPr id="12" name="그룹 11">
              <a:extLst>
                <a:ext uri="{FF2B5EF4-FFF2-40B4-BE49-F238E27FC236}">
                  <a16:creationId xmlns:a16="http://schemas.microsoft.com/office/drawing/2014/main" id="{F5EE494E-811A-4FB6-FCCB-1D8B0BE1D90A}"/>
                </a:ext>
              </a:extLst>
            </p:cNvPr>
            <p:cNvGrpSpPr/>
            <p:nvPr/>
          </p:nvGrpSpPr>
          <p:grpSpPr>
            <a:xfrm>
              <a:off x="533680" y="1376173"/>
              <a:ext cx="196570" cy="184710"/>
              <a:chOff x="10352088" y="1217613"/>
              <a:chExt cx="4394200" cy="4129087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14" name="Freeform 5">
                <a:extLst>
                  <a:ext uri="{FF2B5EF4-FFF2-40B4-BE49-F238E27FC236}">
                    <a16:creationId xmlns:a16="http://schemas.microsoft.com/office/drawing/2014/main" id="{A8FCAFF1-E982-6264-CB2C-6BC8C6920F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52088" y="1217613"/>
                <a:ext cx="4127500" cy="4129087"/>
              </a:xfrm>
              <a:custGeom>
                <a:avLst/>
                <a:gdLst>
                  <a:gd name="T0" fmla="*/ 547 w 1094"/>
                  <a:gd name="T1" fmla="*/ 1094 h 1094"/>
                  <a:gd name="T2" fmla="*/ 0 w 1094"/>
                  <a:gd name="T3" fmla="*/ 547 h 1094"/>
                  <a:gd name="T4" fmla="*/ 547 w 1094"/>
                  <a:gd name="T5" fmla="*/ 0 h 1094"/>
                  <a:gd name="T6" fmla="*/ 781 w 1094"/>
                  <a:gd name="T7" fmla="*/ 53 h 1094"/>
                  <a:gd name="T8" fmla="*/ 805 w 1094"/>
                  <a:gd name="T9" fmla="*/ 120 h 1094"/>
                  <a:gd name="T10" fmla="*/ 738 w 1094"/>
                  <a:gd name="T11" fmla="*/ 144 h 1094"/>
                  <a:gd name="T12" fmla="*/ 547 w 1094"/>
                  <a:gd name="T13" fmla="*/ 101 h 1094"/>
                  <a:gd name="T14" fmla="*/ 100 w 1094"/>
                  <a:gd name="T15" fmla="*/ 547 h 1094"/>
                  <a:gd name="T16" fmla="*/ 547 w 1094"/>
                  <a:gd name="T17" fmla="*/ 994 h 1094"/>
                  <a:gd name="T18" fmla="*/ 994 w 1094"/>
                  <a:gd name="T19" fmla="*/ 547 h 1094"/>
                  <a:gd name="T20" fmla="*/ 990 w 1094"/>
                  <a:gd name="T21" fmla="*/ 491 h 1094"/>
                  <a:gd name="T22" fmla="*/ 1034 w 1094"/>
                  <a:gd name="T23" fmla="*/ 435 h 1094"/>
                  <a:gd name="T24" fmla="*/ 1090 w 1094"/>
                  <a:gd name="T25" fmla="*/ 478 h 1094"/>
                  <a:gd name="T26" fmla="*/ 1094 w 1094"/>
                  <a:gd name="T27" fmla="*/ 547 h 1094"/>
                  <a:gd name="T28" fmla="*/ 547 w 1094"/>
                  <a:gd name="T29" fmla="*/ 1094 h 10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94" h="1094">
                    <a:moveTo>
                      <a:pt x="547" y="1094"/>
                    </a:moveTo>
                    <a:cubicBezTo>
                      <a:pt x="245" y="1094"/>
                      <a:pt x="0" y="849"/>
                      <a:pt x="0" y="547"/>
                    </a:cubicBezTo>
                    <a:cubicBezTo>
                      <a:pt x="0" y="246"/>
                      <a:pt x="245" y="0"/>
                      <a:pt x="547" y="0"/>
                    </a:cubicBezTo>
                    <a:cubicBezTo>
                      <a:pt x="629" y="0"/>
                      <a:pt x="708" y="18"/>
                      <a:pt x="781" y="53"/>
                    </a:cubicBezTo>
                    <a:cubicBezTo>
                      <a:pt x="806" y="65"/>
                      <a:pt x="817" y="95"/>
                      <a:pt x="805" y="120"/>
                    </a:cubicBezTo>
                    <a:cubicBezTo>
                      <a:pt x="793" y="145"/>
                      <a:pt x="764" y="156"/>
                      <a:pt x="738" y="144"/>
                    </a:cubicBezTo>
                    <a:cubicBezTo>
                      <a:pt x="678" y="115"/>
                      <a:pt x="614" y="101"/>
                      <a:pt x="547" y="101"/>
                    </a:cubicBezTo>
                    <a:cubicBezTo>
                      <a:pt x="301" y="101"/>
                      <a:pt x="100" y="301"/>
                      <a:pt x="100" y="547"/>
                    </a:cubicBezTo>
                    <a:cubicBezTo>
                      <a:pt x="100" y="794"/>
                      <a:pt x="301" y="994"/>
                      <a:pt x="547" y="994"/>
                    </a:cubicBezTo>
                    <a:cubicBezTo>
                      <a:pt x="793" y="994"/>
                      <a:pt x="994" y="794"/>
                      <a:pt x="994" y="547"/>
                    </a:cubicBezTo>
                    <a:cubicBezTo>
                      <a:pt x="994" y="528"/>
                      <a:pt x="993" y="509"/>
                      <a:pt x="990" y="491"/>
                    </a:cubicBezTo>
                    <a:cubicBezTo>
                      <a:pt x="987" y="463"/>
                      <a:pt x="1006" y="438"/>
                      <a:pt x="1034" y="435"/>
                    </a:cubicBezTo>
                    <a:cubicBezTo>
                      <a:pt x="1061" y="431"/>
                      <a:pt x="1086" y="451"/>
                      <a:pt x="1090" y="478"/>
                    </a:cubicBezTo>
                    <a:cubicBezTo>
                      <a:pt x="1093" y="501"/>
                      <a:pt x="1094" y="524"/>
                      <a:pt x="1094" y="547"/>
                    </a:cubicBezTo>
                    <a:cubicBezTo>
                      <a:pt x="1094" y="849"/>
                      <a:pt x="849" y="1094"/>
                      <a:pt x="547" y="10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5" name="Freeform 6">
                <a:extLst>
                  <a:ext uri="{FF2B5EF4-FFF2-40B4-BE49-F238E27FC236}">
                    <a16:creationId xmlns:a16="http://schemas.microsoft.com/office/drawing/2014/main" id="{65634890-A0C6-5737-99E5-C6C603784E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91863" y="1304925"/>
                <a:ext cx="3654425" cy="2905125"/>
              </a:xfrm>
              <a:custGeom>
                <a:avLst/>
                <a:gdLst>
                  <a:gd name="T0" fmla="*/ 0 w 2302"/>
                  <a:gd name="T1" fmla="*/ 1107 h 1830"/>
                  <a:gd name="T2" fmla="*/ 256 w 2302"/>
                  <a:gd name="T3" fmla="*/ 846 h 1830"/>
                  <a:gd name="T4" fmla="*/ 725 w 2302"/>
                  <a:gd name="T5" fmla="*/ 1309 h 1830"/>
                  <a:gd name="T6" fmla="*/ 2039 w 2302"/>
                  <a:gd name="T7" fmla="*/ 0 h 1830"/>
                  <a:gd name="T8" fmla="*/ 2302 w 2302"/>
                  <a:gd name="T9" fmla="*/ 261 h 1830"/>
                  <a:gd name="T10" fmla="*/ 725 w 2302"/>
                  <a:gd name="T11" fmla="*/ 1830 h 1830"/>
                  <a:gd name="T12" fmla="*/ 0 w 2302"/>
                  <a:gd name="T13" fmla="*/ 1107 h 1830"/>
                  <a:gd name="T14" fmla="*/ 0 w 2302"/>
                  <a:gd name="T15" fmla="*/ 1107 h 1830"/>
                  <a:gd name="T16" fmla="*/ 0 w 2302"/>
                  <a:gd name="T17" fmla="*/ 1107 h 18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02" h="1830">
                    <a:moveTo>
                      <a:pt x="0" y="1107"/>
                    </a:moveTo>
                    <a:lnTo>
                      <a:pt x="256" y="846"/>
                    </a:lnTo>
                    <a:lnTo>
                      <a:pt x="725" y="1309"/>
                    </a:lnTo>
                    <a:lnTo>
                      <a:pt x="2039" y="0"/>
                    </a:lnTo>
                    <a:lnTo>
                      <a:pt x="2302" y="261"/>
                    </a:lnTo>
                    <a:lnTo>
                      <a:pt x="725" y="1830"/>
                    </a:lnTo>
                    <a:lnTo>
                      <a:pt x="0" y="1107"/>
                    </a:lnTo>
                    <a:lnTo>
                      <a:pt x="0" y="1107"/>
                    </a:lnTo>
                    <a:lnTo>
                      <a:pt x="0" y="1107"/>
                    </a:lnTo>
                    <a:close/>
                  </a:path>
                </a:pathLst>
              </a:custGeom>
              <a:solidFill>
                <a:srgbClr val="0EAE6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2D9E5E9F-6D11-A669-6EA0-577DED5FBC41}"/>
                </a:ext>
              </a:extLst>
            </p:cNvPr>
            <p:cNvSpPr txBox="1"/>
            <p:nvPr/>
          </p:nvSpPr>
          <p:spPr>
            <a:xfrm>
              <a:off x="806128" y="1314640"/>
              <a:ext cx="5238614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>
                <a:spcBef>
                  <a:spcPts val="1800"/>
                </a:spcBef>
              </a:pPr>
              <a:r>
                <a:rPr lang="ko-KR" altLang="en-US" sz="2000" b="1" spc="-15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직장 내 괴롭힘 예방을 위한 근로자의 역할과 의무</a:t>
              </a:r>
            </a:p>
          </p:txBody>
        </p:sp>
      </p:grpSp>
      <p:sp>
        <p:nvSpPr>
          <p:cNvPr id="57" name="사각형: 둥근 모서리 56">
            <a:extLst>
              <a:ext uri="{FF2B5EF4-FFF2-40B4-BE49-F238E27FC236}">
                <a16:creationId xmlns:a16="http://schemas.microsoft.com/office/drawing/2014/main" id="{5F7432CF-55F4-BB64-0E4D-600A46A24C64}"/>
              </a:ext>
            </a:extLst>
          </p:cNvPr>
          <p:cNvSpPr/>
          <p:nvPr/>
        </p:nvSpPr>
        <p:spPr>
          <a:xfrm>
            <a:off x="734486" y="4251578"/>
            <a:ext cx="3227108" cy="1463422"/>
          </a:xfrm>
          <a:prstGeom prst="roundRect">
            <a:avLst>
              <a:gd name="adj" fmla="val 9633"/>
            </a:avLst>
          </a:prstGeom>
          <a:solidFill>
            <a:schemeClr val="bg1"/>
          </a:solidFill>
          <a:ln w="25400">
            <a:solidFill>
              <a:srgbClr val="0EAE6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200"/>
              </a:spcBef>
            </a:pPr>
            <a:r>
              <a:rPr lang="ko-KR" altLang="en-US" sz="1400" b="1" spc="-100" dirty="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자신 또한 직장 내 괴롭힘의 피해자</a:t>
            </a:r>
            <a:endParaRPr lang="en-US" altLang="ko-KR" sz="1400" b="1" spc="-100" dirty="0">
              <a:gradFill>
                <a:gsLst>
                  <a:gs pos="100000">
                    <a:schemeClr val="tx1"/>
                  </a:gs>
                  <a:gs pos="100000">
                    <a:srgbClr val="303B4A"/>
                  </a:gs>
                </a:gsLst>
                <a:lin ang="2700000" scaled="1"/>
              </a:gradFill>
            </a:endParaRPr>
          </a:p>
          <a:p>
            <a:pPr algn="ctr">
              <a:spcBef>
                <a:spcPts val="200"/>
              </a:spcBef>
            </a:pPr>
            <a:r>
              <a:rPr lang="ko-KR" altLang="en-US" sz="1400" b="1" spc="-100" dirty="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또는 가해자가 될 수 있음을 인식하고</a:t>
            </a:r>
            <a:r>
              <a:rPr lang="en-US" altLang="ko-KR" sz="1400" b="1" spc="-100" dirty="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,</a:t>
            </a:r>
          </a:p>
          <a:p>
            <a:pPr algn="ctr">
              <a:spcBef>
                <a:spcPts val="200"/>
              </a:spcBef>
            </a:pPr>
            <a:r>
              <a:rPr lang="ko-KR" altLang="en-US" sz="1400" b="1" spc="-100" dirty="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건강한 인간 관계를 구축하고 </a:t>
            </a:r>
            <a:endParaRPr lang="en-US" altLang="ko-KR" sz="1400" b="1" spc="-100" dirty="0">
              <a:gradFill>
                <a:gsLst>
                  <a:gs pos="100000">
                    <a:schemeClr val="tx1"/>
                  </a:gs>
                  <a:gs pos="100000">
                    <a:srgbClr val="303B4A"/>
                  </a:gs>
                </a:gsLst>
                <a:lin ang="2700000" scaled="1"/>
              </a:gradFill>
            </a:endParaRPr>
          </a:p>
          <a:p>
            <a:pPr algn="ctr">
              <a:spcBef>
                <a:spcPts val="200"/>
              </a:spcBef>
            </a:pPr>
            <a:r>
              <a:rPr lang="ko-KR" altLang="en-US" sz="1400" b="1" spc="-100" dirty="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개선하기 위한 노력이 필요함</a:t>
            </a:r>
            <a:endParaRPr lang="en-US" altLang="ko-KR" sz="1400" b="1" spc="-100" dirty="0">
              <a:gradFill>
                <a:gsLst>
                  <a:gs pos="100000">
                    <a:schemeClr val="tx1"/>
                  </a:gs>
                  <a:gs pos="100000">
                    <a:srgbClr val="303B4A"/>
                  </a:gs>
                </a:gsLst>
                <a:lin ang="2700000" scaled="1"/>
              </a:gradFill>
            </a:endParaRPr>
          </a:p>
        </p:txBody>
      </p:sp>
      <p:sp>
        <p:nvSpPr>
          <p:cNvPr id="60" name="사각형: 둥근 모서리 59">
            <a:extLst>
              <a:ext uri="{FF2B5EF4-FFF2-40B4-BE49-F238E27FC236}">
                <a16:creationId xmlns:a16="http://schemas.microsoft.com/office/drawing/2014/main" id="{4775B3CC-6A49-5EE5-E192-564F48345DAD}"/>
              </a:ext>
            </a:extLst>
          </p:cNvPr>
          <p:cNvSpPr/>
          <p:nvPr/>
        </p:nvSpPr>
        <p:spPr>
          <a:xfrm>
            <a:off x="4482446" y="2552700"/>
            <a:ext cx="3227108" cy="1463422"/>
          </a:xfrm>
          <a:prstGeom prst="roundRect">
            <a:avLst>
              <a:gd name="adj" fmla="val 9633"/>
            </a:avLst>
          </a:prstGeom>
          <a:solidFill>
            <a:schemeClr val="bg1"/>
          </a:solidFill>
          <a:ln w="25400">
            <a:solidFill>
              <a:srgbClr val="0EAE6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200"/>
              </a:spcBef>
            </a:pPr>
            <a:r>
              <a:rPr lang="ko-KR" altLang="en-US" sz="1400" b="1" spc="-100" dirty="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  <a:cs typeface="PT Sans" pitchFamily="34" charset="-120"/>
              </a:rPr>
              <a:t>직장 내 괴롭힘에 대한 문제 발생 시</a:t>
            </a:r>
            <a:endParaRPr lang="en-US" altLang="ko-KR" sz="1400" b="1" spc="-100" dirty="0">
              <a:gradFill>
                <a:gsLst>
                  <a:gs pos="100000">
                    <a:schemeClr val="tx1"/>
                  </a:gs>
                  <a:gs pos="100000">
                    <a:srgbClr val="303B4A"/>
                  </a:gs>
                </a:gsLst>
                <a:lin ang="2700000" scaled="1"/>
              </a:gradFill>
              <a:cs typeface="PT Sans" pitchFamily="34" charset="-120"/>
            </a:endParaRPr>
          </a:p>
          <a:p>
            <a:pPr algn="ctr">
              <a:spcBef>
                <a:spcPts val="200"/>
              </a:spcBef>
            </a:pPr>
            <a:r>
              <a:rPr lang="ko-KR" altLang="en-US" sz="1400" b="1" spc="-100" dirty="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  <a:cs typeface="PT Sans" pitchFamily="34" charset="-120"/>
              </a:rPr>
              <a:t>상대방을 이해하고 </a:t>
            </a:r>
            <a:endParaRPr lang="en-US" altLang="ko-KR" sz="1400" b="1" spc="-100" dirty="0">
              <a:gradFill>
                <a:gsLst>
                  <a:gs pos="100000">
                    <a:schemeClr val="tx1"/>
                  </a:gs>
                  <a:gs pos="100000">
                    <a:srgbClr val="303B4A"/>
                  </a:gs>
                </a:gsLst>
                <a:lin ang="2700000" scaled="1"/>
              </a:gradFill>
              <a:cs typeface="PT Sans" pitchFamily="34" charset="-120"/>
            </a:endParaRPr>
          </a:p>
          <a:p>
            <a:pPr algn="ctr">
              <a:spcBef>
                <a:spcPts val="200"/>
              </a:spcBef>
            </a:pPr>
            <a:r>
              <a:rPr lang="ko-KR" altLang="en-US" sz="1400" b="1" spc="-100" dirty="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  <a:cs typeface="PT Sans" pitchFamily="34" charset="-120"/>
              </a:rPr>
              <a:t>공감하는 자세가 필요함</a:t>
            </a:r>
          </a:p>
        </p:txBody>
      </p:sp>
      <p:sp>
        <p:nvSpPr>
          <p:cNvPr id="61" name="사각형: 둥근 모서리 60">
            <a:extLst>
              <a:ext uri="{FF2B5EF4-FFF2-40B4-BE49-F238E27FC236}">
                <a16:creationId xmlns:a16="http://schemas.microsoft.com/office/drawing/2014/main" id="{CD05FD6C-0342-FA46-A922-2DDBBB013CC0}"/>
              </a:ext>
            </a:extLst>
          </p:cNvPr>
          <p:cNvSpPr/>
          <p:nvPr/>
        </p:nvSpPr>
        <p:spPr>
          <a:xfrm>
            <a:off x="4482446" y="4251578"/>
            <a:ext cx="3227108" cy="1463422"/>
          </a:xfrm>
          <a:prstGeom prst="roundRect">
            <a:avLst>
              <a:gd name="adj" fmla="val 9633"/>
            </a:avLst>
          </a:prstGeom>
          <a:solidFill>
            <a:schemeClr val="bg1"/>
          </a:solidFill>
          <a:ln w="25400">
            <a:solidFill>
              <a:srgbClr val="0EAE6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200"/>
              </a:spcBef>
            </a:pPr>
            <a:r>
              <a:rPr lang="ko-KR" altLang="en-US" sz="1400" b="1" spc="-100" dirty="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개개인의 성향이나 </a:t>
            </a:r>
            <a:r>
              <a:rPr lang="ko-KR" altLang="en-US" sz="1400" b="1" spc="-10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특성이 다름을</a:t>
            </a:r>
            <a:endParaRPr lang="en-US" altLang="ko-KR" sz="1400" b="1" spc="-100">
              <a:gradFill>
                <a:gsLst>
                  <a:gs pos="100000">
                    <a:schemeClr val="tx1"/>
                  </a:gs>
                  <a:gs pos="100000">
                    <a:srgbClr val="303B4A"/>
                  </a:gs>
                </a:gsLst>
                <a:lin ang="2700000" scaled="1"/>
              </a:gradFill>
            </a:endParaRPr>
          </a:p>
          <a:p>
            <a:pPr algn="ctr">
              <a:spcBef>
                <a:spcPts val="200"/>
              </a:spcBef>
            </a:pPr>
            <a:r>
              <a:rPr lang="ko-KR" altLang="en-US" sz="1400" b="1" spc="-10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인정하고</a:t>
            </a:r>
            <a:r>
              <a:rPr lang="en-US" altLang="ko-KR" sz="1400" b="1" spc="-100" dirty="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, </a:t>
            </a:r>
            <a:r>
              <a:rPr lang="ko-KR" altLang="en-US" sz="1400" b="1" spc="-100" dirty="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다름에서 오는 </a:t>
            </a:r>
            <a:r>
              <a:rPr lang="ko-KR" altLang="en-US" sz="1400" b="1" spc="-10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서로 간의</a:t>
            </a:r>
            <a:endParaRPr lang="en-US" altLang="ko-KR" sz="1400" b="1" spc="-100">
              <a:gradFill>
                <a:gsLst>
                  <a:gs pos="100000">
                    <a:schemeClr val="tx1"/>
                  </a:gs>
                  <a:gs pos="100000">
                    <a:srgbClr val="303B4A"/>
                  </a:gs>
                </a:gsLst>
                <a:lin ang="2700000" scaled="1"/>
              </a:gradFill>
            </a:endParaRPr>
          </a:p>
          <a:p>
            <a:pPr algn="ctr">
              <a:spcBef>
                <a:spcPts val="200"/>
              </a:spcBef>
            </a:pPr>
            <a:r>
              <a:rPr lang="ko-KR" altLang="en-US" sz="1400" b="1" spc="-10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갈등이나 </a:t>
            </a:r>
            <a:r>
              <a:rPr lang="ko-KR" altLang="en-US" sz="1400" b="1" spc="-100" dirty="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차이를 </a:t>
            </a:r>
            <a:r>
              <a:rPr lang="ko-KR" altLang="en-US" sz="1400" b="1" spc="-10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조율하기 위한</a:t>
            </a:r>
            <a:endParaRPr lang="en-US" altLang="ko-KR" sz="1400" b="1" spc="-100">
              <a:gradFill>
                <a:gsLst>
                  <a:gs pos="100000">
                    <a:schemeClr val="tx1"/>
                  </a:gs>
                  <a:gs pos="100000">
                    <a:srgbClr val="303B4A"/>
                  </a:gs>
                </a:gsLst>
                <a:lin ang="2700000" scaled="1"/>
              </a:gradFill>
            </a:endParaRPr>
          </a:p>
          <a:p>
            <a:pPr algn="ctr">
              <a:spcBef>
                <a:spcPts val="200"/>
              </a:spcBef>
            </a:pPr>
            <a:r>
              <a:rPr lang="ko-KR" altLang="en-US" sz="1400" b="1" spc="-10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노력이 </a:t>
            </a:r>
            <a:r>
              <a:rPr lang="ko-KR" altLang="en-US" sz="1400" b="1" spc="-100" dirty="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필요함</a:t>
            </a:r>
          </a:p>
        </p:txBody>
      </p:sp>
      <p:pic>
        <p:nvPicPr>
          <p:cNvPr id="56" name="그림 55">
            <a:extLst>
              <a:ext uri="{FF2B5EF4-FFF2-40B4-BE49-F238E27FC236}">
                <a16:creationId xmlns:a16="http://schemas.microsoft.com/office/drawing/2014/main" id="{299DAAA1-A8F9-ADDE-59B6-FC21BF91525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9837"/>
          <a:stretch/>
        </p:blipFill>
        <p:spPr>
          <a:xfrm>
            <a:off x="4167212" y="5449824"/>
            <a:ext cx="3857577" cy="1408175"/>
          </a:xfrm>
          <a:custGeom>
            <a:avLst/>
            <a:gdLst>
              <a:gd name="connsiteX0" fmla="*/ 0 w 4353024"/>
              <a:gd name="connsiteY0" fmla="*/ 0 h 1589034"/>
              <a:gd name="connsiteX1" fmla="*/ 999642 w 4353024"/>
              <a:gd name="connsiteY1" fmla="*/ 0 h 1589034"/>
              <a:gd name="connsiteX2" fmla="*/ 1162100 w 4353024"/>
              <a:gd name="connsiteY2" fmla="*/ 212672 h 1589034"/>
              <a:gd name="connsiteX3" fmla="*/ 1400225 w 4353024"/>
              <a:gd name="connsiteY3" fmla="*/ 145997 h 1589034"/>
              <a:gd name="connsiteX4" fmla="*/ 1446820 w 4353024"/>
              <a:gd name="connsiteY4" fmla="*/ 0 h 1589034"/>
              <a:gd name="connsiteX5" fmla="*/ 4353024 w 4353024"/>
              <a:gd name="connsiteY5" fmla="*/ 0 h 1589034"/>
              <a:gd name="connsiteX6" fmla="*/ 4353024 w 4353024"/>
              <a:gd name="connsiteY6" fmla="*/ 1589034 h 1589034"/>
              <a:gd name="connsiteX7" fmla="*/ 0 w 4353024"/>
              <a:gd name="connsiteY7" fmla="*/ 1589034 h 1589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353024" h="1589034">
                <a:moveTo>
                  <a:pt x="0" y="0"/>
                </a:moveTo>
                <a:lnTo>
                  <a:pt x="999642" y="0"/>
                </a:lnTo>
                <a:lnTo>
                  <a:pt x="1162100" y="212672"/>
                </a:lnTo>
                <a:lnTo>
                  <a:pt x="1400225" y="145997"/>
                </a:lnTo>
                <a:lnTo>
                  <a:pt x="1446820" y="0"/>
                </a:lnTo>
                <a:lnTo>
                  <a:pt x="4353024" y="0"/>
                </a:lnTo>
                <a:lnTo>
                  <a:pt x="4353024" y="1589034"/>
                </a:lnTo>
                <a:lnTo>
                  <a:pt x="0" y="1589034"/>
                </a:lnTo>
                <a:close/>
              </a:path>
            </a:pathLst>
          </a:custGeom>
        </p:spPr>
      </p:pic>
      <p:sp>
        <p:nvSpPr>
          <p:cNvPr id="62" name="사각형: 둥근 모서리 61">
            <a:extLst>
              <a:ext uri="{FF2B5EF4-FFF2-40B4-BE49-F238E27FC236}">
                <a16:creationId xmlns:a16="http://schemas.microsoft.com/office/drawing/2014/main" id="{6187D163-603F-FF75-FB1A-B411E8B0466D}"/>
              </a:ext>
            </a:extLst>
          </p:cNvPr>
          <p:cNvSpPr/>
          <p:nvPr/>
        </p:nvSpPr>
        <p:spPr>
          <a:xfrm>
            <a:off x="8230406" y="2552700"/>
            <a:ext cx="3227108" cy="1463422"/>
          </a:xfrm>
          <a:prstGeom prst="roundRect">
            <a:avLst>
              <a:gd name="adj" fmla="val 9633"/>
            </a:avLst>
          </a:prstGeom>
          <a:solidFill>
            <a:schemeClr val="bg1"/>
          </a:solidFill>
          <a:ln w="25400">
            <a:solidFill>
              <a:srgbClr val="0EAE6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200"/>
              </a:spcBef>
            </a:pPr>
            <a:r>
              <a:rPr lang="ko-KR" altLang="en-US" sz="1400" b="1" spc="-100" dirty="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  <a:cs typeface="PT Sans" pitchFamily="34" charset="-120"/>
              </a:rPr>
              <a:t>사업장 직장 내 괴롭힘 금지 </a:t>
            </a:r>
            <a:endParaRPr lang="en-US" altLang="ko-KR" sz="1400" b="1" spc="-100" dirty="0">
              <a:gradFill>
                <a:gsLst>
                  <a:gs pos="100000">
                    <a:schemeClr val="tx1"/>
                  </a:gs>
                  <a:gs pos="100000">
                    <a:srgbClr val="303B4A"/>
                  </a:gs>
                </a:gsLst>
                <a:lin ang="2700000" scaled="1"/>
              </a:gradFill>
              <a:cs typeface="PT Sans" pitchFamily="34" charset="-120"/>
            </a:endParaRPr>
          </a:p>
          <a:p>
            <a:pPr algn="ctr">
              <a:spcBef>
                <a:spcPts val="200"/>
              </a:spcBef>
            </a:pPr>
            <a:r>
              <a:rPr lang="ko-KR" altLang="en-US" sz="1400" b="1" spc="-100" dirty="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  <a:cs typeface="PT Sans" pitchFamily="34" charset="-120"/>
              </a:rPr>
              <a:t>관련사항 및 절차 등을 </a:t>
            </a:r>
            <a:endParaRPr lang="en-US" altLang="ko-KR" sz="1400" b="1" spc="-100" dirty="0">
              <a:gradFill>
                <a:gsLst>
                  <a:gs pos="100000">
                    <a:schemeClr val="tx1"/>
                  </a:gs>
                  <a:gs pos="100000">
                    <a:srgbClr val="303B4A"/>
                  </a:gs>
                </a:gsLst>
                <a:lin ang="2700000" scaled="1"/>
              </a:gradFill>
              <a:cs typeface="PT Sans" pitchFamily="34" charset="-120"/>
            </a:endParaRPr>
          </a:p>
          <a:p>
            <a:pPr algn="ctr">
              <a:spcBef>
                <a:spcPts val="200"/>
              </a:spcBef>
            </a:pPr>
            <a:r>
              <a:rPr lang="ko-KR" altLang="en-US" sz="1400" b="1" spc="-100" dirty="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  <a:cs typeface="PT Sans" pitchFamily="34" charset="-120"/>
              </a:rPr>
              <a:t>숙지하고 준수하여야 함</a:t>
            </a:r>
          </a:p>
        </p:txBody>
      </p:sp>
      <p:sp>
        <p:nvSpPr>
          <p:cNvPr id="64" name="사각형: 둥근 모서리 63">
            <a:extLst>
              <a:ext uri="{FF2B5EF4-FFF2-40B4-BE49-F238E27FC236}">
                <a16:creationId xmlns:a16="http://schemas.microsoft.com/office/drawing/2014/main" id="{865E6A19-9565-71DA-D1E3-C837AD9E6538}"/>
              </a:ext>
            </a:extLst>
          </p:cNvPr>
          <p:cNvSpPr/>
          <p:nvPr/>
        </p:nvSpPr>
        <p:spPr>
          <a:xfrm>
            <a:off x="8230406" y="4251578"/>
            <a:ext cx="3227108" cy="1463422"/>
          </a:xfrm>
          <a:prstGeom prst="roundRect">
            <a:avLst>
              <a:gd name="adj" fmla="val 9633"/>
            </a:avLst>
          </a:prstGeom>
          <a:solidFill>
            <a:schemeClr val="bg1"/>
          </a:solidFill>
          <a:ln w="25400">
            <a:solidFill>
              <a:srgbClr val="0EAE6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200"/>
              </a:spcBef>
            </a:pPr>
            <a:r>
              <a:rPr lang="ko-KR" altLang="en-US" sz="1400" b="1" spc="-100" dirty="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말이나 행동을 할 때 추측이 아닌 사실을 기반으로 하고</a:t>
            </a:r>
            <a:r>
              <a:rPr lang="en-US" altLang="ko-KR" sz="1400" b="1" spc="-100" dirty="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,</a:t>
            </a:r>
            <a:r>
              <a:rPr lang="ko-KR" altLang="en-US" sz="1400" b="1" spc="-100" dirty="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 다른 사람에 대한 험담과 근거 없는 소문을 퍼뜨리지 않도록 함</a:t>
            </a:r>
          </a:p>
        </p:txBody>
      </p:sp>
    </p:spTree>
    <p:extLst>
      <p:ext uri="{BB962C8B-B14F-4D97-AF65-F5344CB8AC3E}">
        <p14:creationId xmlns:p14="http://schemas.microsoft.com/office/powerpoint/2010/main" val="296882885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 hidden="1">
            <a:extLst>
              <a:ext uri="{FF2B5EF4-FFF2-40B4-BE49-F238E27FC236}">
                <a16:creationId xmlns:a16="http://schemas.microsoft.com/office/drawing/2014/main" id="{3BBDFD9E-1F60-FDC3-EAEB-6007937235D2}"/>
              </a:ext>
            </a:extLst>
          </p:cNvPr>
          <p:cNvSpPr txBox="1"/>
          <p:nvPr/>
        </p:nvSpPr>
        <p:spPr>
          <a:xfrm>
            <a:off x="3891871" y="3281352"/>
            <a:ext cx="4408259" cy="110799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ko-KR" altLang="en-US" sz="7200" b="1" spc="-50">
                <a:gradFill>
                  <a:gsLst>
                    <a:gs pos="100000">
                      <a:schemeClr val="tx1"/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감사합니다</a:t>
            </a:r>
            <a:endParaRPr lang="ko-KR" altLang="en-US" sz="7200" spc="-50">
              <a:gradFill>
                <a:gsLst>
                  <a:gs pos="100000">
                    <a:schemeClr val="tx1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latin typeface="G마켓 산스 TTF Bold" panose="02000000000000000000" pitchFamily="2" charset="-127"/>
              <a:ea typeface="G마켓 산스 TTF Bold" panose="02000000000000000000" pitchFamily="2" charset="-127"/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82A404C6-C41B-0BC1-8058-55F8971D3177}"/>
              </a:ext>
            </a:extLst>
          </p:cNvPr>
          <p:cNvGrpSpPr/>
          <p:nvPr/>
        </p:nvGrpSpPr>
        <p:grpSpPr>
          <a:xfrm>
            <a:off x="3889056" y="2858407"/>
            <a:ext cx="4413887" cy="1487398"/>
            <a:chOff x="3889056" y="2901950"/>
            <a:chExt cx="4413887" cy="1487398"/>
          </a:xfrm>
        </p:grpSpPr>
        <p:sp>
          <p:nvSpPr>
            <p:cNvPr id="3" name="직사각형 2">
              <a:extLst>
                <a:ext uri="{FF2B5EF4-FFF2-40B4-BE49-F238E27FC236}">
                  <a16:creationId xmlns:a16="http://schemas.microsoft.com/office/drawing/2014/main" id="{0AFC9404-A57B-7397-BCC7-67D4036E1764}"/>
                </a:ext>
              </a:extLst>
            </p:cNvPr>
            <p:cNvSpPr/>
            <p:nvPr/>
          </p:nvSpPr>
          <p:spPr>
            <a:xfrm>
              <a:off x="3969039" y="2901950"/>
              <a:ext cx="4253922" cy="240246"/>
            </a:xfrm>
            <a:prstGeom prst="rect">
              <a:avLst/>
            </a:prstGeom>
            <a:solidFill>
              <a:srgbClr val="0EAE6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4DD9A6C7-7CEB-3E1D-4638-FF3DA3CEFDD9}"/>
                </a:ext>
              </a:extLst>
            </p:cNvPr>
            <p:cNvSpPr txBox="1"/>
            <p:nvPr/>
          </p:nvSpPr>
          <p:spPr>
            <a:xfrm>
              <a:off x="4146751" y="2914351"/>
              <a:ext cx="3898503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ko-KR" altLang="en-US" sz="1400" b="1" spc="-100">
                  <a:gradFill>
                    <a:gsLst>
                      <a:gs pos="100000">
                        <a:schemeClr val="bg1"/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latin typeface="+mn-ea"/>
                </a:rPr>
                <a:t>근로자</a:t>
              </a:r>
              <a:r>
                <a:rPr lang="ko-KR" altLang="en-US" sz="1400" spc="-100">
                  <a:gradFill>
                    <a:gsLst>
                      <a:gs pos="100000">
                        <a:schemeClr val="bg1"/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latin typeface="+mn-ea"/>
                </a:rPr>
                <a:t>를 위한 직장 내 괴롭힘 예방 및 대응 교육자료</a:t>
              </a:r>
            </a:p>
          </p:txBody>
        </p:sp>
        <p:pic>
          <p:nvPicPr>
            <p:cNvPr id="5" name="그림 4">
              <a:extLst>
                <a:ext uri="{FF2B5EF4-FFF2-40B4-BE49-F238E27FC236}">
                  <a16:creationId xmlns:a16="http://schemas.microsoft.com/office/drawing/2014/main" id="{EFDE5A7A-12D8-216B-5CEA-FF06A3B25CD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89056" y="3279780"/>
              <a:ext cx="4413887" cy="110956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388277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>
            <a:extLst>
              <a:ext uri="{FF2B5EF4-FFF2-40B4-BE49-F238E27FC236}">
                <a16:creationId xmlns:a16="http://schemas.microsoft.com/office/drawing/2014/main" id="{DA8711C5-CDDC-C349-E79D-6DF249797A8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/>
              <a:t>Ⅰ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8A37F52-F455-CB67-8E12-E3BF0A345EF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ko-KR" altLang="en-US" dirty="0"/>
              <a:t>직장 내 괴롭힘 금지 제도는 무엇인가요</a:t>
            </a:r>
            <a:r>
              <a:rPr lang="en-US" altLang="ko-KR" dirty="0"/>
              <a:t>?</a:t>
            </a:r>
            <a:endParaRPr lang="ko-KR" altLang="en-US" dirty="0"/>
          </a:p>
        </p:txBody>
      </p:sp>
      <p:sp>
        <p:nvSpPr>
          <p:cNvPr id="4" name="사각형: 둥근 위쪽 모서리 3">
            <a:extLst>
              <a:ext uri="{FF2B5EF4-FFF2-40B4-BE49-F238E27FC236}">
                <a16:creationId xmlns:a16="http://schemas.microsoft.com/office/drawing/2014/main" id="{BD40726B-C9D1-9091-52A0-E21CED3AF256}"/>
              </a:ext>
            </a:extLst>
          </p:cNvPr>
          <p:cNvSpPr/>
          <p:nvPr/>
        </p:nvSpPr>
        <p:spPr>
          <a:xfrm rot="16200000">
            <a:off x="6126966" y="-4336424"/>
            <a:ext cx="420669" cy="1170940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EAE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4A56637-BB43-90FB-DA2A-CFFF1901AF40}"/>
              </a:ext>
            </a:extLst>
          </p:cNvPr>
          <p:cNvSpPr txBox="1"/>
          <p:nvPr/>
        </p:nvSpPr>
        <p:spPr>
          <a:xfrm>
            <a:off x="886614" y="1364388"/>
            <a:ext cx="5995231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직장 내 괴롭힘 금지 제도 원칙 </a:t>
            </a:r>
            <a:r>
              <a:rPr kumimoji="0" lang="en-US" altLang="ko-KR" sz="2000" b="0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&lt;</a:t>
            </a:r>
            <a:r>
              <a:rPr kumimoji="0" lang="ko-KR" altLang="en-US" sz="2000" b="0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근로기준법 제</a:t>
            </a:r>
            <a:r>
              <a:rPr kumimoji="0" lang="en-US" altLang="ko-KR" sz="2000" b="0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76</a:t>
            </a:r>
            <a:r>
              <a:rPr kumimoji="0" lang="ko-KR" altLang="en-US" sz="2000" b="0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조의 </a:t>
            </a:r>
            <a:r>
              <a:rPr kumimoji="0" lang="en-US" altLang="ko-KR" sz="2000" b="0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2&gt;</a:t>
            </a:r>
          </a:p>
        </p:txBody>
      </p:sp>
      <p:sp>
        <p:nvSpPr>
          <p:cNvPr id="7" name="타원 6">
            <a:extLst>
              <a:ext uri="{FF2B5EF4-FFF2-40B4-BE49-F238E27FC236}">
                <a16:creationId xmlns:a16="http://schemas.microsoft.com/office/drawing/2014/main" id="{5BF2B332-A055-7D43-05CE-4381D1EC89C0}"/>
              </a:ext>
            </a:extLst>
          </p:cNvPr>
          <p:cNvSpPr/>
          <p:nvPr/>
        </p:nvSpPr>
        <p:spPr>
          <a:xfrm>
            <a:off x="543753" y="1380573"/>
            <a:ext cx="277778" cy="27777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E83F1BB-EBA0-A0BC-405F-1D1744338D80}"/>
              </a:ext>
            </a:extLst>
          </p:cNvPr>
          <p:cNvSpPr txBox="1"/>
          <p:nvPr/>
        </p:nvSpPr>
        <p:spPr>
          <a:xfrm>
            <a:off x="835814" y="1917974"/>
            <a:ext cx="9630842" cy="1841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사용자 또는 근로자는 직장에서의 지위 또는 관계 등의 우위를 이용하여 업무상</a:t>
            </a:r>
            <a:endParaRPr kumimoji="0" lang="en-US" altLang="ko-KR" sz="2000" b="1" i="0" u="none" strike="noStrike" kern="1200" cap="none" spc="-100" normalizeH="0" baseline="0" noProof="0" dirty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적정범위를 넘어 다른 근로자에게 </a:t>
            </a:r>
            <a:r>
              <a:rPr kumimoji="0" lang="ko-KR" altLang="en-US" sz="2000" b="1" i="0" u="none" strike="noStrike" kern="1200" cap="none" spc="-100" normalizeH="0" baseline="0" noProof="0" dirty="0" err="1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신체적ㆍ정신적</a:t>
            </a:r>
            <a:r>
              <a:rPr kumimoji="0" lang="ko-KR" altLang="en-US" sz="2000" b="1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고통을 주거나 근무환경을 악화시키는</a:t>
            </a:r>
            <a:endParaRPr kumimoji="0" lang="en-US" altLang="ko-KR" sz="2000" b="1" i="0" u="none" strike="noStrike" kern="1200" cap="none" spc="-100" normalizeH="0" baseline="0" noProof="0" dirty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행위 금지</a:t>
            </a:r>
            <a:endParaRPr kumimoji="0" lang="en-US" altLang="ko-KR" sz="2000" b="1" i="0" u="none" strike="noStrike" kern="1200" cap="none" spc="-100" normalizeH="0" baseline="0" noProof="0" dirty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  <a:p>
            <a:pPr marL="209550" marR="0" lvl="0" indent="-209550" algn="l" defTabSz="914400" rtl="0" eaLnBrk="1" fontAlgn="auto" latinLnBrk="1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6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※ </a:t>
            </a:r>
            <a:r>
              <a:rPr kumimoji="0" lang="ko-KR" altLang="en-US" sz="16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사용자*가 직장 내 괴롭힘 행위를 한 경우</a:t>
            </a:r>
            <a:r>
              <a:rPr kumimoji="0" lang="en-US" altLang="ko-KR" sz="16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en-US" altLang="ko-KR" sz="1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1,000</a:t>
            </a:r>
            <a:r>
              <a:rPr kumimoji="0" lang="ko-KR" altLang="en-US" sz="16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만원 이하 과태료 부과</a:t>
            </a:r>
            <a:r>
              <a:rPr kumimoji="0" lang="ko-KR" altLang="en-US" sz="12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/>
            </a:r>
            <a:br>
              <a:rPr kumimoji="0" lang="ko-KR" altLang="en-US" sz="12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</a:br>
            <a:r>
              <a:rPr kumimoji="0" lang="ko-KR" altLang="en-US" sz="12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*사용자의 배우자</a:t>
            </a:r>
            <a:r>
              <a:rPr kumimoji="0" lang="en-US" altLang="ko-KR" sz="12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, 4</a:t>
            </a:r>
            <a:r>
              <a:rPr kumimoji="0" lang="ko-KR" altLang="en-US" sz="12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촌 </a:t>
            </a:r>
            <a:r>
              <a:rPr kumimoji="0" lang="ko-KR" altLang="en-US" sz="1200" b="0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이내 혈족ㆍ인척이 </a:t>
            </a:r>
            <a:r>
              <a:rPr kumimoji="0" lang="ko-KR" altLang="en-US" sz="12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해당 </a:t>
            </a:r>
            <a:r>
              <a:rPr kumimoji="0" lang="ko-KR" altLang="en-US" sz="1200" b="0" i="0" u="none" strike="noStrike" kern="1200" cap="none" spc="-100" normalizeH="0" baseline="0" noProof="0" dirty="0" err="1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사업ㆍ사업장의</a:t>
            </a:r>
            <a:r>
              <a:rPr kumimoji="0" lang="ko-KR" altLang="en-US" sz="12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근로자인 경우 포함 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2000" b="1" i="0" u="none" strike="noStrike" kern="1200" cap="none" spc="-100" normalizeH="0" baseline="0" noProof="0" dirty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2C12C47-5526-409F-A652-0BA29242AB1B}"/>
              </a:ext>
            </a:extLst>
          </p:cNvPr>
          <p:cNvSpPr txBox="1"/>
          <p:nvPr/>
        </p:nvSpPr>
        <p:spPr>
          <a:xfrm>
            <a:off x="821531" y="2635527"/>
            <a:ext cx="65" cy="215444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400" b="0" i="0" u="none" strike="noStrike" kern="1200" cap="none" spc="-150" normalizeH="0" baseline="0" noProof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55" name="그림 54">
            <a:extLst>
              <a:ext uri="{FF2B5EF4-FFF2-40B4-BE49-F238E27FC236}">
                <a16:creationId xmlns:a16="http://schemas.microsoft.com/office/drawing/2014/main" id="{AB289DB0-7ABC-439A-87E2-59F7131F71D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405" t="5391"/>
          <a:stretch/>
        </p:blipFill>
        <p:spPr>
          <a:xfrm>
            <a:off x="10083800" y="637359"/>
            <a:ext cx="2108200" cy="1841499"/>
          </a:xfrm>
          <a:prstGeom prst="rect">
            <a:avLst/>
          </a:prstGeom>
        </p:spPr>
      </p:pic>
      <p:grpSp>
        <p:nvGrpSpPr>
          <p:cNvPr id="20" name="그룹 19">
            <a:extLst>
              <a:ext uri="{FF2B5EF4-FFF2-40B4-BE49-F238E27FC236}">
                <a16:creationId xmlns:a16="http://schemas.microsoft.com/office/drawing/2014/main" id="{0A7DF5B8-CEA8-4932-8575-1B1F7D34A60D}"/>
              </a:ext>
            </a:extLst>
          </p:cNvPr>
          <p:cNvGrpSpPr/>
          <p:nvPr/>
        </p:nvGrpSpPr>
        <p:grpSpPr>
          <a:xfrm>
            <a:off x="619955" y="1456300"/>
            <a:ext cx="125373" cy="126312"/>
            <a:chOff x="619955" y="1505288"/>
            <a:chExt cx="125373" cy="126312"/>
          </a:xfrm>
        </p:grpSpPr>
        <p:sp>
          <p:nvSpPr>
            <p:cNvPr id="21" name="자유형: 도형 20">
              <a:extLst>
                <a:ext uri="{FF2B5EF4-FFF2-40B4-BE49-F238E27FC236}">
                  <a16:creationId xmlns:a16="http://schemas.microsoft.com/office/drawing/2014/main" id="{867DCE05-6294-4ECC-85A9-2BE42AC1C5C8}"/>
                </a:ext>
              </a:extLst>
            </p:cNvPr>
            <p:cNvSpPr/>
            <p:nvPr/>
          </p:nvSpPr>
          <p:spPr>
            <a:xfrm>
              <a:off x="665642" y="1505288"/>
              <a:ext cx="79686" cy="126312"/>
            </a:xfrm>
            <a:custGeom>
              <a:avLst/>
              <a:gdLst>
                <a:gd name="connsiteX0" fmla="*/ 76743 w 79686"/>
                <a:gd name="connsiteY0" fmla="*/ 62382 h 126312"/>
                <a:gd name="connsiteX1" fmla="*/ 69888 w 79686"/>
                <a:gd name="connsiteY1" fmla="*/ 77017 h 126312"/>
                <a:gd name="connsiteX2" fmla="*/ 26891 w 79686"/>
                <a:gd name="connsiteY2" fmla="*/ 120016 h 126312"/>
                <a:gd name="connsiteX3" fmla="*/ -60 w 79686"/>
                <a:gd name="connsiteY3" fmla="*/ 120016 h 126312"/>
                <a:gd name="connsiteX4" fmla="*/ -2941 w 79686"/>
                <a:gd name="connsiteY4" fmla="*/ 116319 h 126312"/>
                <a:gd name="connsiteX5" fmla="*/ 36361 w 79686"/>
                <a:gd name="connsiteY5" fmla="*/ 77019 h 126312"/>
                <a:gd name="connsiteX6" fmla="*/ 38828 w 79686"/>
                <a:gd name="connsiteY6" fmla="*/ 50228 h 126312"/>
                <a:gd name="connsiteX7" fmla="*/ 35846 w 79686"/>
                <a:gd name="connsiteY7" fmla="*/ 47348 h 126312"/>
                <a:gd name="connsiteX8" fmla="*/ -2944 w 79686"/>
                <a:gd name="connsiteY8" fmla="*/ 8563 h 126312"/>
                <a:gd name="connsiteX9" fmla="*/ -60 w 79686"/>
                <a:gd name="connsiteY9" fmla="*/ 4865 h 126312"/>
                <a:gd name="connsiteX10" fmla="*/ 26883 w 79686"/>
                <a:gd name="connsiteY10" fmla="*/ 4865 h 126312"/>
                <a:gd name="connsiteX11" fmla="*/ 26885 w 79686"/>
                <a:gd name="connsiteY11" fmla="*/ 4865 h 126312"/>
                <a:gd name="connsiteX12" fmla="*/ 69368 w 79686"/>
                <a:gd name="connsiteY12" fmla="*/ 47348 h 126312"/>
                <a:gd name="connsiteX13" fmla="*/ 76743 w 79686"/>
                <a:gd name="connsiteY13" fmla="*/ 62382 h 126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9686" h="126312">
                  <a:moveTo>
                    <a:pt x="76743" y="62382"/>
                  </a:moveTo>
                  <a:cubicBezTo>
                    <a:pt x="76749" y="68038"/>
                    <a:pt x="74236" y="73401"/>
                    <a:pt x="69888" y="77017"/>
                  </a:cubicBezTo>
                  <a:lnTo>
                    <a:pt x="26891" y="120016"/>
                  </a:lnTo>
                  <a:cubicBezTo>
                    <a:pt x="19448" y="127458"/>
                    <a:pt x="7383" y="127458"/>
                    <a:pt x="-60" y="120016"/>
                  </a:cubicBezTo>
                  <a:cubicBezTo>
                    <a:pt x="-1168" y="118907"/>
                    <a:pt x="-2137" y="117665"/>
                    <a:pt x="-2941" y="116319"/>
                  </a:cubicBezTo>
                  <a:lnTo>
                    <a:pt x="36361" y="77019"/>
                  </a:lnTo>
                  <a:cubicBezTo>
                    <a:pt x="44440" y="70302"/>
                    <a:pt x="45545" y="58307"/>
                    <a:pt x="38828" y="50228"/>
                  </a:cubicBezTo>
                  <a:cubicBezTo>
                    <a:pt x="37941" y="49162"/>
                    <a:pt x="36942" y="48197"/>
                    <a:pt x="35846" y="47348"/>
                  </a:cubicBezTo>
                  <a:lnTo>
                    <a:pt x="-2944" y="8563"/>
                  </a:lnTo>
                  <a:cubicBezTo>
                    <a:pt x="-2141" y="7215"/>
                    <a:pt x="-1171" y="5973"/>
                    <a:pt x="-60" y="4865"/>
                  </a:cubicBezTo>
                  <a:cubicBezTo>
                    <a:pt x="7381" y="-2575"/>
                    <a:pt x="19443" y="-2575"/>
                    <a:pt x="26883" y="4865"/>
                  </a:cubicBezTo>
                  <a:cubicBezTo>
                    <a:pt x="26885" y="4865"/>
                    <a:pt x="26885" y="4865"/>
                    <a:pt x="26885" y="4865"/>
                  </a:cubicBezTo>
                  <a:lnTo>
                    <a:pt x="69368" y="47348"/>
                  </a:lnTo>
                  <a:cubicBezTo>
                    <a:pt x="74023" y="50945"/>
                    <a:pt x="76747" y="56499"/>
                    <a:pt x="76743" y="62382"/>
                  </a:cubicBezTo>
                  <a:close/>
                </a:path>
              </a:pathLst>
            </a:custGeom>
            <a:solidFill>
              <a:srgbClr val="0EAE67"/>
            </a:solidFill>
            <a:ln w="1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23" name="자유형: 도형 22">
              <a:extLst>
                <a:ext uri="{FF2B5EF4-FFF2-40B4-BE49-F238E27FC236}">
                  <a16:creationId xmlns:a16="http://schemas.microsoft.com/office/drawing/2014/main" id="{0155E38D-2521-4923-95F4-099068A42767}"/>
                </a:ext>
              </a:extLst>
            </p:cNvPr>
            <p:cNvSpPr/>
            <p:nvPr/>
          </p:nvSpPr>
          <p:spPr>
            <a:xfrm>
              <a:off x="619955" y="1507713"/>
              <a:ext cx="78473" cy="121574"/>
            </a:xfrm>
            <a:custGeom>
              <a:avLst/>
              <a:gdLst>
                <a:gd name="connsiteX0" fmla="*/ 70388 w 78473"/>
                <a:gd name="connsiteY0" fmla="*/ 47522 h 121574"/>
                <a:gd name="connsiteX1" fmla="*/ 27181 w 78473"/>
                <a:gd name="connsiteY1" fmla="*/ 4322 h 121574"/>
                <a:gd name="connsiteX2" fmla="*/ 2344 w 78473"/>
                <a:gd name="connsiteY2" fmla="*/ 4537 h 121574"/>
                <a:gd name="connsiteX3" fmla="*/ 2345 w 78473"/>
                <a:gd name="connsiteY3" fmla="*/ 29162 h 121574"/>
                <a:gd name="connsiteX4" fmla="*/ 33130 w 78473"/>
                <a:gd name="connsiteY4" fmla="*/ 59942 h 121574"/>
                <a:gd name="connsiteX5" fmla="*/ 2203 w 78473"/>
                <a:gd name="connsiteY5" fmla="*/ 90873 h 121574"/>
                <a:gd name="connsiteX6" fmla="*/ 2199 w 78473"/>
                <a:gd name="connsiteY6" fmla="*/ 115712 h 121574"/>
                <a:gd name="connsiteX7" fmla="*/ 27038 w 78473"/>
                <a:gd name="connsiteY7" fmla="*/ 115718 h 121574"/>
                <a:gd name="connsiteX8" fmla="*/ 70389 w 78473"/>
                <a:gd name="connsiteY8" fmla="*/ 72366 h 121574"/>
                <a:gd name="connsiteX9" fmla="*/ 70389 w 78473"/>
                <a:gd name="connsiteY9" fmla="*/ 47526 h 121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8473" h="121574">
                  <a:moveTo>
                    <a:pt x="70388" y="47522"/>
                  </a:moveTo>
                  <a:lnTo>
                    <a:pt x="27181" y="4322"/>
                  </a:lnTo>
                  <a:cubicBezTo>
                    <a:pt x="20262" y="-2477"/>
                    <a:pt x="9142" y="-2381"/>
                    <a:pt x="2344" y="4537"/>
                  </a:cubicBezTo>
                  <a:cubicBezTo>
                    <a:pt x="-4373" y="11372"/>
                    <a:pt x="-4373" y="22329"/>
                    <a:pt x="2345" y="29162"/>
                  </a:cubicBezTo>
                  <a:lnTo>
                    <a:pt x="33130" y="59942"/>
                  </a:lnTo>
                  <a:lnTo>
                    <a:pt x="2203" y="90873"/>
                  </a:lnTo>
                  <a:cubicBezTo>
                    <a:pt x="-4658" y="97731"/>
                    <a:pt x="-4659" y="108853"/>
                    <a:pt x="2199" y="115712"/>
                  </a:cubicBezTo>
                  <a:cubicBezTo>
                    <a:pt x="9057" y="122573"/>
                    <a:pt x="20177" y="122575"/>
                    <a:pt x="27038" y="115718"/>
                  </a:cubicBezTo>
                  <a:lnTo>
                    <a:pt x="70389" y="72366"/>
                  </a:lnTo>
                  <a:cubicBezTo>
                    <a:pt x="77244" y="65504"/>
                    <a:pt x="77244" y="54388"/>
                    <a:pt x="70389" y="47526"/>
                  </a:cubicBezTo>
                  <a:close/>
                </a:path>
              </a:pathLst>
            </a:custGeom>
            <a:solidFill>
              <a:srgbClr val="08683D"/>
            </a:solidFill>
            <a:ln w="1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8E31826A-01E9-46A7-B822-E97902CD3F54}"/>
              </a:ext>
            </a:extLst>
          </p:cNvPr>
          <p:cNvSpPr/>
          <p:nvPr/>
        </p:nvSpPr>
        <p:spPr>
          <a:xfrm>
            <a:off x="482600" y="3637916"/>
            <a:ext cx="11226799" cy="2523395"/>
          </a:xfrm>
          <a:prstGeom prst="roundRect">
            <a:avLst>
              <a:gd name="adj" fmla="val 4199"/>
            </a:avLst>
          </a:prstGeom>
          <a:solidFill>
            <a:srgbClr val="0EAE67"/>
          </a:solidFill>
          <a:ln w="25400">
            <a:solidFill>
              <a:srgbClr val="0EAE6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6F56A7A-0DFC-4F52-9816-A0E7A997E8FA}"/>
              </a:ext>
            </a:extLst>
          </p:cNvPr>
          <p:cNvSpPr txBox="1"/>
          <p:nvPr/>
        </p:nvSpPr>
        <p:spPr>
          <a:xfrm>
            <a:off x="576199" y="3892449"/>
            <a:ext cx="2071081" cy="548868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600" b="1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직장 내 괴롭힘 금지 제도</a:t>
            </a:r>
            <a:endParaRPr kumimoji="0" lang="en-US" altLang="ko-KR" sz="1600" b="1" i="0" u="none" strike="noStrike" kern="1200" cap="none" spc="-150" normalizeH="0" baseline="0" noProof="0">
              <a:ln>
                <a:noFill/>
              </a:ln>
              <a:gradFill>
                <a:gsLst>
                  <a:gs pos="100000">
                    <a:prstClr val="white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800" b="1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도입배경</a:t>
            </a:r>
            <a:endParaRPr kumimoji="0" lang="en-US" altLang="ko-KR" sz="1800" b="1" i="0" u="none" strike="noStrike" kern="1200" cap="none" spc="-100" normalizeH="0" baseline="0" noProof="0">
              <a:ln>
                <a:noFill/>
              </a:ln>
              <a:gradFill>
                <a:gsLst>
                  <a:gs pos="100000">
                    <a:prstClr val="white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26" name="사각형: 둥근 모서리 25">
            <a:extLst>
              <a:ext uri="{FF2B5EF4-FFF2-40B4-BE49-F238E27FC236}">
                <a16:creationId xmlns:a16="http://schemas.microsoft.com/office/drawing/2014/main" id="{56934A22-C9CB-46D6-B310-4AF615C8B9D8}"/>
              </a:ext>
            </a:extLst>
          </p:cNvPr>
          <p:cNvSpPr/>
          <p:nvPr/>
        </p:nvSpPr>
        <p:spPr>
          <a:xfrm>
            <a:off x="2768600" y="3637916"/>
            <a:ext cx="8940799" cy="2523394"/>
          </a:xfrm>
          <a:prstGeom prst="roundRect">
            <a:avLst>
              <a:gd name="adj" fmla="val 4199"/>
            </a:avLst>
          </a:prstGeom>
          <a:solidFill>
            <a:schemeClr val="bg1"/>
          </a:solidFill>
          <a:ln w="25400">
            <a:solidFill>
              <a:srgbClr val="0EAE6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grpSp>
        <p:nvGrpSpPr>
          <p:cNvPr id="27" name="그룹 26">
            <a:extLst>
              <a:ext uri="{FF2B5EF4-FFF2-40B4-BE49-F238E27FC236}">
                <a16:creationId xmlns:a16="http://schemas.microsoft.com/office/drawing/2014/main" id="{192F3E73-4AF1-45C7-B281-B154C0DD4554}"/>
              </a:ext>
            </a:extLst>
          </p:cNvPr>
          <p:cNvGrpSpPr/>
          <p:nvPr/>
        </p:nvGrpSpPr>
        <p:grpSpPr>
          <a:xfrm>
            <a:off x="2994814" y="3892449"/>
            <a:ext cx="8584081" cy="2014329"/>
            <a:chOff x="2994814" y="3819135"/>
            <a:chExt cx="8584081" cy="2014329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7B79B1F2-0F76-446E-AF8F-84385EF52FC2}"/>
                </a:ext>
              </a:extLst>
            </p:cNvPr>
            <p:cNvSpPr txBox="1"/>
            <p:nvPr/>
          </p:nvSpPr>
          <p:spPr>
            <a:xfrm>
              <a:off x="2994814" y="3819135"/>
              <a:ext cx="8523167" cy="789960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2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600" b="0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근로자가 직장 내 괴롭힘이 없는 업무 환경에서 안전하게 근무하고</a:t>
              </a:r>
              <a:r>
                <a:rPr kumimoji="0" lang="en-US" altLang="ko-KR" sz="1600" b="0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, </a:t>
              </a:r>
              <a:r>
                <a:rPr kumimoji="0" lang="ko-KR" altLang="en-US" sz="1600" b="0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피해를 당한 경우에는 신속한</a:t>
              </a:r>
            </a:p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2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600" b="0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조치를 통해 조속히 원상 회복할 수 있도록 지난 </a:t>
              </a:r>
              <a:r>
                <a:rPr kumimoji="0" lang="en-US" altLang="ko-KR" sz="1600" b="0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2019</a:t>
              </a:r>
              <a:r>
                <a:rPr kumimoji="0" lang="ko-KR" altLang="en-US" sz="1600" b="0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년 </a:t>
              </a:r>
              <a:r>
                <a:rPr kumimoji="0" lang="en-US" altLang="ko-KR" sz="1600" b="0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7</a:t>
              </a:r>
              <a:r>
                <a:rPr kumimoji="0" lang="ko-KR" altLang="en-US" sz="1600" b="0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월부터 이른바 ‘직장 내 괴롭힘 금지 </a:t>
              </a:r>
              <a:r>
                <a:rPr kumimoji="0" lang="ko-KR" altLang="en-US" sz="1600" b="0" i="0" u="none" strike="noStrike" kern="1200" cap="none" spc="-100" normalizeH="0" baseline="0" noProof="0" dirty="0" err="1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제도’가</a:t>
              </a:r>
              <a:endParaRPr kumimoji="0" lang="ko-KR" altLang="en-US" sz="16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2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600" b="0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도입되었습니다</a:t>
              </a:r>
              <a:r>
                <a:rPr kumimoji="0" lang="en-US" altLang="ko-KR" sz="1600" b="0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.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B5025E6B-3EBD-460A-B1CD-6A71E4BF0EAE}"/>
                </a:ext>
              </a:extLst>
            </p:cNvPr>
            <p:cNvSpPr txBox="1"/>
            <p:nvPr/>
          </p:nvSpPr>
          <p:spPr>
            <a:xfrm>
              <a:off x="2994814" y="4771635"/>
              <a:ext cx="8584081" cy="1061829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>
                <a:spcBef>
                  <a:spcPts val="200"/>
                </a:spcBef>
              </a:pPr>
              <a:r>
                <a:rPr lang="ko-KR" altLang="en-US" sz="1600" spc="-10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현행 직장 내 괴롭힘 금지 제도는 </a:t>
              </a:r>
              <a:r>
                <a:rPr lang="ko-KR" altLang="en-US" sz="1600" b="1" spc="-10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직장 내 괴롭힘을 </a:t>
              </a:r>
              <a:r>
                <a:rPr lang="ko-KR" altLang="en-US" sz="1600" b="1" spc="-100" dirty="0" err="1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정의ㆍ금지하는</a:t>
              </a:r>
              <a:r>
                <a:rPr lang="ko-KR" altLang="en-US" sz="1600" b="1" spc="-10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 동시에 직장 내 괴롭힘의 발생 시</a:t>
              </a:r>
              <a:endParaRPr lang="en-US" altLang="ko-KR" sz="1600" b="1" spc="-100" dirty="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</a:endParaRPr>
            </a:p>
            <a:p>
              <a:pPr>
                <a:spcBef>
                  <a:spcPts val="200"/>
                </a:spcBef>
              </a:pPr>
              <a:r>
                <a:rPr lang="ko-KR" altLang="en-US" sz="1600" b="1" spc="-10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사용자의 조사 및 조치 의무</a:t>
              </a:r>
              <a:r>
                <a:rPr lang="ko-KR" altLang="en-US" sz="1600" spc="-10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를 규정하고 있습니다</a:t>
              </a:r>
              <a:r>
                <a:rPr lang="en-US" altLang="ko-KR" sz="1600" spc="-10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. </a:t>
              </a:r>
              <a:r>
                <a:rPr lang="ko-KR" altLang="en-US" sz="1600" spc="-10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사용자가 객관적 조사를 지체없이 하지 않거나</a:t>
              </a:r>
              <a:r>
                <a:rPr lang="en-US" altLang="ko-KR" sz="1600" spc="-10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,</a:t>
              </a:r>
            </a:p>
            <a:p>
              <a:pPr>
                <a:spcBef>
                  <a:spcPts val="200"/>
                </a:spcBef>
              </a:pPr>
              <a:r>
                <a:rPr lang="ko-KR" altLang="en-US" sz="1600" spc="-10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신고자나 피해근로자에게 불리한 처우를 할 경우 과태료 또는 형사처벌을 부과하도록 규정하여</a:t>
              </a:r>
              <a:endParaRPr lang="en-US" altLang="ko-KR" sz="1600" spc="-100" dirty="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</a:endParaRPr>
            </a:p>
            <a:p>
              <a:pPr>
                <a:spcBef>
                  <a:spcPts val="200"/>
                </a:spcBef>
              </a:pPr>
              <a:r>
                <a:rPr lang="ko-KR" altLang="en-US" sz="1600" spc="-10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근로자를 더욱 효과적으로 보호하고 있습니다</a:t>
              </a:r>
              <a:r>
                <a:rPr lang="en-US" altLang="ko-KR" sz="1600" spc="-10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.</a:t>
              </a:r>
            </a:p>
          </p:txBody>
        </p:sp>
      </p:grpSp>
      <p:pic>
        <p:nvPicPr>
          <p:cNvPr id="30" name="그림 29">
            <a:extLst>
              <a:ext uri="{FF2B5EF4-FFF2-40B4-BE49-F238E27FC236}">
                <a16:creationId xmlns:a16="http://schemas.microsoft.com/office/drawing/2014/main" id="{296A0BD7-32B2-4B24-A826-B0972D99E44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5539"/>
          <a:stretch/>
        </p:blipFill>
        <p:spPr>
          <a:xfrm>
            <a:off x="971602" y="4571997"/>
            <a:ext cx="1930898" cy="1573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61186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위쪽 모서리 5">
            <a:extLst>
              <a:ext uri="{FF2B5EF4-FFF2-40B4-BE49-F238E27FC236}">
                <a16:creationId xmlns:a16="http://schemas.microsoft.com/office/drawing/2014/main" id="{EFFF1724-7196-F0E1-4428-363909EEBF26}"/>
              </a:ext>
            </a:extLst>
          </p:cNvPr>
          <p:cNvSpPr/>
          <p:nvPr/>
        </p:nvSpPr>
        <p:spPr>
          <a:xfrm rot="16200000">
            <a:off x="6126966" y="-4336424"/>
            <a:ext cx="420669" cy="1170940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EAE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2" name="텍스트 개체 틀 1">
            <a:extLst>
              <a:ext uri="{FF2B5EF4-FFF2-40B4-BE49-F238E27FC236}">
                <a16:creationId xmlns:a16="http://schemas.microsoft.com/office/drawing/2014/main" id="{37987F40-73DB-31AD-9BAB-22A327B8903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/>
              <a:t>Ⅰ</a:t>
            </a:r>
            <a:endParaRPr lang="ko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62793459-CA3B-64CC-19F3-5285937BA50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직장 내 괴롭힘 금지 제도는 무엇인가요</a:t>
            </a:r>
            <a:r>
              <a:rPr lang="en-US" altLang="ko-KR" dirty="0"/>
              <a:t>?</a:t>
            </a:r>
            <a:endParaRPr lang="ko-KR" alt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CAFFBEA-E4E4-0F1F-8D48-87DCCAC6B696}"/>
              </a:ext>
            </a:extLst>
          </p:cNvPr>
          <p:cNvSpPr txBox="1"/>
          <p:nvPr/>
        </p:nvSpPr>
        <p:spPr>
          <a:xfrm>
            <a:off x="886614" y="1364388"/>
            <a:ext cx="8143255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직장 내 괴롭힘 발생 시 사용자의 조사 및 조치의무 </a:t>
            </a:r>
            <a:r>
              <a:rPr kumimoji="0" lang="en-US" altLang="ko-KR" sz="2000" b="0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&lt;</a:t>
            </a:r>
            <a:r>
              <a:rPr kumimoji="0" lang="ko-KR" altLang="en-US" sz="2000" b="0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근로기준법 제</a:t>
            </a:r>
            <a:r>
              <a:rPr kumimoji="0" lang="en-US" altLang="ko-KR" sz="20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76</a:t>
            </a:r>
            <a:r>
              <a:rPr kumimoji="0" lang="ko-KR" altLang="en-US" sz="2000" b="0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조의 </a:t>
            </a:r>
            <a:r>
              <a:rPr kumimoji="0" lang="en-US" altLang="ko-KR" sz="2000" b="0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3&gt;</a:t>
            </a:r>
          </a:p>
        </p:txBody>
      </p:sp>
      <p:sp>
        <p:nvSpPr>
          <p:cNvPr id="109" name="타원 108">
            <a:extLst>
              <a:ext uri="{FF2B5EF4-FFF2-40B4-BE49-F238E27FC236}">
                <a16:creationId xmlns:a16="http://schemas.microsoft.com/office/drawing/2014/main" id="{5D6CA786-1B12-4DE7-5285-06438CBE0F42}"/>
              </a:ext>
            </a:extLst>
          </p:cNvPr>
          <p:cNvSpPr/>
          <p:nvPr/>
        </p:nvSpPr>
        <p:spPr>
          <a:xfrm>
            <a:off x="543753" y="1380573"/>
            <a:ext cx="277778" cy="27777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55" name="그림 54">
            <a:extLst>
              <a:ext uri="{FF2B5EF4-FFF2-40B4-BE49-F238E27FC236}">
                <a16:creationId xmlns:a16="http://schemas.microsoft.com/office/drawing/2014/main" id="{F82A1170-3E6F-486C-859C-F5302B9BB3E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405" t="5391"/>
          <a:stretch/>
        </p:blipFill>
        <p:spPr>
          <a:xfrm>
            <a:off x="10083800" y="637359"/>
            <a:ext cx="2108200" cy="1841499"/>
          </a:xfrm>
          <a:prstGeom prst="rect">
            <a:avLst/>
          </a:prstGeom>
        </p:spPr>
      </p:pic>
      <p:grpSp>
        <p:nvGrpSpPr>
          <p:cNvPr id="45" name="그룹 44">
            <a:extLst>
              <a:ext uri="{FF2B5EF4-FFF2-40B4-BE49-F238E27FC236}">
                <a16:creationId xmlns:a16="http://schemas.microsoft.com/office/drawing/2014/main" id="{88832B18-5A43-46E1-ABEE-C0A4F0372471}"/>
              </a:ext>
            </a:extLst>
          </p:cNvPr>
          <p:cNvGrpSpPr/>
          <p:nvPr/>
        </p:nvGrpSpPr>
        <p:grpSpPr>
          <a:xfrm>
            <a:off x="619955" y="1456300"/>
            <a:ext cx="125373" cy="126312"/>
            <a:chOff x="619955" y="1505288"/>
            <a:chExt cx="125373" cy="126312"/>
          </a:xfrm>
        </p:grpSpPr>
        <p:sp>
          <p:nvSpPr>
            <p:cNvPr id="48" name="자유형: 도형 47">
              <a:extLst>
                <a:ext uri="{FF2B5EF4-FFF2-40B4-BE49-F238E27FC236}">
                  <a16:creationId xmlns:a16="http://schemas.microsoft.com/office/drawing/2014/main" id="{A0305687-7B50-4CCA-923C-599CA98B9118}"/>
                </a:ext>
              </a:extLst>
            </p:cNvPr>
            <p:cNvSpPr/>
            <p:nvPr/>
          </p:nvSpPr>
          <p:spPr>
            <a:xfrm>
              <a:off x="665642" y="1505288"/>
              <a:ext cx="79686" cy="126312"/>
            </a:xfrm>
            <a:custGeom>
              <a:avLst/>
              <a:gdLst>
                <a:gd name="connsiteX0" fmla="*/ 76743 w 79686"/>
                <a:gd name="connsiteY0" fmla="*/ 62382 h 126312"/>
                <a:gd name="connsiteX1" fmla="*/ 69888 w 79686"/>
                <a:gd name="connsiteY1" fmla="*/ 77017 h 126312"/>
                <a:gd name="connsiteX2" fmla="*/ 26891 w 79686"/>
                <a:gd name="connsiteY2" fmla="*/ 120016 h 126312"/>
                <a:gd name="connsiteX3" fmla="*/ -60 w 79686"/>
                <a:gd name="connsiteY3" fmla="*/ 120016 h 126312"/>
                <a:gd name="connsiteX4" fmla="*/ -2941 w 79686"/>
                <a:gd name="connsiteY4" fmla="*/ 116319 h 126312"/>
                <a:gd name="connsiteX5" fmla="*/ 36361 w 79686"/>
                <a:gd name="connsiteY5" fmla="*/ 77019 h 126312"/>
                <a:gd name="connsiteX6" fmla="*/ 38828 w 79686"/>
                <a:gd name="connsiteY6" fmla="*/ 50228 h 126312"/>
                <a:gd name="connsiteX7" fmla="*/ 35846 w 79686"/>
                <a:gd name="connsiteY7" fmla="*/ 47348 h 126312"/>
                <a:gd name="connsiteX8" fmla="*/ -2944 w 79686"/>
                <a:gd name="connsiteY8" fmla="*/ 8563 h 126312"/>
                <a:gd name="connsiteX9" fmla="*/ -60 w 79686"/>
                <a:gd name="connsiteY9" fmla="*/ 4865 h 126312"/>
                <a:gd name="connsiteX10" fmla="*/ 26883 w 79686"/>
                <a:gd name="connsiteY10" fmla="*/ 4865 h 126312"/>
                <a:gd name="connsiteX11" fmla="*/ 26885 w 79686"/>
                <a:gd name="connsiteY11" fmla="*/ 4865 h 126312"/>
                <a:gd name="connsiteX12" fmla="*/ 69368 w 79686"/>
                <a:gd name="connsiteY12" fmla="*/ 47348 h 126312"/>
                <a:gd name="connsiteX13" fmla="*/ 76743 w 79686"/>
                <a:gd name="connsiteY13" fmla="*/ 62382 h 126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9686" h="126312">
                  <a:moveTo>
                    <a:pt x="76743" y="62382"/>
                  </a:moveTo>
                  <a:cubicBezTo>
                    <a:pt x="76749" y="68038"/>
                    <a:pt x="74236" y="73401"/>
                    <a:pt x="69888" y="77017"/>
                  </a:cubicBezTo>
                  <a:lnTo>
                    <a:pt x="26891" y="120016"/>
                  </a:lnTo>
                  <a:cubicBezTo>
                    <a:pt x="19448" y="127458"/>
                    <a:pt x="7383" y="127458"/>
                    <a:pt x="-60" y="120016"/>
                  </a:cubicBezTo>
                  <a:cubicBezTo>
                    <a:pt x="-1168" y="118907"/>
                    <a:pt x="-2137" y="117665"/>
                    <a:pt x="-2941" y="116319"/>
                  </a:cubicBezTo>
                  <a:lnTo>
                    <a:pt x="36361" y="77019"/>
                  </a:lnTo>
                  <a:cubicBezTo>
                    <a:pt x="44440" y="70302"/>
                    <a:pt x="45545" y="58307"/>
                    <a:pt x="38828" y="50228"/>
                  </a:cubicBezTo>
                  <a:cubicBezTo>
                    <a:pt x="37941" y="49162"/>
                    <a:pt x="36942" y="48197"/>
                    <a:pt x="35846" y="47348"/>
                  </a:cubicBezTo>
                  <a:lnTo>
                    <a:pt x="-2944" y="8563"/>
                  </a:lnTo>
                  <a:cubicBezTo>
                    <a:pt x="-2141" y="7215"/>
                    <a:pt x="-1171" y="5973"/>
                    <a:pt x="-60" y="4865"/>
                  </a:cubicBezTo>
                  <a:cubicBezTo>
                    <a:pt x="7381" y="-2575"/>
                    <a:pt x="19443" y="-2575"/>
                    <a:pt x="26883" y="4865"/>
                  </a:cubicBezTo>
                  <a:cubicBezTo>
                    <a:pt x="26885" y="4865"/>
                    <a:pt x="26885" y="4865"/>
                    <a:pt x="26885" y="4865"/>
                  </a:cubicBezTo>
                  <a:lnTo>
                    <a:pt x="69368" y="47348"/>
                  </a:lnTo>
                  <a:cubicBezTo>
                    <a:pt x="74023" y="50945"/>
                    <a:pt x="76747" y="56499"/>
                    <a:pt x="76743" y="62382"/>
                  </a:cubicBezTo>
                  <a:close/>
                </a:path>
              </a:pathLst>
            </a:custGeom>
            <a:solidFill>
              <a:srgbClr val="0EAE67"/>
            </a:solidFill>
            <a:ln w="1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56" name="자유형: 도형 55">
              <a:extLst>
                <a:ext uri="{FF2B5EF4-FFF2-40B4-BE49-F238E27FC236}">
                  <a16:creationId xmlns:a16="http://schemas.microsoft.com/office/drawing/2014/main" id="{86D8D562-6ADF-430B-9A90-65C2383456EB}"/>
                </a:ext>
              </a:extLst>
            </p:cNvPr>
            <p:cNvSpPr/>
            <p:nvPr/>
          </p:nvSpPr>
          <p:spPr>
            <a:xfrm>
              <a:off x="619955" y="1507713"/>
              <a:ext cx="78473" cy="121574"/>
            </a:xfrm>
            <a:custGeom>
              <a:avLst/>
              <a:gdLst>
                <a:gd name="connsiteX0" fmla="*/ 70388 w 78473"/>
                <a:gd name="connsiteY0" fmla="*/ 47522 h 121574"/>
                <a:gd name="connsiteX1" fmla="*/ 27181 w 78473"/>
                <a:gd name="connsiteY1" fmla="*/ 4322 h 121574"/>
                <a:gd name="connsiteX2" fmla="*/ 2344 w 78473"/>
                <a:gd name="connsiteY2" fmla="*/ 4537 h 121574"/>
                <a:gd name="connsiteX3" fmla="*/ 2345 w 78473"/>
                <a:gd name="connsiteY3" fmla="*/ 29162 h 121574"/>
                <a:gd name="connsiteX4" fmla="*/ 33130 w 78473"/>
                <a:gd name="connsiteY4" fmla="*/ 59942 h 121574"/>
                <a:gd name="connsiteX5" fmla="*/ 2203 w 78473"/>
                <a:gd name="connsiteY5" fmla="*/ 90873 h 121574"/>
                <a:gd name="connsiteX6" fmla="*/ 2199 w 78473"/>
                <a:gd name="connsiteY6" fmla="*/ 115712 h 121574"/>
                <a:gd name="connsiteX7" fmla="*/ 27038 w 78473"/>
                <a:gd name="connsiteY7" fmla="*/ 115718 h 121574"/>
                <a:gd name="connsiteX8" fmla="*/ 70389 w 78473"/>
                <a:gd name="connsiteY8" fmla="*/ 72366 h 121574"/>
                <a:gd name="connsiteX9" fmla="*/ 70389 w 78473"/>
                <a:gd name="connsiteY9" fmla="*/ 47526 h 121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8473" h="121574">
                  <a:moveTo>
                    <a:pt x="70388" y="47522"/>
                  </a:moveTo>
                  <a:lnTo>
                    <a:pt x="27181" y="4322"/>
                  </a:lnTo>
                  <a:cubicBezTo>
                    <a:pt x="20262" y="-2477"/>
                    <a:pt x="9142" y="-2381"/>
                    <a:pt x="2344" y="4537"/>
                  </a:cubicBezTo>
                  <a:cubicBezTo>
                    <a:pt x="-4373" y="11372"/>
                    <a:pt x="-4373" y="22329"/>
                    <a:pt x="2345" y="29162"/>
                  </a:cubicBezTo>
                  <a:lnTo>
                    <a:pt x="33130" y="59942"/>
                  </a:lnTo>
                  <a:lnTo>
                    <a:pt x="2203" y="90873"/>
                  </a:lnTo>
                  <a:cubicBezTo>
                    <a:pt x="-4658" y="97731"/>
                    <a:pt x="-4659" y="108853"/>
                    <a:pt x="2199" y="115712"/>
                  </a:cubicBezTo>
                  <a:cubicBezTo>
                    <a:pt x="9057" y="122573"/>
                    <a:pt x="20177" y="122575"/>
                    <a:pt x="27038" y="115718"/>
                  </a:cubicBezTo>
                  <a:lnTo>
                    <a:pt x="70389" y="72366"/>
                  </a:lnTo>
                  <a:cubicBezTo>
                    <a:pt x="77244" y="65504"/>
                    <a:pt x="77244" y="54388"/>
                    <a:pt x="70389" y="47526"/>
                  </a:cubicBezTo>
                  <a:close/>
                </a:path>
              </a:pathLst>
            </a:custGeom>
            <a:solidFill>
              <a:srgbClr val="08683D"/>
            </a:solidFill>
            <a:ln w="1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grpSp>
        <p:nvGrpSpPr>
          <p:cNvPr id="42" name="그룹 41">
            <a:extLst>
              <a:ext uri="{FF2B5EF4-FFF2-40B4-BE49-F238E27FC236}">
                <a16:creationId xmlns:a16="http://schemas.microsoft.com/office/drawing/2014/main" id="{BBD8D2FE-A90A-4EC7-AA02-F50F3A999064}"/>
              </a:ext>
            </a:extLst>
          </p:cNvPr>
          <p:cNvGrpSpPr/>
          <p:nvPr/>
        </p:nvGrpSpPr>
        <p:grpSpPr>
          <a:xfrm>
            <a:off x="577867" y="2113449"/>
            <a:ext cx="3346930" cy="307777"/>
            <a:chOff x="577867" y="1937217"/>
            <a:chExt cx="3346930" cy="307777"/>
          </a:xfrm>
        </p:grpSpPr>
        <p:sp>
          <p:nvSpPr>
            <p:cNvPr id="43" name="사각형: 둥근 모서리 42">
              <a:extLst>
                <a:ext uri="{FF2B5EF4-FFF2-40B4-BE49-F238E27FC236}">
                  <a16:creationId xmlns:a16="http://schemas.microsoft.com/office/drawing/2014/main" id="{9C04DEED-C3F4-42F9-BBD3-9EAD7F25F9E7}"/>
                </a:ext>
              </a:extLst>
            </p:cNvPr>
            <p:cNvSpPr/>
            <p:nvPr/>
          </p:nvSpPr>
          <p:spPr>
            <a:xfrm>
              <a:off x="577867" y="1939710"/>
              <a:ext cx="741346" cy="302791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600" b="1" i="0" u="none" strike="noStrike" kern="1200" cap="none" spc="-150" normalizeH="0" baseline="0" noProof="0">
                  <a:ln>
                    <a:noFill/>
                  </a:ln>
                  <a:gradFill>
                    <a:gsLst>
                      <a:gs pos="100000">
                        <a:prstClr val="white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제</a:t>
              </a:r>
              <a:r>
                <a:rPr kumimoji="0" lang="en-US" altLang="ko-KR" sz="1600" b="1" i="0" u="none" strike="noStrike" kern="1200" cap="none" spc="-150" normalizeH="0" baseline="0" noProof="0">
                  <a:ln>
                    <a:noFill/>
                  </a:ln>
                  <a:gradFill>
                    <a:gsLst>
                      <a:gs pos="100000">
                        <a:prstClr val="white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1</a:t>
              </a:r>
              <a:r>
                <a:rPr kumimoji="0" lang="ko-KR" altLang="en-US" sz="1600" b="1" i="0" u="none" strike="noStrike" kern="1200" cap="none" spc="-150" normalizeH="0" baseline="0" noProof="0">
                  <a:ln>
                    <a:noFill/>
                  </a:ln>
                  <a:gradFill>
                    <a:gsLst>
                      <a:gs pos="100000">
                        <a:prstClr val="white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항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A8FE2B09-1BC8-4A64-B896-C39308BF0F57}"/>
                </a:ext>
              </a:extLst>
            </p:cNvPr>
            <p:cNvSpPr txBox="1"/>
            <p:nvPr/>
          </p:nvSpPr>
          <p:spPr>
            <a:xfrm>
              <a:off x="1411288" y="1937217"/>
              <a:ext cx="2513509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2000" b="0" i="0" u="none" strike="noStrike" kern="1200" cap="none" spc="-150" normalizeH="0" baseline="0" noProof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누구든지 </a:t>
              </a:r>
              <a:r>
                <a:rPr kumimoji="0" lang="ko-KR" altLang="en-US" sz="2000" b="1" i="0" u="none" strike="noStrike" kern="1200" cap="none" spc="-150" normalizeH="0" baseline="0" noProof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사용자에 신고</a:t>
              </a:r>
            </a:p>
          </p:txBody>
        </p:sp>
      </p:grpSp>
      <p:grpSp>
        <p:nvGrpSpPr>
          <p:cNvPr id="49" name="그룹 48">
            <a:extLst>
              <a:ext uri="{FF2B5EF4-FFF2-40B4-BE49-F238E27FC236}">
                <a16:creationId xmlns:a16="http://schemas.microsoft.com/office/drawing/2014/main" id="{740BB8C0-AFA6-44EE-B061-84513BA75C6E}"/>
              </a:ext>
            </a:extLst>
          </p:cNvPr>
          <p:cNvGrpSpPr/>
          <p:nvPr/>
        </p:nvGrpSpPr>
        <p:grpSpPr>
          <a:xfrm>
            <a:off x="577867" y="2664633"/>
            <a:ext cx="5289769" cy="307777"/>
            <a:chOff x="577867" y="1937217"/>
            <a:chExt cx="5289769" cy="307777"/>
          </a:xfrm>
        </p:grpSpPr>
        <p:sp>
          <p:nvSpPr>
            <p:cNvPr id="52" name="사각형: 둥근 모서리 51">
              <a:extLst>
                <a:ext uri="{FF2B5EF4-FFF2-40B4-BE49-F238E27FC236}">
                  <a16:creationId xmlns:a16="http://schemas.microsoft.com/office/drawing/2014/main" id="{48ED0DE1-EC31-40D8-AC9E-EC2CDA90DBB1}"/>
                </a:ext>
              </a:extLst>
            </p:cNvPr>
            <p:cNvSpPr/>
            <p:nvPr/>
          </p:nvSpPr>
          <p:spPr>
            <a:xfrm>
              <a:off x="577867" y="1939710"/>
              <a:ext cx="741346" cy="302791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600" b="1" i="0" u="none" strike="noStrike" kern="1200" cap="none" spc="-150" normalizeH="0" baseline="0" noProof="0">
                  <a:ln>
                    <a:noFill/>
                  </a:ln>
                  <a:gradFill>
                    <a:gsLst>
                      <a:gs pos="100000">
                        <a:prstClr val="white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제</a:t>
              </a:r>
              <a:r>
                <a:rPr kumimoji="0" lang="en-US" altLang="ko-KR" sz="1600" b="1" i="0" u="none" strike="noStrike" kern="1200" cap="none" spc="-150" normalizeH="0" baseline="0" noProof="0">
                  <a:ln>
                    <a:noFill/>
                  </a:ln>
                  <a:gradFill>
                    <a:gsLst>
                      <a:gs pos="100000">
                        <a:prstClr val="white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2</a:t>
              </a:r>
              <a:r>
                <a:rPr kumimoji="0" lang="ko-KR" altLang="en-US" sz="1600" b="1" i="0" u="none" strike="noStrike" kern="1200" cap="none" spc="-150" normalizeH="0" baseline="0" noProof="0">
                  <a:ln>
                    <a:noFill/>
                  </a:ln>
                  <a:gradFill>
                    <a:gsLst>
                      <a:gs pos="100000">
                        <a:prstClr val="white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항</a:t>
              </a: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4BCCADE7-3B52-40CA-A188-6596FEB6676F}"/>
                </a:ext>
              </a:extLst>
            </p:cNvPr>
            <p:cNvSpPr txBox="1"/>
            <p:nvPr/>
          </p:nvSpPr>
          <p:spPr>
            <a:xfrm>
              <a:off x="1411288" y="1937217"/>
              <a:ext cx="4456348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2000" b="1" i="0" u="none" strike="noStrike" kern="1200" cap="none" spc="-150" normalizeH="0" baseline="0" noProof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사용자의 지체없는 객관적 조사 </a:t>
              </a:r>
              <a:r>
                <a:rPr kumimoji="0" lang="ko-KR" altLang="en-US" sz="2000" b="0" i="0" u="none" strike="noStrike" kern="1200" cap="none" spc="-150" normalizeH="0" baseline="0" noProof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실시 의무 </a:t>
              </a:r>
            </a:p>
          </p:txBody>
        </p:sp>
      </p:grpSp>
      <p:grpSp>
        <p:nvGrpSpPr>
          <p:cNvPr id="60" name="그룹 59">
            <a:extLst>
              <a:ext uri="{FF2B5EF4-FFF2-40B4-BE49-F238E27FC236}">
                <a16:creationId xmlns:a16="http://schemas.microsoft.com/office/drawing/2014/main" id="{CCC94415-A746-4A63-8C28-DA0A777BF823}"/>
              </a:ext>
            </a:extLst>
          </p:cNvPr>
          <p:cNvGrpSpPr/>
          <p:nvPr/>
        </p:nvGrpSpPr>
        <p:grpSpPr>
          <a:xfrm>
            <a:off x="577867" y="3215817"/>
            <a:ext cx="7944342" cy="307777"/>
            <a:chOff x="577867" y="1937217"/>
            <a:chExt cx="7944342" cy="307777"/>
          </a:xfrm>
        </p:grpSpPr>
        <p:sp>
          <p:nvSpPr>
            <p:cNvPr id="61" name="사각형: 둥근 모서리 60">
              <a:extLst>
                <a:ext uri="{FF2B5EF4-FFF2-40B4-BE49-F238E27FC236}">
                  <a16:creationId xmlns:a16="http://schemas.microsoft.com/office/drawing/2014/main" id="{ADB6241B-530D-4B22-8956-D0EB2A279EDC}"/>
                </a:ext>
              </a:extLst>
            </p:cNvPr>
            <p:cNvSpPr/>
            <p:nvPr/>
          </p:nvSpPr>
          <p:spPr>
            <a:xfrm>
              <a:off x="577867" y="1939710"/>
              <a:ext cx="741346" cy="302791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600" b="1" i="0" u="none" strike="noStrike" kern="1200" cap="none" spc="-150" normalizeH="0" baseline="0" noProof="0">
                  <a:ln>
                    <a:noFill/>
                  </a:ln>
                  <a:gradFill>
                    <a:gsLst>
                      <a:gs pos="100000">
                        <a:prstClr val="white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제</a:t>
              </a:r>
              <a:r>
                <a:rPr kumimoji="0" lang="en-US" altLang="ko-KR" sz="1600" b="1" i="0" u="none" strike="noStrike" kern="1200" cap="none" spc="-150" normalizeH="0" baseline="0" noProof="0">
                  <a:ln>
                    <a:noFill/>
                  </a:ln>
                  <a:gradFill>
                    <a:gsLst>
                      <a:gs pos="100000">
                        <a:prstClr val="white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3</a:t>
              </a:r>
              <a:r>
                <a:rPr kumimoji="0" lang="ko-KR" altLang="en-US" sz="1600" b="1" i="0" u="none" strike="noStrike" kern="1200" cap="none" spc="-150" normalizeH="0" baseline="0" noProof="0">
                  <a:ln>
                    <a:noFill/>
                  </a:ln>
                  <a:gradFill>
                    <a:gsLst>
                      <a:gs pos="100000">
                        <a:prstClr val="white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항</a:t>
              </a: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EB905962-627C-4E1C-AB42-C78F444DAE60}"/>
                </a:ext>
              </a:extLst>
            </p:cNvPr>
            <p:cNvSpPr txBox="1"/>
            <p:nvPr/>
          </p:nvSpPr>
          <p:spPr>
            <a:xfrm>
              <a:off x="1411288" y="1937217"/>
              <a:ext cx="7110921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2000" b="1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조사기간 중</a:t>
              </a:r>
              <a:r>
                <a:rPr kumimoji="0" lang="ko-KR" altLang="en-US" sz="2000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 사용자의 </a:t>
              </a:r>
              <a:r>
                <a:rPr kumimoji="0" lang="ko-KR" altLang="en-US" sz="2000" b="1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피해 근로자 등 보호를 위한 적절한 조치 </a:t>
              </a:r>
              <a:r>
                <a:rPr kumimoji="0" lang="ko-KR" altLang="en-US" sz="2000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의무</a:t>
              </a:r>
            </a:p>
          </p:txBody>
        </p:sp>
      </p:grpSp>
      <p:grpSp>
        <p:nvGrpSpPr>
          <p:cNvPr id="63" name="그룹 62">
            <a:extLst>
              <a:ext uri="{FF2B5EF4-FFF2-40B4-BE49-F238E27FC236}">
                <a16:creationId xmlns:a16="http://schemas.microsoft.com/office/drawing/2014/main" id="{C64D28E3-8DC5-437E-BB47-E06274890D36}"/>
              </a:ext>
            </a:extLst>
          </p:cNvPr>
          <p:cNvGrpSpPr/>
          <p:nvPr/>
        </p:nvGrpSpPr>
        <p:grpSpPr>
          <a:xfrm>
            <a:off x="577867" y="3767001"/>
            <a:ext cx="7944342" cy="307777"/>
            <a:chOff x="577867" y="1937217"/>
            <a:chExt cx="7944342" cy="307777"/>
          </a:xfrm>
        </p:grpSpPr>
        <p:sp>
          <p:nvSpPr>
            <p:cNvPr id="64" name="사각형: 둥근 모서리 63">
              <a:extLst>
                <a:ext uri="{FF2B5EF4-FFF2-40B4-BE49-F238E27FC236}">
                  <a16:creationId xmlns:a16="http://schemas.microsoft.com/office/drawing/2014/main" id="{20E87277-67C8-4C30-ADC9-8E5FC249F794}"/>
                </a:ext>
              </a:extLst>
            </p:cNvPr>
            <p:cNvSpPr/>
            <p:nvPr/>
          </p:nvSpPr>
          <p:spPr>
            <a:xfrm>
              <a:off x="577867" y="1939710"/>
              <a:ext cx="741346" cy="302791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600" b="1" i="0" u="none" strike="noStrike" kern="1200" cap="none" spc="-150" normalizeH="0" baseline="0" noProof="0">
                  <a:ln>
                    <a:noFill/>
                  </a:ln>
                  <a:gradFill>
                    <a:gsLst>
                      <a:gs pos="100000">
                        <a:prstClr val="white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제</a:t>
              </a:r>
              <a:r>
                <a:rPr kumimoji="0" lang="en-US" altLang="ko-KR" sz="1600" b="1" i="0" u="none" strike="noStrike" kern="1200" cap="none" spc="-150" normalizeH="0" baseline="0" noProof="0">
                  <a:ln>
                    <a:noFill/>
                  </a:ln>
                  <a:gradFill>
                    <a:gsLst>
                      <a:gs pos="100000">
                        <a:prstClr val="white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4</a:t>
              </a:r>
              <a:r>
                <a:rPr kumimoji="0" lang="ko-KR" altLang="en-US" sz="1600" b="1" i="0" u="none" strike="noStrike" kern="1200" cap="none" spc="-150" normalizeH="0" baseline="0" noProof="0">
                  <a:ln>
                    <a:noFill/>
                  </a:ln>
                  <a:gradFill>
                    <a:gsLst>
                      <a:gs pos="100000">
                        <a:prstClr val="white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항</a:t>
              </a: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D6B005DA-149D-4BF7-9D9F-3A9164035211}"/>
                </a:ext>
              </a:extLst>
            </p:cNvPr>
            <p:cNvSpPr txBox="1"/>
            <p:nvPr/>
          </p:nvSpPr>
          <p:spPr>
            <a:xfrm>
              <a:off x="1411288" y="1937217"/>
              <a:ext cx="7110921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2000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괴롭힘 확인 시 사용자의 </a:t>
              </a:r>
              <a:r>
                <a:rPr kumimoji="0" lang="ko-KR" altLang="en-US" sz="2000" b="1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피해근로자 보호를 위한 적절한 조치 </a:t>
              </a:r>
              <a:r>
                <a:rPr kumimoji="0" lang="ko-KR" altLang="en-US" sz="2000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의무 </a:t>
              </a:r>
              <a:endParaRPr kumimoji="0" lang="ko-KR" altLang="en-US" sz="2000" b="1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grpSp>
        <p:nvGrpSpPr>
          <p:cNvPr id="66" name="그룹 65">
            <a:extLst>
              <a:ext uri="{FF2B5EF4-FFF2-40B4-BE49-F238E27FC236}">
                <a16:creationId xmlns:a16="http://schemas.microsoft.com/office/drawing/2014/main" id="{306DDC55-038B-4423-B5AF-2C40186F3AFD}"/>
              </a:ext>
            </a:extLst>
          </p:cNvPr>
          <p:cNvGrpSpPr/>
          <p:nvPr/>
        </p:nvGrpSpPr>
        <p:grpSpPr>
          <a:xfrm>
            <a:off x="577867" y="4318185"/>
            <a:ext cx="7707098" cy="307777"/>
            <a:chOff x="577867" y="1937217"/>
            <a:chExt cx="7707098" cy="307777"/>
          </a:xfrm>
        </p:grpSpPr>
        <p:sp>
          <p:nvSpPr>
            <p:cNvPr id="67" name="사각형: 둥근 모서리 66">
              <a:extLst>
                <a:ext uri="{FF2B5EF4-FFF2-40B4-BE49-F238E27FC236}">
                  <a16:creationId xmlns:a16="http://schemas.microsoft.com/office/drawing/2014/main" id="{FF664790-0420-4B83-AF95-44573BCBCDB0}"/>
                </a:ext>
              </a:extLst>
            </p:cNvPr>
            <p:cNvSpPr/>
            <p:nvPr/>
          </p:nvSpPr>
          <p:spPr>
            <a:xfrm>
              <a:off x="577867" y="1939710"/>
              <a:ext cx="741346" cy="302791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600" b="1" i="0" u="none" strike="noStrike" kern="1200" cap="none" spc="-150" normalizeH="0" baseline="0" noProof="0">
                  <a:ln>
                    <a:noFill/>
                  </a:ln>
                  <a:gradFill>
                    <a:gsLst>
                      <a:gs pos="100000">
                        <a:prstClr val="white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제</a:t>
              </a:r>
              <a:r>
                <a:rPr kumimoji="0" lang="en-US" altLang="ko-KR" sz="1600" b="1" i="0" u="none" strike="noStrike" kern="1200" cap="none" spc="-150" normalizeH="0" baseline="0" noProof="0">
                  <a:ln>
                    <a:noFill/>
                  </a:ln>
                  <a:gradFill>
                    <a:gsLst>
                      <a:gs pos="100000">
                        <a:prstClr val="white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5</a:t>
              </a:r>
              <a:r>
                <a:rPr kumimoji="0" lang="ko-KR" altLang="en-US" sz="1600" b="1" i="0" u="none" strike="noStrike" kern="1200" cap="none" spc="-150" normalizeH="0" baseline="0" noProof="0">
                  <a:ln>
                    <a:noFill/>
                  </a:ln>
                  <a:gradFill>
                    <a:gsLst>
                      <a:gs pos="100000">
                        <a:prstClr val="white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항</a:t>
              </a: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CCD348F0-2AF0-4332-B9E6-BE6C9B556882}"/>
                </a:ext>
              </a:extLst>
            </p:cNvPr>
            <p:cNvSpPr txBox="1"/>
            <p:nvPr/>
          </p:nvSpPr>
          <p:spPr>
            <a:xfrm>
              <a:off x="1411288" y="1937217"/>
              <a:ext cx="6873677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2000" b="0" i="0" u="none" strike="noStrike" kern="1200" cap="none" spc="-150" normalizeH="0" baseline="0" noProof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괴롭힘 확인 시 사용자의 </a:t>
              </a:r>
              <a:r>
                <a:rPr kumimoji="0" lang="ko-KR" altLang="en-US" sz="2000" b="1" i="0" u="none" strike="noStrike" kern="1200" cap="none" spc="-150" normalizeH="0" baseline="0" noProof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가해자에 대한 징계 등 필요한 조치 </a:t>
              </a:r>
              <a:r>
                <a:rPr kumimoji="0" lang="ko-KR" altLang="en-US" sz="2000" b="0" i="0" u="none" strike="noStrike" kern="1200" cap="none" spc="-150" normalizeH="0" baseline="0" noProof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의무</a:t>
              </a:r>
            </a:p>
          </p:txBody>
        </p:sp>
      </p:grpSp>
      <p:grpSp>
        <p:nvGrpSpPr>
          <p:cNvPr id="69" name="그룹 68">
            <a:extLst>
              <a:ext uri="{FF2B5EF4-FFF2-40B4-BE49-F238E27FC236}">
                <a16:creationId xmlns:a16="http://schemas.microsoft.com/office/drawing/2014/main" id="{FE62EBA0-A669-4CAA-95B3-7551D685877D}"/>
              </a:ext>
            </a:extLst>
          </p:cNvPr>
          <p:cNvGrpSpPr/>
          <p:nvPr/>
        </p:nvGrpSpPr>
        <p:grpSpPr>
          <a:xfrm>
            <a:off x="577867" y="4873501"/>
            <a:ext cx="6142567" cy="307777"/>
            <a:chOff x="577867" y="1937217"/>
            <a:chExt cx="6142567" cy="307777"/>
          </a:xfrm>
        </p:grpSpPr>
        <p:sp>
          <p:nvSpPr>
            <p:cNvPr id="70" name="사각형: 둥근 모서리 69">
              <a:extLst>
                <a:ext uri="{FF2B5EF4-FFF2-40B4-BE49-F238E27FC236}">
                  <a16:creationId xmlns:a16="http://schemas.microsoft.com/office/drawing/2014/main" id="{28B99B1F-5CF1-42B5-AE4B-7C8DED04BAFF}"/>
                </a:ext>
              </a:extLst>
            </p:cNvPr>
            <p:cNvSpPr/>
            <p:nvPr/>
          </p:nvSpPr>
          <p:spPr>
            <a:xfrm>
              <a:off x="577867" y="1939710"/>
              <a:ext cx="741346" cy="302791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600" b="1" i="0" u="none" strike="noStrike" kern="1200" cap="none" spc="-150" normalizeH="0" baseline="0" noProof="0">
                  <a:ln>
                    <a:noFill/>
                  </a:ln>
                  <a:gradFill>
                    <a:gsLst>
                      <a:gs pos="100000">
                        <a:prstClr val="white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제</a:t>
              </a:r>
              <a:r>
                <a:rPr kumimoji="0" lang="en-US" altLang="ko-KR" sz="1600" b="1" i="0" u="none" strike="noStrike" kern="1200" cap="none" spc="-150" normalizeH="0" baseline="0" noProof="0">
                  <a:ln>
                    <a:noFill/>
                  </a:ln>
                  <a:gradFill>
                    <a:gsLst>
                      <a:gs pos="100000">
                        <a:prstClr val="white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6</a:t>
              </a:r>
              <a:r>
                <a:rPr kumimoji="0" lang="ko-KR" altLang="en-US" sz="1600" b="1" i="0" u="none" strike="noStrike" kern="1200" cap="none" spc="-150" normalizeH="0" baseline="0" noProof="0">
                  <a:ln>
                    <a:noFill/>
                  </a:ln>
                  <a:gradFill>
                    <a:gsLst>
                      <a:gs pos="100000">
                        <a:prstClr val="white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항</a:t>
              </a: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C674AD8E-13A7-4956-B655-BD188C2742D2}"/>
                </a:ext>
              </a:extLst>
            </p:cNvPr>
            <p:cNvSpPr txBox="1"/>
            <p:nvPr/>
          </p:nvSpPr>
          <p:spPr>
            <a:xfrm>
              <a:off x="1411288" y="1937217"/>
              <a:ext cx="5309146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2000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사용자의 피해 근로자 등에 대한 </a:t>
              </a:r>
              <a:r>
                <a:rPr kumimoji="0" lang="ko-KR" altLang="en-US" sz="2000" b="1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불리한 처우 금지 </a:t>
              </a:r>
            </a:p>
          </p:txBody>
        </p:sp>
      </p:grpSp>
      <p:grpSp>
        <p:nvGrpSpPr>
          <p:cNvPr id="72" name="그룹 71">
            <a:extLst>
              <a:ext uri="{FF2B5EF4-FFF2-40B4-BE49-F238E27FC236}">
                <a16:creationId xmlns:a16="http://schemas.microsoft.com/office/drawing/2014/main" id="{8D7F286B-41E0-488D-A462-76F74AADDDBC}"/>
              </a:ext>
            </a:extLst>
          </p:cNvPr>
          <p:cNvGrpSpPr/>
          <p:nvPr/>
        </p:nvGrpSpPr>
        <p:grpSpPr>
          <a:xfrm>
            <a:off x="577867" y="5420552"/>
            <a:ext cx="2468484" cy="307777"/>
            <a:chOff x="577867" y="1937217"/>
            <a:chExt cx="2468484" cy="307777"/>
          </a:xfrm>
        </p:grpSpPr>
        <p:sp>
          <p:nvSpPr>
            <p:cNvPr id="73" name="사각형: 둥근 모서리 72">
              <a:extLst>
                <a:ext uri="{FF2B5EF4-FFF2-40B4-BE49-F238E27FC236}">
                  <a16:creationId xmlns:a16="http://schemas.microsoft.com/office/drawing/2014/main" id="{607E5200-60D7-4134-8CD8-A2B78C61AD5D}"/>
                </a:ext>
              </a:extLst>
            </p:cNvPr>
            <p:cNvSpPr/>
            <p:nvPr/>
          </p:nvSpPr>
          <p:spPr>
            <a:xfrm>
              <a:off x="577867" y="1939710"/>
              <a:ext cx="741346" cy="302791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600" b="1" i="0" u="none" strike="noStrike" kern="1200" cap="none" spc="-150" normalizeH="0" baseline="0" noProof="0">
                  <a:ln>
                    <a:noFill/>
                  </a:ln>
                  <a:gradFill>
                    <a:gsLst>
                      <a:gs pos="100000">
                        <a:prstClr val="white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제</a:t>
              </a:r>
              <a:r>
                <a:rPr kumimoji="0" lang="en-US" altLang="ko-KR" sz="1600" b="1" i="0" u="none" strike="noStrike" kern="1200" cap="none" spc="-150" normalizeH="0" baseline="0" noProof="0">
                  <a:ln>
                    <a:noFill/>
                  </a:ln>
                  <a:gradFill>
                    <a:gsLst>
                      <a:gs pos="100000">
                        <a:prstClr val="white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7</a:t>
              </a:r>
              <a:r>
                <a:rPr kumimoji="0" lang="ko-KR" altLang="en-US" sz="1600" b="1" i="0" u="none" strike="noStrike" kern="1200" cap="none" spc="-150" normalizeH="0" baseline="0" noProof="0">
                  <a:ln>
                    <a:noFill/>
                  </a:ln>
                  <a:gradFill>
                    <a:gsLst>
                      <a:gs pos="100000">
                        <a:prstClr val="white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항</a:t>
              </a: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5891C2EE-A219-476B-BD24-2AB9C3FDECAD}"/>
                </a:ext>
              </a:extLst>
            </p:cNvPr>
            <p:cNvSpPr txBox="1"/>
            <p:nvPr/>
          </p:nvSpPr>
          <p:spPr>
            <a:xfrm>
              <a:off x="1411288" y="1937217"/>
              <a:ext cx="1635063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2000" b="1" i="0" u="none" strike="noStrike" kern="1200" cap="none" spc="-150" normalizeH="0" baseline="0" noProof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비밀 누설 금지 </a:t>
              </a:r>
            </a:p>
          </p:txBody>
        </p:sp>
      </p:grpSp>
      <p:sp>
        <p:nvSpPr>
          <p:cNvPr id="75" name="사각형: 둥근 모서리 74">
            <a:extLst>
              <a:ext uri="{FF2B5EF4-FFF2-40B4-BE49-F238E27FC236}">
                <a16:creationId xmlns:a16="http://schemas.microsoft.com/office/drawing/2014/main" id="{A090CFD3-F8AD-4484-8872-B2AD67B56129}"/>
              </a:ext>
            </a:extLst>
          </p:cNvPr>
          <p:cNvSpPr/>
          <p:nvPr/>
        </p:nvSpPr>
        <p:spPr>
          <a:xfrm>
            <a:off x="8635386" y="4888264"/>
            <a:ext cx="715813" cy="259200"/>
          </a:xfrm>
          <a:prstGeom prst="roundRect">
            <a:avLst>
              <a:gd name="adj" fmla="val 50000"/>
            </a:avLst>
          </a:prstGeom>
          <a:solidFill>
            <a:srgbClr val="0EAE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1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위반시</a:t>
            </a:r>
            <a:endParaRPr kumimoji="0" lang="ko-KR" altLang="en-US" sz="1400" b="0" i="0" u="none" strike="noStrike" kern="1200" cap="none" spc="0" normalizeH="0" baseline="0" noProof="0">
              <a:ln>
                <a:noFill/>
              </a:ln>
              <a:gradFill>
                <a:gsLst>
                  <a:gs pos="100000">
                    <a:prstClr val="white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5B8B7390-F566-491B-BE47-55C609E01743}"/>
              </a:ext>
            </a:extLst>
          </p:cNvPr>
          <p:cNvSpPr txBox="1"/>
          <p:nvPr/>
        </p:nvSpPr>
        <p:spPr>
          <a:xfrm>
            <a:off x="9434048" y="4861101"/>
            <a:ext cx="1931619" cy="492443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600" b="1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3</a:t>
            </a:r>
            <a:r>
              <a:rPr kumimoji="0" lang="ko-KR" altLang="en-US" sz="1600" b="1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년 이하 징역</a:t>
            </a:r>
            <a:endParaRPr kumimoji="0" lang="en-US" altLang="ko-KR" sz="1600" b="1" i="0" u="none" strike="noStrike" kern="1200" cap="none" spc="-150" normalizeH="0" baseline="0" noProof="0" dirty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600" b="1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또는</a:t>
            </a:r>
            <a:r>
              <a:rPr lang="en-US" altLang="ko-KR" sz="1600" b="1" spc="-150" dirty="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 </a:t>
            </a:r>
            <a:r>
              <a:rPr kumimoji="0" lang="en-US" altLang="ko-KR" sz="1600" b="1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3</a:t>
            </a:r>
            <a:r>
              <a:rPr kumimoji="0" lang="ko-KR" altLang="en-US" sz="1600" b="1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천만원 이하 벌금</a:t>
            </a:r>
          </a:p>
        </p:txBody>
      </p:sp>
      <p:sp>
        <p:nvSpPr>
          <p:cNvPr id="77" name="사각형: 둥근 모서리 76">
            <a:extLst>
              <a:ext uri="{FF2B5EF4-FFF2-40B4-BE49-F238E27FC236}">
                <a16:creationId xmlns:a16="http://schemas.microsoft.com/office/drawing/2014/main" id="{E4AC9D6A-07B5-4197-8A11-FCF1344DA43C}"/>
              </a:ext>
            </a:extLst>
          </p:cNvPr>
          <p:cNvSpPr/>
          <p:nvPr/>
        </p:nvSpPr>
        <p:spPr>
          <a:xfrm>
            <a:off x="8635386" y="5447459"/>
            <a:ext cx="715813" cy="259200"/>
          </a:xfrm>
          <a:prstGeom prst="roundRect">
            <a:avLst>
              <a:gd name="adj" fmla="val 50000"/>
            </a:avLst>
          </a:prstGeom>
          <a:solidFill>
            <a:srgbClr val="FF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1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위반시</a:t>
            </a:r>
            <a:endParaRPr kumimoji="0" lang="ko-KR" altLang="en-US" sz="1400" b="0" i="0" u="none" strike="noStrike" kern="1200" cap="none" spc="0" normalizeH="0" baseline="0" noProof="0">
              <a:ln>
                <a:noFill/>
              </a:ln>
              <a:gradFill>
                <a:gsLst>
                  <a:gs pos="100000">
                    <a:prstClr val="white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D3C9BD5F-B870-42CA-9E63-5F7B2CFC52E6}"/>
              </a:ext>
            </a:extLst>
          </p:cNvPr>
          <p:cNvSpPr txBox="1"/>
          <p:nvPr/>
        </p:nvSpPr>
        <p:spPr>
          <a:xfrm>
            <a:off x="9434048" y="5438560"/>
            <a:ext cx="1763303" cy="24622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6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500</a:t>
            </a:r>
            <a:r>
              <a:rPr kumimoji="0" lang="ko-KR" altLang="en-US" sz="1600" b="1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만원 이하 과태료</a:t>
            </a:r>
          </a:p>
        </p:txBody>
      </p:sp>
      <p:grpSp>
        <p:nvGrpSpPr>
          <p:cNvPr id="79" name="그룹 78">
            <a:extLst>
              <a:ext uri="{FF2B5EF4-FFF2-40B4-BE49-F238E27FC236}">
                <a16:creationId xmlns:a16="http://schemas.microsoft.com/office/drawing/2014/main" id="{6035C748-C32A-4A3A-ADC3-7C31586F12EE}"/>
              </a:ext>
            </a:extLst>
          </p:cNvPr>
          <p:cNvGrpSpPr/>
          <p:nvPr/>
        </p:nvGrpSpPr>
        <p:grpSpPr>
          <a:xfrm>
            <a:off x="3005208" y="5017865"/>
            <a:ext cx="5583905" cy="559194"/>
            <a:chOff x="3005208" y="5017865"/>
            <a:chExt cx="5614917" cy="559194"/>
          </a:xfrm>
        </p:grpSpPr>
        <p:cxnSp>
          <p:nvCxnSpPr>
            <p:cNvPr id="80" name="직선 연결선 79">
              <a:extLst>
                <a:ext uri="{FF2B5EF4-FFF2-40B4-BE49-F238E27FC236}">
                  <a16:creationId xmlns:a16="http://schemas.microsoft.com/office/drawing/2014/main" id="{314ABB3D-4EAC-40C2-8E2C-6447CE377E27}"/>
                </a:ext>
              </a:extLst>
            </p:cNvPr>
            <p:cNvCxnSpPr>
              <a:cxnSpLocks/>
            </p:cNvCxnSpPr>
            <p:nvPr/>
          </p:nvCxnSpPr>
          <p:spPr>
            <a:xfrm>
              <a:off x="6521951" y="5017865"/>
              <a:ext cx="2098174" cy="0"/>
            </a:xfrm>
            <a:prstGeom prst="line">
              <a:avLst/>
            </a:prstGeom>
            <a:solidFill>
              <a:schemeClr val="bg1"/>
            </a:solidFill>
            <a:ln w="6350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82" name="직선 연결선 81">
              <a:extLst>
                <a:ext uri="{FF2B5EF4-FFF2-40B4-BE49-F238E27FC236}">
                  <a16:creationId xmlns:a16="http://schemas.microsoft.com/office/drawing/2014/main" id="{8AE3F8ED-4231-4F45-AB11-0CAACFB2309C}"/>
                </a:ext>
              </a:extLst>
            </p:cNvPr>
            <p:cNvCxnSpPr>
              <a:cxnSpLocks/>
            </p:cNvCxnSpPr>
            <p:nvPr/>
          </p:nvCxnSpPr>
          <p:spPr>
            <a:xfrm>
              <a:off x="3005208" y="5577059"/>
              <a:ext cx="5614917" cy="0"/>
            </a:xfrm>
            <a:prstGeom prst="line">
              <a:avLst/>
            </a:prstGeom>
            <a:solidFill>
              <a:schemeClr val="bg1"/>
            </a:solidFill>
            <a:ln w="6350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83" name="그룹 82">
            <a:extLst>
              <a:ext uri="{FF2B5EF4-FFF2-40B4-BE49-F238E27FC236}">
                <a16:creationId xmlns:a16="http://schemas.microsoft.com/office/drawing/2014/main" id="{C0382D54-9096-4A75-9210-606A7833B8DF}"/>
              </a:ext>
            </a:extLst>
          </p:cNvPr>
          <p:cNvGrpSpPr/>
          <p:nvPr/>
        </p:nvGrpSpPr>
        <p:grpSpPr>
          <a:xfrm>
            <a:off x="8635386" y="4066882"/>
            <a:ext cx="2561965" cy="259200"/>
            <a:chOff x="7199462" y="4149501"/>
            <a:chExt cx="2561965" cy="259200"/>
          </a:xfrm>
        </p:grpSpPr>
        <p:sp>
          <p:nvSpPr>
            <p:cNvPr id="84" name="사각형: 둥근 모서리 83">
              <a:extLst>
                <a:ext uri="{FF2B5EF4-FFF2-40B4-BE49-F238E27FC236}">
                  <a16:creationId xmlns:a16="http://schemas.microsoft.com/office/drawing/2014/main" id="{D68F66D7-9461-476F-A335-3D88C1471F68}"/>
                </a:ext>
              </a:extLst>
            </p:cNvPr>
            <p:cNvSpPr/>
            <p:nvPr/>
          </p:nvSpPr>
          <p:spPr>
            <a:xfrm>
              <a:off x="7199462" y="4149501"/>
              <a:ext cx="715813" cy="259200"/>
            </a:xfrm>
            <a:prstGeom prst="roundRect">
              <a:avLst>
                <a:gd name="adj" fmla="val 50000"/>
              </a:avLst>
            </a:prstGeom>
            <a:solidFill>
              <a:srgbClr val="FF5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ko-KR" altLang="en-US" sz="1400" b="1" spc="-150">
                  <a:gradFill>
                    <a:gsLst>
                      <a:gs pos="100000">
                        <a:schemeClr val="bg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위반시</a:t>
              </a:r>
              <a:endParaRPr lang="ko-KR" altLang="en-US" sz="1400">
                <a:gradFill>
                  <a:gsLst>
                    <a:gs pos="100000">
                      <a:schemeClr val="bg1"/>
                    </a:gs>
                    <a:gs pos="100000">
                      <a:srgbClr val="303B4A"/>
                    </a:gs>
                  </a:gsLst>
                  <a:lin ang="2700000" scaled="1"/>
                </a:gradFill>
              </a:endParaRPr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993C68F8-4FF9-455E-8495-A8D1B0A3B879}"/>
                </a:ext>
              </a:extLst>
            </p:cNvPr>
            <p:cNvSpPr txBox="1"/>
            <p:nvPr/>
          </p:nvSpPr>
          <p:spPr>
            <a:xfrm>
              <a:off x="7998124" y="4155991"/>
              <a:ext cx="1763303" cy="246221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en-US" altLang="ko-KR" sz="1600" b="1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500</a:t>
              </a:r>
              <a:r>
                <a:rPr lang="ko-KR" altLang="en-US" sz="1600" b="1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만원 이하 과태료</a:t>
              </a:r>
            </a:p>
          </p:txBody>
        </p:sp>
      </p:grpSp>
      <p:cxnSp>
        <p:nvCxnSpPr>
          <p:cNvPr id="88" name="직선 연결선 87">
            <a:extLst>
              <a:ext uri="{FF2B5EF4-FFF2-40B4-BE49-F238E27FC236}">
                <a16:creationId xmlns:a16="http://schemas.microsoft.com/office/drawing/2014/main" id="{100416B5-EAC7-4A21-9394-9C9D9EA819F8}"/>
              </a:ext>
            </a:extLst>
          </p:cNvPr>
          <p:cNvCxnSpPr>
            <a:cxnSpLocks/>
          </p:cNvCxnSpPr>
          <p:nvPr/>
        </p:nvCxnSpPr>
        <p:spPr>
          <a:xfrm flipH="1">
            <a:off x="8498712" y="4196482"/>
            <a:ext cx="140263" cy="0"/>
          </a:xfrm>
          <a:prstGeom prst="line">
            <a:avLst/>
          </a:prstGeom>
          <a:noFill/>
          <a:ln w="6350"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90" name="자유형: 도형 89">
            <a:extLst>
              <a:ext uri="{FF2B5EF4-FFF2-40B4-BE49-F238E27FC236}">
                <a16:creationId xmlns:a16="http://schemas.microsoft.com/office/drawing/2014/main" id="{B7CA3229-8589-4C30-A959-E0732817C644}"/>
              </a:ext>
            </a:extLst>
          </p:cNvPr>
          <p:cNvSpPr/>
          <p:nvPr/>
        </p:nvSpPr>
        <p:spPr>
          <a:xfrm>
            <a:off x="7971025" y="3904843"/>
            <a:ext cx="527688" cy="600482"/>
          </a:xfrm>
          <a:custGeom>
            <a:avLst/>
            <a:gdLst>
              <a:gd name="connsiteX0" fmla="*/ 0 w 704850"/>
              <a:gd name="connsiteY0" fmla="*/ 0 h 388144"/>
              <a:gd name="connsiteX1" fmla="*/ 704850 w 704850"/>
              <a:gd name="connsiteY1" fmla="*/ 0 h 388144"/>
              <a:gd name="connsiteX2" fmla="*/ 704850 w 704850"/>
              <a:gd name="connsiteY2" fmla="*/ 388144 h 388144"/>
              <a:gd name="connsiteX3" fmla="*/ 264318 w 704850"/>
              <a:gd name="connsiteY3" fmla="*/ 388144 h 388144"/>
              <a:gd name="connsiteX0" fmla="*/ 0 w 1010314"/>
              <a:gd name="connsiteY0" fmla="*/ 0 h 388144"/>
              <a:gd name="connsiteX1" fmla="*/ 1010314 w 1010314"/>
              <a:gd name="connsiteY1" fmla="*/ 0 h 388144"/>
              <a:gd name="connsiteX2" fmla="*/ 1010314 w 1010314"/>
              <a:gd name="connsiteY2" fmla="*/ 388144 h 388144"/>
              <a:gd name="connsiteX3" fmla="*/ 569782 w 1010314"/>
              <a:gd name="connsiteY3" fmla="*/ 388144 h 388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10314" h="388144">
                <a:moveTo>
                  <a:pt x="0" y="0"/>
                </a:moveTo>
                <a:lnTo>
                  <a:pt x="1010314" y="0"/>
                </a:lnTo>
                <a:lnTo>
                  <a:pt x="1010314" y="388144"/>
                </a:lnTo>
                <a:lnTo>
                  <a:pt x="569782" y="388144"/>
                </a:lnTo>
              </a:path>
            </a:pathLst>
          </a:custGeom>
          <a:noFill/>
          <a:ln w="6350"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91" name="그룹 90">
            <a:extLst>
              <a:ext uri="{FF2B5EF4-FFF2-40B4-BE49-F238E27FC236}">
                <a16:creationId xmlns:a16="http://schemas.microsoft.com/office/drawing/2014/main" id="{90979ADB-26E7-4ABB-977B-C3F15D6039DB}"/>
              </a:ext>
            </a:extLst>
          </p:cNvPr>
          <p:cNvGrpSpPr/>
          <p:nvPr/>
        </p:nvGrpSpPr>
        <p:grpSpPr>
          <a:xfrm>
            <a:off x="5833476" y="2688921"/>
            <a:ext cx="5363875" cy="259200"/>
            <a:chOff x="4886325" y="4236192"/>
            <a:chExt cx="5363875" cy="259200"/>
          </a:xfrm>
        </p:grpSpPr>
        <p:grpSp>
          <p:nvGrpSpPr>
            <p:cNvPr id="92" name="그룹 91">
              <a:extLst>
                <a:ext uri="{FF2B5EF4-FFF2-40B4-BE49-F238E27FC236}">
                  <a16:creationId xmlns:a16="http://schemas.microsoft.com/office/drawing/2014/main" id="{8E474C9E-8F56-4576-AE8F-FC29C2BE5BB8}"/>
                </a:ext>
              </a:extLst>
            </p:cNvPr>
            <p:cNvGrpSpPr/>
            <p:nvPr/>
          </p:nvGrpSpPr>
          <p:grpSpPr>
            <a:xfrm>
              <a:off x="7688235" y="4236192"/>
              <a:ext cx="2561965" cy="259200"/>
              <a:chOff x="7507260" y="4149501"/>
              <a:chExt cx="2561965" cy="259200"/>
            </a:xfrm>
          </p:grpSpPr>
          <p:sp>
            <p:nvSpPr>
              <p:cNvPr id="94" name="사각형: 둥근 모서리 93">
                <a:extLst>
                  <a:ext uri="{FF2B5EF4-FFF2-40B4-BE49-F238E27FC236}">
                    <a16:creationId xmlns:a16="http://schemas.microsoft.com/office/drawing/2014/main" id="{CE5CF2A5-B280-4485-B818-39A8B2338D9D}"/>
                  </a:ext>
                </a:extLst>
              </p:cNvPr>
              <p:cNvSpPr/>
              <p:nvPr/>
            </p:nvSpPr>
            <p:spPr>
              <a:xfrm>
                <a:off x="7507260" y="4149501"/>
                <a:ext cx="715813" cy="259200"/>
              </a:xfrm>
              <a:prstGeom prst="roundRect">
                <a:avLst>
                  <a:gd name="adj" fmla="val 50000"/>
                </a:avLst>
              </a:prstGeom>
              <a:solidFill>
                <a:srgbClr val="FF5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ko-KR" altLang="en-US" sz="1400" b="1" spc="-150">
                    <a:gradFill>
                      <a:gsLst>
                        <a:gs pos="100000">
                          <a:schemeClr val="bg1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위반시</a:t>
                </a:r>
                <a:endParaRPr lang="ko-KR" altLang="en-US" sz="1400">
                  <a:gradFill>
                    <a:gsLst>
                      <a:gs pos="100000">
                        <a:schemeClr val="bg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endParaRPr>
              </a:p>
            </p:txBody>
          </p:sp>
          <p:sp>
            <p:nvSpPr>
              <p:cNvPr id="95" name="TextBox 94">
                <a:extLst>
                  <a:ext uri="{FF2B5EF4-FFF2-40B4-BE49-F238E27FC236}">
                    <a16:creationId xmlns:a16="http://schemas.microsoft.com/office/drawing/2014/main" id="{CFD3B148-5730-4414-B2F4-D73CD9BDE864}"/>
                  </a:ext>
                </a:extLst>
              </p:cNvPr>
              <p:cNvSpPr txBox="1"/>
              <p:nvPr/>
            </p:nvSpPr>
            <p:spPr>
              <a:xfrm>
                <a:off x="8305922" y="4155991"/>
                <a:ext cx="1763303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r>
                  <a:rPr lang="en-US" altLang="ko-KR" sz="1600" b="1" dirty="0">
                    <a:gradFill>
                      <a:gsLst>
                        <a:gs pos="100000">
                          <a:schemeClr val="tx1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500</a:t>
                </a:r>
                <a:r>
                  <a:rPr lang="ko-KR" altLang="en-US" sz="1600" b="1" spc="-150" dirty="0">
                    <a:gradFill>
                      <a:gsLst>
                        <a:gs pos="100000">
                          <a:schemeClr val="tx1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만원 이하 과태료</a:t>
                </a:r>
              </a:p>
            </p:txBody>
          </p:sp>
        </p:grpSp>
        <p:cxnSp>
          <p:nvCxnSpPr>
            <p:cNvPr id="93" name="직선 연결선 92">
              <a:extLst>
                <a:ext uri="{FF2B5EF4-FFF2-40B4-BE49-F238E27FC236}">
                  <a16:creationId xmlns:a16="http://schemas.microsoft.com/office/drawing/2014/main" id="{523B11DD-7743-4554-8251-AA85AFAA5FAD}"/>
                </a:ext>
              </a:extLst>
            </p:cNvPr>
            <p:cNvCxnSpPr>
              <a:cxnSpLocks/>
            </p:cNvCxnSpPr>
            <p:nvPr/>
          </p:nvCxnSpPr>
          <p:spPr>
            <a:xfrm>
              <a:off x="4886325" y="4365792"/>
              <a:ext cx="2801910" cy="0"/>
            </a:xfrm>
            <a:prstGeom prst="line">
              <a:avLst/>
            </a:prstGeom>
            <a:solidFill>
              <a:schemeClr val="bg1"/>
            </a:solidFill>
            <a:ln w="6350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  <p:extLst>
      <p:ext uri="{BB962C8B-B14F-4D97-AF65-F5344CB8AC3E}">
        <p14:creationId xmlns:p14="http://schemas.microsoft.com/office/powerpoint/2010/main" val="1964905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" name="그룹 111">
            <a:extLst>
              <a:ext uri="{FF2B5EF4-FFF2-40B4-BE49-F238E27FC236}">
                <a16:creationId xmlns:a16="http://schemas.microsoft.com/office/drawing/2014/main" id="{45C4224E-8D42-4FB9-BFC9-919554DBF8FB}"/>
              </a:ext>
            </a:extLst>
          </p:cNvPr>
          <p:cNvGrpSpPr/>
          <p:nvPr/>
        </p:nvGrpSpPr>
        <p:grpSpPr>
          <a:xfrm>
            <a:off x="4348613" y="1978171"/>
            <a:ext cx="3494774" cy="4133704"/>
            <a:chOff x="482599" y="1990871"/>
            <a:chExt cx="3494774" cy="3970429"/>
          </a:xfrm>
        </p:grpSpPr>
        <p:sp>
          <p:nvSpPr>
            <p:cNvPr id="113" name="사각형: 둥근 위쪽 모서리 112">
              <a:extLst>
                <a:ext uri="{FF2B5EF4-FFF2-40B4-BE49-F238E27FC236}">
                  <a16:creationId xmlns:a16="http://schemas.microsoft.com/office/drawing/2014/main" id="{EDF32CF8-7FFC-44D5-A334-FC99F6903845}"/>
                </a:ext>
              </a:extLst>
            </p:cNvPr>
            <p:cNvSpPr/>
            <p:nvPr/>
          </p:nvSpPr>
          <p:spPr>
            <a:xfrm>
              <a:off x="482599" y="3366260"/>
              <a:ext cx="3494773" cy="2595040"/>
            </a:xfrm>
            <a:prstGeom prst="round2SameRect">
              <a:avLst>
                <a:gd name="adj1" fmla="val 0"/>
                <a:gd name="adj2" fmla="val 3398"/>
              </a:avLst>
            </a:prstGeom>
            <a:solidFill>
              <a:srgbClr val="FFF6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114" name="사각형: 둥근 모서리 113">
              <a:extLst>
                <a:ext uri="{FF2B5EF4-FFF2-40B4-BE49-F238E27FC236}">
                  <a16:creationId xmlns:a16="http://schemas.microsoft.com/office/drawing/2014/main" id="{A39B2069-DC23-4300-B676-A974BB39BDDA}"/>
                </a:ext>
              </a:extLst>
            </p:cNvPr>
            <p:cNvSpPr/>
            <p:nvPr/>
          </p:nvSpPr>
          <p:spPr>
            <a:xfrm>
              <a:off x="482599" y="1990871"/>
              <a:ext cx="3494774" cy="3965548"/>
            </a:xfrm>
            <a:prstGeom prst="roundRect">
              <a:avLst>
                <a:gd name="adj" fmla="val 2546"/>
              </a:avLst>
            </a:prstGeom>
            <a:noFill/>
            <a:ln w="25400">
              <a:solidFill>
                <a:srgbClr val="0EAE67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cxnSp>
          <p:nvCxnSpPr>
            <p:cNvPr id="115" name="직선 연결선 114">
              <a:extLst>
                <a:ext uri="{FF2B5EF4-FFF2-40B4-BE49-F238E27FC236}">
                  <a16:creationId xmlns:a16="http://schemas.microsoft.com/office/drawing/2014/main" id="{AE87F67C-AA69-43D3-BE91-7F977B417564}"/>
                </a:ext>
              </a:extLst>
            </p:cNvPr>
            <p:cNvCxnSpPr>
              <a:cxnSpLocks/>
            </p:cNvCxnSpPr>
            <p:nvPr/>
          </p:nvCxnSpPr>
          <p:spPr>
            <a:xfrm>
              <a:off x="614723" y="3366260"/>
              <a:ext cx="3230527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6" name="그룹 115">
            <a:extLst>
              <a:ext uri="{FF2B5EF4-FFF2-40B4-BE49-F238E27FC236}">
                <a16:creationId xmlns:a16="http://schemas.microsoft.com/office/drawing/2014/main" id="{A0E2CF75-D68B-42AC-954B-69B58168D5A3}"/>
              </a:ext>
            </a:extLst>
          </p:cNvPr>
          <p:cNvGrpSpPr/>
          <p:nvPr/>
        </p:nvGrpSpPr>
        <p:grpSpPr>
          <a:xfrm>
            <a:off x="8214626" y="1978171"/>
            <a:ext cx="3494774" cy="4133704"/>
            <a:chOff x="482599" y="1990871"/>
            <a:chExt cx="3494774" cy="3970429"/>
          </a:xfrm>
        </p:grpSpPr>
        <p:sp>
          <p:nvSpPr>
            <p:cNvPr id="117" name="사각형: 둥근 위쪽 모서리 116">
              <a:extLst>
                <a:ext uri="{FF2B5EF4-FFF2-40B4-BE49-F238E27FC236}">
                  <a16:creationId xmlns:a16="http://schemas.microsoft.com/office/drawing/2014/main" id="{46F8B63C-CE0D-4D10-AC03-5F116AAA321C}"/>
                </a:ext>
              </a:extLst>
            </p:cNvPr>
            <p:cNvSpPr/>
            <p:nvPr/>
          </p:nvSpPr>
          <p:spPr>
            <a:xfrm>
              <a:off x="482599" y="3366260"/>
              <a:ext cx="3494773" cy="2595040"/>
            </a:xfrm>
            <a:prstGeom prst="round2SameRect">
              <a:avLst>
                <a:gd name="adj1" fmla="val 0"/>
                <a:gd name="adj2" fmla="val 3398"/>
              </a:avLst>
            </a:prstGeom>
            <a:solidFill>
              <a:srgbClr val="FFF6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118" name="사각형: 둥근 모서리 117">
              <a:extLst>
                <a:ext uri="{FF2B5EF4-FFF2-40B4-BE49-F238E27FC236}">
                  <a16:creationId xmlns:a16="http://schemas.microsoft.com/office/drawing/2014/main" id="{1C7EA8F9-33F7-4930-B8B9-590B7A2826FE}"/>
                </a:ext>
              </a:extLst>
            </p:cNvPr>
            <p:cNvSpPr/>
            <p:nvPr/>
          </p:nvSpPr>
          <p:spPr>
            <a:xfrm>
              <a:off x="482599" y="1990871"/>
              <a:ext cx="3494774" cy="3965548"/>
            </a:xfrm>
            <a:prstGeom prst="roundRect">
              <a:avLst>
                <a:gd name="adj" fmla="val 2546"/>
              </a:avLst>
            </a:prstGeom>
            <a:noFill/>
            <a:ln w="25400">
              <a:solidFill>
                <a:srgbClr val="0EAE67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cxnSp>
          <p:nvCxnSpPr>
            <p:cNvPr id="119" name="직선 연결선 118">
              <a:extLst>
                <a:ext uri="{FF2B5EF4-FFF2-40B4-BE49-F238E27FC236}">
                  <a16:creationId xmlns:a16="http://schemas.microsoft.com/office/drawing/2014/main" id="{CFE0740C-E8FD-4B40-B53E-84E55F1832DC}"/>
                </a:ext>
              </a:extLst>
            </p:cNvPr>
            <p:cNvCxnSpPr>
              <a:cxnSpLocks/>
            </p:cNvCxnSpPr>
            <p:nvPr/>
          </p:nvCxnSpPr>
          <p:spPr>
            <a:xfrm>
              <a:off x="614723" y="3366260"/>
              <a:ext cx="3230527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그룹 4">
            <a:extLst>
              <a:ext uri="{FF2B5EF4-FFF2-40B4-BE49-F238E27FC236}">
                <a16:creationId xmlns:a16="http://schemas.microsoft.com/office/drawing/2014/main" id="{9609B0AF-8349-4C2C-8A51-8E7EFE392C97}"/>
              </a:ext>
            </a:extLst>
          </p:cNvPr>
          <p:cNvGrpSpPr/>
          <p:nvPr/>
        </p:nvGrpSpPr>
        <p:grpSpPr>
          <a:xfrm>
            <a:off x="482599" y="1978171"/>
            <a:ext cx="3494774" cy="4133704"/>
            <a:chOff x="482599" y="1990871"/>
            <a:chExt cx="3494774" cy="3970429"/>
          </a:xfrm>
        </p:grpSpPr>
        <p:sp>
          <p:nvSpPr>
            <p:cNvPr id="76" name="사각형: 둥근 위쪽 모서리 75">
              <a:extLst>
                <a:ext uri="{FF2B5EF4-FFF2-40B4-BE49-F238E27FC236}">
                  <a16:creationId xmlns:a16="http://schemas.microsoft.com/office/drawing/2014/main" id="{AD54BD90-B5B0-6565-2ED7-5AF95FAA82DF}"/>
                </a:ext>
              </a:extLst>
            </p:cNvPr>
            <p:cNvSpPr/>
            <p:nvPr/>
          </p:nvSpPr>
          <p:spPr>
            <a:xfrm>
              <a:off x="482599" y="3366260"/>
              <a:ext cx="3494773" cy="2595040"/>
            </a:xfrm>
            <a:prstGeom prst="round2SameRect">
              <a:avLst>
                <a:gd name="adj1" fmla="val 0"/>
                <a:gd name="adj2" fmla="val 3398"/>
              </a:avLst>
            </a:prstGeom>
            <a:solidFill>
              <a:srgbClr val="FFF6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77" name="사각형: 둥근 모서리 76">
              <a:extLst>
                <a:ext uri="{FF2B5EF4-FFF2-40B4-BE49-F238E27FC236}">
                  <a16:creationId xmlns:a16="http://schemas.microsoft.com/office/drawing/2014/main" id="{3E4052B6-7AC6-63AF-C699-E2FCB68E32C6}"/>
                </a:ext>
              </a:extLst>
            </p:cNvPr>
            <p:cNvSpPr/>
            <p:nvPr/>
          </p:nvSpPr>
          <p:spPr>
            <a:xfrm>
              <a:off x="482599" y="1990871"/>
              <a:ext cx="3494774" cy="3965548"/>
            </a:xfrm>
            <a:prstGeom prst="roundRect">
              <a:avLst>
                <a:gd name="adj" fmla="val 2546"/>
              </a:avLst>
            </a:prstGeom>
            <a:noFill/>
            <a:ln w="25400">
              <a:solidFill>
                <a:srgbClr val="0EAE67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cxnSp>
          <p:nvCxnSpPr>
            <p:cNvPr id="81" name="직선 연결선 80">
              <a:extLst>
                <a:ext uri="{FF2B5EF4-FFF2-40B4-BE49-F238E27FC236}">
                  <a16:creationId xmlns:a16="http://schemas.microsoft.com/office/drawing/2014/main" id="{58DB83E3-3FEA-A96A-8D9C-813845A5C673}"/>
                </a:ext>
              </a:extLst>
            </p:cNvPr>
            <p:cNvCxnSpPr>
              <a:cxnSpLocks/>
            </p:cNvCxnSpPr>
            <p:nvPr/>
          </p:nvCxnSpPr>
          <p:spPr>
            <a:xfrm>
              <a:off x="614723" y="3366260"/>
              <a:ext cx="3230527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텍스트 개체 틀 9">
            <a:extLst>
              <a:ext uri="{FF2B5EF4-FFF2-40B4-BE49-F238E27FC236}">
                <a16:creationId xmlns:a16="http://schemas.microsoft.com/office/drawing/2014/main" id="{33366AFB-9BA4-18F8-7AB6-1444FD8E148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/>
              <a:t>Ⅱ</a:t>
            </a:r>
          </a:p>
        </p:txBody>
      </p:sp>
      <p:sp>
        <p:nvSpPr>
          <p:cNvPr id="11" name="텍스트 개체 틀 10">
            <a:extLst>
              <a:ext uri="{FF2B5EF4-FFF2-40B4-BE49-F238E27FC236}">
                <a16:creationId xmlns:a16="http://schemas.microsoft.com/office/drawing/2014/main" id="{86F7CFA0-433D-769D-7355-213CBD4FAE7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ko-KR" altLang="en-US"/>
              <a:t>직장 내 괴롭힘을 당했을 때 어떻게 하나요</a:t>
            </a:r>
            <a:r>
              <a:rPr lang="en-US" altLang="ko-KR"/>
              <a:t>?</a:t>
            </a:r>
          </a:p>
        </p:txBody>
      </p:sp>
      <p:grpSp>
        <p:nvGrpSpPr>
          <p:cNvPr id="109" name="그룹 108">
            <a:extLst>
              <a:ext uri="{FF2B5EF4-FFF2-40B4-BE49-F238E27FC236}">
                <a16:creationId xmlns:a16="http://schemas.microsoft.com/office/drawing/2014/main" id="{94231AD3-F5C0-894A-F56C-AA09FEEF7A93}"/>
              </a:ext>
            </a:extLst>
          </p:cNvPr>
          <p:cNvGrpSpPr/>
          <p:nvPr/>
        </p:nvGrpSpPr>
        <p:grpSpPr>
          <a:xfrm>
            <a:off x="533680" y="1258760"/>
            <a:ext cx="2856489" cy="307777"/>
            <a:chOff x="533680" y="1378140"/>
            <a:chExt cx="2856489" cy="307777"/>
          </a:xfrm>
        </p:grpSpPr>
        <p:grpSp>
          <p:nvGrpSpPr>
            <p:cNvPr id="52" name="그룹 51">
              <a:extLst>
                <a:ext uri="{FF2B5EF4-FFF2-40B4-BE49-F238E27FC236}">
                  <a16:creationId xmlns:a16="http://schemas.microsoft.com/office/drawing/2014/main" id="{1F3CD91D-95EC-4FAC-7948-34142A69F651}"/>
                </a:ext>
              </a:extLst>
            </p:cNvPr>
            <p:cNvGrpSpPr/>
            <p:nvPr/>
          </p:nvGrpSpPr>
          <p:grpSpPr>
            <a:xfrm>
              <a:off x="533680" y="1439673"/>
              <a:ext cx="196570" cy="184710"/>
              <a:chOff x="10352088" y="1217613"/>
              <a:chExt cx="4394200" cy="4129087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53" name="Freeform 5">
                <a:extLst>
                  <a:ext uri="{FF2B5EF4-FFF2-40B4-BE49-F238E27FC236}">
                    <a16:creationId xmlns:a16="http://schemas.microsoft.com/office/drawing/2014/main" id="{7237FBAC-9335-0ECA-0292-6221F3A9E9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52088" y="1217613"/>
                <a:ext cx="4127500" cy="4129087"/>
              </a:xfrm>
              <a:custGeom>
                <a:avLst/>
                <a:gdLst>
                  <a:gd name="T0" fmla="*/ 547 w 1094"/>
                  <a:gd name="T1" fmla="*/ 1094 h 1094"/>
                  <a:gd name="T2" fmla="*/ 0 w 1094"/>
                  <a:gd name="T3" fmla="*/ 547 h 1094"/>
                  <a:gd name="T4" fmla="*/ 547 w 1094"/>
                  <a:gd name="T5" fmla="*/ 0 h 1094"/>
                  <a:gd name="T6" fmla="*/ 781 w 1094"/>
                  <a:gd name="T7" fmla="*/ 53 h 1094"/>
                  <a:gd name="T8" fmla="*/ 805 w 1094"/>
                  <a:gd name="T9" fmla="*/ 120 h 1094"/>
                  <a:gd name="T10" fmla="*/ 738 w 1094"/>
                  <a:gd name="T11" fmla="*/ 144 h 1094"/>
                  <a:gd name="T12" fmla="*/ 547 w 1094"/>
                  <a:gd name="T13" fmla="*/ 101 h 1094"/>
                  <a:gd name="T14" fmla="*/ 100 w 1094"/>
                  <a:gd name="T15" fmla="*/ 547 h 1094"/>
                  <a:gd name="T16" fmla="*/ 547 w 1094"/>
                  <a:gd name="T17" fmla="*/ 994 h 1094"/>
                  <a:gd name="T18" fmla="*/ 994 w 1094"/>
                  <a:gd name="T19" fmla="*/ 547 h 1094"/>
                  <a:gd name="T20" fmla="*/ 990 w 1094"/>
                  <a:gd name="T21" fmla="*/ 491 h 1094"/>
                  <a:gd name="T22" fmla="*/ 1034 w 1094"/>
                  <a:gd name="T23" fmla="*/ 435 h 1094"/>
                  <a:gd name="T24" fmla="*/ 1090 w 1094"/>
                  <a:gd name="T25" fmla="*/ 478 h 1094"/>
                  <a:gd name="T26" fmla="*/ 1094 w 1094"/>
                  <a:gd name="T27" fmla="*/ 547 h 1094"/>
                  <a:gd name="T28" fmla="*/ 547 w 1094"/>
                  <a:gd name="T29" fmla="*/ 1094 h 10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94" h="1094">
                    <a:moveTo>
                      <a:pt x="547" y="1094"/>
                    </a:moveTo>
                    <a:cubicBezTo>
                      <a:pt x="245" y="1094"/>
                      <a:pt x="0" y="849"/>
                      <a:pt x="0" y="547"/>
                    </a:cubicBezTo>
                    <a:cubicBezTo>
                      <a:pt x="0" y="246"/>
                      <a:pt x="245" y="0"/>
                      <a:pt x="547" y="0"/>
                    </a:cubicBezTo>
                    <a:cubicBezTo>
                      <a:pt x="629" y="0"/>
                      <a:pt x="708" y="18"/>
                      <a:pt x="781" y="53"/>
                    </a:cubicBezTo>
                    <a:cubicBezTo>
                      <a:pt x="806" y="65"/>
                      <a:pt x="817" y="95"/>
                      <a:pt x="805" y="120"/>
                    </a:cubicBezTo>
                    <a:cubicBezTo>
                      <a:pt x="793" y="145"/>
                      <a:pt x="764" y="156"/>
                      <a:pt x="738" y="144"/>
                    </a:cubicBezTo>
                    <a:cubicBezTo>
                      <a:pt x="678" y="115"/>
                      <a:pt x="614" y="101"/>
                      <a:pt x="547" y="101"/>
                    </a:cubicBezTo>
                    <a:cubicBezTo>
                      <a:pt x="301" y="101"/>
                      <a:pt x="100" y="301"/>
                      <a:pt x="100" y="547"/>
                    </a:cubicBezTo>
                    <a:cubicBezTo>
                      <a:pt x="100" y="794"/>
                      <a:pt x="301" y="994"/>
                      <a:pt x="547" y="994"/>
                    </a:cubicBezTo>
                    <a:cubicBezTo>
                      <a:pt x="793" y="994"/>
                      <a:pt x="994" y="794"/>
                      <a:pt x="994" y="547"/>
                    </a:cubicBezTo>
                    <a:cubicBezTo>
                      <a:pt x="994" y="528"/>
                      <a:pt x="993" y="509"/>
                      <a:pt x="990" y="491"/>
                    </a:cubicBezTo>
                    <a:cubicBezTo>
                      <a:pt x="987" y="463"/>
                      <a:pt x="1006" y="438"/>
                      <a:pt x="1034" y="435"/>
                    </a:cubicBezTo>
                    <a:cubicBezTo>
                      <a:pt x="1061" y="431"/>
                      <a:pt x="1086" y="451"/>
                      <a:pt x="1090" y="478"/>
                    </a:cubicBezTo>
                    <a:cubicBezTo>
                      <a:pt x="1093" y="501"/>
                      <a:pt x="1094" y="524"/>
                      <a:pt x="1094" y="547"/>
                    </a:cubicBezTo>
                    <a:cubicBezTo>
                      <a:pt x="1094" y="849"/>
                      <a:pt x="849" y="1094"/>
                      <a:pt x="547" y="10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endParaRPr>
              </a:p>
            </p:txBody>
          </p:sp>
          <p:sp>
            <p:nvSpPr>
              <p:cNvPr id="54" name="Freeform 6">
                <a:extLst>
                  <a:ext uri="{FF2B5EF4-FFF2-40B4-BE49-F238E27FC236}">
                    <a16:creationId xmlns:a16="http://schemas.microsoft.com/office/drawing/2014/main" id="{C5510BBB-2A69-8973-E822-8E171C3213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91863" y="1304925"/>
                <a:ext cx="3654425" cy="2905125"/>
              </a:xfrm>
              <a:custGeom>
                <a:avLst/>
                <a:gdLst>
                  <a:gd name="T0" fmla="*/ 0 w 2302"/>
                  <a:gd name="T1" fmla="*/ 1107 h 1830"/>
                  <a:gd name="T2" fmla="*/ 256 w 2302"/>
                  <a:gd name="T3" fmla="*/ 846 h 1830"/>
                  <a:gd name="T4" fmla="*/ 725 w 2302"/>
                  <a:gd name="T5" fmla="*/ 1309 h 1830"/>
                  <a:gd name="T6" fmla="*/ 2039 w 2302"/>
                  <a:gd name="T7" fmla="*/ 0 h 1830"/>
                  <a:gd name="T8" fmla="*/ 2302 w 2302"/>
                  <a:gd name="T9" fmla="*/ 261 h 1830"/>
                  <a:gd name="T10" fmla="*/ 725 w 2302"/>
                  <a:gd name="T11" fmla="*/ 1830 h 1830"/>
                  <a:gd name="T12" fmla="*/ 0 w 2302"/>
                  <a:gd name="T13" fmla="*/ 1107 h 1830"/>
                  <a:gd name="T14" fmla="*/ 0 w 2302"/>
                  <a:gd name="T15" fmla="*/ 1107 h 1830"/>
                  <a:gd name="T16" fmla="*/ 0 w 2302"/>
                  <a:gd name="T17" fmla="*/ 1107 h 18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02" h="1830">
                    <a:moveTo>
                      <a:pt x="0" y="1107"/>
                    </a:moveTo>
                    <a:lnTo>
                      <a:pt x="256" y="846"/>
                    </a:lnTo>
                    <a:lnTo>
                      <a:pt x="725" y="1309"/>
                    </a:lnTo>
                    <a:lnTo>
                      <a:pt x="2039" y="0"/>
                    </a:lnTo>
                    <a:lnTo>
                      <a:pt x="2302" y="261"/>
                    </a:lnTo>
                    <a:lnTo>
                      <a:pt x="725" y="1830"/>
                    </a:lnTo>
                    <a:lnTo>
                      <a:pt x="0" y="1107"/>
                    </a:lnTo>
                    <a:lnTo>
                      <a:pt x="0" y="1107"/>
                    </a:lnTo>
                    <a:lnTo>
                      <a:pt x="0" y="1107"/>
                    </a:lnTo>
                    <a:close/>
                  </a:path>
                </a:pathLst>
              </a:custGeom>
              <a:solidFill>
                <a:srgbClr val="0EAE6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endParaRPr>
              </a:p>
            </p:txBody>
          </p:sp>
        </p:grp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F64DF2F6-5C46-83E6-B239-93C6298B4816}"/>
                </a:ext>
              </a:extLst>
            </p:cNvPr>
            <p:cNvSpPr txBox="1"/>
            <p:nvPr/>
          </p:nvSpPr>
          <p:spPr>
            <a:xfrm>
              <a:off x="806128" y="1378140"/>
              <a:ext cx="2584041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18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2000" b="1" i="0" u="none" strike="noStrike" kern="1200" cap="none" spc="-150" normalizeH="0" baseline="0" noProof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직장 내 괴롭힘 신고방법</a:t>
              </a:r>
            </a:p>
          </p:txBody>
        </p:sp>
      </p:grpSp>
      <p:sp>
        <p:nvSpPr>
          <p:cNvPr id="78" name="사각형: 둥근 위쪽 모서리 77">
            <a:extLst>
              <a:ext uri="{FF2B5EF4-FFF2-40B4-BE49-F238E27FC236}">
                <a16:creationId xmlns:a16="http://schemas.microsoft.com/office/drawing/2014/main" id="{EF37B48E-FBB1-DEB2-161A-BBA482913AE5}"/>
              </a:ext>
            </a:extLst>
          </p:cNvPr>
          <p:cNvSpPr/>
          <p:nvPr/>
        </p:nvSpPr>
        <p:spPr>
          <a:xfrm>
            <a:off x="482599" y="1978171"/>
            <a:ext cx="3494774" cy="409191"/>
          </a:xfrm>
          <a:prstGeom prst="round2SameRect">
            <a:avLst>
              <a:gd name="adj1" fmla="val 24229"/>
              <a:gd name="adj2" fmla="val 0"/>
            </a:avLst>
          </a:prstGeom>
          <a:solidFill>
            <a:srgbClr val="0EAE67"/>
          </a:solidFill>
          <a:ln w="25400">
            <a:solidFill>
              <a:srgbClr val="0EAE6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직장 내 해결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6A8D1753-E8FF-9416-0E5F-E7EC74894B6D}"/>
              </a:ext>
            </a:extLst>
          </p:cNvPr>
          <p:cNvSpPr txBox="1"/>
          <p:nvPr/>
        </p:nvSpPr>
        <p:spPr>
          <a:xfrm>
            <a:off x="612408" y="2618420"/>
            <a:ext cx="3216302" cy="56682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800" b="1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srgbClr val="0B8B51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직장 내 괴롭힘 사건은</a:t>
            </a:r>
            <a:endParaRPr kumimoji="0" lang="en-US" altLang="ko-KR" sz="1800" b="1" i="0" u="none" strike="noStrike" kern="1200" cap="none" spc="-150" normalizeH="0" baseline="0" noProof="0" dirty="0">
              <a:ln>
                <a:noFill/>
              </a:ln>
              <a:gradFill>
                <a:gsLst>
                  <a:gs pos="100000">
                    <a:srgbClr val="0B8B51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800" b="1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srgbClr val="0B8B51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사내 처리절차를 통한</a:t>
            </a:r>
            <a:r>
              <a:rPr lang="en-US" altLang="ko-KR" b="1" spc="-150" dirty="0">
                <a:gradFill>
                  <a:gsLst>
                    <a:gs pos="100000">
                      <a:srgbClr val="0B8B51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 </a:t>
            </a:r>
            <a:r>
              <a:rPr kumimoji="0" lang="ko-KR" altLang="en-US" sz="1800" b="1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srgbClr val="0B8B51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해결이 원칙</a:t>
            </a:r>
            <a:r>
              <a:rPr kumimoji="0" lang="en-US" altLang="ko-KR" sz="1800" b="1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srgbClr val="0B8B51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E728181B-7CC6-B941-7541-71572B41D4E1}"/>
              </a:ext>
            </a:extLst>
          </p:cNvPr>
          <p:cNvSpPr txBox="1"/>
          <p:nvPr/>
        </p:nvSpPr>
        <p:spPr>
          <a:xfrm>
            <a:off x="632593" y="3536670"/>
            <a:ext cx="3263546" cy="123110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14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직장 내 괴롭힘이 발생한 경우 사용자에게</a:t>
            </a:r>
            <a:endParaRPr kumimoji="0" lang="en-US" altLang="ko-KR" sz="1400" b="0" i="0" u="none" strike="noStrike" kern="1200" cap="none" spc="-100" normalizeH="0" baseline="0" noProof="0" dirty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  <a:p>
            <a:pPr marL="0" marR="0" lvl="0" indent="127000" algn="l" defTabSz="914400" rtl="0" eaLnBrk="1" fontAlgn="auto" latinLnBrk="1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조사</a:t>
            </a:r>
            <a:r>
              <a:rPr kumimoji="0" lang="en-US" altLang="ko-KR" sz="14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14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조치 등의 법적의무가 발생하므로</a:t>
            </a:r>
            <a:r>
              <a:rPr kumimoji="0" lang="en-US" altLang="ko-KR" sz="14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,</a:t>
            </a:r>
          </a:p>
          <a:p>
            <a:pPr marL="0" marR="0" lvl="0" indent="127000" algn="l" defTabSz="914400" rtl="0" eaLnBrk="1" fontAlgn="auto" latinLnBrk="1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1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우선적으로 사용자 또는 사업장 내 담당</a:t>
            </a:r>
            <a:endParaRPr kumimoji="0" lang="en-US" altLang="ko-KR" sz="1400" b="1" i="0" u="none" strike="noStrike" kern="1200" cap="none" spc="-100" normalizeH="0" baseline="0" noProof="0" dirty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  <a:p>
            <a:pPr marL="0" marR="0" lvl="0" indent="127000" algn="l" defTabSz="914400" rtl="0" eaLnBrk="1" fontAlgn="auto" latinLnBrk="1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1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직원에게 신고하고</a:t>
            </a:r>
            <a:r>
              <a:rPr kumimoji="0" lang="en-US" altLang="ko-KR" sz="1400" b="1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,</a:t>
            </a:r>
            <a:r>
              <a:rPr kumimoji="0" lang="ko-KR" altLang="en-US" sz="1400" b="1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사내 처리 절차 </a:t>
            </a:r>
            <a:endParaRPr kumimoji="0" lang="en-US" altLang="ko-KR" sz="1400" b="1" i="0" u="none" strike="noStrike" kern="1200" cap="none" spc="-100" normalizeH="0" baseline="0" noProof="0" dirty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  <a:p>
            <a:pPr marL="0" marR="0" lvl="0" indent="127000" algn="l" defTabSz="914400" rtl="0" eaLnBrk="1" fontAlgn="auto" latinLnBrk="1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1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(</a:t>
            </a:r>
            <a:r>
              <a:rPr kumimoji="0" lang="ko-KR" altLang="en-US" sz="1400" b="1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취업규칙</a:t>
            </a:r>
            <a:r>
              <a:rPr kumimoji="0" lang="en-US" altLang="ko-KR" sz="1400" b="1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1400" b="1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고충처리절차 등</a:t>
            </a:r>
            <a:r>
              <a:rPr kumimoji="0" lang="en-US" altLang="ko-KR" sz="1400" b="1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)</a:t>
            </a:r>
            <a:r>
              <a:rPr kumimoji="0" lang="ko-KR" altLang="en-US" sz="1400" b="1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에 따라</a:t>
            </a:r>
            <a:r>
              <a:rPr lang="en-US" altLang="ko-KR" sz="1400" b="1" spc="-100" dirty="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 </a:t>
            </a:r>
            <a:r>
              <a:rPr kumimoji="0" lang="ko-KR" altLang="en-US" sz="1400" b="1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해결 </a:t>
            </a:r>
            <a:r>
              <a:rPr kumimoji="0" lang="en-US" altLang="ko-KR" sz="14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</a:t>
            </a:r>
          </a:p>
        </p:txBody>
      </p:sp>
      <p:grpSp>
        <p:nvGrpSpPr>
          <p:cNvPr id="71" name="그룹 70">
            <a:extLst>
              <a:ext uri="{FF2B5EF4-FFF2-40B4-BE49-F238E27FC236}">
                <a16:creationId xmlns:a16="http://schemas.microsoft.com/office/drawing/2014/main" id="{1203349D-31F2-9AC5-4001-9B736E0E8BD0}"/>
              </a:ext>
            </a:extLst>
          </p:cNvPr>
          <p:cNvGrpSpPr/>
          <p:nvPr/>
        </p:nvGrpSpPr>
        <p:grpSpPr>
          <a:xfrm>
            <a:off x="358506" y="1722198"/>
            <a:ext cx="568593" cy="636840"/>
            <a:chOff x="358506" y="1674427"/>
            <a:chExt cx="568593" cy="636840"/>
          </a:xfrm>
        </p:grpSpPr>
        <p:grpSp>
          <p:nvGrpSpPr>
            <p:cNvPr id="72" name="그룹 71">
              <a:extLst>
                <a:ext uri="{FF2B5EF4-FFF2-40B4-BE49-F238E27FC236}">
                  <a16:creationId xmlns:a16="http://schemas.microsoft.com/office/drawing/2014/main" id="{8E73E8BB-4A4B-0E10-4BEF-DEF56AC1E4DC}"/>
                </a:ext>
              </a:extLst>
            </p:cNvPr>
            <p:cNvGrpSpPr/>
            <p:nvPr/>
          </p:nvGrpSpPr>
          <p:grpSpPr>
            <a:xfrm>
              <a:off x="358506" y="1674427"/>
              <a:ext cx="568593" cy="636840"/>
              <a:chOff x="8062421" y="4356100"/>
              <a:chExt cx="533112" cy="597100"/>
            </a:xfrm>
          </p:grpSpPr>
          <p:sp>
            <p:nvSpPr>
              <p:cNvPr id="74" name="자유형: 도형 73">
                <a:extLst>
                  <a:ext uri="{FF2B5EF4-FFF2-40B4-BE49-F238E27FC236}">
                    <a16:creationId xmlns:a16="http://schemas.microsoft.com/office/drawing/2014/main" id="{A192DD28-1A8E-F357-9C15-DA1175BB7354}"/>
                  </a:ext>
                </a:extLst>
              </p:cNvPr>
              <p:cNvSpPr/>
              <p:nvPr/>
            </p:nvSpPr>
            <p:spPr>
              <a:xfrm rot="20002241" flipH="1">
                <a:off x="8073284" y="4368051"/>
                <a:ext cx="510446" cy="571450"/>
              </a:xfrm>
              <a:custGeom>
                <a:avLst/>
                <a:gdLst>
                  <a:gd name="connsiteX0" fmla="*/ 1995632 w 3989832"/>
                  <a:gd name="connsiteY0" fmla="*/ -167 h 4511325"/>
                  <a:gd name="connsiteX1" fmla="*/ 907 w 3989832"/>
                  <a:gd name="connsiteY1" fmla="*/ 1994463 h 4511325"/>
                  <a:gd name="connsiteX2" fmla="*/ 841202 w 3989832"/>
                  <a:gd name="connsiteY2" fmla="*/ 3620952 h 4511325"/>
                  <a:gd name="connsiteX3" fmla="*/ 1071136 w 3989832"/>
                  <a:gd name="connsiteY3" fmla="*/ 4511159 h 4511325"/>
                  <a:gd name="connsiteX4" fmla="*/ 1996108 w 3989832"/>
                  <a:gd name="connsiteY4" fmla="*/ 3989093 h 4511325"/>
                  <a:gd name="connsiteX5" fmla="*/ 3990739 w 3989832"/>
                  <a:gd name="connsiteY5" fmla="*/ 1994463 h 4511325"/>
                  <a:gd name="connsiteX6" fmla="*/ 1995632 w 3989832"/>
                  <a:gd name="connsiteY6" fmla="*/ -167 h 4511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89832" h="4511325">
                    <a:moveTo>
                      <a:pt x="1995632" y="-167"/>
                    </a:moveTo>
                    <a:cubicBezTo>
                      <a:pt x="893970" y="-167"/>
                      <a:pt x="907" y="892897"/>
                      <a:pt x="907" y="1994463"/>
                    </a:cubicBezTo>
                    <a:cubicBezTo>
                      <a:pt x="535" y="2640849"/>
                      <a:pt x="313812" y="3247229"/>
                      <a:pt x="841202" y="3620952"/>
                    </a:cubicBezTo>
                    <a:lnTo>
                      <a:pt x="1071136" y="4511159"/>
                    </a:lnTo>
                    <a:lnTo>
                      <a:pt x="1996108" y="3989093"/>
                    </a:lnTo>
                    <a:cubicBezTo>
                      <a:pt x="3097675" y="3989093"/>
                      <a:pt x="3990739" y="3096125"/>
                      <a:pt x="3990739" y="1994463"/>
                    </a:cubicBezTo>
                    <a:cubicBezTo>
                      <a:pt x="3990739" y="892802"/>
                      <a:pt x="3097198" y="-167"/>
                      <a:pt x="1995632" y="-16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endParaRPr>
              </a:p>
            </p:txBody>
          </p:sp>
          <p:sp>
            <p:nvSpPr>
              <p:cNvPr id="75" name="자유형: 도형 74">
                <a:extLst>
                  <a:ext uri="{FF2B5EF4-FFF2-40B4-BE49-F238E27FC236}">
                    <a16:creationId xmlns:a16="http://schemas.microsoft.com/office/drawing/2014/main" id="{3E84D117-BBBE-BF74-1D57-920A0886F175}"/>
                  </a:ext>
                </a:extLst>
              </p:cNvPr>
              <p:cNvSpPr/>
              <p:nvPr/>
            </p:nvSpPr>
            <p:spPr>
              <a:xfrm rot="20002241" flipH="1">
                <a:off x="8062421" y="4356100"/>
                <a:ext cx="533112" cy="597100"/>
              </a:xfrm>
              <a:custGeom>
                <a:avLst/>
                <a:gdLst>
                  <a:gd name="connsiteX0" fmla="*/ 1227060 w 4166996"/>
                  <a:gd name="connsiteY0" fmla="*/ 4713661 h 4713827"/>
                  <a:gd name="connsiteX1" fmla="*/ 1146478 w 4166996"/>
                  <a:gd name="connsiteY1" fmla="*/ 4699658 h 4713827"/>
                  <a:gd name="connsiteX2" fmla="*/ 919402 w 4166996"/>
                  <a:gd name="connsiteY2" fmla="*/ 4122253 h 4713827"/>
                  <a:gd name="connsiteX3" fmla="*/ 845393 w 4166996"/>
                  <a:gd name="connsiteY3" fmla="*/ 3758017 h 4713827"/>
                  <a:gd name="connsiteX4" fmla="*/ 907 w 4166996"/>
                  <a:gd name="connsiteY4" fmla="*/ 2083331 h 4713827"/>
                  <a:gd name="connsiteX5" fmla="*/ 2084405 w 4166996"/>
                  <a:gd name="connsiteY5" fmla="*/ -167 h 4713827"/>
                  <a:gd name="connsiteX6" fmla="*/ 4167903 w 4166996"/>
                  <a:gd name="connsiteY6" fmla="*/ 2083331 h 4713827"/>
                  <a:gd name="connsiteX7" fmla="*/ 2084405 w 4166996"/>
                  <a:gd name="connsiteY7" fmla="*/ 4166830 h 4713827"/>
                  <a:gd name="connsiteX8" fmla="*/ 1734361 w 4166996"/>
                  <a:gd name="connsiteY8" fmla="*/ 4410575 h 4713827"/>
                  <a:gd name="connsiteX9" fmla="*/ 1227060 w 4166996"/>
                  <a:gd name="connsiteY9" fmla="*/ 4713661 h 4713827"/>
                  <a:gd name="connsiteX10" fmla="*/ 2084310 w 4166996"/>
                  <a:gd name="connsiteY10" fmla="*/ 241101 h 4713827"/>
                  <a:gd name="connsiteX11" fmla="*/ 242080 w 4166996"/>
                  <a:gd name="connsiteY11" fmla="*/ 2083331 h 4713827"/>
                  <a:gd name="connsiteX12" fmla="*/ 992268 w 4166996"/>
                  <a:gd name="connsiteY12" fmla="*/ 3566946 h 4713827"/>
                  <a:gd name="connsiteX13" fmla="*/ 1158861 w 4166996"/>
                  <a:gd name="connsiteY13" fmla="*/ 4093297 h 4713827"/>
                  <a:gd name="connsiteX14" fmla="*/ 1235061 w 4166996"/>
                  <a:gd name="connsiteY14" fmla="*/ 4472583 h 4713827"/>
                  <a:gd name="connsiteX15" fmla="*/ 1577961 w 4166996"/>
                  <a:gd name="connsiteY15" fmla="*/ 4227314 h 4713827"/>
                  <a:gd name="connsiteX16" fmla="*/ 2085072 w 4166996"/>
                  <a:gd name="connsiteY16" fmla="*/ 3925467 h 4713827"/>
                  <a:gd name="connsiteX17" fmla="*/ 3927207 w 4166996"/>
                  <a:gd name="connsiteY17" fmla="*/ 2083331 h 4713827"/>
                  <a:gd name="connsiteX18" fmla="*/ 2084405 w 4166996"/>
                  <a:gd name="connsiteY18" fmla="*/ 241101 h 4713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166996" h="4713827">
                    <a:moveTo>
                      <a:pt x="1227060" y="4713661"/>
                    </a:moveTo>
                    <a:cubicBezTo>
                      <a:pt x="1199590" y="4713698"/>
                      <a:pt x="1172319" y="4708964"/>
                      <a:pt x="1146478" y="4699658"/>
                    </a:cubicBezTo>
                    <a:cubicBezTo>
                      <a:pt x="982267" y="4640223"/>
                      <a:pt x="953121" y="4400192"/>
                      <a:pt x="919402" y="4122253"/>
                    </a:cubicBezTo>
                    <a:cubicBezTo>
                      <a:pt x="904733" y="4001000"/>
                      <a:pt x="880159" y="3798403"/>
                      <a:pt x="845393" y="3758017"/>
                    </a:cubicBezTo>
                    <a:cubicBezTo>
                      <a:pt x="317994" y="3369206"/>
                      <a:pt x="907" y="2742366"/>
                      <a:pt x="907" y="2083331"/>
                    </a:cubicBezTo>
                    <a:cubicBezTo>
                      <a:pt x="907" y="934521"/>
                      <a:pt x="935595" y="-167"/>
                      <a:pt x="2084405" y="-167"/>
                    </a:cubicBezTo>
                    <a:cubicBezTo>
                      <a:pt x="3233215" y="-167"/>
                      <a:pt x="4167903" y="934521"/>
                      <a:pt x="4167903" y="2083331"/>
                    </a:cubicBezTo>
                    <a:cubicBezTo>
                      <a:pt x="4167903" y="3232142"/>
                      <a:pt x="3233215" y="4166830"/>
                      <a:pt x="2084405" y="4166830"/>
                    </a:cubicBezTo>
                    <a:cubicBezTo>
                      <a:pt x="2018778" y="4166830"/>
                      <a:pt x="1847614" y="4313515"/>
                      <a:pt x="1734361" y="4410575"/>
                    </a:cubicBezTo>
                    <a:cubicBezTo>
                      <a:pt x="1546814" y="4571452"/>
                      <a:pt x="1380889" y="4713661"/>
                      <a:pt x="1227060" y="4713661"/>
                    </a:cubicBezTo>
                    <a:close/>
                    <a:moveTo>
                      <a:pt x="2084310" y="241101"/>
                    </a:moveTo>
                    <a:cubicBezTo>
                      <a:pt x="1068564" y="241101"/>
                      <a:pt x="242080" y="1067490"/>
                      <a:pt x="242080" y="2083331"/>
                    </a:cubicBezTo>
                    <a:cubicBezTo>
                      <a:pt x="243470" y="2668671"/>
                      <a:pt x="521667" y="3218864"/>
                      <a:pt x="992268" y="3566946"/>
                    </a:cubicBezTo>
                    <a:cubicBezTo>
                      <a:pt x="1099710" y="3646289"/>
                      <a:pt x="1125618" y="3818596"/>
                      <a:pt x="1158861" y="4093297"/>
                    </a:cubicBezTo>
                    <a:cubicBezTo>
                      <a:pt x="1173910" y="4216265"/>
                      <a:pt x="1198294" y="4418386"/>
                      <a:pt x="1235061" y="4472583"/>
                    </a:cubicBezTo>
                    <a:cubicBezTo>
                      <a:pt x="1299164" y="4466011"/>
                      <a:pt x="1479281" y="4311610"/>
                      <a:pt x="1577961" y="4227314"/>
                    </a:cubicBezTo>
                    <a:cubicBezTo>
                      <a:pt x="1767032" y="4065389"/>
                      <a:pt x="1930386" y="3925467"/>
                      <a:pt x="2085072" y="3925467"/>
                    </a:cubicBezTo>
                    <a:cubicBezTo>
                      <a:pt x="3100817" y="3925467"/>
                      <a:pt x="3927207" y="3099078"/>
                      <a:pt x="3927207" y="2083331"/>
                    </a:cubicBezTo>
                    <a:cubicBezTo>
                      <a:pt x="3927207" y="1067585"/>
                      <a:pt x="3100151" y="241101"/>
                      <a:pt x="2084405" y="241101"/>
                    </a:cubicBezTo>
                    <a:close/>
                  </a:path>
                </a:pathLst>
              </a:custGeom>
              <a:solidFill>
                <a:srgbClr val="0B8B5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endParaRPr>
              </a:p>
            </p:txBody>
          </p:sp>
        </p:grp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E0C3FA41-A69B-47CB-A597-6249A824BD43}"/>
                </a:ext>
              </a:extLst>
            </p:cNvPr>
            <p:cNvSpPr txBox="1"/>
            <p:nvPr/>
          </p:nvSpPr>
          <p:spPr>
            <a:xfrm>
              <a:off x="448672" y="1714475"/>
              <a:ext cx="3577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2400" b="1" i="0" u="none" strike="noStrike" kern="1200" cap="none" spc="0" normalizeH="0" baseline="0" noProof="0">
                  <a:ln>
                    <a:noFill/>
                  </a:ln>
                  <a:solidFill>
                    <a:srgbClr val="0B8B51"/>
                  </a:solidFill>
                  <a:effectLst/>
                  <a:uLnTx/>
                  <a:uFillTx/>
                  <a:latin typeface="Century Gothic" panose="020B0502020202020204" pitchFamily="34" charset="0"/>
                  <a:ea typeface="맑은 고딕" panose="020B0503020000020004" pitchFamily="50" charset="-127"/>
                  <a:cs typeface="+mn-cs"/>
                </a:rPr>
                <a:t>1</a:t>
              </a:r>
              <a:endParaRPr kumimoji="0" lang="ko-KR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B8B51"/>
                </a:solidFill>
                <a:effectLst/>
                <a:uLnTx/>
                <a:uFillTx/>
                <a:latin typeface="Century Gothic" panose="020B0502020202020204" pitchFamily="34" charset="0"/>
                <a:ea typeface="맑은 고딕" panose="020B0503020000020004" pitchFamily="50" charset="-127"/>
                <a:cs typeface="+mn-cs"/>
              </a:endParaRPr>
            </a:p>
          </p:txBody>
        </p:sp>
      </p:grpSp>
      <p:sp>
        <p:nvSpPr>
          <p:cNvPr id="91" name="사각형: 둥근 위쪽 모서리 90">
            <a:extLst>
              <a:ext uri="{FF2B5EF4-FFF2-40B4-BE49-F238E27FC236}">
                <a16:creationId xmlns:a16="http://schemas.microsoft.com/office/drawing/2014/main" id="{F09A4552-3D3A-49CB-C1EE-94B94B0B8D26}"/>
              </a:ext>
            </a:extLst>
          </p:cNvPr>
          <p:cNvSpPr/>
          <p:nvPr/>
        </p:nvSpPr>
        <p:spPr>
          <a:xfrm>
            <a:off x="4348613" y="1978171"/>
            <a:ext cx="3494774" cy="409191"/>
          </a:xfrm>
          <a:prstGeom prst="round2SameRect">
            <a:avLst>
              <a:gd name="adj1" fmla="val 24229"/>
              <a:gd name="adj2" fmla="val 0"/>
            </a:avLst>
          </a:prstGeom>
          <a:solidFill>
            <a:srgbClr val="0EAE67"/>
          </a:solidFill>
          <a:ln w="25400">
            <a:solidFill>
              <a:srgbClr val="0EAE6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고용노동부 신고 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42943328-2F7B-2506-C8D2-AF357E15D965}"/>
              </a:ext>
            </a:extLst>
          </p:cNvPr>
          <p:cNvSpPr txBox="1"/>
          <p:nvPr/>
        </p:nvSpPr>
        <p:spPr>
          <a:xfrm>
            <a:off x="5006760" y="2763332"/>
            <a:ext cx="2178480" cy="2769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800" b="1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srgbClr val="0B8B51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지방고용노동관서 진정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B61D4E93-1BCC-BC16-12B8-EE9312BC6317}"/>
              </a:ext>
            </a:extLst>
          </p:cNvPr>
          <p:cNvSpPr txBox="1"/>
          <p:nvPr/>
        </p:nvSpPr>
        <p:spPr>
          <a:xfrm>
            <a:off x="4498607" y="3536670"/>
            <a:ext cx="3301623" cy="242887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14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사업주에 의한 </a:t>
            </a:r>
            <a:r>
              <a:rPr kumimoji="0" lang="ko-KR" altLang="en-US" sz="1400" b="1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직장 내 괴롭힘 발생 사실</a:t>
            </a:r>
            <a:endParaRPr kumimoji="0" lang="en-US" altLang="ko-KR" sz="1400" b="1" i="0" u="none" strike="noStrike" kern="1200" cap="none" spc="-100" normalizeH="0" baseline="0" noProof="0" dirty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ko-KR" sz="1400" b="1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</a:t>
            </a:r>
            <a:r>
              <a:rPr kumimoji="0" lang="ko-KR" altLang="en-US" sz="1400" b="1" i="0" u="none" strike="noStrike" kern="1200" cap="none" spc="-100" normalizeH="0" baseline="0" noProof="0" dirty="0" err="1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조사ㆍ피해자</a:t>
            </a:r>
            <a:r>
              <a:rPr kumimoji="0" lang="ko-KR" altLang="en-US" sz="1400" b="1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보호 등을 포함한 조치 의무 </a:t>
            </a:r>
            <a:endParaRPr kumimoji="0" lang="en-US" altLang="ko-KR" sz="1400" b="1" i="0" u="none" strike="noStrike" kern="1200" cap="none" spc="-100" normalizeH="0" baseline="0" noProof="0" dirty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  <a:p>
            <a:pPr marR="0" lvl="0" indent="101600" algn="l" defTabSz="914400" rtl="0" eaLnBrk="1" fontAlgn="auto" latinLnBrk="1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ko-KR" altLang="en-US" sz="1400" b="1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불이행</a:t>
            </a:r>
            <a:endParaRPr lang="en-US" altLang="ko-KR" sz="1400" b="1" spc="-100" dirty="0"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latin typeface="맑은 고딕" panose="020F0502020204030204"/>
              <a:ea typeface="맑은 고딕" panose="020B0503020000020004" pitchFamily="50" charset="-127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ko-KR" sz="1400" b="1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</a:t>
            </a:r>
            <a:r>
              <a:rPr kumimoji="0" lang="ko-KR" altLang="en-US" sz="1400" b="1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신고를 이유로 한 불리한 처우</a:t>
            </a:r>
            <a:r>
              <a:rPr kumimoji="0" lang="en-US" altLang="ko-KR" sz="1400" b="1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1400" b="1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피해자의</a:t>
            </a:r>
            <a:endParaRPr kumimoji="0" lang="en-US" altLang="ko-KR" sz="1400" b="1" i="0" u="none" strike="noStrike" kern="1200" cap="none" spc="-100" normalizeH="0" baseline="0" noProof="0" dirty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  <a:p>
            <a:pPr marR="0" lvl="0" indent="123825" algn="l" defTabSz="914400" rtl="0" eaLnBrk="1" fontAlgn="auto" latinLnBrk="1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ko-KR" altLang="en-US" sz="1400" b="1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의사에 반한 비밀 누설 등 직장 내 괴롭힘</a:t>
            </a:r>
            <a:endParaRPr kumimoji="0" lang="en-US" altLang="ko-KR" sz="1400" b="1" i="0" u="none" strike="noStrike" kern="1200" cap="none" spc="-100" normalizeH="0" baseline="0" noProof="0" dirty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  <a:p>
            <a:pPr marR="0" lvl="0" indent="123825" algn="l" defTabSz="914400" rtl="0" eaLnBrk="1" fontAlgn="auto" latinLnBrk="1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ko-KR" altLang="en-US" sz="1400" b="1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관련 사항 </a:t>
            </a:r>
            <a:r>
              <a:rPr kumimoji="0" lang="ko-KR" altLang="en-US" sz="14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신고 가능</a:t>
            </a:r>
            <a:endParaRPr kumimoji="0" lang="en-US" altLang="ko-KR" sz="1400" b="0" i="0" u="none" strike="noStrike" kern="1200" cap="none" spc="-100" normalizeH="0" baseline="0" noProof="0" dirty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  <a:p>
            <a:pPr marL="0" marR="0" lvl="0" indent="123825" algn="l" defTabSz="914400" rtl="0" eaLnBrk="1" fontAlgn="auto" latinLnBrk="1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(</a:t>
            </a:r>
            <a:r>
              <a:rPr kumimoji="0" lang="ko-KR" altLang="en-US" sz="12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지방관서 방문</a:t>
            </a:r>
            <a:r>
              <a:rPr kumimoji="0" lang="en-US" altLang="ko-KR" sz="12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12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우편</a:t>
            </a:r>
            <a:r>
              <a:rPr kumimoji="0" lang="en-US" altLang="ko-KR" sz="12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, </a:t>
            </a:r>
            <a:r>
              <a:rPr lang="ko-KR" altLang="en-US" sz="1200" spc="-100" dirty="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인터넷</a:t>
            </a:r>
            <a:r>
              <a:rPr kumimoji="0" lang="ko-KR" altLang="en-US" sz="12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접수</a:t>
            </a:r>
            <a:r>
              <a:rPr kumimoji="0" lang="en-US" altLang="ko-KR" sz="12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*) </a:t>
            </a:r>
          </a:p>
          <a:p>
            <a:pPr marL="0" marR="0" lvl="0" indent="123825" algn="l" defTabSz="914400" rtl="0" eaLnBrk="1" fontAlgn="auto" latinLnBrk="1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200" spc="-100" dirty="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* 고용노동부 민원마당</a:t>
            </a:r>
            <a:r>
              <a:rPr lang="en-US" altLang="ko-KR" sz="1200" spc="-100" dirty="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(minwon.moel.go.kr) </a:t>
            </a:r>
            <a:r>
              <a:rPr lang="ko-KR" altLang="en-US" sz="1200" spc="-100" dirty="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접속</a:t>
            </a:r>
          </a:p>
          <a:p>
            <a:pPr marR="0" lvl="0" indent="209550" algn="l" defTabSz="914400" rtl="0" eaLnBrk="1" fontAlgn="auto" latinLnBrk="1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200" spc="-100" dirty="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→ 화면상단 민원신청 → 서식민원 중 ‘기타 진정</a:t>
            </a:r>
          </a:p>
          <a:p>
            <a:pPr marR="0" lvl="0" indent="209550" algn="l" defTabSz="914400" rtl="0" eaLnBrk="1" fontAlgn="auto" latinLnBrk="1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200" spc="-100" dirty="0" err="1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신고서’를</a:t>
            </a:r>
            <a:r>
              <a:rPr lang="ko-KR" altLang="en-US" sz="1200" spc="-100" dirty="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 작성하여 신고</a:t>
            </a:r>
          </a:p>
        </p:txBody>
      </p:sp>
      <p:grpSp>
        <p:nvGrpSpPr>
          <p:cNvPr id="84" name="그룹 83">
            <a:extLst>
              <a:ext uri="{FF2B5EF4-FFF2-40B4-BE49-F238E27FC236}">
                <a16:creationId xmlns:a16="http://schemas.microsoft.com/office/drawing/2014/main" id="{2EE92D98-3289-1293-EF45-53F405C5AE1E}"/>
              </a:ext>
            </a:extLst>
          </p:cNvPr>
          <p:cNvGrpSpPr/>
          <p:nvPr/>
        </p:nvGrpSpPr>
        <p:grpSpPr>
          <a:xfrm>
            <a:off x="4224520" y="1722198"/>
            <a:ext cx="568593" cy="636840"/>
            <a:chOff x="358506" y="1674427"/>
            <a:chExt cx="568593" cy="636840"/>
          </a:xfrm>
        </p:grpSpPr>
        <p:grpSp>
          <p:nvGrpSpPr>
            <p:cNvPr id="85" name="그룹 84">
              <a:extLst>
                <a:ext uri="{FF2B5EF4-FFF2-40B4-BE49-F238E27FC236}">
                  <a16:creationId xmlns:a16="http://schemas.microsoft.com/office/drawing/2014/main" id="{ACA50622-56A2-05A4-6637-737CB231B4AC}"/>
                </a:ext>
              </a:extLst>
            </p:cNvPr>
            <p:cNvGrpSpPr/>
            <p:nvPr/>
          </p:nvGrpSpPr>
          <p:grpSpPr>
            <a:xfrm>
              <a:off x="358506" y="1674427"/>
              <a:ext cx="568593" cy="636840"/>
              <a:chOff x="8062421" y="4356100"/>
              <a:chExt cx="533112" cy="597100"/>
            </a:xfrm>
          </p:grpSpPr>
          <p:sp>
            <p:nvSpPr>
              <p:cNvPr id="87" name="자유형: 도형 86">
                <a:extLst>
                  <a:ext uri="{FF2B5EF4-FFF2-40B4-BE49-F238E27FC236}">
                    <a16:creationId xmlns:a16="http://schemas.microsoft.com/office/drawing/2014/main" id="{41CE93A8-C418-32B0-3E58-17AA0B9B2737}"/>
                  </a:ext>
                </a:extLst>
              </p:cNvPr>
              <p:cNvSpPr/>
              <p:nvPr/>
            </p:nvSpPr>
            <p:spPr>
              <a:xfrm rot="20002241" flipH="1">
                <a:off x="8073284" y="4368051"/>
                <a:ext cx="510446" cy="571450"/>
              </a:xfrm>
              <a:custGeom>
                <a:avLst/>
                <a:gdLst>
                  <a:gd name="connsiteX0" fmla="*/ 1995632 w 3989832"/>
                  <a:gd name="connsiteY0" fmla="*/ -167 h 4511325"/>
                  <a:gd name="connsiteX1" fmla="*/ 907 w 3989832"/>
                  <a:gd name="connsiteY1" fmla="*/ 1994463 h 4511325"/>
                  <a:gd name="connsiteX2" fmla="*/ 841202 w 3989832"/>
                  <a:gd name="connsiteY2" fmla="*/ 3620952 h 4511325"/>
                  <a:gd name="connsiteX3" fmla="*/ 1071136 w 3989832"/>
                  <a:gd name="connsiteY3" fmla="*/ 4511159 h 4511325"/>
                  <a:gd name="connsiteX4" fmla="*/ 1996108 w 3989832"/>
                  <a:gd name="connsiteY4" fmla="*/ 3989093 h 4511325"/>
                  <a:gd name="connsiteX5" fmla="*/ 3990739 w 3989832"/>
                  <a:gd name="connsiteY5" fmla="*/ 1994463 h 4511325"/>
                  <a:gd name="connsiteX6" fmla="*/ 1995632 w 3989832"/>
                  <a:gd name="connsiteY6" fmla="*/ -167 h 4511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89832" h="4511325">
                    <a:moveTo>
                      <a:pt x="1995632" y="-167"/>
                    </a:moveTo>
                    <a:cubicBezTo>
                      <a:pt x="893970" y="-167"/>
                      <a:pt x="907" y="892897"/>
                      <a:pt x="907" y="1994463"/>
                    </a:cubicBezTo>
                    <a:cubicBezTo>
                      <a:pt x="535" y="2640849"/>
                      <a:pt x="313812" y="3247229"/>
                      <a:pt x="841202" y="3620952"/>
                    </a:cubicBezTo>
                    <a:lnTo>
                      <a:pt x="1071136" y="4511159"/>
                    </a:lnTo>
                    <a:lnTo>
                      <a:pt x="1996108" y="3989093"/>
                    </a:lnTo>
                    <a:cubicBezTo>
                      <a:pt x="3097675" y="3989093"/>
                      <a:pt x="3990739" y="3096125"/>
                      <a:pt x="3990739" y="1994463"/>
                    </a:cubicBezTo>
                    <a:cubicBezTo>
                      <a:pt x="3990739" y="892802"/>
                      <a:pt x="3097198" y="-167"/>
                      <a:pt x="1995632" y="-16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endParaRPr>
              </a:p>
            </p:txBody>
          </p:sp>
          <p:sp>
            <p:nvSpPr>
              <p:cNvPr id="88" name="자유형: 도형 87">
                <a:extLst>
                  <a:ext uri="{FF2B5EF4-FFF2-40B4-BE49-F238E27FC236}">
                    <a16:creationId xmlns:a16="http://schemas.microsoft.com/office/drawing/2014/main" id="{61EE5829-516F-2ABD-4DF6-D2D331FCBAC3}"/>
                  </a:ext>
                </a:extLst>
              </p:cNvPr>
              <p:cNvSpPr/>
              <p:nvPr/>
            </p:nvSpPr>
            <p:spPr>
              <a:xfrm rot="20002241" flipH="1">
                <a:off x="8062421" y="4356100"/>
                <a:ext cx="533112" cy="597100"/>
              </a:xfrm>
              <a:custGeom>
                <a:avLst/>
                <a:gdLst>
                  <a:gd name="connsiteX0" fmla="*/ 1227060 w 4166996"/>
                  <a:gd name="connsiteY0" fmla="*/ 4713661 h 4713827"/>
                  <a:gd name="connsiteX1" fmla="*/ 1146478 w 4166996"/>
                  <a:gd name="connsiteY1" fmla="*/ 4699658 h 4713827"/>
                  <a:gd name="connsiteX2" fmla="*/ 919402 w 4166996"/>
                  <a:gd name="connsiteY2" fmla="*/ 4122253 h 4713827"/>
                  <a:gd name="connsiteX3" fmla="*/ 845393 w 4166996"/>
                  <a:gd name="connsiteY3" fmla="*/ 3758017 h 4713827"/>
                  <a:gd name="connsiteX4" fmla="*/ 907 w 4166996"/>
                  <a:gd name="connsiteY4" fmla="*/ 2083331 h 4713827"/>
                  <a:gd name="connsiteX5" fmla="*/ 2084405 w 4166996"/>
                  <a:gd name="connsiteY5" fmla="*/ -167 h 4713827"/>
                  <a:gd name="connsiteX6" fmla="*/ 4167903 w 4166996"/>
                  <a:gd name="connsiteY6" fmla="*/ 2083331 h 4713827"/>
                  <a:gd name="connsiteX7" fmla="*/ 2084405 w 4166996"/>
                  <a:gd name="connsiteY7" fmla="*/ 4166830 h 4713827"/>
                  <a:gd name="connsiteX8" fmla="*/ 1734361 w 4166996"/>
                  <a:gd name="connsiteY8" fmla="*/ 4410575 h 4713827"/>
                  <a:gd name="connsiteX9" fmla="*/ 1227060 w 4166996"/>
                  <a:gd name="connsiteY9" fmla="*/ 4713661 h 4713827"/>
                  <a:gd name="connsiteX10" fmla="*/ 2084310 w 4166996"/>
                  <a:gd name="connsiteY10" fmla="*/ 241101 h 4713827"/>
                  <a:gd name="connsiteX11" fmla="*/ 242080 w 4166996"/>
                  <a:gd name="connsiteY11" fmla="*/ 2083331 h 4713827"/>
                  <a:gd name="connsiteX12" fmla="*/ 992268 w 4166996"/>
                  <a:gd name="connsiteY12" fmla="*/ 3566946 h 4713827"/>
                  <a:gd name="connsiteX13" fmla="*/ 1158861 w 4166996"/>
                  <a:gd name="connsiteY13" fmla="*/ 4093297 h 4713827"/>
                  <a:gd name="connsiteX14" fmla="*/ 1235061 w 4166996"/>
                  <a:gd name="connsiteY14" fmla="*/ 4472583 h 4713827"/>
                  <a:gd name="connsiteX15" fmla="*/ 1577961 w 4166996"/>
                  <a:gd name="connsiteY15" fmla="*/ 4227314 h 4713827"/>
                  <a:gd name="connsiteX16" fmla="*/ 2085072 w 4166996"/>
                  <a:gd name="connsiteY16" fmla="*/ 3925467 h 4713827"/>
                  <a:gd name="connsiteX17" fmla="*/ 3927207 w 4166996"/>
                  <a:gd name="connsiteY17" fmla="*/ 2083331 h 4713827"/>
                  <a:gd name="connsiteX18" fmla="*/ 2084405 w 4166996"/>
                  <a:gd name="connsiteY18" fmla="*/ 241101 h 4713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166996" h="4713827">
                    <a:moveTo>
                      <a:pt x="1227060" y="4713661"/>
                    </a:moveTo>
                    <a:cubicBezTo>
                      <a:pt x="1199590" y="4713698"/>
                      <a:pt x="1172319" y="4708964"/>
                      <a:pt x="1146478" y="4699658"/>
                    </a:cubicBezTo>
                    <a:cubicBezTo>
                      <a:pt x="982267" y="4640223"/>
                      <a:pt x="953121" y="4400192"/>
                      <a:pt x="919402" y="4122253"/>
                    </a:cubicBezTo>
                    <a:cubicBezTo>
                      <a:pt x="904733" y="4001000"/>
                      <a:pt x="880159" y="3798403"/>
                      <a:pt x="845393" y="3758017"/>
                    </a:cubicBezTo>
                    <a:cubicBezTo>
                      <a:pt x="317994" y="3369206"/>
                      <a:pt x="907" y="2742366"/>
                      <a:pt x="907" y="2083331"/>
                    </a:cubicBezTo>
                    <a:cubicBezTo>
                      <a:pt x="907" y="934521"/>
                      <a:pt x="935595" y="-167"/>
                      <a:pt x="2084405" y="-167"/>
                    </a:cubicBezTo>
                    <a:cubicBezTo>
                      <a:pt x="3233215" y="-167"/>
                      <a:pt x="4167903" y="934521"/>
                      <a:pt x="4167903" y="2083331"/>
                    </a:cubicBezTo>
                    <a:cubicBezTo>
                      <a:pt x="4167903" y="3232142"/>
                      <a:pt x="3233215" y="4166830"/>
                      <a:pt x="2084405" y="4166830"/>
                    </a:cubicBezTo>
                    <a:cubicBezTo>
                      <a:pt x="2018778" y="4166830"/>
                      <a:pt x="1847614" y="4313515"/>
                      <a:pt x="1734361" y="4410575"/>
                    </a:cubicBezTo>
                    <a:cubicBezTo>
                      <a:pt x="1546814" y="4571452"/>
                      <a:pt x="1380889" y="4713661"/>
                      <a:pt x="1227060" y="4713661"/>
                    </a:cubicBezTo>
                    <a:close/>
                    <a:moveTo>
                      <a:pt x="2084310" y="241101"/>
                    </a:moveTo>
                    <a:cubicBezTo>
                      <a:pt x="1068564" y="241101"/>
                      <a:pt x="242080" y="1067490"/>
                      <a:pt x="242080" y="2083331"/>
                    </a:cubicBezTo>
                    <a:cubicBezTo>
                      <a:pt x="243470" y="2668671"/>
                      <a:pt x="521667" y="3218864"/>
                      <a:pt x="992268" y="3566946"/>
                    </a:cubicBezTo>
                    <a:cubicBezTo>
                      <a:pt x="1099710" y="3646289"/>
                      <a:pt x="1125618" y="3818596"/>
                      <a:pt x="1158861" y="4093297"/>
                    </a:cubicBezTo>
                    <a:cubicBezTo>
                      <a:pt x="1173910" y="4216265"/>
                      <a:pt x="1198294" y="4418386"/>
                      <a:pt x="1235061" y="4472583"/>
                    </a:cubicBezTo>
                    <a:cubicBezTo>
                      <a:pt x="1299164" y="4466011"/>
                      <a:pt x="1479281" y="4311610"/>
                      <a:pt x="1577961" y="4227314"/>
                    </a:cubicBezTo>
                    <a:cubicBezTo>
                      <a:pt x="1767032" y="4065389"/>
                      <a:pt x="1930386" y="3925467"/>
                      <a:pt x="2085072" y="3925467"/>
                    </a:cubicBezTo>
                    <a:cubicBezTo>
                      <a:pt x="3100817" y="3925467"/>
                      <a:pt x="3927207" y="3099078"/>
                      <a:pt x="3927207" y="2083331"/>
                    </a:cubicBezTo>
                    <a:cubicBezTo>
                      <a:pt x="3927207" y="1067585"/>
                      <a:pt x="3100151" y="241101"/>
                      <a:pt x="2084405" y="241101"/>
                    </a:cubicBezTo>
                    <a:close/>
                  </a:path>
                </a:pathLst>
              </a:custGeom>
              <a:solidFill>
                <a:srgbClr val="0B8B5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endParaRPr>
              </a:p>
            </p:txBody>
          </p:sp>
        </p:grp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6744C9CD-D9DA-319C-3188-59F84228265B}"/>
                </a:ext>
              </a:extLst>
            </p:cNvPr>
            <p:cNvSpPr txBox="1"/>
            <p:nvPr/>
          </p:nvSpPr>
          <p:spPr>
            <a:xfrm>
              <a:off x="448672" y="1714475"/>
              <a:ext cx="3577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2400" b="1" i="0" u="none" strike="noStrike" kern="1200" cap="none" spc="0" normalizeH="0" baseline="0" noProof="0">
                  <a:ln>
                    <a:noFill/>
                  </a:ln>
                  <a:solidFill>
                    <a:srgbClr val="0B8B51"/>
                  </a:solidFill>
                  <a:effectLst/>
                  <a:uLnTx/>
                  <a:uFillTx/>
                  <a:latin typeface="Century Gothic" panose="020B0502020202020204" pitchFamily="34" charset="0"/>
                  <a:ea typeface="맑은 고딕" panose="020B0503020000020004" pitchFamily="50" charset="-127"/>
                  <a:cs typeface="+mn-cs"/>
                </a:rPr>
                <a:t>2</a:t>
              </a:r>
              <a:endParaRPr kumimoji="0" lang="ko-KR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B8B51"/>
                </a:solidFill>
                <a:effectLst/>
                <a:uLnTx/>
                <a:uFillTx/>
                <a:latin typeface="Century Gothic" panose="020B0502020202020204" pitchFamily="34" charset="0"/>
                <a:ea typeface="맑은 고딕" panose="020B0503020000020004" pitchFamily="50" charset="-127"/>
                <a:cs typeface="+mn-cs"/>
              </a:endParaRPr>
            </a:p>
          </p:txBody>
        </p:sp>
      </p:grpSp>
      <p:sp>
        <p:nvSpPr>
          <p:cNvPr id="104" name="사각형: 둥근 위쪽 모서리 103">
            <a:extLst>
              <a:ext uri="{FF2B5EF4-FFF2-40B4-BE49-F238E27FC236}">
                <a16:creationId xmlns:a16="http://schemas.microsoft.com/office/drawing/2014/main" id="{BD120226-5A54-8A4A-877F-25777679A935}"/>
              </a:ext>
            </a:extLst>
          </p:cNvPr>
          <p:cNvSpPr/>
          <p:nvPr/>
        </p:nvSpPr>
        <p:spPr>
          <a:xfrm>
            <a:off x="8214626" y="1978171"/>
            <a:ext cx="3494774" cy="409191"/>
          </a:xfrm>
          <a:prstGeom prst="round2SameRect">
            <a:avLst>
              <a:gd name="adj1" fmla="val 24229"/>
              <a:gd name="adj2" fmla="val 0"/>
            </a:avLst>
          </a:prstGeom>
          <a:solidFill>
            <a:srgbClr val="0EAE67"/>
          </a:solidFill>
          <a:ln w="25400">
            <a:solidFill>
              <a:srgbClr val="0EAE6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국가인권위원회 진정 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5FD1D56F-55B0-5D5F-DA7A-A1E3C16AC1A8}"/>
              </a:ext>
            </a:extLst>
          </p:cNvPr>
          <p:cNvSpPr txBox="1"/>
          <p:nvPr/>
        </p:nvSpPr>
        <p:spPr>
          <a:xfrm>
            <a:off x="8947312" y="2763332"/>
            <a:ext cx="2029402" cy="2769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800" b="1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srgbClr val="0B8B51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국가인권위원회 진정 </a:t>
            </a: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943A5C93-0D92-3B6C-F8FF-986C1D93A58C}"/>
              </a:ext>
            </a:extLst>
          </p:cNvPr>
          <p:cNvSpPr txBox="1"/>
          <p:nvPr/>
        </p:nvSpPr>
        <p:spPr>
          <a:xfrm>
            <a:off x="8364620" y="3536670"/>
            <a:ext cx="3105017" cy="109260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14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직장 내 괴롭힘 가해자에 대한 손해배상</a:t>
            </a:r>
            <a:r>
              <a:rPr kumimoji="0" lang="en-US" altLang="ko-KR" sz="14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, </a:t>
            </a:r>
          </a:p>
          <a:p>
            <a:pPr marL="114300" marR="0" lvl="0" indent="0" algn="l" defTabSz="914400" rtl="0" eaLnBrk="1" fontAlgn="auto" latinLnBrk="1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인권교육수강 등 권고 가능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14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소속기관의 장에게는 행위자에 대한</a:t>
            </a:r>
            <a:endParaRPr kumimoji="0" lang="en-US" altLang="ko-KR" sz="1400" b="0" i="0" u="none" strike="noStrike" kern="1200" cap="none" spc="-100" normalizeH="0" baseline="0" noProof="0" dirty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  <a:p>
            <a:pPr marL="114300" marR="0" lvl="0" indent="0" algn="l" defTabSz="914400" rtl="0" eaLnBrk="1" fontAlgn="auto" latinLnBrk="1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징계 및 재발방지대책 수립 권고 가능</a:t>
            </a:r>
          </a:p>
        </p:txBody>
      </p:sp>
      <p:grpSp>
        <p:nvGrpSpPr>
          <p:cNvPr id="97" name="그룹 96">
            <a:extLst>
              <a:ext uri="{FF2B5EF4-FFF2-40B4-BE49-F238E27FC236}">
                <a16:creationId xmlns:a16="http://schemas.microsoft.com/office/drawing/2014/main" id="{DB2F8284-D522-9D40-9CCF-4A36A7AFB1CB}"/>
              </a:ext>
            </a:extLst>
          </p:cNvPr>
          <p:cNvGrpSpPr/>
          <p:nvPr/>
        </p:nvGrpSpPr>
        <p:grpSpPr>
          <a:xfrm>
            <a:off x="8090533" y="1722198"/>
            <a:ext cx="568593" cy="636840"/>
            <a:chOff x="358506" y="1674427"/>
            <a:chExt cx="568593" cy="636840"/>
          </a:xfrm>
        </p:grpSpPr>
        <p:grpSp>
          <p:nvGrpSpPr>
            <p:cNvPr id="98" name="그룹 97">
              <a:extLst>
                <a:ext uri="{FF2B5EF4-FFF2-40B4-BE49-F238E27FC236}">
                  <a16:creationId xmlns:a16="http://schemas.microsoft.com/office/drawing/2014/main" id="{3F1619AE-7414-770D-4F6C-20CD50A58632}"/>
                </a:ext>
              </a:extLst>
            </p:cNvPr>
            <p:cNvGrpSpPr/>
            <p:nvPr/>
          </p:nvGrpSpPr>
          <p:grpSpPr>
            <a:xfrm>
              <a:off x="358506" y="1674427"/>
              <a:ext cx="568593" cy="636840"/>
              <a:chOff x="8062421" y="4356100"/>
              <a:chExt cx="533112" cy="597100"/>
            </a:xfrm>
          </p:grpSpPr>
          <p:sp>
            <p:nvSpPr>
              <p:cNvPr id="100" name="자유형: 도형 99">
                <a:extLst>
                  <a:ext uri="{FF2B5EF4-FFF2-40B4-BE49-F238E27FC236}">
                    <a16:creationId xmlns:a16="http://schemas.microsoft.com/office/drawing/2014/main" id="{76A5A807-B637-1009-924A-F328E1E9ED56}"/>
                  </a:ext>
                </a:extLst>
              </p:cNvPr>
              <p:cNvSpPr/>
              <p:nvPr/>
            </p:nvSpPr>
            <p:spPr>
              <a:xfrm rot="20002241" flipH="1">
                <a:off x="8073284" y="4368051"/>
                <a:ext cx="510446" cy="571450"/>
              </a:xfrm>
              <a:custGeom>
                <a:avLst/>
                <a:gdLst>
                  <a:gd name="connsiteX0" fmla="*/ 1995632 w 3989832"/>
                  <a:gd name="connsiteY0" fmla="*/ -167 h 4511325"/>
                  <a:gd name="connsiteX1" fmla="*/ 907 w 3989832"/>
                  <a:gd name="connsiteY1" fmla="*/ 1994463 h 4511325"/>
                  <a:gd name="connsiteX2" fmla="*/ 841202 w 3989832"/>
                  <a:gd name="connsiteY2" fmla="*/ 3620952 h 4511325"/>
                  <a:gd name="connsiteX3" fmla="*/ 1071136 w 3989832"/>
                  <a:gd name="connsiteY3" fmla="*/ 4511159 h 4511325"/>
                  <a:gd name="connsiteX4" fmla="*/ 1996108 w 3989832"/>
                  <a:gd name="connsiteY4" fmla="*/ 3989093 h 4511325"/>
                  <a:gd name="connsiteX5" fmla="*/ 3990739 w 3989832"/>
                  <a:gd name="connsiteY5" fmla="*/ 1994463 h 4511325"/>
                  <a:gd name="connsiteX6" fmla="*/ 1995632 w 3989832"/>
                  <a:gd name="connsiteY6" fmla="*/ -167 h 4511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89832" h="4511325">
                    <a:moveTo>
                      <a:pt x="1995632" y="-167"/>
                    </a:moveTo>
                    <a:cubicBezTo>
                      <a:pt x="893970" y="-167"/>
                      <a:pt x="907" y="892897"/>
                      <a:pt x="907" y="1994463"/>
                    </a:cubicBezTo>
                    <a:cubicBezTo>
                      <a:pt x="535" y="2640849"/>
                      <a:pt x="313812" y="3247229"/>
                      <a:pt x="841202" y="3620952"/>
                    </a:cubicBezTo>
                    <a:lnTo>
                      <a:pt x="1071136" y="4511159"/>
                    </a:lnTo>
                    <a:lnTo>
                      <a:pt x="1996108" y="3989093"/>
                    </a:lnTo>
                    <a:cubicBezTo>
                      <a:pt x="3097675" y="3989093"/>
                      <a:pt x="3990739" y="3096125"/>
                      <a:pt x="3990739" y="1994463"/>
                    </a:cubicBezTo>
                    <a:cubicBezTo>
                      <a:pt x="3990739" y="892802"/>
                      <a:pt x="3097198" y="-167"/>
                      <a:pt x="1995632" y="-16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endParaRPr>
              </a:p>
            </p:txBody>
          </p:sp>
          <p:sp>
            <p:nvSpPr>
              <p:cNvPr id="101" name="자유형: 도형 100">
                <a:extLst>
                  <a:ext uri="{FF2B5EF4-FFF2-40B4-BE49-F238E27FC236}">
                    <a16:creationId xmlns:a16="http://schemas.microsoft.com/office/drawing/2014/main" id="{945794D3-BAE2-C00C-40E5-BBA90EBF0B6D}"/>
                  </a:ext>
                </a:extLst>
              </p:cNvPr>
              <p:cNvSpPr/>
              <p:nvPr/>
            </p:nvSpPr>
            <p:spPr>
              <a:xfrm rot="20002241" flipH="1">
                <a:off x="8062421" y="4356100"/>
                <a:ext cx="533112" cy="597100"/>
              </a:xfrm>
              <a:custGeom>
                <a:avLst/>
                <a:gdLst>
                  <a:gd name="connsiteX0" fmla="*/ 1227060 w 4166996"/>
                  <a:gd name="connsiteY0" fmla="*/ 4713661 h 4713827"/>
                  <a:gd name="connsiteX1" fmla="*/ 1146478 w 4166996"/>
                  <a:gd name="connsiteY1" fmla="*/ 4699658 h 4713827"/>
                  <a:gd name="connsiteX2" fmla="*/ 919402 w 4166996"/>
                  <a:gd name="connsiteY2" fmla="*/ 4122253 h 4713827"/>
                  <a:gd name="connsiteX3" fmla="*/ 845393 w 4166996"/>
                  <a:gd name="connsiteY3" fmla="*/ 3758017 h 4713827"/>
                  <a:gd name="connsiteX4" fmla="*/ 907 w 4166996"/>
                  <a:gd name="connsiteY4" fmla="*/ 2083331 h 4713827"/>
                  <a:gd name="connsiteX5" fmla="*/ 2084405 w 4166996"/>
                  <a:gd name="connsiteY5" fmla="*/ -167 h 4713827"/>
                  <a:gd name="connsiteX6" fmla="*/ 4167903 w 4166996"/>
                  <a:gd name="connsiteY6" fmla="*/ 2083331 h 4713827"/>
                  <a:gd name="connsiteX7" fmla="*/ 2084405 w 4166996"/>
                  <a:gd name="connsiteY7" fmla="*/ 4166830 h 4713827"/>
                  <a:gd name="connsiteX8" fmla="*/ 1734361 w 4166996"/>
                  <a:gd name="connsiteY8" fmla="*/ 4410575 h 4713827"/>
                  <a:gd name="connsiteX9" fmla="*/ 1227060 w 4166996"/>
                  <a:gd name="connsiteY9" fmla="*/ 4713661 h 4713827"/>
                  <a:gd name="connsiteX10" fmla="*/ 2084310 w 4166996"/>
                  <a:gd name="connsiteY10" fmla="*/ 241101 h 4713827"/>
                  <a:gd name="connsiteX11" fmla="*/ 242080 w 4166996"/>
                  <a:gd name="connsiteY11" fmla="*/ 2083331 h 4713827"/>
                  <a:gd name="connsiteX12" fmla="*/ 992268 w 4166996"/>
                  <a:gd name="connsiteY12" fmla="*/ 3566946 h 4713827"/>
                  <a:gd name="connsiteX13" fmla="*/ 1158861 w 4166996"/>
                  <a:gd name="connsiteY13" fmla="*/ 4093297 h 4713827"/>
                  <a:gd name="connsiteX14" fmla="*/ 1235061 w 4166996"/>
                  <a:gd name="connsiteY14" fmla="*/ 4472583 h 4713827"/>
                  <a:gd name="connsiteX15" fmla="*/ 1577961 w 4166996"/>
                  <a:gd name="connsiteY15" fmla="*/ 4227314 h 4713827"/>
                  <a:gd name="connsiteX16" fmla="*/ 2085072 w 4166996"/>
                  <a:gd name="connsiteY16" fmla="*/ 3925467 h 4713827"/>
                  <a:gd name="connsiteX17" fmla="*/ 3927207 w 4166996"/>
                  <a:gd name="connsiteY17" fmla="*/ 2083331 h 4713827"/>
                  <a:gd name="connsiteX18" fmla="*/ 2084405 w 4166996"/>
                  <a:gd name="connsiteY18" fmla="*/ 241101 h 4713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166996" h="4713827">
                    <a:moveTo>
                      <a:pt x="1227060" y="4713661"/>
                    </a:moveTo>
                    <a:cubicBezTo>
                      <a:pt x="1199590" y="4713698"/>
                      <a:pt x="1172319" y="4708964"/>
                      <a:pt x="1146478" y="4699658"/>
                    </a:cubicBezTo>
                    <a:cubicBezTo>
                      <a:pt x="982267" y="4640223"/>
                      <a:pt x="953121" y="4400192"/>
                      <a:pt x="919402" y="4122253"/>
                    </a:cubicBezTo>
                    <a:cubicBezTo>
                      <a:pt x="904733" y="4001000"/>
                      <a:pt x="880159" y="3798403"/>
                      <a:pt x="845393" y="3758017"/>
                    </a:cubicBezTo>
                    <a:cubicBezTo>
                      <a:pt x="317994" y="3369206"/>
                      <a:pt x="907" y="2742366"/>
                      <a:pt x="907" y="2083331"/>
                    </a:cubicBezTo>
                    <a:cubicBezTo>
                      <a:pt x="907" y="934521"/>
                      <a:pt x="935595" y="-167"/>
                      <a:pt x="2084405" y="-167"/>
                    </a:cubicBezTo>
                    <a:cubicBezTo>
                      <a:pt x="3233215" y="-167"/>
                      <a:pt x="4167903" y="934521"/>
                      <a:pt x="4167903" y="2083331"/>
                    </a:cubicBezTo>
                    <a:cubicBezTo>
                      <a:pt x="4167903" y="3232142"/>
                      <a:pt x="3233215" y="4166830"/>
                      <a:pt x="2084405" y="4166830"/>
                    </a:cubicBezTo>
                    <a:cubicBezTo>
                      <a:pt x="2018778" y="4166830"/>
                      <a:pt x="1847614" y="4313515"/>
                      <a:pt x="1734361" y="4410575"/>
                    </a:cubicBezTo>
                    <a:cubicBezTo>
                      <a:pt x="1546814" y="4571452"/>
                      <a:pt x="1380889" y="4713661"/>
                      <a:pt x="1227060" y="4713661"/>
                    </a:cubicBezTo>
                    <a:close/>
                    <a:moveTo>
                      <a:pt x="2084310" y="241101"/>
                    </a:moveTo>
                    <a:cubicBezTo>
                      <a:pt x="1068564" y="241101"/>
                      <a:pt x="242080" y="1067490"/>
                      <a:pt x="242080" y="2083331"/>
                    </a:cubicBezTo>
                    <a:cubicBezTo>
                      <a:pt x="243470" y="2668671"/>
                      <a:pt x="521667" y="3218864"/>
                      <a:pt x="992268" y="3566946"/>
                    </a:cubicBezTo>
                    <a:cubicBezTo>
                      <a:pt x="1099710" y="3646289"/>
                      <a:pt x="1125618" y="3818596"/>
                      <a:pt x="1158861" y="4093297"/>
                    </a:cubicBezTo>
                    <a:cubicBezTo>
                      <a:pt x="1173910" y="4216265"/>
                      <a:pt x="1198294" y="4418386"/>
                      <a:pt x="1235061" y="4472583"/>
                    </a:cubicBezTo>
                    <a:cubicBezTo>
                      <a:pt x="1299164" y="4466011"/>
                      <a:pt x="1479281" y="4311610"/>
                      <a:pt x="1577961" y="4227314"/>
                    </a:cubicBezTo>
                    <a:cubicBezTo>
                      <a:pt x="1767032" y="4065389"/>
                      <a:pt x="1930386" y="3925467"/>
                      <a:pt x="2085072" y="3925467"/>
                    </a:cubicBezTo>
                    <a:cubicBezTo>
                      <a:pt x="3100817" y="3925467"/>
                      <a:pt x="3927207" y="3099078"/>
                      <a:pt x="3927207" y="2083331"/>
                    </a:cubicBezTo>
                    <a:cubicBezTo>
                      <a:pt x="3927207" y="1067585"/>
                      <a:pt x="3100151" y="241101"/>
                      <a:pt x="2084405" y="241101"/>
                    </a:cubicBezTo>
                    <a:close/>
                  </a:path>
                </a:pathLst>
              </a:custGeom>
              <a:solidFill>
                <a:srgbClr val="0B8B5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endParaRPr>
              </a:p>
            </p:txBody>
          </p:sp>
        </p:grp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AC5FEBED-7CC0-7006-3ACC-32FF0CF143F3}"/>
                </a:ext>
              </a:extLst>
            </p:cNvPr>
            <p:cNvSpPr txBox="1"/>
            <p:nvPr/>
          </p:nvSpPr>
          <p:spPr>
            <a:xfrm>
              <a:off x="448672" y="1714475"/>
              <a:ext cx="3577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2400" b="1" i="0" u="none" strike="noStrike" kern="1200" cap="none" spc="0" normalizeH="0" baseline="0" noProof="0">
                  <a:ln>
                    <a:noFill/>
                  </a:ln>
                  <a:solidFill>
                    <a:srgbClr val="0B8B51"/>
                  </a:solidFill>
                  <a:effectLst/>
                  <a:uLnTx/>
                  <a:uFillTx/>
                  <a:latin typeface="Century Gothic" panose="020B0502020202020204" pitchFamily="34" charset="0"/>
                  <a:ea typeface="맑은 고딕" panose="020B0503020000020004" pitchFamily="50" charset="-127"/>
                  <a:cs typeface="+mn-cs"/>
                </a:rPr>
                <a:t>3</a:t>
              </a:r>
              <a:endParaRPr kumimoji="0" lang="ko-KR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B8B51"/>
                </a:solidFill>
                <a:effectLst/>
                <a:uLnTx/>
                <a:uFillTx/>
                <a:latin typeface="Century Gothic" panose="020B0502020202020204" pitchFamily="34" charset="0"/>
                <a:ea typeface="맑은 고딕" panose="020B0503020000020004" pitchFamily="50" charset="-127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153131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텍스트 개체 틀 9">
            <a:extLst>
              <a:ext uri="{FF2B5EF4-FFF2-40B4-BE49-F238E27FC236}">
                <a16:creationId xmlns:a16="http://schemas.microsoft.com/office/drawing/2014/main" id="{33366AFB-9BA4-18F8-7AB6-1444FD8E148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/>
              <a:t>Ⅱ</a:t>
            </a:r>
          </a:p>
        </p:txBody>
      </p:sp>
      <p:sp>
        <p:nvSpPr>
          <p:cNvPr id="11" name="텍스트 개체 틀 10">
            <a:extLst>
              <a:ext uri="{FF2B5EF4-FFF2-40B4-BE49-F238E27FC236}">
                <a16:creationId xmlns:a16="http://schemas.microsoft.com/office/drawing/2014/main" id="{86F7CFA0-433D-769D-7355-213CBD4FAE7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ko-KR" altLang="en-US"/>
              <a:t>직장 내 괴롭힘을 당했을 때 어떻게 하나요</a:t>
            </a:r>
            <a:r>
              <a:rPr lang="en-US" altLang="ko-KR"/>
              <a:t>?</a:t>
            </a: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54E3ABD5-406F-BA55-C107-E7E8473ED6A2}"/>
              </a:ext>
            </a:extLst>
          </p:cNvPr>
          <p:cNvSpPr/>
          <p:nvPr/>
        </p:nvSpPr>
        <p:spPr>
          <a:xfrm>
            <a:off x="469900" y="1206500"/>
            <a:ext cx="3581400" cy="2441340"/>
          </a:xfrm>
          <a:prstGeom prst="roundRect">
            <a:avLst>
              <a:gd name="adj" fmla="val 6564"/>
            </a:avLst>
          </a:prstGeom>
          <a:solidFill>
            <a:srgbClr val="0EAE67"/>
          </a:solidFill>
          <a:ln w="25400">
            <a:solidFill>
              <a:srgbClr val="0EAE6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3" name="사각형: 둥근 모서리 2">
            <a:extLst>
              <a:ext uri="{FF2B5EF4-FFF2-40B4-BE49-F238E27FC236}">
                <a16:creationId xmlns:a16="http://schemas.microsoft.com/office/drawing/2014/main" id="{1898B814-4BA9-8BAB-B8F8-94919478207E}"/>
              </a:ext>
            </a:extLst>
          </p:cNvPr>
          <p:cNvSpPr/>
          <p:nvPr/>
        </p:nvSpPr>
        <p:spPr>
          <a:xfrm>
            <a:off x="2463800" y="1206500"/>
            <a:ext cx="9245600" cy="2441340"/>
          </a:xfrm>
          <a:prstGeom prst="roundRect">
            <a:avLst>
              <a:gd name="adj" fmla="val 5645"/>
            </a:avLst>
          </a:prstGeom>
          <a:solidFill>
            <a:schemeClr val="bg1"/>
          </a:solidFill>
          <a:ln w="25400">
            <a:solidFill>
              <a:srgbClr val="0EAE6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1F404C5-69FE-6586-A332-3D2F68766586}"/>
              </a:ext>
            </a:extLst>
          </p:cNvPr>
          <p:cNvSpPr txBox="1"/>
          <p:nvPr/>
        </p:nvSpPr>
        <p:spPr>
          <a:xfrm>
            <a:off x="669675" y="1409700"/>
            <a:ext cx="1019510" cy="6155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그 밖의</a:t>
            </a:r>
            <a:endParaRPr kumimoji="0" lang="en-US" altLang="ko-KR" sz="2000" b="1" i="0" u="none" strike="noStrike" kern="1200" cap="none" spc="-150" normalizeH="0" baseline="0" noProof="0">
              <a:ln>
                <a:noFill/>
              </a:ln>
              <a:gradFill>
                <a:gsLst>
                  <a:gs pos="100000">
                    <a:prstClr val="white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신고 방법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5855DAE-8738-7DD6-47BF-673F2033F651}"/>
              </a:ext>
            </a:extLst>
          </p:cNvPr>
          <p:cNvSpPr txBox="1"/>
          <p:nvPr/>
        </p:nvSpPr>
        <p:spPr>
          <a:xfrm>
            <a:off x="2701675" y="1409700"/>
            <a:ext cx="2029402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800" b="1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srgbClr val="0B8B51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수사기관 고소ㆍ고발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260D029-3024-027C-5904-81A66589CB17}"/>
              </a:ext>
            </a:extLst>
          </p:cNvPr>
          <p:cNvSpPr txBox="1"/>
          <p:nvPr/>
        </p:nvSpPr>
        <p:spPr>
          <a:xfrm>
            <a:off x="2701675" y="1752600"/>
            <a:ext cx="8358057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600" b="0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직장 내 괴롭힘 행위가 폭행</a:t>
            </a:r>
            <a:r>
              <a:rPr kumimoji="0" lang="en-US" altLang="ko-KR" sz="1600" b="0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1600" b="0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상해</a:t>
            </a:r>
            <a:r>
              <a:rPr kumimoji="0" lang="en-US" altLang="ko-KR" sz="1600" b="0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1600" b="0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모욕</a:t>
            </a:r>
            <a:r>
              <a:rPr kumimoji="0" lang="en-US" altLang="ko-KR" sz="1600" b="0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1600" b="0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명예훼손</a:t>
            </a:r>
            <a:r>
              <a:rPr kumimoji="0" lang="en-US" altLang="ko-KR" sz="1600" b="0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1600" b="0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협박</a:t>
            </a:r>
            <a:r>
              <a:rPr kumimoji="0" lang="en-US" altLang="ko-KR" sz="1600" b="0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1600" b="0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강요</a:t>
            </a:r>
            <a:r>
              <a:rPr kumimoji="0" lang="en-US" altLang="ko-KR" sz="1600" b="0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1600" b="0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성폭행</a:t>
            </a:r>
            <a:r>
              <a:rPr kumimoji="0" lang="en-US" altLang="ko-KR" sz="1600" b="0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·</a:t>
            </a:r>
            <a:r>
              <a:rPr kumimoji="0" lang="ko-KR" altLang="en-US" sz="1600" b="0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성추행 등의 범죄에 해당하는 경우</a:t>
            </a:r>
            <a:endParaRPr kumimoji="0" lang="en-US" altLang="ko-KR" sz="1600" b="0" i="0" u="none" strike="noStrike" kern="1200" cap="none" spc="-150" normalizeH="0" baseline="0" noProof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600" b="0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고용노동부 또는 경찰에 고소ㆍ고발</a:t>
            </a:r>
          </a:p>
        </p:txBody>
      </p:sp>
      <p:cxnSp>
        <p:nvCxnSpPr>
          <p:cNvPr id="20" name="직선 연결선 19">
            <a:extLst>
              <a:ext uri="{FF2B5EF4-FFF2-40B4-BE49-F238E27FC236}">
                <a16:creationId xmlns:a16="http://schemas.microsoft.com/office/drawing/2014/main" id="{E9AFB6C1-6744-AFBD-BCBC-EF5D03385163}"/>
              </a:ext>
            </a:extLst>
          </p:cNvPr>
          <p:cNvCxnSpPr>
            <a:cxnSpLocks/>
            <a:stCxn id="3" idx="1"/>
          </p:cNvCxnSpPr>
          <p:nvPr/>
        </p:nvCxnSpPr>
        <p:spPr>
          <a:xfrm>
            <a:off x="2463800" y="2427170"/>
            <a:ext cx="924560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703B9E71-4153-C993-8E98-6BB02E77B38E}"/>
              </a:ext>
            </a:extLst>
          </p:cNvPr>
          <p:cNvSpPr txBox="1"/>
          <p:nvPr/>
        </p:nvSpPr>
        <p:spPr>
          <a:xfrm>
            <a:off x="2701675" y="2552700"/>
            <a:ext cx="908903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800" b="1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srgbClr val="0B8B51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민사소송 </a:t>
            </a:r>
          </a:p>
        </p:txBody>
      </p:sp>
      <p:grpSp>
        <p:nvGrpSpPr>
          <p:cNvPr id="25" name="그룹 24">
            <a:extLst>
              <a:ext uri="{FF2B5EF4-FFF2-40B4-BE49-F238E27FC236}">
                <a16:creationId xmlns:a16="http://schemas.microsoft.com/office/drawing/2014/main" id="{E6A76FF3-D7BD-E80F-CC3D-3ABBBCCA2E2D}"/>
              </a:ext>
            </a:extLst>
          </p:cNvPr>
          <p:cNvGrpSpPr/>
          <p:nvPr/>
        </p:nvGrpSpPr>
        <p:grpSpPr>
          <a:xfrm>
            <a:off x="2701675" y="2895600"/>
            <a:ext cx="6841298" cy="246221"/>
            <a:chOff x="2701675" y="2844800"/>
            <a:chExt cx="6841298" cy="246221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EC8B770D-AE98-2FB3-FE1C-BD294ABCB701}"/>
                </a:ext>
              </a:extLst>
            </p:cNvPr>
            <p:cNvSpPr txBox="1"/>
            <p:nvPr/>
          </p:nvSpPr>
          <p:spPr>
            <a:xfrm>
              <a:off x="2898525" y="2844800"/>
              <a:ext cx="6644448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600" b="0" i="0" u="none" strike="noStrike" kern="1200" cap="none" spc="-150" normalizeH="0" baseline="0" noProof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행위자에게 직장 내 괴롭힘으로 인한 피해</a:t>
              </a:r>
              <a:r>
                <a:rPr kumimoji="0" lang="en-US" altLang="ko-KR" sz="1600" b="0" i="0" u="none" strike="noStrike" kern="1200" cap="none" spc="-150" normalizeH="0" baseline="0" noProof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(</a:t>
              </a:r>
              <a:r>
                <a:rPr kumimoji="0" lang="ko-KR" altLang="en-US" sz="1600" b="0" i="0" u="none" strike="noStrike" kern="1200" cap="none" spc="-150" normalizeH="0" baseline="0" noProof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예</a:t>
              </a:r>
              <a:r>
                <a:rPr kumimoji="0" lang="en-US" altLang="ko-KR" sz="1600" b="0" i="0" u="none" strike="noStrike" kern="1200" cap="none" spc="-150" normalizeH="0" baseline="0" noProof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, </a:t>
              </a:r>
              <a:r>
                <a:rPr kumimoji="0" lang="ko-KR" altLang="en-US" sz="1600" b="0" i="0" u="none" strike="noStrike" kern="1200" cap="none" spc="-150" normalizeH="0" baseline="0" noProof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인격권 침해</a:t>
              </a:r>
              <a:r>
                <a:rPr kumimoji="0" lang="en-US" altLang="ko-KR" sz="1600" b="0" i="0" u="none" strike="noStrike" kern="1200" cap="none" spc="-150" normalizeH="0" baseline="0" noProof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)</a:t>
              </a:r>
              <a:r>
                <a:rPr kumimoji="0" lang="ko-KR" altLang="en-US" sz="1600" b="0" i="0" u="none" strike="noStrike" kern="1200" cap="none" spc="-150" normalizeH="0" baseline="0" noProof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에 대해 손해배상 청구 </a:t>
              </a:r>
            </a:p>
          </p:txBody>
        </p:sp>
        <p:sp>
          <p:nvSpPr>
            <p:cNvPr id="23" name="자유형: 도형 22">
              <a:extLst>
                <a:ext uri="{FF2B5EF4-FFF2-40B4-BE49-F238E27FC236}">
                  <a16:creationId xmlns:a16="http://schemas.microsoft.com/office/drawing/2014/main" id="{FF8D2E9A-9584-74CE-81BD-521FD9385769}"/>
                </a:ext>
              </a:extLst>
            </p:cNvPr>
            <p:cNvSpPr/>
            <p:nvPr/>
          </p:nvSpPr>
          <p:spPr>
            <a:xfrm>
              <a:off x="2701675" y="2885174"/>
              <a:ext cx="165472" cy="165472"/>
            </a:xfrm>
            <a:custGeom>
              <a:avLst/>
              <a:gdLst/>
              <a:ahLst/>
              <a:cxnLst/>
              <a:rect l="l" t="t" r="r" b="b"/>
              <a:pathLst>
                <a:path w="333376" h="333376">
                  <a:moveTo>
                    <a:pt x="166688" y="0"/>
                  </a:moveTo>
                  <a:cubicBezTo>
                    <a:pt x="258747" y="0"/>
                    <a:pt x="333376" y="74629"/>
                    <a:pt x="333376" y="166688"/>
                  </a:cubicBezTo>
                  <a:cubicBezTo>
                    <a:pt x="333376" y="212718"/>
                    <a:pt x="314719" y="254390"/>
                    <a:pt x="284554" y="284554"/>
                  </a:cubicBezTo>
                  <a:lnTo>
                    <a:pt x="232390" y="319724"/>
                  </a:lnTo>
                  <a:lnTo>
                    <a:pt x="232390" y="92154"/>
                  </a:lnTo>
                  <a:lnTo>
                    <a:pt x="164185" y="92154"/>
                  </a:lnTo>
                  <a:lnTo>
                    <a:pt x="137815" y="134965"/>
                  </a:lnTo>
                  <a:lnTo>
                    <a:pt x="187137" y="134965"/>
                  </a:lnTo>
                  <a:lnTo>
                    <a:pt x="187137" y="329248"/>
                  </a:lnTo>
                  <a:lnTo>
                    <a:pt x="166688" y="333376"/>
                  </a:lnTo>
                  <a:cubicBezTo>
                    <a:pt x="74629" y="333376"/>
                    <a:pt x="0" y="258747"/>
                    <a:pt x="0" y="166688"/>
                  </a:cubicBezTo>
                  <a:cubicBezTo>
                    <a:pt x="0" y="74629"/>
                    <a:pt x="74629" y="0"/>
                    <a:pt x="166688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1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endParaRPr>
            </a:p>
          </p:txBody>
        </p:sp>
      </p:grpSp>
      <p:grpSp>
        <p:nvGrpSpPr>
          <p:cNvPr id="31" name="그룹 30">
            <a:extLst>
              <a:ext uri="{FF2B5EF4-FFF2-40B4-BE49-F238E27FC236}">
                <a16:creationId xmlns:a16="http://schemas.microsoft.com/office/drawing/2014/main" id="{7924BE6B-1B8B-7525-58EE-BE85F6414CEC}"/>
              </a:ext>
            </a:extLst>
          </p:cNvPr>
          <p:cNvGrpSpPr/>
          <p:nvPr/>
        </p:nvGrpSpPr>
        <p:grpSpPr>
          <a:xfrm>
            <a:off x="2701675" y="3200400"/>
            <a:ext cx="8189423" cy="246221"/>
            <a:chOff x="2701675" y="3149600"/>
            <a:chExt cx="8189423" cy="246221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809890F4-A2F5-B621-9B3E-566C433DADE0}"/>
                </a:ext>
              </a:extLst>
            </p:cNvPr>
            <p:cNvSpPr txBox="1"/>
            <p:nvPr/>
          </p:nvSpPr>
          <p:spPr>
            <a:xfrm>
              <a:off x="2898525" y="3149600"/>
              <a:ext cx="7992573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600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사용자에게 직장 내 괴롭힘 발생의 사용자 책임 및 조치의무 위반에 대한 채무불이행 책임 청구 등</a:t>
              </a:r>
            </a:p>
          </p:txBody>
        </p:sp>
        <p:sp>
          <p:nvSpPr>
            <p:cNvPr id="30" name="자유형: 도형 29">
              <a:extLst>
                <a:ext uri="{FF2B5EF4-FFF2-40B4-BE49-F238E27FC236}">
                  <a16:creationId xmlns:a16="http://schemas.microsoft.com/office/drawing/2014/main" id="{B42E9113-66F8-2D7B-DEC3-4E101D0FFF21}"/>
                </a:ext>
              </a:extLst>
            </p:cNvPr>
            <p:cNvSpPr/>
            <p:nvPr/>
          </p:nvSpPr>
          <p:spPr>
            <a:xfrm>
              <a:off x="2701675" y="3189974"/>
              <a:ext cx="165600" cy="165600"/>
            </a:xfrm>
            <a:custGeom>
              <a:avLst/>
              <a:gdLst/>
              <a:ahLst/>
              <a:cxnLst/>
              <a:rect l="l" t="t" r="r" b="b"/>
              <a:pathLst>
                <a:path w="333376" h="333376">
                  <a:moveTo>
                    <a:pt x="157911" y="331604"/>
                  </a:moveTo>
                  <a:lnTo>
                    <a:pt x="175465" y="331604"/>
                  </a:lnTo>
                  <a:lnTo>
                    <a:pt x="166688" y="333376"/>
                  </a:lnTo>
                  <a:close/>
                  <a:moveTo>
                    <a:pt x="166688" y="0"/>
                  </a:moveTo>
                  <a:cubicBezTo>
                    <a:pt x="258747" y="0"/>
                    <a:pt x="333376" y="74629"/>
                    <a:pt x="333376" y="166688"/>
                  </a:cubicBezTo>
                  <a:cubicBezTo>
                    <a:pt x="333376" y="212718"/>
                    <a:pt x="314719" y="254390"/>
                    <a:pt x="284554" y="284554"/>
                  </a:cubicBezTo>
                  <a:lnTo>
                    <a:pt x="277302" y="289444"/>
                  </a:lnTo>
                  <a:lnTo>
                    <a:pt x="197026" y="289444"/>
                  </a:lnTo>
                  <a:lnTo>
                    <a:pt x="223898" y="261120"/>
                  </a:lnTo>
                  <a:cubicBezTo>
                    <a:pt x="245395" y="238765"/>
                    <a:pt x="260188" y="219394"/>
                    <a:pt x="268277" y="203007"/>
                  </a:cubicBezTo>
                  <a:cubicBezTo>
                    <a:pt x="276366" y="186621"/>
                    <a:pt x="280411" y="171319"/>
                    <a:pt x="280411" y="157103"/>
                  </a:cubicBezTo>
                  <a:cubicBezTo>
                    <a:pt x="280411" y="145166"/>
                    <a:pt x="277074" y="133419"/>
                    <a:pt x="270400" y="121861"/>
                  </a:cubicBezTo>
                  <a:cubicBezTo>
                    <a:pt x="263726" y="110304"/>
                    <a:pt x="254827" y="101459"/>
                    <a:pt x="243704" y="95328"/>
                  </a:cubicBezTo>
                  <a:cubicBezTo>
                    <a:pt x="232580" y="89196"/>
                    <a:pt x="219748" y="86131"/>
                    <a:pt x="205206" y="86131"/>
                  </a:cubicBezTo>
                  <a:cubicBezTo>
                    <a:pt x="181657" y="86131"/>
                    <a:pt x="162367" y="93537"/>
                    <a:pt x="147337" y="108350"/>
                  </a:cubicBezTo>
                  <a:cubicBezTo>
                    <a:pt x="132307" y="123163"/>
                    <a:pt x="124195" y="143484"/>
                    <a:pt x="123002" y="169312"/>
                  </a:cubicBezTo>
                  <a:lnTo>
                    <a:pt x="167441" y="169312"/>
                  </a:lnTo>
                  <a:cubicBezTo>
                    <a:pt x="167875" y="156832"/>
                    <a:pt x="171347" y="146956"/>
                    <a:pt x="177859" y="139686"/>
                  </a:cubicBezTo>
                  <a:cubicBezTo>
                    <a:pt x="184370" y="132415"/>
                    <a:pt x="192509" y="128779"/>
                    <a:pt x="202276" y="128779"/>
                  </a:cubicBezTo>
                  <a:cubicBezTo>
                    <a:pt x="211934" y="128779"/>
                    <a:pt x="219829" y="131791"/>
                    <a:pt x="225960" y="137814"/>
                  </a:cubicBezTo>
                  <a:cubicBezTo>
                    <a:pt x="232092" y="143837"/>
                    <a:pt x="235158" y="151460"/>
                    <a:pt x="235158" y="160684"/>
                  </a:cubicBezTo>
                  <a:cubicBezTo>
                    <a:pt x="235158" y="169583"/>
                    <a:pt x="232200" y="179540"/>
                    <a:pt x="226286" y="190555"/>
                  </a:cubicBezTo>
                  <a:cubicBezTo>
                    <a:pt x="220372" y="201569"/>
                    <a:pt x="208461" y="216138"/>
                    <a:pt x="190556" y="234261"/>
                  </a:cubicBezTo>
                  <a:lnTo>
                    <a:pt x="116490" y="309792"/>
                  </a:lnTo>
                  <a:lnTo>
                    <a:pt x="116490" y="323242"/>
                  </a:lnTo>
                  <a:lnTo>
                    <a:pt x="101806" y="320277"/>
                  </a:lnTo>
                  <a:cubicBezTo>
                    <a:pt x="41979" y="294972"/>
                    <a:pt x="0" y="235732"/>
                    <a:pt x="0" y="166688"/>
                  </a:cubicBezTo>
                  <a:cubicBezTo>
                    <a:pt x="0" y="74629"/>
                    <a:pt x="74629" y="0"/>
                    <a:pt x="166688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1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endParaRPr>
            </a:p>
          </p:txBody>
        </p:sp>
      </p:grpSp>
      <p:sp>
        <p:nvSpPr>
          <p:cNvPr id="49" name="사각형: 둥근 모서리 48">
            <a:extLst>
              <a:ext uri="{FF2B5EF4-FFF2-40B4-BE49-F238E27FC236}">
                <a16:creationId xmlns:a16="http://schemas.microsoft.com/office/drawing/2014/main" id="{3E9DDDB1-AB75-44CE-5CD0-FC276EFA1112}"/>
              </a:ext>
            </a:extLst>
          </p:cNvPr>
          <p:cNvSpPr/>
          <p:nvPr/>
        </p:nvSpPr>
        <p:spPr>
          <a:xfrm>
            <a:off x="469900" y="3937062"/>
            <a:ext cx="3581400" cy="2441340"/>
          </a:xfrm>
          <a:prstGeom prst="roundRect">
            <a:avLst>
              <a:gd name="adj" fmla="val 6564"/>
            </a:avLst>
          </a:prstGeom>
          <a:solidFill>
            <a:srgbClr val="0EAE67"/>
          </a:solidFill>
          <a:ln w="25400">
            <a:solidFill>
              <a:srgbClr val="0EAE6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0" name="사각형: 둥근 모서리 49">
            <a:extLst>
              <a:ext uri="{FF2B5EF4-FFF2-40B4-BE49-F238E27FC236}">
                <a16:creationId xmlns:a16="http://schemas.microsoft.com/office/drawing/2014/main" id="{2892FFDE-98CB-48BC-3C1F-AFD185C808D8}"/>
              </a:ext>
            </a:extLst>
          </p:cNvPr>
          <p:cNvSpPr/>
          <p:nvPr/>
        </p:nvSpPr>
        <p:spPr>
          <a:xfrm>
            <a:off x="2463800" y="3937062"/>
            <a:ext cx="9245600" cy="2441340"/>
          </a:xfrm>
          <a:prstGeom prst="roundRect">
            <a:avLst>
              <a:gd name="adj" fmla="val 5645"/>
            </a:avLst>
          </a:prstGeom>
          <a:solidFill>
            <a:schemeClr val="bg1"/>
          </a:solidFill>
          <a:ln w="25400">
            <a:solidFill>
              <a:srgbClr val="0EAE6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519A426F-9BB0-765D-5964-DCA55206C300}"/>
              </a:ext>
            </a:extLst>
          </p:cNvPr>
          <p:cNvSpPr txBox="1"/>
          <p:nvPr/>
        </p:nvSpPr>
        <p:spPr>
          <a:xfrm>
            <a:off x="669675" y="4140262"/>
            <a:ext cx="1564531" cy="6155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신고에 필요한</a:t>
            </a:r>
            <a:endParaRPr kumimoji="0" lang="en-US" altLang="ko-KR" sz="2000" b="1" i="0" u="none" strike="noStrike" kern="1200" cap="none" spc="-150" normalizeH="0" baseline="0" noProof="0" dirty="0">
              <a:ln>
                <a:noFill/>
              </a:ln>
              <a:gradFill>
                <a:gsLst>
                  <a:gs pos="100000">
                    <a:prstClr val="white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증거수집 방법 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BF0B620F-E15A-323E-6486-6F71146FBEEF}"/>
              </a:ext>
            </a:extLst>
          </p:cNvPr>
          <p:cNvSpPr txBox="1"/>
          <p:nvPr/>
        </p:nvSpPr>
        <p:spPr>
          <a:xfrm>
            <a:off x="2694410" y="4144070"/>
            <a:ext cx="8842485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800" b="1" i="0" u="none" strike="noStrike" kern="1200" cap="none" spc="-170" normalizeH="0" noProof="0" dirty="0">
                <a:ln>
                  <a:noFill/>
                </a:ln>
                <a:gradFill>
                  <a:gsLst>
                    <a:gs pos="100000">
                      <a:srgbClr val="0B8B51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직장 내 괴롭힘 사건의 객관적 사실 규명 및 형사적 제재 등을 위하여 구체적인 증거 </a:t>
            </a:r>
            <a:r>
              <a:rPr kumimoji="0" lang="ko-KR" altLang="en-US" sz="1800" b="1" i="0" u="none" strike="noStrike" kern="1200" cap="none" spc="-170" normalizeH="0" noProof="0">
                <a:ln>
                  <a:noFill/>
                </a:ln>
                <a:gradFill>
                  <a:gsLst>
                    <a:gs pos="100000">
                      <a:srgbClr val="0B8B51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확보가 </a:t>
            </a:r>
            <a:r>
              <a:rPr lang="ko-KR" altLang="en-US" b="1" spc="-170">
                <a:gradFill>
                  <a:gsLst>
                    <a:gs pos="100000">
                      <a:srgbClr val="0B8B51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중요</a:t>
            </a:r>
            <a:endParaRPr kumimoji="0" lang="ko-KR" altLang="en-US" sz="1800" b="1" i="0" u="none" strike="noStrike" kern="1200" cap="none" spc="-170" normalizeH="0" noProof="0" dirty="0">
              <a:ln>
                <a:noFill/>
              </a:ln>
              <a:gradFill>
                <a:gsLst>
                  <a:gs pos="100000">
                    <a:srgbClr val="0B8B51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A19105B7-3A0B-ADB6-8586-3C0B63E147BF}"/>
              </a:ext>
            </a:extLst>
          </p:cNvPr>
          <p:cNvSpPr txBox="1"/>
          <p:nvPr/>
        </p:nvSpPr>
        <p:spPr>
          <a:xfrm>
            <a:off x="2701675" y="4533029"/>
            <a:ext cx="8167300" cy="163121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1600" b="0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 주변 동료들의 증언 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1600" b="0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 가해자와 주고 받은 문자</a:t>
            </a:r>
            <a:r>
              <a:rPr kumimoji="0" lang="en-US" altLang="ko-KR" sz="1600" b="0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1600" b="0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카톡</a:t>
            </a:r>
            <a:r>
              <a:rPr kumimoji="0" lang="en-US" altLang="ko-KR" sz="1600" b="0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1600" b="0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이메일 등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1600" b="0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 폭언</a:t>
            </a:r>
            <a:r>
              <a:rPr kumimoji="0" lang="en-US" altLang="ko-KR" sz="1600" b="0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1600" b="0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폭행</a:t>
            </a:r>
            <a:r>
              <a:rPr kumimoji="0" lang="en-US" altLang="ko-KR" sz="1600" b="0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1600" b="0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부당한 지시 등이 담긴 녹음</a:t>
            </a:r>
            <a:r>
              <a:rPr kumimoji="0" lang="en-US" altLang="ko-KR" sz="1600" b="0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1600" b="0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동영상</a:t>
            </a:r>
            <a:r>
              <a:rPr kumimoji="0" lang="en-US" altLang="ko-KR" sz="1600" b="0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1600" b="0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서류 등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1600" b="0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 괴롭힘이 일어난 장소</a:t>
            </a:r>
            <a:r>
              <a:rPr kumimoji="0" lang="en-US" altLang="ko-KR" sz="1600" b="0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1600" b="0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행위</a:t>
            </a:r>
            <a:r>
              <a:rPr kumimoji="0" lang="en-US" altLang="ko-KR" sz="1600" b="0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1600" b="0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목격자</a:t>
            </a:r>
            <a:r>
              <a:rPr kumimoji="0" lang="en-US" altLang="ko-KR" sz="1600" b="0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1600" b="0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나의 대응 및 감정상태</a:t>
            </a:r>
            <a:r>
              <a:rPr kumimoji="0" lang="en-US" altLang="ko-KR" sz="1600" b="0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1600" b="0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주변인들의 반응 등을 육하원칙에 맞게</a:t>
            </a:r>
            <a:endParaRPr kumimoji="0" lang="en-US" altLang="ko-KR" sz="1600" b="0" i="0" u="none" strike="noStrike" kern="1200" cap="none" spc="-150" normalizeH="0" baseline="0" noProof="0" dirty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  <a:p>
            <a:pPr marL="0" marR="0" lvl="0" indent="13970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600" b="0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구체적으로 메모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1600" b="0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 직장 내 괴롭힘을 이유로 한 병원 진료 기록 </a:t>
            </a:r>
          </a:p>
        </p:txBody>
      </p:sp>
      <p:pic>
        <p:nvPicPr>
          <p:cNvPr id="123" name="그래픽 122">
            <a:extLst>
              <a:ext uri="{FF2B5EF4-FFF2-40B4-BE49-F238E27FC236}">
                <a16:creationId xmlns:a16="http://schemas.microsoft.com/office/drawing/2014/main" id="{44CC6F2C-5F0B-D0A3-9A1E-A6F5DFC00A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713383" y="2956774"/>
            <a:ext cx="486892" cy="486892"/>
          </a:xfrm>
          <a:prstGeom prst="rect">
            <a:avLst/>
          </a:prstGeom>
        </p:spPr>
      </p:pic>
      <p:pic>
        <p:nvPicPr>
          <p:cNvPr id="125" name="그래픽 124">
            <a:extLst>
              <a:ext uri="{FF2B5EF4-FFF2-40B4-BE49-F238E27FC236}">
                <a16:creationId xmlns:a16="http://schemas.microsoft.com/office/drawing/2014/main" id="{F277F563-D366-C4C7-32E5-7F4106B6CFA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726622" y="5705437"/>
            <a:ext cx="458808" cy="458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15612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사각형: 둥근 모서리 92">
            <a:extLst>
              <a:ext uri="{FF2B5EF4-FFF2-40B4-BE49-F238E27FC236}">
                <a16:creationId xmlns:a16="http://schemas.microsoft.com/office/drawing/2014/main" id="{07012643-565F-4927-9999-8AAD6A00A98D}"/>
              </a:ext>
            </a:extLst>
          </p:cNvPr>
          <p:cNvSpPr/>
          <p:nvPr/>
        </p:nvSpPr>
        <p:spPr>
          <a:xfrm>
            <a:off x="4315464" y="2988295"/>
            <a:ext cx="3561079" cy="1527143"/>
          </a:xfrm>
          <a:prstGeom prst="roundRect">
            <a:avLst>
              <a:gd name="adj" fmla="val 9894"/>
            </a:avLst>
          </a:prstGeom>
          <a:solidFill>
            <a:srgbClr val="0EAE67"/>
          </a:solidFill>
          <a:ln w="25400">
            <a:solidFill>
              <a:srgbClr val="0EAE6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72000" rtlCol="0" anchor="t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피해자 보호 조치</a:t>
            </a: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0" i="0" u="none" strike="noStrike" kern="1200" cap="none" spc="-170" normalizeH="0" baseline="0" noProof="0" dirty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근무장소 변경</a:t>
            </a:r>
            <a:r>
              <a:rPr kumimoji="0" lang="en-US" altLang="ko-KR" sz="1400" b="0" i="0" u="none" strike="noStrike" kern="1200" cap="none" spc="-170" normalizeH="0" baseline="0" noProof="0" dirty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1400" b="0" i="0" u="none" strike="noStrike" kern="1200" cap="none" spc="-170" normalizeH="0" baseline="0" noProof="0" dirty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배치전환 등 조치 요청</a:t>
            </a:r>
          </a:p>
        </p:txBody>
      </p:sp>
      <p:sp>
        <p:nvSpPr>
          <p:cNvPr id="80" name="사각형: 둥근 모서리 79">
            <a:extLst>
              <a:ext uri="{FF2B5EF4-FFF2-40B4-BE49-F238E27FC236}">
                <a16:creationId xmlns:a16="http://schemas.microsoft.com/office/drawing/2014/main" id="{98E55844-0CDA-4261-8E8E-5A1DF7340DD3}"/>
              </a:ext>
            </a:extLst>
          </p:cNvPr>
          <p:cNvSpPr/>
          <p:nvPr/>
        </p:nvSpPr>
        <p:spPr>
          <a:xfrm>
            <a:off x="4315460" y="3794760"/>
            <a:ext cx="3561083" cy="2567940"/>
          </a:xfrm>
          <a:prstGeom prst="roundRect">
            <a:avLst>
              <a:gd name="adj" fmla="val 5642"/>
            </a:avLst>
          </a:prstGeom>
          <a:solidFill>
            <a:schemeClr val="bg1"/>
          </a:solidFill>
          <a:ln w="25400">
            <a:solidFill>
              <a:srgbClr val="0EAE6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cxnSp>
        <p:nvCxnSpPr>
          <p:cNvPr id="5" name="직선 화살표 연결선 4">
            <a:extLst>
              <a:ext uri="{FF2B5EF4-FFF2-40B4-BE49-F238E27FC236}">
                <a16:creationId xmlns:a16="http://schemas.microsoft.com/office/drawing/2014/main" id="{1E7D6B00-E672-4AA6-BB8F-326F61E94436}"/>
              </a:ext>
            </a:extLst>
          </p:cNvPr>
          <p:cNvCxnSpPr/>
          <p:nvPr/>
        </p:nvCxnSpPr>
        <p:spPr>
          <a:xfrm>
            <a:off x="0" y="2565400"/>
            <a:ext cx="11684000" cy="0"/>
          </a:xfrm>
          <a:prstGeom prst="straightConnector1">
            <a:avLst/>
          </a:prstGeom>
          <a:ln w="381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텍스트 개체 틀 9">
            <a:extLst>
              <a:ext uri="{FF2B5EF4-FFF2-40B4-BE49-F238E27FC236}">
                <a16:creationId xmlns:a16="http://schemas.microsoft.com/office/drawing/2014/main" id="{33366AFB-9BA4-18F8-7AB6-1444FD8E148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/>
              <a:t>Ⅱ</a:t>
            </a:r>
          </a:p>
        </p:txBody>
      </p:sp>
      <p:sp>
        <p:nvSpPr>
          <p:cNvPr id="11" name="텍스트 개체 틀 10">
            <a:extLst>
              <a:ext uri="{FF2B5EF4-FFF2-40B4-BE49-F238E27FC236}">
                <a16:creationId xmlns:a16="http://schemas.microsoft.com/office/drawing/2014/main" id="{86F7CFA0-433D-769D-7355-213CBD4FAE7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ko-KR" altLang="en-US" dirty="0"/>
              <a:t>직장 내 괴롭힘을 당했을 때 어떻게 하나요</a:t>
            </a:r>
            <a:r>
              <a:rPr lang="en-US" altLang="ko-KR" dirty="0"/>
              <a:t>?</a:t>
            </a: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2D958EE5-8E8A-EE69-4BF0-C89A0E0773E1}"/>
              </a:ext>
            </a:extLst>
          </p:cNvPr>
          <p:cNvGrpSpPr/>
          <p:nvPr/>
        </p:nvGrpSpPr>
        <p:grpSpPr>
          <a:xfrm>
            <a:off x="533680" y="1258760"/>
            <a:ext cx="4728796" cy="307777"/>
            <a:chOff x="533680" y="1378140"/>
            <a:chExt cx="4728796" cy="307777"/>
          </a:xfrm>
        </p:grpSpPr>
        <p:grpSp>
          <p:nvGrpSpPr>
            <p:cNvPr id="4" name="그룹 3">
              <a:extLst>
                <a:ext uri="{FF2B5EF4-FFF2-40B4-BE49-F238E27FC236}">
                  <a16:creationId xmlns:a16="http://schemas.microsoft.com/office/drawing/2014/main" id="{0ED4A570-5657-5FEE-8DB5-EF5917DF6011}"/>
                </a:ext>
              </a:extLst>
            </p:cNvPr>
            <p:cNvGrpSpPr/>
            <p:nvPr/>
          </p:nvGrpSpPr>
          <p:grpSpPr>
            <a:xfrm>
              <a:off x="533680" y="1439673"/>
              <a:ext cx="196570" cy="184710"/>
              <a:chOff x="10352088" y="1217613"/>
              <a:chExt cx="4394200" cy="4129087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9" name="Freeform 5">
                <a:extLst>
                  <a:ext uri="{FF2B5EF4-FFF2-40B4-BE49-F238E27FC236}">
                    <a16:creationId xmlns:a16="http://schemas.microsoft.com/office/drawing/2014/main" id="{CB17EE57-86C8-B048-AA73-64EF73EA18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52088" y="1217613"/>
                <a:ext cx="4127500" cy="4129087"/>
              </a:xfrm>
              <a:custGeom>
                <a:avLst/>
                <a:gdLst>
                  <a:gd name="T0" fmla="*/ 547 w 1094"/>
                  <a:gd name="T1" fmla="*/ 1094 h 1094"/>
                  <a:gd name="T2" fmla="*/ 0 w 1094"/>
                  <a:gd name="T3" fmla="*/ 547 h 1094"/>
                  <a:gd name="T4" fmla="*/ 547 w 1094"/>
                  <a:gd name="T5" fmla="*/ 0 h 1094"/>
                  <a:gd name="T6" fmla="*/ 781 w 1094"/>
                  <a:gd name="T7" fmla="*/ 53 h 1094"/>
                  <a:gd name="T8" fmla="*/ 805 w 1094"/>
                  <a:gd name="T9" fmla="*/ 120 h 1094"/>
                  <a:gd name="T10" fmla="*/ 738 w 1094"/>
                  <a:gd name="T11" fmla="*/ 144 h 1094"/>
                  <a:gd name="T12" fmla="*/ 547 w 1094"/>
                  <a:gd name="T13" fmla="*/ 101 h 1094"/>
                  <a:gd name="T14" fmla="*/ 100 w 1094"/>
                  <a:gd name="T15" fmla="*/ 547 h 1094"/>
                  <a:gd name="T16" fmla="*/ 547 w 1094"/>
                  <a:gd name="T17" fmla="*/ 994 h 1094"/>
                  <a:gd name="T18" fmla="*/ 994 w 1094"/>
                  <a:gd name="T19" fmla="*/ 547 h 1094"/>
                  <a:gd name="T20" fmla="*/ 990 w 1094"/>
                  <a:gd name="T21" fmla="*/ 491 h 1094"/>
                  <a:gd name="T22" fmla="*/ 1034 w 1094"/>
                  <a:gd name="T23" fmla="*/ 435 h 1094"/>
                  <a:gd name="T24" fmla="*/ 1090 w 1094"/>
                  <a:gd name="T25" fmla="*/ 478 h 1094"/>
                  <a:gd name="T26" fmla="*/ 1094 w 1094"/>
                  <a:gd name="T27" fmla="*/ 547 h 1094"/>
                  <a:gd name="T28" fmla="*/ 547 w 1094"/>
                  <a:gd name="T29" fmla="*/ 1094 h 10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94" h="1094">
                    <a:moveTo>
                      <a:pt x="547" y="1094"/>
                    </a:moveTo>
                    <a:cubicBezTo>
                      <a:pt x="245" y="1094"/>
                      <a:pt x="0" y="849"/>
                      <a:pt x="0" y="547"/>
                    </a:cubicBezTo>
                    <a:cubicBezTo>
                      <a:pt x="0" y="246"/>
                      <a:pt x="245" y="0"/>
                      <a:pt x="547" y="0"/>
                    </a:cubicBezTo>
                    <a:cubicBezTo>
                      <a:pt x="629" y="0"/>
                      <a:pt x="708" y="18"/>
                      <a:pt x="781" y="53"/>
                    </a:cubicBezTo>
                    <a:cubicBezTo>
                      <a:pt x="806" y="65"/>
                      <a:pt x="817" y="95"/>
                      <a:pt x="805" y="120"/>
                    </a:cubicBezTo>
                    <a:cubicBezTo>
                      <a:pt x="793" y="145"/>
                      <a:pt x="764" y="156"/>
                      <a:pt x="738" y="144"/>
                    </a:cubicBezTo>
                    <a:cubicBezTo>
                      <a:pt x="678" y="115"/>
                      <a:pt x="614" y="101"/>
                      <a:pt x="547" y="101"/>
                    </a:cubicBezTo>
                    <a:cubicBezTo>
                      <a:pt x="301" y="101"/>
                      <a:pt x="100" y="301"/>
                      <a:pt x="100" y="547"/>
                    </a:cubicBezTo>
                    <a:cubicBezTo>
                      <a:pt x="100" y="794"/>
                      <a:pt x="301" y="994"/>
                      <a:pt x="547" y="994"/>
                    </a:cubicBezTo>
                    <a:cubicBezTo>
                      <a:pt x="793" y="994"/>
                      <a:pt x="994" y="794"/>
                      <a:pt x="994" y="547"/>
                    </a:cubicBezTo>
                    <a:cubicBezTo>
                      <a:pt x="994" y="528"/>
                      <a:pt x="993" y="509"/>
                      <a:pt x="990" y="491"/>
                    </a:cubicBezTo>
                    <a:cubicBezTo>
                      <a:pt x="987" y="463"/>
                      <a:pt x="1006" y="438"/>
                      <a:pt x="1034" y="435"/>
                    </a:cubicBezTo>
                    <a:cubicBezTo>
                      <a:pt x="1061" y="431"/>
                      <a:pt x="1086" y="451"/>
                      <a:pt x="1090" y="478"/>
                    </a:cubicBezTo>
                    <a:cubicBezTo>
                      <a:pt x="1093" y="501"/>
                      <a:pt x="1094" y="524"/>
                      <a:pt x="1094" y="547"/>
                    </a:cubicBezTo>
                    <a:cubicBezTo>
                      <a:pt x="1094" y="849"/>
                      <a:pt x="849" y="1094"/>
                      <a:pt x="547" y="10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endParaRPr>
              </a:p>
            </p:txBody>
          </p:sp>
          <p:sp>
            <p:nvSpPr>
              <p:cNvPr id="12" name="Freeform 6">
                <a:extLst>
                  <a:ext uri="{FF2B5EF4-FFF2-40B4-BE49-F238E27FC236}">
                    <a16:creationId xmlns:a16="http://schemas.microsoft.com/office/drawing/2014/main" id="{2D04CEE0-7D53-0894-E8BA-7EFBF1AC3A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91863" y="1304925"/>
                <a:ext cx="3654425" cy="2905125"/>
              </a:xfrm>
              <a:custGeom>
                <a:avLst/>
                <a:gdLst>
                  <a:gd name="T0" fmla="*/ 0 w 2302"/>
                  <a:gd name="T1" fmla="*/ 1107 h 1830"/>
                  <a:gd name="T2" fmla="*/ 256 w 2302"/>
                  <a:gd name="T3" fmla="*/ 846 h 1830"/>
                  <a:gd name="T4" fmla="*/ 725 w 2302"/>
                  <a:gd name="T5" fmla="*/ 1309 h 1830"/>
                  <a:gd name="T6" fmla="*/ 2039 w 2302"/>
                  <a:gd name="T7" fmla="*/ 0 h 1830"/>
                  <a:gd name="T8" fmla="*/ 2302 w 2302"/>
                  <a:gd name="T9" fmla="*/ 261 h 1830"/>
                  <a:gd name="T10" fmla="*/ 725 w 2302"/>
                  <a:gd name="T11" fmla="*/ 1830 h 1830"/>
                  <a:gd name="T12" fmla="*/ 0 w 2302"/>
                  <a:gd name="T13" fmla="*/ 1107 h 1830"/>
                  <a:gd name="T14" fmla="*/ 0 w 2302"/>
                  <a:gd name="T15" fmla="*/ 1107 h 1830"/>
                  <a:gd name="T16" fmla="*/ 0 w 2302"/>
                  <a:gd name="T17" fmla="*/ 1107 h 18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02" h="1830">
                    <a:moveTo>
                      <a:pt x="0" y="1107"/>
                    </a:moveTo>
                    <a:lnTo>
                      <a:pt x="256" y="846"/>
                    </a:lnTo>
                    <a:lnTo>
                      <a:pt x="725" y="1309"/>
                    </a:lnTo>
                    <a:lnTo>
                      <a:pt x="2039" y="0"/>
                    </a:lnTo>
                    <a:lnTo>
                      <a:pt x="2302" y="261"/>
                    </a:lnTo>
                    <a:lnTo>
                      <a:pt x="725" y="1830"/>
                    </a:lnTo>
                    <a:lnTo>
                      <a:pt x="0" y="1107"/>
                    </a:lnTo>
                    <a:lnTo>
                      <a:pt x="0" y="1107"/>
                    </a:lnTo>
                    <a:lnTo>
                      <a:pt x="0" y="1107"/>
                    </a:lnTo>
                    <a:close/>
                  </a:path>
                </a:pathLst>
              </a:custGeom>
              <a:solidFill>
                <a:srgbClr val="0EAE6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endParaRPr>
              </a:p>
            </p:txBody>
          </p:sp>
        </p:grp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D804EAC9-E8EA-0F1D-B968-016DF0F9DEFD}"/>
                </a:ext>
              </a:extLst>
            </p:cNvPr>
            <p:cNvSpPr txBox="1"/>
            <p:nvPr/>
          </p:nvSpPr>
          <p:spPr>
            <a:xfrm>
              <a:off x="806128" y="1378140"/>
              <a:ext cx="4456348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18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2000" b="1" i="0" u="none" strike="noStrike" kern="1200" cap="none" spc="-150" normalizeH="0" baseline="0" noProof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직장 내 괴롭힘 신고자 및 피해자 보호조치</a:t>
              </a:r>
            </a:p>
          </p:txBody>
        </p:sp>
      </p:grpSp>
      <p:cxnSp>
        <p:nvCxnSpPr>
          <p:cNvPr id="51" name="직선 연결선 50">
            <a:extLst>
              <a:ext uri="{FF2B5EF4-FFF2-40B4-BE49-F238E27FC236}">
                <a16:creationId xmlns:a16="http://schemas.microsoft.com/office/drawing/2014/main" id="{2C3A0430-EE39-42C7-B867-78CE2C97EC7B}"/>
              </a:ext>
            </a:extLst>
          </p:cNvPr>
          <p:cNvCxnSpPr>
            <a:cxnSpLocks/>
          </p:cNvCxnSpPr>
          <p:nvPr/>
        </p:nvCxnSpPr>
        <p:spPr>
          <a:xfrm flipV="1">
            <a:off x="2263142" y="2565400"/>
            <a:ext cx="0" cy="422897"/>
          </a:xfrm>
          <a:prstGeom prst="line">
            <a:avLst/>
          </a:prstGeom>
          <a:ln w="25400">
            <a:solidFill>
              <a:srgbClr val="0EAE67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타원 28">
            <a:extLst>
              <a:ext uri="{FF2B5EF4-FFF2-40B4-BE49-F238E27FC236}">
                <a16:creationId xmlns:a16="http://schemas.microsoft.com/office/drawing/2014/main" id="{133FD9FF-1AB1-49DA-BFC2-3728539FDEB7}"/>
              </a:ext>
            </a:extLst>
          </p:cNvPr>
          <p:cNvSpPr/>
          <p:nvPr/>
        </p:nvSpPr>
        <p:spPr>
          <a:xfrm>
            <a:off x="2197583" y="2499841"/>
            <a:ext cx="131118" cy="131118"/>
          </a:xfrm>
          <a:prstGeom prst="ellipse">
            <a:avLst/>
          </a:prstGeom>
          <a:solidFill>
            <a:schemeClr val="bg1"/>
          </a:solidFill>
          <a:ln w="38100">
            <a:solidFill>
              <a:srgbClr val="0EAE67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grpSp>
        <p:nvGrpSpPr>
          <p:cNvPr id="30" name="그룹 29">
            <a:extLst>
              <a:ext uri="{FF2B5EF4-FFF2-40B4-BE49-F238E27FC236}">
                <a16:creationId xmlns:a16="http://schemas.microsoft.com/office/drawing/2014/main" id="{0309BB35-CDC8-46AD-9E5F-D4EE70F318A1}"/>
              </a:ext>
            </a:extLst>
          </p:cNvPr>
          <p:cNvGrpSpPr/>
          <p:nvPr/>
        </p:nvGrpSpPr>
        <p:grpSpPr>
          <a:xfrm>
            <a:off x="353699" y="1735924"/>
            <a:ext cx="2326000" cy="895035"/>
            <a:chOff x="353699" y="1735924"/>
            <a:chExt cx="2326000" cy="895035"/>
          </a:xfrm>
        </p:grpSpPr>
        <p:sp>
          <p:nvSpPr>
            <p:cNvPr id="54" name="사각형: 둥근 모서리 53">
              <a:extLst>
                <a:ext uri="{FF2B5EF4-FFF2-40B4-BE49-F238E27FC236}">
                  <a16:creationId xmlns:a16="http://schemas.microsoft.com/office/drawing/2014/main" id="{45096CF3-E112-4E2A-804F-BB528DDC11F2}"/>
                </a:ext>
              </a:extLst>
            </p:cNvPr>
            <p:cNvSpPr/>
            <p:nvPr/>
          </p:nvSpPr>
          <p:spPr>
            <a:xfrm>
              <a:off x="533680" y="1895475"/>
              <a:ext cx="2146019" cy="368525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600" b="1" i="0" u="none" strike="noStrike" kern="1200" cap="none" spc="-100" normalizeH="0" baseline="0" noProof="0">
                  <a:ln>
                    <a:noFill/>
                  </a:ln>
                  <a:gradFill>
                    <a:gsLst>
                      <a:gs pos="100000">
                        <a:prstClr val="white"/>
                      </a:gs>
                      <a:gs pos="100000">
                        <a:prstClr val="black"/>
                      </a:gs>
                    </a:gsLst>
                    <a:lin ang="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직장 내 괴롭힘 신고</a:t>
              </a:r>
            </a:p>
          </p:txBody>
        </p:sp>
        <p:pic>
          <p:nvPicPr>
            <p:cNvPr id="55" name="그림 54">
              <a:extLst>
                <a:ext uri="{FF2B5EF4-FFF2-40B4-BE49-F238E27FC236}">
                  <a16:creationId xmlns:a16="http://schemas.microsoft.com/office/drawing/2014/main" id="{69197866-E44C-496A-ADCE-A35B6E89C31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3699" y="1735924"/>
              <a:ext cx="430526" cy="430526"/>
            </a:xfrm>
            <a:prstGeom prst="rect">
              <a:avLst/>
            </a:prstGeom>
          </p:spPr>
        </p:pic>
        <p:cxnSp>
          <p:nvCxnSpPr>
            <p:cNvPr id="25" name="직선 연결선 24">
              <a:extLst>
                <a:ext uri="{FF2B5EF4-FFF2-40B4-BE49-F238E27FC236}">
                  <a16:creationId xmlns:a16="http://schemas.microsoft.com/office/drawing/2014/main" id="{9D068C48-1155-4C2D-BDF3-EA723A9A7D10}"/>
                </a:ext>
              </a:extLst>
            </p:cNvPr>
            <p:cNvCxnSpPr>
              <a:cxnSpLocks/>
            </p:cNvCxnSpPr>
            <p:nvPr/>
          </p:nvCxnSpPr>
          <p:spPr>
            <a:xfrm>
              <a:off x="1606689" y="2264000"/>
              <a:ext cx="0" cy="301400"/>
            </a:xfrm>
            <a:prstGeom prst="line">
              <a:avLst/>
            </a:prstGeom>
            <a:ln w="25400"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타원 60">
              <a:extLst>
                <a:ext uri="{FF2B5EF4-FFF2-40B4-BE49-F238E27FC236}">
                  <a16:creationId xmlns:a16="http://schemas.microsoft.com/office/drawing/2014/main" id="{BC378C0E-E77E-4C5F-A94C-97B6D559AB07}"/>
                </a:ext>
              </a:extLst>
            </p:cNvPr>
            <p:cNvSpPr/>
            <p:nvPr/>
          </p:nvSpPr>
          <p:spPr>
            <a:xfrm>
              <a:off x="1541130" y="2499841"/>
              <a:ext cx="131118" cy="131118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cxnSp>
        <p:nvCxnSpPr>
          <p:cNvPr id="73" name="직선 연결선 72">
            <a:extLst>
              <a:ext uri="{FF2B5EF4-FFF2-40B4-BE49-F238E27FC236}">
                <a16:creationId xmlns:a16="http://schemas.microsoft.com/office/drawing/2014/main" id="{48431375-D373-45B1-B742-8492009FFDD8}"/>
              </a:ext>
            </a:extLst>
          </p:cNvPr>
          <p:cNvCxnSpPr>
            <a:cxnSpLocks/>
          </p:cNvCxnSpPr>
          <p:nvPr/>
        </p:nvCxnSpPr>
        <p:spPr>
          <a:xfrm flipV="1">
            <a:off x="6096001" y="2565400"/>
            <a:ext cx="0" cy="422897"/>
          </a:xfrm>
          <a:prstGeom prst="line">
            <a:avLst/>
          </a:prstGeom>
          <a:ln w="25400">
            <a:solidFill>
              <a:srgbClr val="0EAE67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타원 73">
            <a:extLst>
              <a:ext uri="{FF2B5EF4-FFF2-40B4-BE49-F238E27FC236}">
                <a16:creationId xmlns:a16="http://schemas.microsoft.com/office/drawing/2014/main" id="{7065D09D-FE87-4877-AA0C-4521EEA143E0}"/>
              </a:ext>
            </a:extLst>
          </p:cNvPr>
          <p:cNvSpPr/>
          <p:nvPr/>
        </p:nvSpPr>
        <p:spPr>
          <a:xfrm>
            <a:off x="6030442" y="2499841"/>
            <a:ext cx="131118" cy="131118"/>
          </a:xfrm>
          <a:prstGeom prst="ellipse">
            <a:avLst/>
          </a:prstGeom>
          <a:solidFill>
            <a:schemeClr val="bg1"/>
          </a:solidFill>
          <a:ln w="38100">
            <a:solidFill>
              <a:srgbClr val="0EAE67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cxnSp>
        <p:nvCxnSpPr>
          <p:cNvPr id="75" name="직선 연결선 74">
            <a:extLst>
              <a:ext uri="{FF2B5EF4-FFF2-40B4-BE49-F238E27FC236}">
                <a16:creationId xmlns:a16="http://schemas.microsoft.com/office/drawing/2014/main" id="{3DD19F5B-D57D-4BCA-ABB3-B8DB0A5EF7B3}"/>
              </a:ext>
            </a:extLst>
          </p:cNvPr>
          <p:cNvCxnSpPr>
            <a:cxnSpLocks/>
          </p:cNvCxnSpPr>
          <p:nvPr/>
        </p:nvCxnSpPr>
        <p:spPr>
          <a:xfrm flipV="1">
            <a:off x="9928859" y="2565400"/>
            <a:ext cx="0" cy="422897"/>
          </a:xfrm>
          <a:prstGeom prst="line">
            <a:avLst/>
          </a:prstGeom>
          <a:ln w="25400">
            <a:solidFill>
              <a:srgbClr val="0EAE67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타원 75">
            <a:extLst>
              <a:ext uri="{FF2B5EF4-FFF2-40B4-BE49-F238E27FC236}">
                <a16:creationId xmlns:a16="http://schemas.microsoft.com/office/drawing/2014/main" id="{D899770E-FE5C-43DF-925A-AD995808F4E0}"/>
              </a:ext>
            </a:extLst>
          </p:cNvPr>
          <p:cNvSpPr/>
          <p:nvPr/>
        </p:nvSpPr>
        <p:spPr>
          <a:xfrm>
            <a:off x="9863300" y="2499841"/>
            <a:ext cx="131118" cy="131118"/>
          </a:xfrm>
          <a:prstGeom prst="ellipse">
            <a:avLst/>
          </a:prstGeom>
          <a:solidFill>
            <a:schemeClr val="bg1"/>
          </a:solidFill>
          <a:ln w="38100">
            <a:solidFill>
              <a:srgbClr val="0EAE67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grpSp>
        <p:nvGrpSpPr>
          <p:cNvPr id="87" name="그룹 86">
            <a:extLst>
              <a:ext uri="{FF2B5EF4-FFF2-40B4-BE49-F238E27FC236}">
                <a16:creationId xmlns:a16="http://schemas.microsoft.com/office/drawing/2014/main" id="{65CC8197-CAC2-4877-8446-47E87970D3D9}"/>
              </a:ext>
            </a:extLst>
          </p:cNvPr>
          <p:cNvGrpSpPr/>
          <p:nvPr/>
        </p:nvGrpSpPr>
        <p:grpSpPr>
          <a:xfrm>
            <a:off x="2936476" y="1735924"/>
            <a:ext cx="2326000" cy="895035"/>
            <a:chOff x="353699" y="1735924"/>
            <a:chExt cx="2326000" cy="895035"/>
          </a:xfrm>
        </p:grpSpPr>
        <p:sp>
          <p:nvSpPr>
            <p:cNvPr id="88" name="사각형: 둥근 모서리 87">
              <a:extLst>
                <a:ext uri="{FF2B5EF4-FFF2-40B4-BE49-F238E27FC236}">
                  <a16:creationId xmlns:a16="http://schemas.microsoft.com/office/drawing/2014/main" id="{85163485-81C4-4B87-963C-A6513D20512B}"/>
                </a:ext>
              </a:extLst>
            </p:cNvPr>
            <p:cNvSpPr/>
            <p:nvPr/>
          </p:nvSpPr>
          <p:spPr>
            <a:xfrm>
              <a:off x="533680" y="1895475"/>
              <a:ext cx="2146019" cy="368525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600" b="1" i="0" u="none" strike="noStrike" kern="1200" cap="none" spc="-100" normalizeH="0" baseline="0" noProof="0">
                  <a:ln>
                    <a:noFill/>
                  </a:ln>
                  <a:gradFill>
                    <a:gsLst>
                      <a:gs pos="100000">
                        <a:prstClr val="white"/>
                      </a:gs>
                      <a:gs pos="100000">
                        <a:prstClr val="black"/>
                      </a:gs>
                    </a:gsLst>
                    <a:lin ang="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직장 내 괴롭힘 확인</a:t>
              </a:r>
            </a:p>
          </p:txBody>
        </p:sp>
        <p:pic>
          <p:nvPicPr>
            <p:cNvPr id="89" name="그림 88">
              <a:extLst>
                <a:ext uri="{FF2B5EF4-FFF2-40B4-BE49-F238E27FC236}">
                  <a16:creationId xmlns:a16="http://schemas.microsoft.com/office/drawing/2014/main" id="{A73D7811-4B46-439B-B958-DBB73E52B3E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3699" y="1735924"/>
              <a:ext cx="430526" cy="430526"/>
            </a:xfrm>
            <a:prstGeom prst="rect">
              <a:avLst/>
            </a:prstGeom>
          </p:spPr>
        </p:pic>
        <p:cxnSp>
          <p:nvCxnSpPr>
            <p:cNvPr id="90" name="직선 연결선 89">
              <a:extLst>
                <a:ext uri="{FF2B5EF4-FFF2-40B4-BE49-F238E27FC236}">
                  <a16:creationId xmlns:a16="http://schemas.microsoft.com/office/drawing/2014/main" id="{70A5AC9C-9561-42D5-B86E-7E90807EB770}"/>
                </a:ext>
              </a:extLst>
            </p:cNvPr>
            <p:cNvCxnSpPr>
              <a:cxnSpLocks/>
            </p:cNvCxnSpPr>
            <p:nvPr/>
          </p:nvCxnSpPr>
          <p:spPr>
            <a:xfrm>
              <a:off x="1606689" y="2264000"/>
              <a:ext cx="0" cy="301400"/>
            </a:xfrm>
            <a:prstGeom prst="line">
              <a:avLst/>
            </a:prstGeom>
            <a:ln w="25400"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1" name="타원 90">
              <a:extLst>
                <a:ext uri="{FF2B5EF4-FFF2-40B4-BE49-F238E27FC236}">
                  <a16:creationId xmlns:a16="http://schemas.microsoft.com/office/drawing/2014/main" id="{0ACBE0EA-F6FE-4DA2-884A-784280835BE7}"/>
                </a:ext>
              </a:extLst>
            </p:cNvPr>
            <p:cNvSpPr/>
            <p:nvPr/>
          </p:nvSpPr>
          <p:spPr>
            <a:xfrm>
              <a:off x="1541130" y="2499841"/>
              <a:ext cx="131118" cy="131118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sp>
        <p:nvSpPr>
          <p:cNvPr id="92" name="사각형: 둥근 모서리 91">
            <a:extLst>
              <a:ext uri="{FF2B5EF4-FFF2-40B4-BE49-F238E27FC236}">
                <a16:creationId xmlns:a16="http://schemas.microsoft.com/office/drawing/2014/main" id="{5D19346E-9A9A-4BC6-8A14-DB4679005746}"/>
              </a:ext>
            </a:extLst>
          </p:cNvPr>
          <p:cNvSpPr/>
          <p:nvPr/>
        </p:nvSpPr>
        <p:spPr>
          <a:xfrm>
            <a:off x="482598" y="2988295"/>
            <a:ext cx="3561079" cy="1527143"/>
          </a:xfrm>
          <a:prstGeom prst="roundRect">
            <a:avLst>
              <a:gd name="adj" fmla="val 10726"/>
            </a:avLst>
          </a:prstGeom>
          <a:solidFill>
            <a:srgbClr val="0EAE67"/>
          </a:solidFill>
          <a:ln w="25400">
            <a:solidFill>
              <a:srgbClr val="0EAE6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72000" rtlCol="0" anchor="t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분리 조치</a:t>
            </a: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0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근무장소 변경</a:t>
            </a:r>
            <a:r>
              <a:rPr kumimoji="0" lang="en-US" altLang="ko-KR" sz="1400" b="0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1400" b="0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유급휴가 명령 등</a:t>
            </a:r>
          </a:p>
        </p:txBody>
      </p:sp>
      <p:sp>
        <p:nvSpPr>
          <p:cNvPr id="94" name="사각형: 둥근 모서리 93">
            <a:extLst>
              <a:ext uri="{FF2B5EF4-FFF2-40B4-BE49-F238E27FC236}">
                <a16:creationId xmlns:a16="http://schemas.microsoft.com/office/drawing/2014/main" id="{5F390CBB-F5EE-46A0-8EE4-382DDA319838}"/>
              </a:ext>
            </a:extLst>
          </p:cNvPr>
          <p:cNvSpPr/>
          <p:nvPr/>
        </p:nvSpPr>
        <p:spPr>
          <a:xfrm>
            <a:off x="8148322" y="2988295"/>
            <a:ext cx="3561079" cy="1527143"/>
          </a:xfrm>
          <a:prstGeom prst="roundRect">
            <a:avLst>
              <a:gd name="adj" fmla="val 10726"/>
            </a:avLst>
          </a:prstGeom>
          <a:solidFill>
            <a:srgbClr val="0EAE67"/>
          </a:solidFill>
          <a:ln w="25400">
            <a:solidFill>
              <a:srgbClr val="0EAE6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72000" rtlCol="0" anchor="t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시정지시</a:t>
            </a:r>
            <a:endParaRPr kumimoji="0" lang="en-US" altLang="ko-KR" sz="2000" b="1" i="0" u="none" strike="noStrike" kern="1200" cap="none" spc="-150" normalizeH="0" baseline="0" noProof="0">
              <a:ln>
                <a:noFill/>
              </a:ln>
              <a:gradFill>
                <a:gsLst>
                  <a:gs pos="100000">
                    <a:prstClr val="white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과태료 및</a:t>
            </a:r>
            <a:r>
              <a:rPr lang="en-US" altLang="ko-KR" sz="2000" b="1" spc="-150" dirty="0">
                <a:gradFill>
                  <a:gsLst>
                    <a:gs pos="100000">
                      <a:prstClr val="white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 </a:t>
            </a:r>
            <a:r>
              <a:rPr kumimoji="0" lang="ko-KR" altLang="en-US" sz="2000" b="1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형사처벌 </a:t>
            </a:r>
            <a:r>
              <a:rPr kumimoji="0" lang="ko-KR" altLang="en-US" sz="2000" b="1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등</a:t>
            </a:r>
          </a:p>
        </p:txBody>
      </p:sp>
      <p:sp>
        <p:nvSpPr>
          <p:cNvPr id="100" name="사각형: 둥근 모서리 99">
            <a:extLst>
              <a:ext uri="{FF2B5EF4-FFF2-40B4-BE49-F238E27FC236}">
                <a16:creationId xmlns:a16="http://schemas.microsoft.com/office/drawing/2014/main" id="{363F4951-DDCC-46CC-8E02-57D072CCB8DE}"/>
              </a:ext>
            </a:extLst>
          </p:cNvPr>
          <p:cNvSpPr/>
          <p:nvPr/>
        </p:nvSpPr>
        <p:spPr>
          <a:xfrm>
            <a:off x="8148318" y="3794760"/>
            <a:ext cx="3561083" cy="2567940"/>
          </a:xfrm>
          <a:prstGeom prst="roundRect">
            <a:avLst>
              <a:gd name="adj" fmla="val 5642"/>
            </a:avLst>
          </a:prstGeom>
          <a:solidFill>
            <a:schemeClr val="bg1"/>
          </a:solidFill>
          <a:ln w="25400">
            <a:solidFill>
              <a:srgbClr val="0EAE6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8A1D8528-BBE2-4663-A15D-21A608DFAC7C}"/>
              </a:ext>
            </a:extLst>
          </p:cNvPr>
          <p:cNvSpPr txBox="1"/>
          <p:nvPr/>
        </p:nvSpPr>
        <p:spPr>
          <a:xfrm>
            <a:off x="4500380" y="4006692"/>
            <a:ext cx="3256407" cy="72327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14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피해 근로자는 조사결과 괴롭힘이</a:t>
            </a:r>
            <a:r>
              <a:rPr kumimoji="0" lang="en-US" altLang="ko-KR" sz="14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</a:t>
            </a:r>
            <a:r>
              <a:rPr kumimoji="0" lang="ko-KR" altLang="en-US" sz="14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확인된</a:t>
            </a:r>
            <a:endParaRPr kumimoji="0" lang="en-US" altLang="ko-KR" sz="1400" b="0" i="0" u="none" strike="noStrike" kern="1200" cap="none" spc="-100" normalizeH="0" baseline="0" noProof="0" dirty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  <a:p>
            <a:pPr marL="0" marR="0" lvl="0" indent="122238" algn="l" defTabSz="914400" rtl="0" eaLnBrk="1" fontAlgn="auto" latinLnBrk="1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경우</a:t>
            </a:r>
            <a:r>
              <a:rPr kumimoji="0" lang="en-US" altLang="ko-KR" sz="14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,</a:t>
            </a:r>
            <a:r>
              <a:rPr kumimoji="0" lang="ko-KR" altLang="en-US" sz="14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근무장소 변경</a:t>
            </a:r>
            <a:r>
              <a:rPr kumimoji="0" lang="en-US" altLang="ko-KR" sz="14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14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배치전환</a:t>
            </a:r>
            <a:r>
              <a:rPr kumimoji="0" lang="en-US" altLang="ko-KR" sz="14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14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유급휴가</a:t>
            </a:r>
            <a:endParaRPr kumimoji="0" lang="en-US" altLang="ko-KR" sz="1400" b="0" i="0" u="none" strike="noStrike" kern="1200" cap="none" spc="-100" normalizeH="0" baseline="0" noProof="0" dirty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  <a:p>
            <a:pPr marL="0" marR="0" lvl="0" indent="122238" algn="l" defTabSz="914400" rtl="0" eaLnBrk="1" fontAlgn="auto" latinLnBrk="1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명령 등 적절한 보호조치를 요청</a:t>
            </a:r>
            <a:endParaRPr kumimoji="0" lang="en-US" altLang="ko-KR" sz="1400" b="0" i="0" u="none" strike="noStrike" kern="1200" cap="none" spc="-100" normalizeH="0" baseline="0" noProof="0" dirty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4BA6272D-7B12-4FE4-AD05-B0EF9F348C3C}"/>
              </a:ext>
            </a:extLst>
          </p:cNvPr>
          <p:cNvSpPr txBox="1"/>
          <p:nvPr/>
        </p:nvSpPr>
        <p:spPr>
          <a:xfrm>
            <a:off x="8333246" y="4006692"/>
            <a:ext cx="3233578" cy="1738938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14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사용자가 직장 내 괴롭힘 ‘</a:t>
            </a:r>
            <a:r>
              <a:rPr kumimoji="0" lang="ko-KR" altLang="en-US" sz="1400" b="0" i="0" u="none" strike="noStrike" kern="1200" cap="none" spc="-100" normalizeH="0" baseline="0" noProof="0" dirty="0" err="1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조사ㆍ조치</a:t>
            </a:r>
            <a:r>
              <a:rPr kumimoji="0" lang="ko-KR" altLang="en-US" sz="14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’</a:t>
            </a:r>
            <a:endParaRPr kumimoji="0" lang="en-US" altLang="ko-KR" sz="1400" b="0" i="0" u="none" strike="noStrike" kern="1200" cap="none" spc="-100" normalizeH="0" baseline="0" noProof="0" dirty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  <a:p>
            <a:pPr marL="0" marR="0" lvl="0" indent="122238" algn="l" defTabSz="914400" rtl="0" eaLnBrk="1" fontAlgn="auto" latinLnBrk="1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의무 등을 이행하지 않은 경우 시정지시가</a:t>
            </a:r>
            <a:endParaRPr kumimoji="0" lang="en-US" altLang="ko-KR" sz="1400" b="0" i="0" u="none" strike="noStrike" kern="1200" cap="none" spc="-100" normalizeH="0" baseline="0" noProof="0" dirty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  <a:p>
            <a:pPr marL="0" marR="0" lvl="0" indent="122238" algn="l" defTabSz="914400" rtl="0" eaLnBrk="1" fontAlgn="auto" latinLnBrk="1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내려지며</a:t>
            </a:r>
            <a:r>
              <a:rPr kumimoji="0" lang="en-US" altLang="ko-KR" sz="14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14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시정지시 불이행 시 과태료가</a:t>
            </a:r>
            <a:endParaRPr kumimoji="0" lang="en-US" altLang="ko-KR" sz="1400" b="0" i="0" u="none" strike="noStrike" kern="1200" cap="none" spc="-100" normalizeH="0" baseline="0" noProof="0" dirty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  <a:p>
            <a:pPr marL="0" marR="0" lvl="0" indent="122238" algn="l" defTabSz="914400" rtl="0" eaLnBrk="1" fontAlgn="auto" latinLnBrk="1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부과됨</a:t>
            </a:r>
            <a:r>
              <a:rPr kumimoji="0" lang="en-US" altLang="ko-KR" sz="14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. </a:t>
            </a:r>
            <a:r>
              <a:rPr kumimoji="0" lang="ko-KR" altLang="en-US" sz="14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또한 사용자가 직장 내 괴롭힘</a:t>
            </a:r>
            <a:endParaRPr kumimoji="0" lang="en-US" altLang="ko-KR" sz="1400" b="0" i="0" u="none" strike="noStrike" kern="1200" cap="none" spc="-100" normalizeH="0" baseline="0" noProof="0" dirty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  <a:p>
            <a:pPr marL="0" marR="0" lvl="0" indent="122238" algn="l" defTabSz="914400" rtl="0" eaLnBrk="1" fontAlgn="auto" latinLnBrk="1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피해를 신고한 근로자 및 피해 근로자</a:t>
            </a:r>
            <a:endParaRPr kumimoji="0" lang="en-US" altLang="ko-KR" sz="1400" b="0" i="0" u="none" strike="noStrike" kern="1200" cap="none" spc="-100" normalizeH="0" baseline="0" noProof="0" dirty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  <a:p>
            <a:pPr marL="0" marR="0" lvl="0" indent="122238" algn="l" defTabSz="914400" rtl="0" eaLnBrk="1" fontAlgn="auto" latinLnBrk="1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등에게 불리한 처우를 한 경우에는 형사</a:t>
            </a:r>
            <a:endParaRPr kumimoji="0" lang="en-US" altLang="ko-KR" sz="1400" b="0" i="0" u="none" strike="noStrike" kern="1200" cap="none" spc="-100" normalizeH="0" baseline="0" noProof="0" dirty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  <a:p>
            <a:pPr marL="0" marR="0" lvl="0" indent="122238" algn="l" defTabSz="914400" rtl="0" eaLnBrk="1" fontAlgn="auto" latinLnBrk="1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처벌 등 제재의 대상</a:t>
            </a:r>
            <a:endParaRPr kumimoji="0" lang="en-US" altLang="ko-KR" sz="1400" b="0" i="0" u="none" strike="noStrike" kern="1200" cap="none" spc="-100" normalizeH="0" baseline="0" noProof="0" dirty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8" name="사각형: 둥근 모서리 97">
            <a:extLst>
              <a:ext uri="{FF2B5EF4-FFF2-40B4-BE49-F238E27FC236}">
                <a16:creationId xmlns:a16="http://schemas.microsoft.com/office/drawing/2014/main" id="{ED088B3C-8CBC-441D-9F8E-600075366FEF}"/>
              </a:ext>
            </a:extLst>
          </p:cNvPr>
          <p:cNvSpPr/>
          <p:nvPr/>
        </p:nvSpPr>
        <p:spPr>
          <a:xfrm>
            <a:off x="482598" y="3794760"/>
            <a:ext cx="3561083" cy="2567940"/>
          </a:xfrm>
          <a:prstGeom prst="roundRect">
            <a:avLst>
              <a:gd name="adj" fmla="val 5642"/>
            </a:avLst>
          </a:prstGeom>
          <a:solidFill>
            <a:schemeClr val="bg1"/>
          </a:solidFill>
          <a:ln w="25400">
            <a:solidFill>
              <a:srgbClr val="0EAE6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F6532C6D-AC43-4E42-A6DE-2F97F61BF2C1}"/>
              </a:ext>
            </a:extLst>
          </p:cNvPr>
          <p:cNvSpPr txBox="1"/>
          <p:nvPr/>
        </p:nvSpPr>
        <p:spPr>
          <a:xfrm>
            <a:off x="667527" y="4006692"/>
            <a:ext cx="3248005" cy="97719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14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사용자는 피해 근로자 등</a:t>
            </a:r>
            <a:r>
              <a:rPr kumimoji="0" lang="en-US" altLang="ko-KR" sz="14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(</a:t>
            </a:r>
            <a:r>
              <a:rPr kumimoji="0" lang="ko-KR" altLang="en-US" sz="14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피해를 입었다고</a:t>
            </a:r>
            <a:endParaRPr kumimoji="0" lang="en-US" altLang="ko-KR" sz="1400" b="0" i="0" u="none" strike="noStrike" kern="1200" cap="none" spc="-100" normalizeH="0" baseline="0" noProof="0" dirty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  <a:p>
            <a:pPr marL="0" marR="0" lvl="0" indent="122238" algn="l" defTabSz="914400" rtl="0" eaLnBrk="1" fontAlgn="auto" latinLnBrk="1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주장하는 자</a:t>
            </a:r>
            <a:r>
              <a:rPr kumimoji="0" lang="en-US" altLang="ko-KR" sz="14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)</a:t>
            </a:r>
            <a:r>
              <a:rPr kumimoji="0" lang="ko-KR" altLang="en-US" sz="14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의 의사를 고려해 필요한 경우</a:t>
            </a:r>
            <a:endParaRPr kumimoji="0" lang="en-US" altLang="ko-KR" sz="1400" b="0" i="0" u="none" strike="noStrike" kern="1200" cap="none" spc="-100" normalizeH="0" baseline="0" noProof="0" dirty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  <a:p>
            <a:pPr marL="0" marR="0" lvl="0" indent="122238" algn="l" defTabSz="914400" rtl="0" eaLnBrk="1" fontAlgn="auto" latinLnBrk="1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조사기간 동안 근무장소 변경</a:t>
            </a:r>
            <a:r>
              <a:rPr kumimoji="0" lang="en-US" altLang="ko-KR" sz="14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14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유급휴가</a:t>
            </a:r>
            <a:endParaRPr kumimoji="0" lang="en-US" altLang="ko-KR" sz="1400" b="0" i="0" u="none" strike="noStrike" kern="1200" cap="none" spc="-100" normalizeH="0" baseline="0" noProof="0" dirty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  <a:p>
            <a:pPr marL="0" marR="0" lvl="0" indent="122238" algn="l" defTabSz="914400" rtl="0" eaLnBrk="1" fontAlgn="auto" latinLnBrk="1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명령 등 적절한 조치 의무</a:t>
            </a:r>
            <a:r>
              <a:rPr kumimoji="0" lang="en-US" altLang="ko-KR" sz="14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</a:t>
            </a:r>
          </a:p>
        </p:txBody>
      </p:sp>
      <p:pic>
        <p:nvPicPr>
          <p:cNvPr id="13" name="그래픽 12">
            <a:extLst>
              <a:ext uri="{FF2B5EF4-FFF2-40B4-BE49-F238E27FC236}">
                <a16:creationId xmlns:a16="http://schemas.microsoft.com/office/drawing/2014/main" id="{FB61931C-4671-E312-ADCD-247D960F9C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4652963" y="4870922"/>
            <a:ext cx="2886076" cy="1806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51974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" name="그림 176">
            <a:extLst>
              <a:ext uri="{FF2B5EF4-FFF2-40B4-BE49-F238E27FC236}">
                <a16:creationId xmlns:a16="http://schemas.microsoft.com/office/drawing/2014/main" id="{3C5B1C37-87A1-057A-11AD-7B40778FBEE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511" t="12954"/>
          <a:stretch/>
        </p:blipFill>
        <p:spPr>
          <a:xfrm>
            <a:off x="4207612" y="888348"/>
            <a:ext cx="7984387" cy="5969652"/>
          </a:xfrm>
          <a:prstGeom prst="rect">
            <a:avLst/>
          </a:prstGeom>
        </p:spPr>
      </p:pic>
      <p:sp>
        <p:nvSpPr>
          <p:cNvPr id="144" name="사각형: 둥근 모서리 143">
            <a:extLst>
              <a:ext uri="{FF2B5EF4-FFF2-40B4-BE49-F238E27FC236}">
                <a16:creationId xmlns:a16="http://schemas.microsoft.com/office/drawing/2014/main" id="{C5231B21-9D2A-BD12-69E7-195444ED7B2E}"/>
              </a:ext>
            </a:extLst>
          </p:cNvPr>
          <p:cNvSpPr/>
          <p:nvPr/>
        </p:nvSpPr>
        <p:spPr>
          <a:xfrm>
            <a:off x="482599" y="3846907"/>
            <a:ext cx="7356476" cy="2515791"/>
          </a:xfrm>
          <a:prstGeom prst="roundRect">
            <a:avLst>
              <a:gd name="adj" fmla="val 3469"/>
            </a:avLst>
          </a:prstGeom>
          <a:solidFill>
            <a:schemeClr val="bg1"/>
          </a:solidFill>
          <a:ln>
            <a:solidFill>
              <a:srgbClr val="BFBF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0" name="사각형: 둥근 위쪽 모서리 139">
            <a:extLst>
              <a:ext uri="{FF2B5EF4-FFF2-40B4-BE49-F238E27FC236}">
                <a16:creationId xmlns:a16="http://schemas.microsoft.com/office/drawing/2014/main" id="{9F1F82E6-1AD2-93F6-8298-14EB04192786}"/>
              </a:ext>
            </a:extLst>
          </p:cNvPr>
          <p:cNvSpPr/>
          <p:nvPr/>
        </p:nvSpPr>
        <p:spPr>
          <a:xfrm rot="16200000">
            <a:off x="-309308" y="4638814"/>
            <a:ext cx="2515791" cy="931976"/>
          </a:xfrm>
          <a:prstGeom prst="round2SameRect">
            <a:avLst>
              <a:gd name="adj1" fmla="val 8491"/>
              <a:gd name="adj2" fmla="val 0"/>
            </a:avLst>
          </a:prstGeom>
          <a:solidFill>
            <a:schemeClr val="bg1">
              <a:lumMod val="95000"/>
            </a:schemeClr>
          </a:solidFill>
          <a:ln>
            <a:solidFill>
              <a:srgbClr val="BFBF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51CBF60C-CA80-0DEE-5CE1-3A532990A3D1}"/>
              </a:ext>
            </a:extLst>
          </p:cNvPr>
          <p:cNvGrpSpPr/>
          <p:nvPr/>
        </p:nvGrpSpPr>
        <p:grpSpPr>
          <a:xfrm>
            <a:off x="533680" y="1162240"/>
            <a:ext cx="3850351" cy="307777"/>
            <a:chOff x="533680" y="1314640"/>
            <a:chExt cx="3850351" cy="307777"/>
          </a:xfrm>
        </p:grpSpPr>
        <p:grpSp>
          <p:nvGrpSpPr>
            <p:cNvPr id="12" name="그룹 11">
              <a:extLst>
                <a:ext uri="{FF2B5EF4-FFF2-40B4-BE49-F238E27FC236}">
                  <a16:creationId xmlns:a16="http://schemas.microsoft.com/office/drawing/2014/main" id="{F5EE494E-811A-4FB6-FCCB-1D8B0BE1D90A}"/>
                </a:ext>
              </a:extLst>
            </p:cNvPr>
            <p:cNvGrpSpPr/>
            <p:nvPr/>
          </p:nvGrpSpPr>
          <p:grpSpPr>
            <a:xfrm>
              <a:off x="533680" y="1376173"/>
              <a:ext cx="196570" cy="184710"/>
              <a:chOff x="10352088" y="1217613"/>
              <a:chExt cx="4394200" cy="4129087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14" name="Freeform 5">
                <a:extLst>
                  <a:ext uri="{FF2B5EF4-FFF2-40B4-BE49-F238E27FC236}">
                    <a16:creationId xmlns:a16="http://schemas.microsoft.com/office/drawing/2014/main" id="{A8FCAFF1-E982-6264-CB2C-6BC8C6920F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52088" y="1217613"/>
                <a:ext cx="4127500" cy="4129087"/>
              </a:xfrm>
              <a:custGeom>
                <a:avLst/>
                <a:gdLst>
                  <a:gd name="T0" fmla="*/ 547 w 1094"/>
                  <a:gd name="T1" fmla="*/ 1094 h 1094"/>
                  <a:gd name="T2" fmla="*/ 0 w 1094"/>
                  <a:gd name="T3" fmla="*/ 547 h 1094"/>
                  <a:gd name="T4" fmla="*/ 547 w 1094"/>
                  <a:gd name="T5" fmla="*/ 0 h 1094"/>
                  <a:gd name="T6" fmla="*/ 781 w 1094"/>
                  <a:gd name="T7" fmla="*/ 53 h 1094"/>
                  <a:gd name="T8" fmla="*/ 805 w 1094"/>
                  <a:gd name="T9" fmla="*/ 120 h 1094"/>
                  <a:gd name="T10" fmla="*/ 738 w 1094"/>
                  <a:gd name="T11" fmla="*/ 144 h 1094"/>
                  <a:gd name="T12" fmla="*/ 547 w 1094"/>
                  <a:gd name="T13" fmla="*/ 101 h 1094"/>
                  <a:gd name="T14" fmla="*/ 100 w 1094"/>
                  <a:gd name="T15" fmla="*/ 547 h 1094"/>
                  <a:gd name="T16" fmla="*/ 547 w 1094"/>
                  <a:gd name="T17" fmla="*/ 994 h 1094"/>
                  <a:gd name="T18" fmla="*/ 994 w 1094"/>
                  <a:gd name="T19" fmla="*/ 547 h 1094"/>
                  <a:gd name="T20" fmla="*/ 990 w 1094"/>
                  <a:gd name="T21" fmla="*/ 491 h 1094"/>
                  <a:gd name="T22" fmla="*/ 1034 w 1094"/>
                  <a:gd name="T23" fmla="*/ 435 h 1094"/>
                  <a:gd name="T24" fmla="*/ 1090 w 1094"/>
                  <a:gd name="T25" fmla="*/ 478 h 1094"/>
                  <a:gd name="T26" fmla="*/ 1094 w 1094"/>
                  <a:gd name="T27" fmla="*/ 547 h 1094"/>
                  <a:gd name="T28" fmla="*/ 547 w 1094"/>
                  <a:gd name="T29" fmla="*/ 1094 h 10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94" h="1094">
                    <a:moveTo>
                      <a:pt x="547" y="1094"/>
                    </a:moveTo>
                    <a:cubicBezTo>
                      <a:pt x="245" y="1094"/>
                      <a:pt x="0" y="849"/>
                      <a:pt x="0" y="547"/>
                    </a:cubicBezTo>
                    <a:cubicBezTo>
                      <a:pt x="0" y="246"/>
                      <a:pt x="245" y="0"/>
                      <a:pt x="547" y="0"/>
                    </a:cubicBezTo>
                    <a:cubicBezTo>
                      <a:pt x="629" y="0"/>
                      <a:pt x="708" y="18"/>
                      <a:pt x="781" y="53"/>
                    </a:cubicBezTo>
                    <a:cubicBezTo>
                      <a:pt x="806" y="65"/>
                      <a:pt x="817" y="95"/>
                      <a:pt x="805" y="120"/>
                    </a:cubicBezTo>
                    <a:cubicBezTo>
                      <a:pt x="793" y="145"/>
                      <a:pt x="764" y="156"/>
                      <a:pt x="738" y="144"/>
                    </a:cubicBezTo>
                    <a:cubicBezTo>
                      <a:pt x="678" y="115"/>
                      <a:pt x="614" y="101"/>
                      <a:pt x="547" y="101"/>
                    </a:cubicBezTo>
                    <a:cubicBezTo>
                      <a:pt x="301" y="101"/>
                      <a:pt x="100" y="301"/>
                      <a:pt x="100" y="547"/>
                    </a:cubicBezTo>
                    <a:cubicBezTo>
                      <a:pt x="100" y="794"/>
                      <a:pt x="301" y="994"/>
                      <a:pt x="547" y="994"/>
                    </a:cubicBezTo>
                    <a:cubicBezTo>
                      <a:pt x="793" y="994"/>
                      <a:pt x="994" y="794"/>
                      <a:pt x="994" y="547"/>
                    </a:cubicBezTo>
                    <a:cubicBezTo>
                      <a:pt x="994" y="528"/>
                      <a:pt x="993" y="509"/>
                      <a:pt x="990" y="491"/>
                    </a:cubicBezTo>
                    <a:cubicBezTo>
                      <a:pt x="987" y="463"/>
                      <a:pt x="1006" y="438"/>
                      <a:pt x="1034" y="435"/>
                    </a:cubicBezTo>
                    <a:cubicBezTo>
                      <a:pt x="1061" y="431"/>
                      <a:pt x="1086" y="451"/>
                      <a:pt x="1090" y="478"/>
                    </a:cubicBezTo>
                    <a:cubicBezTo>
                      <a:pt x="1093" y="501"/>
                      <a:pt x="1094" y="524"/>
                      <a:pt x="1094" y="547"/>
                    </a:cubicBezTo>
                    <a:cubicBezTo>
                      <a:pt x="1094" y="849"/>
                      <a:pt x="849" y="1094"/>
                      <a:pt x="547" y="10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5" name="Freeform 6">
                <a:extLst>
                  <a:ext uri="{FF2B5EF4-FFF2-40B4-BE49-F238E27FC236}">
                    <a16:creationId xmlns:a16="http://schemas.microsoft.com/office/drawing/2014/main" id="{65634890-A0C6-5737-99E5-C6C603784E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91863" y="1304925"/>
                <a:ext cx="3654425" cy="2905125"/>
              </a:xfrm>
              <a:custGeom>
                <a:avLst/>
                <a:gdLst>
                  <a:gd name="T0" fmla="*/ 0 w 2302"/>
                  <a:gd name="T1" fmla="*/ 1107 h 1830"/>
                  <a:gd name="T2" fmla="*/ 256 w 2302"/>
                  <a:gd name="T3" fmla="*/ 846 h 1830"/>
                  <a:gd name="T4" fmla="*/ 725 w 2302"/>
                  <a:gd name="T5" fmla="*/ 1309 h 1830"/>
                  <a:gd name="T6" fmla="*/ 2039 w 2302"/>
                  <a:gd name="T7" fmla="*/ 0 h 1830"/>
                  <a:gd name="T8" fmla="*/ 2302 w 2302"/>
                  <a:gd name="T9" fmla="*/ 261 h 1830"/>
                  <a:gd name="T10" fmla="*/ 725 w 2302"/>
                  <a:gd name="T11" fmla="*/ 1830 h 1830"/>
                  <a:gd name="T12" fmla="*/ 0 w 2302"/>
                  <a:gd name="T13" fmla="*/ 1107 h 1830"/>
                  <a:gd name="T14" fmla="*/ 0 w 2302"/>
                  <a:gd name="T15" fmla="*/ 1107 h 1830"/>
                  <a:gd name="T16" fmla="*/ 0 w 2302"/>
                  <a:gd name="T17" fmla="*/ 1107 h 18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02" h="1830">
                    <a:moveTo>
                      <a:pt x="0" y="1107"/>
                    </a:moveTo>
                    <a:lnTo>
                      <a:pt x="256" y="846"/>
                    </a:lnTo>
                    <a:lnTo>
                      <a:pt x="725" y="1309"/>
                    </a:lnTo>
                    <a:lnTo>
                      <a:pt x="2039" y="0"/>
                    </a:lnTo>
                    <a:lnTo>
                      <a:pt x="2302" y="261"/>
                    </a:lnTo>
                    <a:lnTo>
                      <a:pt x="725" y="1830"/>
                    </a:lnTo>
                    <a:lnTo>
                      <a:pt x="0" y="1107"/>
                    </a:lnTo>
                    <a:lnTo>
                      <a:pt x="0" y="1107"/>
                    </a:lnTo>
                    <a:lnTo>
                      <a:pt x="0" y="1107"/>
                    </a:lnTo>
                    <a:close/>
                  </a:path>
                </a:pathLst>
              </a:custGeom>
              <a:solidFill>
                <a:srgbClr val="0EAE6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2D9E5E9F-6D11-A669-6EA0-577DED5FBC41}"/>
                </a:ext>
              </a:extLst>
            </p:cNvPr>
            <p:cNvSpPr txBox="1"/>
            <p:nvPr/>
          </p:nvSpPr>
          <p:spPr>
            <a:xfrm>
              <a:off x="806128" y="1314640"/>
              <a:ext cx="3577903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>
                <a:spcBef>
                  <a:spcPts val="1800"/>
                </a:spcBef>
              </a:pPr>
              <a:r>
                <a:rPr lang="ko-KR" altLang="en-US" sz="2000" b="1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직장 내 괴롭힘 </a:t>
              </a:r>
              <a:r>
                <a:rPr lang="ko-KR" altLang="en-US" sz="2000" b="1" spc="-15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관련 정부 등 지원 </a:t>
              </a:r>
              <a:endParaRPr lang="ko-KR" altLang="en-US" sz="2000" b="1" spc="-150" dirty="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</a:endParaRPr>
            </a:p>
          </p:txBody>
        </p:sp>
      </p:grpSp>
      <p:sp>
        <p:nvSpPr>
          <p:cNvPr id="137" name="사각형: 둥근 위쪽 모서리 136">
            <a:extLst>
              <a:ext uri="{FF2B5EF4-FFF2-40B4-BE49-F238E27FC236}">
                <a16:creationId xmlns:a16="http://schemas.microsoft.com/office/drawing/2014/main" id="{E95FB444-4682-378E-587D-450A63ECBCA3}"/>
              </a:ext>
            </a:extLst>
          </p:cNvPr>
          <p:cNvSpPr/>
          <p:nvPr/>
        </p:nvSpPr>
        <p:spPr>
          <a:xfrm rot="5400000">
            <a:off x="3713169" y="-423855"/>
            <a:ext cx="355586" cy="7781925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EAE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8" name="TextBox 137">
            <a:extLst>
              <a:ext uri="{FF2B5EF4-FFF2-40B4-BE49-F238E27FC236}">
                <a16:creationId xmlns:a16="http://schemas.microsoft.com/office/drawing/2014/main" id="{6F8CCDEA-A7B7-1967-40DD-4BFDD66BAA96}"/>
              </a:ext>
            </a:extLst>
          </p:cNvPr>
          <p:cNvSpPr txBox="1"/>
          <p:nvPr/>
        </p:nvSpPr>
        <p:spPr>
          <a:xfrm>
            <a:off x="645159" y="3328609"/>
            <a:ext cx="2091919" cy="2769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>
              <a:spcBef>
                <a:spcPts val="300"/>
              </a:spcBef>
            </a:pPr>
            <a:r>
              <a:rPr lang="ko-KR" altLang="en-US" b="1" spc="-150">
                <a:gradFill>
                  <a:gsLst>
                    <a:gs pos="100000">
                      <a:schemeClr val="bg1"/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심리상담 및 교육지원 </a:t>
            </a:r>
          </a:p>
        </p:txBody>
      </p:sp>
      <p:sp>
        <p:nvSpPr>
          <p:cNvPr id="63" name="사각형: 둥근 위쪽 모서리 62">
            <a:extLst>
              <a:ext uri="{FF2B5EF4-FFF2-40B4-BE49-F238E27FC236}">
                <a16:creationId xmlns:a16="http://schemas.microsoft.com/office/drawing/2014/main" id="{E2E29413-B879-2A2A-80D1-5BCAEF9B4FEE}"/>
              </a:ext>
            </a:extLst>
          </p:cNvPr>
          <p:cNvSpPr/>
          <p:nvPr/>
        </p:nvSpPr>
        <p:spPr>
          <a:xfrm rot="5400000">
            <a:off x="3713169" y="-2100255"/>
            <a:ext cx="355586" cy="7781925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EAE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43CAB77-5F25-AB0D-E5E8-EDABD9EB107A}"/>
              </a:ext>
            </a:extLst>
          </p:cNvPr>
          <p:cNvSpPr txBox="1"/>
          <p:nvPr/>
        </p:nvSpPr>
        <p:spPr>
          <a:xfrm>
            <a:off x="645159" y="1652209"/>
            <a:ext cx="1668727" cy="2769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>
              <a:spcBef>
                <a:spcPts val="300"/>
              </a:spcBef>
            </a:pPr>
            <a:r>
              <a:rPr lang="ko-KR" altLang="en-US" b="1" spc="-150">
                <a:gradFill>
                  <a:gsLst>
                    <a:gs pos="100000">
                      <a:schemeClr val="bg1"/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법률 및 제도상담 </a:t>
            </a:r>
          </a:p>
        </p:txBody>
      </p:sp>
      <p:grpSp>
        <p:nvGrpSpPr>
          <p:cNvPr id="134" name="그룹 133">
            <a:extLst>
              <a:ext uri="{FF2B5EF4-FFF2-40B4-BE49-F238E27FC236}">
                <a16:creationId xmlns:a16="http://schemas.microsoft.com/office/drawing/2014/main" id="{DDE14D3B-E68D-6233-105F-599AD8F73595}"/>
              </a:ext>
            </a:extLst>
          </p:cNvPr>
          <p:cNvGrpSpPr/>
          <p:nvPr/>
        </p:nvGrpSpPr>
        <p:grpSpPr>
          <a:xfrm>
            <a:off x="482599" y="2170507"/>
            <a:ext cx="7356476" cy="758431"/>
            <a:chOff x="482599" y="2361007"/>
            <a:chExt cx="7264395" cy="758431"/>
          </a:xfrm>
        </p:grpSpPr>
        <p:sp>
          <p:nvSpPr>
            <p:cNvPr id="79" name="사각형: 둥근 모서리 78">
              <a:extLst>
                <a:ext uri="{FF2B5EF4-FFF2-40B4-BE49-F238E27FC236}">
                  <a16:creationId xmlns:a16="http://schemas.microsoft.com/office/drawing/2014/main" id="{B3CA9E06-18A4-4F71-7C66-86569A9859C5}"/>
                </a:ext>
              </a:extLst>
            </p:cNvPr>
            <p:cNvSpPr/>
            <p:nvPr/>
          </p:nvSpPr>
          <p:spPr>
            <a:xfrm>
              <a:off x="482599" y="2361008"/>
              <a:ext cx="7264395" cy="758430"/>
            </a:xfrm>
            <a:prstGeom prst="roundRect">
              <a:avLst>
                <a:gd name="adj" fmla="val 11041"/>
              </a:avLst>
            </a:prstGeom>
            <a:solidFill>
              <a:schemeClr val="bg1"/>
            </a:solidFill>
            <a:ln>
              <a:solidFill>
                <a:srgbClr val="BFBF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2" name="사각형: 둥근 위쪽 모서리 81">
              <a:extLst>
                <a:ext uri="{FF2B5EF4-FFF2-40B4-BE49-F238E27FC236}">
                  <a16:creationId xmlns:a16="http://schemas.microsoft.com/office/drawing/2014/main" id="{10557C51-F10F-7791-43D7-5783B4D3461A}"/>
                </a:ext>
              </a:extLst>
            </p:cNvPr>
            <p:cNvSpPr/>
            <p:nvPr/>
          </p:nvSpPr>
          <p:spPr>
            <a:xfrm rot="16200000">
              <a:off x="569373" y="2274234"/>
              <a:ext cx="758430" cy="931976"/>
            </a:xfrm>
            <a:prstGeom prst="round2SameRect">
              <a:avLst>
                <a:gd name="adj1" fmla="val 10944"/>
                <a:gd name="adj2" fmla="val 0"/>
              </a:avLst>
            </a:prstGeom>
            <a:solidFill>
              <a:schemeClr val="bg1">
                <a:lumMod val="95000"/>
              </a:schemeClr>
            </a:solidFill>
            <a:ln>
              <a:solidFill>
                <a:srgbClr val="BFBF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2" name="그림 1">
              <a:extLst>
                <a:ext uri="{FF2B5EF4-FFF2-40B4-BE49-F238E27FC236}">
                  <a16:creationId xmlns:a16="http://schemas.microsoft.com/office/drawing/2014/main" id="{68E63446-8AC4-1438-0F60-4B5462E2B1A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3008" y="2490701"/>
              <a:ext cx="471158" cy="495670"/>
            </a:xfrm>
            <a:prstGeom prst="rect">
              <a:avLst/>
            </a:prstGeom>
          </p:spPr>
        </p:pic>
        <p:grpSp>
          <p:nvGrpSpPr>
            <p:cNvPr id="69" name="그룹 68">
              <a:extLst>
                <a:ext uri="{FF2B5EF4-FFF2-40B4-BE49-F238E27FC236}">
                  <a16:creationId xmlns:a16="http://schemas.microsoft.com/office/drawing/2014/main" id="{6D45E71D-8978-894C-20AE-37D71B53811C}"/>
                </a:ext>
              </a:extLst>
            </p:cNvPr>
            <p:cNvGrpSpPr/>
            <p:nvPr/>
          </p:nvGrpSpPr>
          <p:grpSpPr>
            <a:xfrm>
              <a:off x="1616467" y="2460903"/>
              <a:ext cx="3327834" cy="558641"/>
              <a:chOff x="1151647" y="2349353"/>
              <a:chExt cx="3327834" cy="558641"/>
            </a:xfrm>
          </p:grpSpPr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1367904D-18B9-6010-A039-48F866031629}"/>
                  </a:ext>
                </a:extLst>
              </p:cNvPr>
              <p:cNvSpPr txBox="1"/>
              <p:nvPr/>
            </p:nvSpPr>
            <p:spPr>
              <a:xfrm>
                <a:off x="1151647" y="2349353"/>
                <a:ext cx="3327834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spAutoFit/>
              </a:bodyPr>
              <a:lstStyle/>
              <a:p>
                <a:pPr>
                  <a:spcBef>
                    <a:spcPts val="300"/>
                  </a:spcBef>
                </a:pPr>
                <a:r>
                  <a:rPr lang="ko-KR" altLang="en-US" b="1" spc="-150">
                    <a:gradFill>
                      <a:gsLst>
                        <a:gs pos="100000">
                          <a:srgbClr val="097142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고용노동부 고객상담센터 </a:t>
                </a:r>
                <a:r>
                  <a:rPr lang="en-US" altLang="ko-KR" b="1" spc="-150">
                    <a:gradFill>
                      <a:gsLst>
                        <a:gs pos="100000">
                          <a:srgbClr val="097142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/ ☎</a:t>
                </a:r>
                <a:r>
                  <a:rPr lang="en-US" altLang="ko-KR" b="1">
                    <a:gradFill>
                      <a:gsLst>
                        <a:gs pos="100000">
                          <a:srgbClr val="097142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1350</a:t>
                </a:r>
              </a:p>
            </p:txBody>
          </p:sp>
          <p:sp>
            <p:nvSpPr>
              <p:cNvPr id="70" name="TextBox 69">
                <a:extLst>
                  <a:ext uri="{FF2B5EF4-FFF2-40B4-BE49-F238E27FC236}">
                    <a16:creationId xmlns:a16="http://schemas.microsoft.com/office/drawing/2014/main" id="{5DB28AB5-4CA1-393B-79F2-507F76B88FA2}"/>
                  </a:ext>
                </a:extLst>
              </p:cNvPr>
              <p:cNvSpPr txBox="1"/>
              <p:nvPr/>
            </p:nvSpPr>
            <p:spPr>
              <a:xfrm>
                <a:off x="1151647" y="2692550"/>
                <a:ext cx="2707472" cy="2154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spAutoFit/>
              </a:bodyPr>
              <a:lstStyle/>
              <a:p>
                <a:pPr>
                  <a:spcBef>
                    <a:spcPts val="300"/>
                  </a:spcBef>
                </a:pPr>
                <a:r>
                  <a:rPr lang="ko-KR" altLang="en-US" sz="1400" spc="-150">
                    <a:gradFill>
                      <a:gsLst>
                        <a:gs pos="100000">
                          <a:schemeClr val="tx1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직장 내 괴롭힘 관련 신고 절차 등 상담</a:t>
                </a:r>
              </a:p>
            </p:txBody>
          </p:sp>
        </p:grpSp>
      </p:grpSp>
      <p:grpSp>
        <p:nvGrpSpPr>
          <p:cNvPr id="142" name="그룹 141">
            <a:extLst>
              <a:ext uri="{FF2B5EF4-FFF2-40B4-BE49-F238E27FC236}">
                <a16:creationId xmlns:a16="http://schemas.microsoft.com/office/drawing/2014/main" id="{CAE45E83-B83B-D854-E75A-CF30575048EA}"/>
              </a:ext>
            </a:extLst>
          </p:cNvPr>
          <p:cNvGrpSpPr/>
          <p:nvPr/>
        </p:nvGrpSpPr>
        <p:grpSpPr>
          <a:xfrm>
            <a:off x="1616467" y="3960632"/>
            <a:ext cx="5665077" cy="558641"/>
            <a:chOff x="1151647" y="2349353"/>
            <a:chExt cx="5665077" cy="558641"/>
          </a:xfrm>
        </p:grpSpPr>
        <p:sp>
          <p:nvSpPr>
            <p:cNvPr id="145" name="TextBox 144">
              <a:extLst>
                <a:ext uri="{FF2B5EF4-FFF2-40B4-BE49-F238E27FC236}">
                  <a16:creationId xmlns:a16="http://schemas.microsoft.com/office/drawing/2014/main" id="{04743F61-AFA4-F61B-1B43-88BE62D71D73}"/>
                </a:ext>
              </a:extLst>
            </p:cNvPr>
            <p:cNvSpPr txBox="1"/>
            <p:nvPr/>
          </p:nvSpPr>
          <p:spPr>
            <a:xfrm>
              <a:off x="1151647" y="2349353"/>
              <a:ext cx="5665077" cy="276999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>
                <a:spcBef>
                  <a:spcPts val="300"/>
                </a:spcBef>
              </a:pPr>
              <a:r>
                <a:rPr lang="ko-KR" altLang="en-US" b="1" spc="-150">
                  <a:gradFill>
                    <a:gsLst>
                      <a:gs pos="100000">
                        <a:srgbClr val="097142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근로복지넷 </a:t>
              </a:r>
              <a:r>
                <a:rPr lang="en-US" altLang="ko-KR" b="1">
                  <a:gradFill>
                    <a:gsLst>
                      <a:gs pos="100000">
                        <a:srgbClr val="097142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EAP</a:t>
              </a:r>
              <a:r>
                <a:rPr lang="en-US" altLang="ko-KR" spc="-150">
                  <a:gradFill>
                    <a:gsLst>
                      <a:gs pos="100000">
                        <a:srgbClr val="097142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(</a:t>
              </a:r>
              <a:r>
                <a:rPr lang="ko-KR" altLang="en-US" spc="-150">
                  <a:gradFill>
                    <a:gsLst>
                      <a:gs pos="100000">
                        <a:srgbClr val="097142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근로자지원프로그램</a:t>
              </a:r>
              <a:r>
                <a:rPr lang="en-US" altLang="ko-KR" spc="-150">
                  <a:gradFill>
                    <a:gsLst>
                      <a:gs pos="100000">
                        <a:srgbClr val="097142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) </a:t>
              </a:r>
              <a:r>
                <a:rPr lang="en-US" altLang="ko-KR" b="1" spc="-150">
                  <a:gradFill>
                    <a:gsLst>
                      <a:gs pos="100000">
                        <a:srgbClr val="097142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/ ☎ </a:t>
              </a:r>
              <a:r>
                <a:rPr lang="en-US" altLang="ko-KR" b="1">
                  <a:gradFill>
                    <a:gsLst>
                      <a:gs pos="100000">
                        <a:srgbClr val="097142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070-4603-3042</a:t>
              </a:r>
            </a:p>
          </p:txBody>
        </p:sp>
        <p:sp>
          <p:nvSpPr>
            <p:cNvPr id="146" name="TextBox 145">
              <a:extLst>
                <a:ext uri="{FF2B5EF4-FFF2-40B4-BE49-F238E27FC236}">
                  <a16:creationId xmlns:a16="http://schemas.microsoft.com/office/drawing/2014/main" id="{8D48DFCC-F71E-8E96-DE7F-D830EAA9E6DD}"/>
                </a:ext>
              </a:extLst>
            </p:cNvPr>
            <p:cNvSpPr txBox="1"/>
            <p:nvPr/>
          </p:nvSpPr>
          <p:spPr>
            <a:xfrm>
              <a:off x="1151647" y="2692550"/>
              <a:ext cx="5132815" cy="215444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>
                <a:spcBef>
                  <a:spcPts val="300"/>
                </a:spcBef>
              </a:pPr>
              <a:r>
                <a:rPr lang="ko-KR" altLang="en-US" sz="1400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상시근로자 수 </a:t>
              </a:r>
              <a:r>
                <a:rPr lang="en-US" altLang="ko-KR" sz="140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300</a:t>
              </a:r>
              <a:r>
                <a:rPr lang="ko-KR" altLang="en-US" sz="1400" spc="-15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인 미만 중소기업과 소속 근로자를 대상으로 심리상담</a:t>
              </a:r>
            </a:p>
          </p:txBody>
        </p:sp>
      </p:grpSp>
      <p:pic>
        <p:nvPicPr>
          <p:cNvPr id="149" name="그림 148">
            <a:extLst>
              <a:ext uri="{FF2B5EF4-FFF2-40B4-BE49-F238E27FC236}">
                <a16:creationId xmlns:a16="http://schemas.microsoft.com/office/drawing/2014/main" id="{974DAB32-F51A-941B-2AE5-FD0A0C73F15F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008" y="4852901"/>
            <a:ext cx="471158" cy="495670"/>
          </a:xfrm>
          <a:prstGeom prst="rect">
            <a:avLst/>
          </a:prstGeom>
        </p:spPr>
      </p:pic>
      <p:grpSp>
        <p:nvGrpSpPr>
          <p:cNvPr id="150" name="그룹 149">
            <a:extLst>
              <a:ext uri="{FF2B5EF4-FFF2-40B4-BE49-F238E27FC236}">
                <a16:creationId xmlns:a16="http://schemas.microsoft.com/office/drawing/2014/main" id="{E987207F-2D2C-3560-AA98-07293AD2267E}"/>
              </a:ext>
            </a:extLst>
          </p:cNvPr>
          <p:cNvGrpSpPr/>
          <p:nvPr/>
        </p:nvGrpSpPr>
        <p:grpSpPr>
          <a:xfrm>
            <a:off x="1616467" y="4733520"/>
            <a:ext cx="6078587" cy="742563"/>
            <a:chOff x="1151647" y="2349353"/>
            <a:chExt cx="6078587" cy="742563"/>
          </a:xfrm>
        </p:grpSpPr>
        <p:sp>
          <p:nvSpPr>
            <p:cNvPr id="153" name="TextBox 152">
              <a:extLst>
                <a:ext uri="{FF2B5EF4-FFF2-40B4-BE49-F238E27FC236}">
                  <a16:creationId xmlns:a16="http://schemas.microsoft.com/office/drawing/2014/main" id="{6E9F5D5A-A7F7-3664-1FC5-F05B90A80967}"/>
                </a:ext>
              </a:extLst>
            </p:cNvPr>
            <p:cNvSpPr txBox="1"/>
            <p:nvPr/>
          </p:nvSpPr>
          <p:spPr>
            <a:xfrm>
              <a:off x="1151647" y="2349353"/>
              <a:ext cx="3334246" cy="276999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>
                <a:spcBef>
                  <a:spcPts val="300"/>
                </a:spcBef>
              </a:pPr>
              <a:r>
                <a:rPr lang="ko-KR" altLang="en-US" b="1" spc="-150">
                  <a:gradFill>
                    <a:gsLst>
                      <a:gs pos="100000">
                        <a:srgbClr val="097142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직업트라우마센터 </a:t>
              </a:r>
              <a:r>
                <a:rPr lang="en-US" altLang="ko-KR" b="1" spc="-150">
                  <a:gradFill>
                    <a:gsLst>
                      <a:gs pos="100000">
                        <a:srgbClr val="097142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/ ☎ </a:t>
              </a:r>
              <a:r>
                <a:rPr lang="en-US" altLang="ko-KR" b="1">
                  <a:gradFill>
                    <a:gsLst>
                      <a:gs pos="100000">
                        <a:srgbClr val="097142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1588-6497</a:t>
              </a:r>
            </a:p>
          </p:txBody>
        </p:sp>
        <p:sp>
          <p:nvSpPr>
            <p:cNvPr id="154" name="TextBox 153">
              <a:extLst>
                <a:ext uri="{FF2B5EF4-FFF2-40B4-BE49-F238E27FC236}">
                  <a16:creationId xmlns:a16="http://schemas.microsoft.com/office/drawing/2014/main" id="{95BE3C06-94C7-9E88-BB6F-DC75926E2F74}"/>
                </a:ext>
              </a:extLst>
            </p:cNvPr>
            <p:cNvSpPr txBox="1"/>
            <p:nvPr/>
          </p:nvSpPr>
          <p:spPr>
            <a:xfrm>
              <a:off x="1151647" y="2661029"/>
              <a:ext cx="6078587" cy="430887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ko-KR" altLang="en-US" sz="1400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 심리영역 전문인력</a:t>
              </a:r>
              <a:r>
                <a:rPr lang="en-US" altLang="ko-KR" sz="1400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(</a:t>
              </a:r>
              <a:r>
                <a:rPr lang="ko-KR" altLang="en-US" sz="1400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상담심리사</a:t>
              </a:r>
              <a:r>
                <a:rPr lang="en-US" altLang="ko-KR" sz="1400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/</a:t>
              </a:r>
              <a:r>
                <a:rPr lang="ko-KR" altLang="en-US" sz="1400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임상심리사</a:t>
              </a:r>
              <a:r>
                <a:rPr lang="en-US" altLang="ko-KR" sz="1400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)</a:t>
              </a:r>
              <a:r>
                <a:rPr lang="ko-KR" altLang="en-US" sz="1400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이 직장 내 괴롭힘을 비롯한 정신적 외상을</a:t>
              </a:r>
              <a:endParaRPr lang="en-US" altLang="ko-KR" sz="1400" spc="-150" dirty="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</a:endParaRPr>
            </a:p>
            <a:p>
              <a:r>
                <a:rPr lang="ko-KR" altLang="en-US" sz="1400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 겪은 근로자에게 심리교육</a:t>
              </a:r>
              <a:r>
                <a:rPr lang="en-US" altLang="ko-KR" sz="1400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, </a:t>
              </a:r>
              <a:r>
                <a:rPr lang="ko-KR" altLang="en-US" sz="1400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검사</a:t>
              </a:r>
              <a:r>
                <a:rPr lang="en-US" altLang="ko-KR" sz="1400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, </a:t>
              </a:r>
              <a:r>
                <a:rPr lang="ko-KR" altLang="en-US" sz="1400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상담</a:t>
              </a:r>
              <a:r>
                <a:rPr lang="en-US" altLang="ko-KR" sz="1400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, </a:t>
              </a:r>
              <a:r>
                <a:rPr lang="ko-KR" altLang="en-US" sz="1400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사후관리 제공</a:t>
              </a:r>
            </a:p>
          </p:txBody>
        </p:sp>
      </p:grpSp>
      <p:grpSp>
        <p:nvGrpSpPr>
          <p:cNvPr id="158" name="그룹 157">
            <a:extLst>
              <a:ext uri="{FF2B5EF4-FFF2-40B4-BE49-F238E27FC236}">
                <a16:creationId xmlns:a16="http://schemas.microsoft.com/office/drawing/2014/main" id="{DECBCD41-81C7-FE12-34F9-63BA6B26FEF3}"/>
              </a:ext>
            </a:extLst>
          </p:cNvPr>
          <p:cNvGrpSpPr/>
          <p:nvPr/>
        </p:nvGrpSpPr>
        <p:grpSpPr>
          <a:xfrm>
            <a:off x="1616467" y="5692653"/>
            <a:ext cx="4607030" cy="558641"/>
            <a:chOff x="1151647" y="2349353"/>
            <a:chExt cx="4607030" cy="558641"/>
          </a:xfrm>
        </p:grpSpPr>
        <p:sp>
          <p:nvSpPr>
            <p:cNvPr id="161" name="TextBox 160">
              <a:extLst>
                <a:ext uri="{FF2B5EF4-FFF2-40B4-BE49-F238E27FC236}">
                  <a16:creationId xmlns:a16="http://schemas.microsoft.com/office/drawing/2014/main" id="{E81690EB-5981-78BE-9EE2-3C7D66660F75}"/>
                </a:ext>
              </a:extLst>
            </p:cNvPr>
            <p:cNvSpPr txBox="1"/>
            <p:nvPr/>
          </p:nvSpPr>
          <p:spPr>
            <a:xfrm>
              <a:off x="1151647" y="2349353"/>
              <a:ext cx="4607030" cy="276999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>
                <a:spcBef>
                  <a:spcPts val="300"/>
                </a:spcBef>
              </a:pPr>
              <a:r>
                <a:rPr lang="ko-KR" altLang="en-US" b="1" spc="-150">
                  <a:gradFill>
                    <a:gsLst>
                      <a:gs pos="100000">
                        <a:srgbClr val="097142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한국고용노동교육원 </a:t>
              </a:r>
              <a:r>
                <a:rPr lang="en-US" altLang="ko-KR" b="1" spc="-150">
                  <a:gradFill>
                    <a:gsLst>
                      <a:gs pos="100000">
                        <a:srgbClr val="097142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/ ☎ </a:t>
              </a:r>
              <a:r>
                <a:rPr lang="en-US" altLang="ko-KR" b="1">
                  <a:gradFill>
                    <a:gsLst>
                      <a:gs pos="100000">
                        <a:srgbClr val="097142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031-760-7777~7779</a:t>
              </a:r>
            </a:p>
          </p:txBody>
        </p:sp>
        <p:sp>
          <p:nvSpPr>
            <p:cNvPr id="162" name="TextBox 161">
              <a:extLst>
                <a:ext uri="{FF2B5EF4-FFF2-40B4-BE49-F238E27FC236}">
                  <a16:creationId xmlns:a16="http://schemas.microsoft.com/office/drawing/2014/main" id="{FF64CE28-3753-1078-EBDA-6FDCAEFF02F7}"/>
                </a:ext>
              </a:extLst>
            </p:cNvPr>
            <p:cNvSpPr txBox="1"/>
            <p:nvPr/>
          </p:nvSpPr>
          <p:spPr>
            <a:xfrm>
              <a:off x="1151647" y="2692550"/>
              <a:ext cx="3965829" cy="215444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>
                <a:spcBef>
                  <a:spcPts val="300"/>
                </a:spcBef>
              </a:pPr>
              <a:r>
                <a:rPr lang="ko-KR" altLang="en-US" sz="1400" spc="-15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‘직장 내 괴롭힘 예방 및 근절교육’ 무료 실시</a:t>
              </a:r>
              <a:r>
                <a:rPr lang="en-US" altLang="ko-KR" sz="1400" spc="-15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(</a:t>
              </a:r>
              <a:r>
                <a:rPr lang="ko-KR" altLang="en-US" sz="1400" spc="-15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온</a:t>
              </a:r>
              <a:r>
                <a:rPr lang="en-US" altLang="ko-KR" sz="1400" spc="-15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·</a:t>
              </a:r>
              <a:r>
                <a:rPr lang="ko-KR" altLang="en-US" sz="1400" spc="-15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오프라인</a:t>
              </a:r>
              <a:r>
                <a:rPr lang="en-US" altLang="ko-KR" sz="1400" spc="-15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)</a:t>
              </a:r>
              <a:endParaRPr lang="ko-KR" altLang="en-US" sz="1400" spc="-15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</a:endParaRPr>
            </a:p>
          </p:txBody>
        </p:sp>
      </p:grpSp>
      <p:grpSp>
        <p:nvGrpSpPr>
          <p:cNvPr id="171" name="그룹 170">
            <a:extLst>
              <a:ext uri="{FF2B5EF4-FFF2-40B4-BE49-F238E27FC236}">
                <a16:creationId xmlns:a16="http://schemas.microsoft.com/office/drawing/2014/main" id="{9A6F52AC-E27C-7ECE-DB47-73104A919CEB}"/>
              </a:ext>
            </a:extLst>
          </p:cNvPr>
          <p:cNvGrpSpPr/>
          <p:nvPr/>
        </p:nvGrpSpPr>
        <p:grpSpPr>
          <a:xfrm>
            <a:off x="1414575" y="4628353"/>
            <a:ext cx="6414976" cy="952897"/>
            <a:chOff x="1414574" y="4628353"/>
            <a:chExt cx="6443551" cy="952897"/>
          </a:xfrm>
        </p:grpSpPr>
        <p:cxnSp>
          <p:nvCxnSpPr>
            <p:cNvPr id="167" name="직선 연결선 166">
              <a:extLst>
                <a:ext uri="{FF2B5EF4-FFF2-40B4-BE49-F238E27FC236}">
                  <a16:creationId xmlns:a16="http://schemas.microsoft.com/office/drawing/2014/main" id="{B341A2BF-C705-02DC-D129-931E11C6CB7A}"/>
                </a:ext>
              </a:extLst>
            </p:cNvPr>
            <p:cNvCxnSpPr/>
            <p:nvPr/>
          </p:nvCxnSpPr>
          <p:spPr>
            <a:xfrm>
              <a:off x="1414574" y="4628353"/>
              <a:ext cx="6443551" cy="0"/>
            </a:xfrm>
            <a:prstGeom prst="line">
              <a:avLst/>
            </a:prstGeom>
            <a:noFill/>
            <a:ln>
              <a:solidFill>
                <a:srgbClr val="BFBFBF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68" name="직선 연결선 167">
              <a:extLst>
                <a:ext uri="{FF2B5EF4-FFF2-40B4-BE49-F238E27FC236}">
                  <a16:creationId xmlns:a16="http://schemas.microsoft.com/office/drawing/2014/main" id="{82F60234-D528-DD8F-307F-568C0FA4C69E}"/>
                </a:ext>
              </a:extLst>
            </p:cNvPr>
            <p:cNvCxnSpPr/>
            <p:nvPr/>
          </p:nvCxnSpPr>
          <p:spPr>
            <a:xfrm>
              <a:off x="1414574" y="5581250"/>
              <a:ext cx="6443551" cy="0"/>
            </a:xfrm>
            <a:prstGeom prst="line">
              <a:avLst/>
            </a:prstGeom>
            <a:noFill/>
            <a:ln>
              <a:solidFill>
                <a:srgbClr val="BFBFBF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82" name="그룹 181">
            <a:extLst>
              <a:ext uri="{FF2B5EF4-FFF2-40B4-BE49-F238E27FC236}">
                <a16:creationId xmlns:a16="http://schemas.microsoft.com/office/drawing/2014/main" id="{9C604F20-D96E-F6C3-0D45-9A6F50FE5FF0}"/>
              </a:ext>
            </a:extLst>
          </p:cNvPr>
          <p:cNvGrpSpPr/>
          <p:nvPr/>
        </p:nvGrpSpPr>
        <p:grpSpPr>
          <a:xfrm>
            <a:off x="482599" y="1727552"/>
            <a:ext cx="125373" cy="126312"/>
            <a:chOff x="619955" y="1505288"/>
            <a:chExt cx="125373" cy="126312"/>
          </a:xfrm>
          <a:solidFill>
            <a:schemeClr val="bg1"/>
          </a:solidFill>
        </p:grpSpPr>
        <p:sp>
          <p:nvSpPr>
            <p:cNvPr id="183" name="자유형: 도형 182">
              <a:extLst>
                <a:ext uri="{FF2B5EF4-FFF2-40B4-BE49-F238E27FC236}">
                  <a16:creationId xmlns:a16="http://schemas.microsoft.com/office/drawing/2014/main" id="{E5CBD375-69FB-D5F0-3452-455D3EDF536D}"/>
                </a:ext>
              </a:extLst>
            </p:cNvPr>
            <p:cNvSpPr/>
            <p:nvPr/>
          </p:nvSpPr>
          <p:spPr>
            <a:xfrm>
              <a:off x="665642" y="1505288"/>
              <a:ext cx="79686" cy="126312"/>
            </a:xfrm>
            <a:custGeom>
              <a:avLst/>
              <a:gdLst>
                <a:gd name="connsiteX0" fmla="*/ 76743 w 79686"/>
                <a:gd name="connsiteY0" fmla="*/ 62382 h 126312"/>
                <a:gd name="connsiteX1" fmla="*/ 69888 w 79686"/>
                <a:gd name="connsiteY1" fmla="*/ 77017 h 126312"/>
                <a:gd name="connsiteX2" fmla="*/ 26891 w 79686"/>
                <a:gd name="connsiteY2" fmla="*/ 120016 h 126312"/>
                <a:gd name="connsiteX3" fmla="*/ -60 w 79686"/>
                <a:gd name="connsiteY3" fmla="*/ 120016 h 126312"/>
                <a:gd name="connsiteX4" fmla="*/ -2941 w 79686"/>
                <a:gd name="connsiteY4" fmla="*/ 116319 h 126312"/>
                <a:gd name="connsiteX5" fmla="*/ 36361 w 79686"/>
                <a:gd name="connsiteY5" fmla="*/ 77019 h 126312"/>
                <a:gd name="connsiteX6" fmla="*/ 38828 w 79686"/>
                <a:gd name="connsiteY6" fmla="*/ 50228 h 126312"/>
                <a:gd name="connsiteX7" fmla="*/ 35846 w 79686"/>
                <a:gd name="connsiteY7" fmla="*/ 47348 h 126312"/>
                <a:gd name="connsiteX8" fmla="*/ -2944 w 79686"/>
                <a:gd name="connsiteY8" fmla="*/ 8563 h 126312"/>
                <a:gd name="connsiteX9" fmla="*/ -60 w 79686"/>
                <a:gd name="connsiteY9" fmla="*/ 4865 h 126312"/>
                <a:gd name="connsiteX10" fmla="*/ 26883 w 79686"/>
                <a:gd name="connsiteY10" fmla="*/ 4865 h 126312"/>
                <a:gd name="connsiteX11" fmla="*/ 26885 w 79686"/>
                <a:gd name="connsiteY11" fmla="*/ 4865 h 126312"/>
                <a:gd name="connsiteX12" fmla="*/ 69368 w 79686"/>
                <a:gd name="connsiteY12" fmla="*/ 47348 h 126312"/>
                <a:gd name="connsiteX13" fmla="*/ 76743 w 79686"/>
                <a:gd name="connsiteY13" fmla="*/ 62382 h 126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9686" h="126312">
                  <a:moveTo>
                    <a:pt x="76743" y="62382"/>
                  </a:moveTo>
                  <a:cubicBezTo>
                    <a:pt x="76749" y="68038"/>
                    <a:pt x="74236" y="73401"/>
                    <a:pt x="69888" y="77017"/>
                  </a:cubicBezTo>
                  <a:lnTo>
                    <a:pt x="26891" y="120016"/>
                  </a:lnTo>
                  <a:cubicBezTo>
                    <a:pt x="19448" y="127458"/>
                    <a:pt x="7383" y="127458"/>
                    <a:pt x="-60" y="120016"/>
                  </a:cubicBezTo>
                  <a:cubicBezTo>
                    <a:pt x="-1168" y="118907"/>
                    <a:pt x="-2137" y="117665"/>
                    <a:pt x="-2941" y="116319"/>
                  </a:cubicBezTo>
                  <a:lnTo>
                    <a:pt x="36361" y="77019"/>
                  </a:lnTo>
                  <a:cubicBezTo>
                    <a:pt x="44440" y="70302"/>
                    <a:pt x="45545" y="58307"/>
                    <a:pt x="38828" y="50228"/>
                  </a:cubicBezTo>
                  <a:cubicBezTo>
                    <a:pt x="37941" y="49162"/>
                    <a:pt x="36942" y="48197"/>
                    <a:pt x="35846" y="47348"/>
                  </a:cubicBezTo>
                  <a:lnTo>
                    <a:pt x="-2944" y="8563"/>
                  </a:lnTo>
                  <a:cubicBezTo>
                    <a:pt x="-2141" y="7215"/>
                    <a:pt x="-1171" y="5973"/>
                    <a:pt x="-60" y="4865"/>
                  </a:cubicBezTo>
                  <a:cubicBezTo>
                    <a:pt x="7381" y="-2575"/>
                    <a:pt x="19443" y="-2575"/>
                    <a:pt x="26883" y="4865"/>
                  </a:cubicBezTo>
                  <a:cubicBezTo>
                    <a:pt x="26885" y="4865"/>
                    <a:pt x="26885" y="4865"/>
                    <a:pt x="26885" y="4865"/>
                  </a:cubicBezTo>
                  <a:lnTo>
                    <a:pt x="69368" y="47348"/>
                  </a:lnTo>
                  <a:cubicBezTo>
                    <a:pt x="74023" y="50945"/>
                    <a:pt x="76747" y="56499"/>
                    <a:pt x="76743" y="62382"/>
                  </a:cubicBezTo>
                  <a:close/>
                </a:path>
              </a:pathLst>
            </a:custGeom>
            <a:solidFill>
              <a:srgbClr val="7DD3AD"/>
            </a:solidFill>
            <a:ln w="1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184" name="자유형: 도형 183">
              <a:extLst>
                <a:ext uri="{FF2B5EF4-FFF2-40B4-BE49-F238E27FC236}">
                  <a16:creationId xmlns:a16="http://schemas.microsoft.com/office/drawing/2014/main" id="{33112054-A34A-104E-85D6-3DFD4FD63F66}"/>
                </a:ext>
              </a:extLst>
            </p:cNvPr>
            <p:cNvSpPr/>
            <p:nvPr/>
          </p:nvSpPr>
          <p:spPr>
            <a:xfrm>
              <a:off x="619955" y="1507713"/>
              <a:ext cx="78473" cy="121574"/>
            </a:xfrm>
            <a:custGeom>
              <a:avLst/>
              <a:gdLst>
                <a:gd name="connsiteX0" fmla="*/ 70388 w 78473"/>
                <a:gd name="connsiteY0" fmla="*/ 47522 h 121574"/>
                <a:gd name="connsiteX1" fmla="*/ 27181 w 78473"/>
                <a:gd name="connsiteY1" fmla="*/ 4322 h 121574"/>
                <a:gd name="connsiteX2" fmla="*/ 2344 w 78473"/>
                <a:gd name="connsiteY2" fmla="*/ 4537 h 121574"/>
                <a:gd name="connsiteX3" fmla="*/ 2345 w 78473"/>
                <a:gd name="connsiteY3" fmla="*/ 29162 h 121574"/>
                <a:gd name="connsiteX4" fmla="*/ 33130 w 78473"/>
                <a:gd name="connsiteY4" fmla="*/ 59942 h 121574"/>
                <a:gd name="connsiteX5" fmla="*/ 2203 w 78473"/>
                <a:gd name="connsiteY5" fmla="*/ 90873 h 121574"/>
                <a:gd name="connsiteX6" fmla="*/ 2199 w 78473"/>
                <a:gd name="connsiteY6" fmla="*/ 115712 h 121574"/>
                <a:gd name="connsiteX7" fmla="*/ 27038 w 78473"/>
                <a:gd name="connsiteY7" fmla="*/ 115718 h 121574"/>
                <a:gd name="connsiteX8" fmla="*/ 70389 w 78473"/>
                <a:gd name="connsiteY8" fmla="*/ 72366 h 121574"/>
                <a:gd name="connsiteX9" fmla="*/ 70389 w 78473"/>
                <a:gd name="connsiteY9" fmla="*/ 47526 h 121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8473" h="121574">
                  <a:moveTo>
                    <a:pt x="70388" y="47522"/>
                  </a:moveTo>
                  <a:lnTo>
                    <a:pt x="27181" y="4322"/>
                  </a:lnTo>
                  <a:cubicBezTo>
                    <a:pt x="20262" y="-2477"/>
                    <a:pt x="9142" y="-2381"/>
                    <a:pt x="2344" y="4537"/>
                  </a:cubicBezTo>
                  <a:cubicBezTo>
                    <a:pt x="-4373" y="11372"/>
                    <a:pt x="-4373" y="22329"/>
                    <a:pt x="2345" y="29162"/>
                  </a:cubicBezTo>
                  <a:lnTo>
                    <a:pt x="33130" y="59942"/>
                  </a:lnTo>
                  <a:lnTo>
                    <a:pt x="2203" y="90873"/>
                  </a:lnTo>
                  <a:cubicBezTo>
                    <a:pt x="-4658" y="97731"/>
                    <a:pt x="-4659" y="108853"/>
                    <a:pt x="2199" y="115712"/>
                  </a:cubicBezTo>
                  <a:cubicBezTo>
                    <a:pt x="9057" y="122573"/>
                    <a:pt x="20177" y="122575"/>
                    <a:pt x="27038" y="115718"/>
                  </a:cubicBezTo>
                  <a:lnTo>
                    <a:pt x="70389" y="72366"/>
                  </a:lnTo>
                  <a:cubicBezTo>
                    <a:pt x="77244" y="65504"/>
                    <a:pt x="77244" y="54388"/>
                    <a:pt x="70389" y="47526"/>
                  </a:cubicBezTo>
                  <a:close/>
                </a:path>
              </a:pathLst>
            </a:custGeom>
            <a:grpFill/>
            <a:ln w="1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grpSp>
        <p:nvGrpSpPr>
          <p:cNvPr id="185" name="그룹 184">
            <a:extLst>
              <a:ext uri="{FF2B5EF4-FFF2-40B4-BE49-F238E27FC236}">
                <a16:creationId xmlns:a16="http://schemas.microsoft.com/office/drawing/2014/main" id="{271E0F30-C9C5-A30D-7DAA-7F46EDBD21BF}"/>
              </a:ext>
            </a:extLst>
          </p:cNvPr>
          <p:cNvGrpSpPr/>
          <p:nvPr/>
        </p:nvGrpSpPr>
        <p:grpSpPr>
          <a:xfrm>
            <a:off x="482599" y="3403952"/>
            <a:ext cx="125373" cy="126312"/>
            <a:chOff x="619955" y="1505288"/>
            <a:chExt cx="125373" cy="126312"/>
          </a:xfrm>
          <a:solidFill>
            <a:schemeClr val="bg1"/>
          </a:solidFill>
        </p:grpSpPr>
        <p:sp>
          <p:nvSpPr>
            <p:cNvPr id="186" name="자유형: 도형 185">
              <a:extLst>
                <a:ext uri="{FF2B5EF4-FFF2-40B4-BE49-F238E27FC236}">
                  <a16:creationId xmlns:a16="http://schemas.microsoft.com/office/drawing/2014/main" id="{29470598-AC5E-60B7-7256-2FD29D73C544}"/>
                </a:ext>
              </a:extLst>
            </p:cNvPr>
            <p:cNvSpPr/>
            <p:nvPr/>
          </p:nvSpPr>
          <p:spPr>
            <a:xfrm>
              <a:off x="665642" y="1505288"/>
              <a:ext cx="79686" cy="126312"/>
            </a:xfrm>
            <a:custGeom>
              <a:avLst/>
              <a:gdLst>
                <a:gd name="connsiteX0" fmla="*/ 76743 w 79686"/>
                <a:gd name="connsiteY0" fmla="*/ 62382 h 126312"/>
                <a:gd name="connsiteX1" fmla="*/ 69888 w 79686"/>
                <a:gd name="connsiteY1" fmla="*/ 77017 h 126312"/>
                <a:gd name="connsiteX2" fmla="*/ 26891 w 79686"/>
                <a:gd name="connsiteY2" fmla="*/ 120016 h 126312"/>
                <a:gd name="connsiteX3" fmla="*/ -60 w 79686"/>
                <a:gd name="connsiteY3" fmla="*/ 120016 h 126312"/>
                <a:gd name="connsiteX4" fmla="*/ -2941 w 79686"/>
                <a:gd name="connsiteY4" fmla="*/ 116319 h 126312"/>
                <a:gd name="connsiteX5" fmla="*/ 36361 w 79686"/>
                <a:gd name="connsiteY5" fmla="*/ 77019 h 126312"/>
                <a:gd name="connsiteX6" fmla="*/ 38828 w 79686"/>
                <a:gd name="connsiteY6" fmla="*/ 50228 h 126312"/>
                <a:gd name="connsiteX7" fmla="*/ 35846 w 79686"/>
                <a:gd name="connsiteY7" fmla="*/ 47348 h 126312"/>
                <a:gd name="connsiteX8" fmla="*/ -2944 w 79686"/>
                <a:gd name="connsiteY8" fmla="*/ 8563 h 126312"/>
                <a:gd name="connsiteX9" fmla="*/ -60 w 79686"/>
                <a:gd name="connsiteY9" fmla="*/ 4865 h 126312"/>
                <a:gd name="connsiteX10" fmla="*/ 26883 w 79686"/>
                <a:gd name="connsiteY10" fmla="*/ 4865 h 126312"/>
                <a:gd name="connsiteX11" fmla="*/ 26885 w 79686"/>
                <a:gd name="connsiteY11" fmla="*/ 4865 h 126312"/>
                <a:gd name="connsiteX12" fmla="*/ 69368 w 79686"/>
                <a:gd name="connsiteY12" fmla="*/ 47348 h 126312"/>
                <a:gd name="connsiteX13" fmla="*/ 76743 w 79686"/>
                <a:gd name="connsiteY13" fmla="*/ 62382 h 126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9686" h="126312">
                  <a:moveTo>
                    <a:pt x="76743" y="62382"/>
                  </a:moveTo>
                  <a:cubicBezTo>
                    <a:pt x="76749" y="68038"/>
                    <a:pt x="74236" y="73401"/>
                    <a:pt x="69888" y="77017"/>
                  </a:cubicBezTo>
                  <a:lnTo>
                    <a:pt x="26891" y="120016"/>
                  </a:lnTo>
                  <a:cubicBezTo>
                    <a:pt x="19448" y="127458"/>
                    <a:pt x="7383" y="127458"/>
                    <a:pt x="-60" y="120016"/>
                  </a:cubicBezTo>
                  <a:cubicBezTo>
                    <a:pt x="-1168" y="118907"/>
                    <a:pt x="-2137" y="117665"/>
                    <a:pt x="-2941" y="116319"/>
                  </a:cubicBezTo>
                  <a:lnTo>
                    <a:pt x="36361" y="77019"/>
                  </a:lnTo>
                  <a:cubicBezTo>
                    <a:pt x="44440" y="70302"/>
                    <a:pt x="45545" y="58307"/>
                    <a:pt x="38828" y="50228"/>
                  </a:cubicBezTo>
                  <a:cubicBezTo>
                    <a:pt x="37941" y="49162"/>
                    <a:pt x="36942" y="48197"/>
                    <a:pt x="35846" y="47348"/>
                  </a:cubicBezTo>
                  <a:lnTo>
                    <a:pt x="-2944" y="8563"/>
                  </a:lnTo>
                  <a:cubicBezTo>
                    <a:pt x="-2141" y="7215"/>
                    <a:pt x="-1171" y="5973"/>
                    <a:pt x="-60" y="4865"/>
                  </a:cubicBezTo>
                  <a:cubicBezTo>
                    <a:pt x="7381" y="-2575"/>
                    <a:pt x="19443" y="-2575"/>
                    <a:pt x="26883" y="4865"/>
                  </a:cubicBezTo>
                  <a:cubicBezTo>
                    <a:pt x="26885" y="4865"/>
                    <a:pt x="26885" y="4865"/>
                    <a:pt x="26885" y="4865"/>
                  </a:cubicBezTo>
                  <a:lnTo>
                    <a:pt x="69368" y="47348"/>
                  </a:lnTo>
                  <a:cubicBezTo>
                    <a:pt x="74023" y="50945"/>
                    <a:pt x="76747" y="56499"/>
                    <a:pt x="76743" y="62382"/>
                  </a:cubicBezTo>
                  <a:close/>
                </a:path>
              </a:pathLst>
            </a:custGeom>
            <a:solidFill>
              <a:srgbClr val="7DD3AD"/>
            </a:solidFill>
            <a:ln w="1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187" name="자유형: 도형 186">
              <a:extLst>
                <a:ext uri="{FF2B5EF4-FFF2-40B4-BE49-F238E27FC236}">
                  <a16:creationId xmlns:a16="http://schemas.microsoft.com/office/drawing/2014/main" id="{651D6156-CAD0-B41D-C924-4F1CB5EDD277}"/>
                </a:ext>
              </a:extLst>
            </p:cNvPr>
            <p:cNvSpPr/>
            <p:nvPr/>
          </p:nvSpPr>
          <p:spPr>
            <a:xfrm>
              <a:off x="619955" y="1507713"/>
              <a:ext cx="78473" cy="121574"/>
            </a:xfrm>
            <a:custGeom>
              <a:avLst/>
              <a:gdLst>
                <a:gd name="connsiteX0" fmla="*/ 70388 w 78473"/>
                <a:gd name="connsiteY0" fmla="*/ 47522 h 121574"/>
                <a:gd name="connsiteX1" fmla="*/ 27181 w 78473"/>
                <a:gd name="connsiteY1" fmla="*/ 4322 h 121574"/>
                <a:gd name="connsiteX2" fmla="*/ 2344 w 78473"/>
                <a:gd name="connsiteY2" fmla="*/ 4537 h 121574"/>
                <a:gd name="connsiteX3" fmla="*/ 2345 w 78473"/>
                <a:gd name="connsiteY3" fmla="*/ 29162 h 121574"/>
                <a:gd name="connsiteX4" fmla="*/ 33130 w 78473"/>
                <a:gd name="connsiteY4" fmla="*/ 59942 h 121574"/>
                <a:gd name="connsiteX5" fmla="*/ 2203 w 78473"/>
                <a:gd name="connsiteY5" fmla="*/ 90873 h 121574"/>
                <a:gd name="connsiteX6" fmla="*/ 2199 w 78473"/>
                <a:gd name="connsiteY6" fmla="*/ 115712 h 121574"/>
                <a:gd name="connsiteX7" fmla="*/ 27038 w 78473"/>
                <a:gd name="connsiteY7" fmla="*/ 115718 h 121574"/>
                <a:gd name="connsiteX8" fmla="*/ 70389 w 78473"/>
                <a:gd name="connsiteY8" fmla="*/ 72366 h 121574"/>
                <a:gd name="connsiteX9" fmla="*/ 70389 w 78473"/>
                <a:gd name="connsiteY9" fmla="*/ 47526 h 121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8473" h="121574">
                  <a:moveTo>
                    <a:pt x="70388" y="47522"/>
                  </a:moveTo>
                  <a:lnTo>
                    <a:pt x="27181" y="4322"/>
                  </a:lnTo>
                  <a:cubicBezTo>
                    <a:pt x="20262" y="-2477"/>
                    <a:pt x="9142" y="-2381"/>
                    <a:pt x="2344" y="4537"/>
                  </a:cubicBezTo>
                  <a:cubicBezTo>
                    <a:pt x="-4373" y="11372"/>
                    <a:pt x="-4373" y="22329"/>
                    <a:pt x="2345" y="29162"/>
                  </a:cubicBezTo>
                  <a:lnTo>
                    <a:pt x="33130" y="59942"/>
                  </a:lnTo>
                  <a:lnTo>
                    <a:pt x="2203" y="90873"/>
                  </a:lnTo>
                  <a:cubicBezTo>
                    <a:pt x="-4658" y="97731"/>
                    <a:pt x="-4659" y="108853"/>
                    <a:pt x="2199" y="115712"/>
                  </a:cubicBezTo>
                  <a:cubicBezTo>
                    <a:pt x="9057" y="122573"/>
                    <a:pt x="20177" y="122575"/>
                    <a:pt x="27038" y="115718"/>
                  </a:cubicBezTo>
                  <a:lnTo>
                    <a:pt x="70389" y="72366"/>
                  </a:lnTo>
                  <a:cubicBezTo>
                    <a:pt x="77244" y="65504"/>
                    <a:pt x="77244" y="54388"/>
                    <a:pt x="70389" y="47526"/>
                  </a:cubicBezTo>
                  <a:close/>
                </a:path>
              </a:pathLst>
            </a:custGeom>
            <a:grpFill/>
            <a:ln w="1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sp>
        <p:nvSpPr>
          <p:cNvPr id="188" name="슬라이드 번호 개체 틀 5">
            <a:extLst>
              <a:ext uri="{FF2B5EF4-FFF2-40B4-BE49-F238E27FC236}">
                <a16:creationId xmlns:a16="http://schemas.microsoft.com/office/drawing/2014/main" id="{1486A4DB-86DA-E780-52C0-D6B1557A629A}"/>
              </a:ext>
            </a:extLst>
          </p:cNvPr>
          <p:cNvSpPr txBox="1">
            <a:spLocks/>
          </p:cNvSpPr>
          <p:nvPr/>
        </p:nvSpPr>
        <p:spPr>
          <a:xfrm>
            <a:off x="11892868" y="6585363"/>
            <a:ext cx="141064" cy="153888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defPPr>
              <a:defRPr lang="ko-KR"/>
            </a:defPPr>
            <a:lvl1pPr marL="0" algn="r" defTabSz="91440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DDDF0F07-B148-42EE-88B9-E7891D390AEA}" type="slidenum">
              <a:rPr lang="ko-KR" altLang="en-US" sz="1000" b="0" smtClean="0">
                <a:gradFill>
                  <a:gsLst>
                    <a:gs pos="100000">
                      <a:schemeClr val="bg1"/>
                    </a:gs>
                    <a:gs pos="10000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</a:gradFill>
              </a:rPr>
              <a:pPr algn="ctr"/>
              <a:t>8</a:t>
            </a:fld>
            <a:endParaRPr lang="ko-KR" altLang="en-US" sz="1000" b="0">
              <a:gradFill>
                <a:gsLst>
                  <a:gs pos="100000">
                    <a:schemeClr val="bg1"/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5400000" scaled="1"/>
              </a:gradFill>
            </a:endParaRPr>
          </a:p>
        </p:txBody>
      </p:sp>
      <p:sp>
        <p:nvSpPr>
          <p:cNvPr id="6" name="텍스트 개체 틀 10">
            <a:extLst>
              <a:ext uri="{FF2B5EF4-FFF2-40B4-BE49-F238E27FC236}">
                <a16:creationId xmlns:a16="http://schemas.microsoft.com/office/drawing/2014/main" id="{558C1087-0154-62D5-BB1D-DAD19CA9BCE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00963" y="307361"/>
            <a:ext cx="11083890" cy="430887"/>
          </a:xfrm>
        </p:spPr>
        <p:txBody>
          <a:bodyPr/>
          <a:lstStyle/>
          <a:p>
            <a:r>
              <a:rPr lang="ko-KR" altLang="en-US" dirty="0"/>
              <a:t>직장 내 괴롭힘을 당했을 때 어떻게 하나요</a:t>
            </a:r>
            <a:r>
              <a:rPr lang="en-US" altLang="ko-KR" dirty="0"/>
              <a:t>?</a:t>
            </a:r>
          </a:p>
        </p:txBody>
      </p:sp>
      <p:sp>
        <p:nvSpPr>
          <p:cNvPr id="9" name="텍스트 개체 틀 9">
            <a:extLst>
              <a:ext uri="{FF2B5EF4-FFF2-40B4-BE49-F238E27FC236}">
                <a16:creationId xmlns:a16="http://schemas.microsoft.com/office/drawing/2014/main" id="{0564BC89-7E3E-3013-330D-9BB37A5E052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27000" y="195263"/>
            <a:ext cx="441325" cy="554037"/>
          </a:xfrm>
        </p:spPr>
        <p:txBody>
          <a:bodyPr/>
          <a:lstStyle/>
          <a:p>
            <a:r>
              <a:rPr lang="en-US" altLang="ko-KR" dirty="0"/>
              <a:t>Ⅱ</a:t>
            </a:r>
          </a:p>
        </p:txBody>
      </p:sp>
    </p:spTree>
    <p:extLst>
      <p:ext uri="{BB962C8B-B14F-4D97-AF65-F5344CB8AC3E}">
        <p14:creationId xmlns:p14="http://schemas.microsoft.com/office/powerpoint/2010/main" val="4183801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2907FD29-6C63-F1EE-1995-EA4FD2A737C2}"/>
              </a:ext>
            </a:extLst>
          </p:cNvPr>
          <p:cNvSpPr/>
          <p:nvPr/>
        </p:nvSpPr>
        <p:spPr>
          <a:xfrm>
            <a:off x="482600" y="3530888"/>
            <a:ext cx="9080500" cy="2831812"/>
          </a:xfrm>
          <a:prstGeom prst="roundRect">
            <a:avLst>
              <a:gd name="adj" fmla="val 4110"/>
            </a:avLst>
          </a:prstGeom>
          <a:solidFill>
            <a:schemeClr val="bg1">
              <a:lumMod val="95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맑은 고딕" panose="020F0502020204030204"/>
              <a:ea typeface="맑은 고딕" panose="020B0503020000020004" pitchFamily="50" charset="-127"/>
            </a:endParaRP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06E8695E-D3E2-46F4-83A3-82D49F45030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/>
              <a:t>Ⅲ</a:t>
            </a:r>
            <a:endParaRPr lang="ko-KR" altLang="en-US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517FDD7D-868C-4684-B306-F1EA6723B02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ko-KR" altLang="en-US"/>
              <a:t>직장 내 괴롭힘은 구체적으로 어떤 것인가요</a:t>
            </a:r>
            <a:r>
              <a:rPr lang="en-US" altLang="ko-KR"/>
              <a:t>?</a:t>
            </a:r>
          </a:p>
        </p:txBody>
      </p: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B6CF5C8F-C5A7-45E4-A998-9210A7EE9F77}"/>
              </a:ext>
            </a:extLst>
          </p:cNvPr>
          <p:cNvGrpSpPr/>
          <p:nvPr/>
        </p:nvGrpSpPr>
        <p:grpSpPr>
          <a:xfrm>
            <a:off x="533680" y="1263840"/>
            <a:ext cx="10818605" cy="990015"/>
            <a:chOff x="533680" y="1314640"/>
            <a:chExt cx="10818605" cy="990015"/>
          </a:xfrm>
        </p:grpSpPr>
        <p:grpSp>
          <p:nvGrpSpPr>
            <p:cNvPr id="21" name="그룹 20">
              <a:extLst>
                <a:ext uri="{FF2B5EF4-FFF2-40B4-BE49-F238E27FC236}">
                  <a16:creationId xmlns:a16="http://schemas.microsoft.com/office/drawing/2014/main" id="{E94AC2EE-2E9B-4D2E-86E6-0524D6DDF6D1}"/>
                </a:ext>
              </a:extLst>
            </p:cNvPr>
            <p:cNvGrpSpPr/>
            <p:nvPr/>
          </p:nvGrpSpPr>
          <p:grpSpPr>
            <a:xfrm>
              <a:off x="533680" y="1376173"/>
              <a:ext cx="196570" cy="184710"/>
              <a:chOff x="10352088" y="1217613"/>
              <a:chExt cx="4394200" cy="4129087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23" name="Freeform 5">
                <a:extLst>
                  <a:ext uri="{FF2B5EF4-FFF2-40B4-BE49-F238E27FC236}">
                    <a16:creationId xmlns:a16="http://schemas.microsoft.com/office/drawing/2014/main" id="{92B6B7FD-4711-4972-867B-D471AFD429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52088" y="1217613"/>
                <a:ext cx="4127500" cy="4129087"/>
              </a:xfrm>
              <a:custGeom>
                <a:avLst/>
                <a:gdLst>
                  <a:gd name="T0" fmla="*/ 547 w 1094"/>
                  <a:gd name="T1" fmla="*/ 1094 h 1094"/>
                  <a:gd name="T2" fmla="*/ 0 w 1094"/>
                  <a:gd name="T3" fmla="*/ 547 h 1094"/>
                  <a:gd name="T4" fmla="*/ 547 w 1094"/>
                  <a:gd name="T5" fmla="*/ 0 h 1094"/>
                  <a:gd name="T6" fmla="*/ 781 w 1094"/>
                  <a:gd name="T7" fmla="*/ 53 h 1094"/>
                  <a:gd name="T8" fmla="*/ 805 w 1094"/>
                  <a:gd name="T9" fmla="*/ 120 h 1094"/>
                  <a:gd name="T10" fmla="*/ 738 w 1094"/>
                  <a:gd name="T11" fmla="*/ 144 h 1094"/>
                  <a:gd name="T12" fmla="*/ 547 w 1094"/>
                  <a:gd name="T13" fmla="*/ 101 h 1094"/>
                  <a:gd name="T14" fmla="*/ 100 w 1094"/>
                  <a:gd name="T15" fmla="*/ 547 h 1094"/>
                  <a:gd name="T16" fmla="*/ 547 w 1094"/>
                  <a:gd name="T17" fmla="*/ 994 h 1094"/>
                  <a:gd name="T18" fmla="*/ 994 w 1094"/>
                  <a:gd name="T19" fmla="*/ 547 h 1094"/>
                  <a:gd name="T20" fmla="*/ 990 w 1094"/>
                  <a:gd name="T21" fmla="*/ 491 h 1094"/>
                  <a:gd name="T22" fmla="*/ 1034 w 1094"/>
                  <a:gd name="T23" fmla="*/ 435 h 1094"/>
                  <a:gd name="T24" fmla="*/ 1090 w 1094"/>
                  <a:gd name="T25" fmla="*/ 478 h 1094"/>
                  <a:gd name="T26" fmla="*/ 1094 w 1094"/>
                  <a:gd name="T27" fmla="*/ 547 h 1094"/>
                  <a:gd name="T28" fmla="*/ 547 w 1094"/>
                  <a:gd name="T29" fmla="*/ 1094 h 10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94" h="1094">
                    <a:moveTo>
                      <a:pt x="547" y="1094"/>
                    </a:moveTo>
                    <a:cubicBezTo>
                      <a:pt x="245" y="1094"/>
                      <a:pt x="0" y="849"/>
                      <a:pt x="0" y="547"/>
                    </a:cubicBezTo>
                    <a:cubicBezTo>
                      <a:pt x="0" y="246"/>
                      <a:pt x="245" y="0"/>
                      <a:pt x="547" y="0"/>
                    </a:cubicBezTo>
                    <a:cubicBezTo>
                      <a:pt x="629" y="0"/>
                      <a:pt x="708" y="18"/>
                      <a:pt x="781" y="53"/>
                    </a:cubicBezTo>
                    <a:cubicBezTo>
                      <a:pt x="806" y="65"/>
                      <a:pt x="817" y="95"/>
                      <a:pt x="805" y="120"/>
                    </a:cubicBezTo>
                    <a:cubicBezTo>
                      <a:pt x="793" y="145"/>
                      <a:pt x="764" y="156"/>
                      <a:pt x="738" y="144"/>
                    </a:cubicBezTo>
                    <a:cubicBezTo>
                      <a:pt x="678" y="115"/>
                      <a:pt x="614" y="101"/>
                      <a:pt x="547" y="101"/>
                    </a:cubicBezTo>
                    <a:cubicBezTo>
                      <a:pt x="301" y="101"/>
                      <a:pt x="100" y="301"/>
                      <a:pt x="100" y="547"/>
                    </a:cubicBezTo>
                    <a:cubicBezTo>
                      <a:pt x="100" y="794"/>
                      <a:pt x="301" y="994"/>
                      <a:pt x="547" y="994"/>
                    </a:cubicBezTo>
                    <a:cubicBezTo>
                      <a:pt x="793" y="994"/>
                      <a:pt x="994" y="794"/>
                      <a:pt x="994" y="547"/>
                    </a:cubicBezTo>
                    <a:cubicBezTo>
                      <a:pt x="994" y="528"/>
                      <a:pt x="993" y="509"/>
                      <a:pt x="990" y="491"/>
                    </a:cubicBezTo>
                    <a:cubicBezTo>
                      <a:pt x="987" y="463"/>
                      <a:pt x="1006" y="438"/>
                      <a:pt x="1034" y="435"/>
                    </a:cubicBezTo>
                    <a:cubicBezTo>
                      <a:pt x="1061" y="431"/>
                      <a:pt x="1086" y="451"/>
                      <a:pt x="1090" y="478"/>
                    </a:cubicBezTo>
                    <a:cubicBezTo>
                      <a:pt x="1093" y="501"/>
                      <a:pt x="1094" y="524"/>
                      <a:pt x="1094" y="547"/>
                    </a:cubicBezTo>
                    <a:cubicBezTo>
                      <a:pt x="1094" y="849"/>
                      <a:pt x="849" y="1094"/>
                      <a:pt x="547" y="10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endParaRPr>
              </a:p>
            </p:txBody>
          </p:sp>
          <p:sp>
            <p:nvSpPr>
              <p:cNvPr id="24" name="Freeform 6">
                <a:extLst>
                  <a:ext uri="{FF2B5EF4-FFF2-40B4-BE49-F238E27FC236}">
                    <a16:creationId xmlns:a16="http://schemas.microsoft.com/office/drawing/2014/main" id="{D4591A02-F2F7-48F6-9B32-75D241342F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91863" y="1304925"/>
                <a:ext cx="3654425" cy="2905125"/>
              </a:xfrm>
              <a:custGeom>
                <a:avLst/>
                <a:gdLst>
                  <a:gd name="T0" fmla="*/ 0 w 2302"/>
                  <a:gd name="T1" fmla="*/ 1107 h 1830"/>
                  <a:gd name="T2" fmla="*/ 256 w 2302"/>
                  <a:gd name="T3" fmla="*/ 846 h 1830"/>
                  <a:gd name="T4" fmla="*/ 725 w 2302"/>
                  <a:gd name="T5" fmla="*/ 1309 h 1830"/>
                  <a:gd name="T6" fmla="*/ 2039 w 2302"/>
                  <a:gd name="T7" fmla="*/ 0 h 1830"/>
                  <a:gd name="T8" fmla="*/ 2302 w 2302"/>
                  <a:gd name="T9" fmla="*/ 261 h 1830"/>
                  <a:gd name="T10" fmla="*/ 725 w 2302"/>
                  <a:gd name="T11" fmla="*/ 1830 h 1830"/>
                  <a:gd name="T12" fmla="*/ 0 w 2302"/>
                  <a:gd name="T13" fmla="*/ 1107 h 1830"/>
                  <a:gd name="T14" fmla="*/ 0 w 2302"/>
                  <a:gd name="T15" fmla="*/ 1107 h 1830"/>
                  <a:gd name="T16" fmla="*/ 0 w 2302"/>
                  <a:gd name="T17" fmla="*/ 1107 h 18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02" h="1830">
                    <a:moveTo>
                      <a:pt x="0" y="1107"/>
                    </a:moveTo>
                    <a:lnTo>
                      <a:pt x="256" y="846"/>
                    </a:lnTo>
                    <a:lnTo>
                      <a:pt x="725" y="1309"/>
                    </a:lnTo>
                    <a:lnTo>
                      <a:pt x="2039" y="0"/>
                    </a:lnTo>
                    <a:lnTo>
                      <a:pt x="2302" y="261"/>
                    </a:lnTo>
                    <a:lnTo>
                      <a:pt x="725" y="1830"/>
                    </a:lnTo>
                    <a:lnTo>
                      <a:pt x="0" y="1107"/>
                    </a:lnTo>
                    <a:lnTo>
                      <a:pt x="0" y="1107"/>
                    </a:lnTo>
                    <a:lnTo>
                      <a:pt x="0" y="1107"/>
                    </a:lnTo>
                    <a:close/>
                  </a:path>
                </a:pathLst>
              </a:custGeom>
              <a:solidFill>
                <a:srgbClr val="0B8B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endParaRPr>
              </a:p>
            </p:txBody>
          </p:sp>
        </p:grp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44092E89-6AAC-47A9-8B9A-071077C08883}"/>
                </a:ext>
              </a:extLst>
            </p:cNvPr>
            <p:cNvSpPr txBox="1"/>
            <p:nvPr/>
          </p:nvSpPr>
          <p:spPr>
            <a:xfrm>
              <a:off x="806128" y="1314640"/>
              <a:ext cx="10546157" cy="990015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18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2000" b="1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직장 내 괴롭힘의 정의</a:t>
              </a:r>
            </a:p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800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사용자 또는 근로자가 직장에서의 지위 또는 관계 등의</a:t>
              </a:r>
              <a:r>
                <a:rPr kumimoji="0" lang="en-US" altLang="ko-KR" sz="1800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 </a:t>
              </a:r>
              <a:r>
                <a:rPr kumimoji="0" lang="ko-KR" altLang="en-US" sz="1800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우위를 이용하여 업무상 적정범위를</a:t>
              </a:r>
              <a:r>
                <a:rPr kumimoji="0" lang="en-US" altLang="ko-KR" sz="1800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 </a:t>
              </a:r>
              <a:r>
                <a:rPr kumimoji="0" lang="ko-KR" altLang="en-US" sz="1800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넘어 </a:t>
              </a:r>
              <a:r>
                <a:rPr kumimoji="0" lang="ko-KR" altLang="en-US" sz="1800" b="0" i="0" u="none" strike="noStrike" kern="1200" cap="none" spc="-150" normalizeH="0" baseline="0" noProof="0" dirty="0" err="1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신체적ㆍ정신적</a:t>
              </a:r>
              <a:endParaRPr kumimoji="0" lang="en-US" altLang="ko-KR" sz="1800" b="0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800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고통을 주거나 근무환경을</a:t>
              </a:r>
              <a:r>
                <a:rPr kumimoji="0" lang="en-US" altLang="ko-KR" sz="1800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 </a:t>
              </a:r>
              <a:r>
                <a:rPr kumimoji="0" lang="ko-KR" altLang="en-US" sz="1800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악화시키는 행위</a:t>
              </a:r>
            </a:p>
          </p:txBody>
        </p:sp>
      </p:grpSp>
      <p:grpSp>
        <p:nvGrpSpPr>
          <p:cNvPr id="25" name="그룹 24">
            <a:extLst>
              <a:ext uri="{FF2B5EF4-FFF2-40B4-BE49-F238E27FC236}">
                <a16:creationId xmlns:a16="http://schemas.microsoft.com/office/drawing/2014/main" id="{18B6445C-FC22-4FAD-9F19-F8328E079A65}"/>
              </a:ext>
            </a:extLst>
          </p:cNvPr>
          <p:cNvGrpSpPr/>
          <p:nvPr/>
        </p:nvGrpSpPr>
        <p:grpSpPr>
          <a:xfrm>
            <a:off x="533680" y="2505799"/>
            <a:ext cx="9316591" cy="648896"/>
            <a:chOff x="533680" y="1314640"/>
            <a:chExt cx="9316591" cy="648896"/>
          </a:xfrm>
        </p:grpSpPr>
        <p:grpSp>
          <p:nvGrpSpPr>
            <p:cNvPr id="26" name="그룹 25">
              <a:extLst>
                <a:ext uri="{FF2B5EF4-FFF2-40B4-BE49-F238E27FC236}">
                  <a16:creationId xmlns:a16="http://schemas.microsoft.com/office/drawing/2014/main" id="{074C9BDE-A1FC-4797-BE86-79CFA0C29AB1}"/>
                </a:ext>
              </a:extLst>
            </p:cNvPr>
            <p:cNvGrpSpPr/>
            <p:nvPr/>
          </p:nvGrpSpPr>
          <p:grpSpPr>
            <a:xfrm>
              <a:off x="533680" y="1376173"/>
              <a:ext cx="196570" cy="184710"/>
              <a:chOff x="10352088" y="1217613"/>
              <a:chExt cx="4394200" cy="4129087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28" name="Freeform 5">
                <a:extLst>
                  <a:ext uri="{FF2B5EF4-FFF2-40B4-BE49-F238E27FC236}">
                    <a16:creationId xmlns:a16="http://schemas.microsoft.com/office/drawing/2014/main" id="{7479F4C2-12DC-42C4-90E9-9B93B96444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52088" y="1217613"/>
                <a:ext cx="4127500" cy="4129087"/>
              </a:xfrm>
              <a:custGeom>
                <a:avLst/>
                <a:gdLst>
                  <a:gd name="T0" fmla="*/ 547 w 1094"/>
                  <a:gd name="T1" fmla="*/ 1094 h 1094"/>
                  <a:gd name="T2" fmla="*/ 0 w 1094"/>
                  <a:gd name="T3" fmla="*/ 547 h 1094"/>
                  <a:gd name="T4" fmla="*/ 547 w 1094"/>
                  <a:gd name="T5" fmla="*/ 0 h 1094"/>
                  <a:gd name="T6" fmla="*/ 781 w 1094"/>
                  <a:gd name="T7" fmla="*/ 53 h 1094"/>
                  <a:gd name="T8" fmla="*/ 805 w 1094"/>
                  <a:gd name="T9" fmla="*/ 120 h 1094"/>
                  <a:gd name="T10" fmla="*/ 738 w 1094"/>
                  <a:gd name="T11" fmla="*/ 144 h 1094"/>
                  <a:gd name="T12" fmla="*/ 547 w 1094"/>
                  <a:gd name="T13" fmla="*/ 101 h 1094"/>
                  <a:gd name="T14" fmla="*/ 100 w 1094"/>
                  <a:gd name="T15" fmla="*/ 547 h 1094"/>
                  <a:gd name="T16" fmla="*/ 547 w 1094"/>
                  <a:gd name="T17" fmla="*/ 994 h 1094"/>
                  <a:gd name="T18" fmla="*/ 994 w 1094"/>
                  <a:gd name="T19" fmla="*/ 547 h 1094"/>
                  <a:gd name="T20" fmla="*/ 990 w 1094"/>
                  <a:gd name="T21" fmla="*/ 491 h 1094"/>
                  <a:gd name="T22" fmla="*/ 1034 w 1094"/>
                  <a:gd name="T23" fmla="*/ 435 h 1094"/>
                  <a:gd name="T24" fmla="*/ 1090 w 1094"/>
                  <a:gd name="T25" fmla="*/ 478 h 1094"/>
                  <a:gd name="T26" fmla="*/ 1094 w 1094"/>
                  <a:gd name="T27" fmla="*/ 547 h 1094"/>
                  <a:gd name="T28" fmla="*/ 547 w 1094"/>
                  <a:gd name="T29" fmla="*/ 1094 h 10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94" h="1094">
                    <a:moveTo>
                      <a:pt x="547" y="1094"/>
                    </a:moveTo>
                    <a:cubicBezTo>
                      <a:pt x="245" y="1094"/>
                      <a:pt x="0" y="849"/>
                      <a:pt x="0" y="547"/>
                    </a:cubicBezTo>
                    <a:cubicBezTo>
                      <a:pt x="0" y="246"/>
                      <a:pt x="245" y="0"/>
                      <a:pt x="547" y="0"/>
                    </a:cubicBezTo>
                    <a:cubicBezTo>
                      <a:pt x="629" y="0"/>
                      <a:pt x="708" y="18"/>
                      <a:pt x="781" y="53"/>
                    </a:cubicBezTo>
                    <a:cubicBezTo>
                      <a:pt x="806" y="65"/>
                      <a:pt x="817" y="95"/>
                      <a:pt x="805" y="120"/>
                    </a:cubicBezTo>
                    <a:cubicBezTo>
                      <a:pt x="793" y="145"/>
                      <a:pt x="764" y="156"/>
                      <a:pt x="738" y="144"/>
                    </a:cubicBezTo>
                    <a:cubicBezTo>
                      <a:pt x="678" y="115"/>
                      <a:pt x="614" y="101"/>
                      <a:pt x="547" y="101"/>
                    </a:cubicBezTo>
                    <a:cubicBezTo>
                      <a:pt x="301" y="101"/>
                      <a:pt x="100" y="301"/>
                      <a:pt x="100" y="547"/>
                    </a:cubicBezTo>
                    <a:cubicBezTo>
                      <a:pt x="100" y="794"/>
                      <a:pt x="301" y="994"/>
                      <a:pt x="547" y="994"/>
                    </a:cubicBezTo>
                    <a:cubicBezTo>
                      <a:pt x="793" y="994"/>
                      <a:pt x="994" y="794"/>
                      <a:pt x="994" y="547"/>
                    </a:cubicBezTo>
                    <a:cubicBezTo>
                      <a:pt x="994" y="528"/>
                      <a:pt x="993" y="509"/>
                      <a:pt x="990" y="491"/>
                    </a:cubicBezTo>
                    <a:cubicBezTo>
                      <a:pt x="987" y="463"/>
                      <a:pt x="1006" y="438"/>
                      <a:pt x="1034" y="435"/>
                    </a:cubicBezTo>
                    <a:cubicBezTo>
                      <a:pt x="1061" y="431"/>
                      <a:pt x="1086" y="451"/>
                      <a:pt x="1090" y="478"/>
                    </a:cubicBezTo>
                    <a:cubicBezTo>
                      <a:pt x="1093" y="501"/>
                      <a:pt x="1094" y="524"/>
                      <a:pt x="1094" y="547"/>
                    </a:cubicBezTo>
                    <a:cubicBezTo>
                      <a:pt x="1094" y="849"/>
                      <a:pt x="849" y="1094"/>
                      <a:pt x="547" y="10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endParaRPr>
              </a:p>
            </p:txBody>
          </p:sp>
          <p:sp>
            <p:nvSpPr>
              <p:cNvPr id="29" name="Freeform 6">
                <a:extLst>
                  <a:ext uri="{FF2B5EF4-FFF2-40B4-BE49-F238E27FC236}">
                    <a16:creationId xmlns:a16="http://schemas.microsoft.com/office/drawing/2014/main" id="{A251712B-0D03-4C1A-ABD2-DA523F2987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91863" y="1304925"/>
                <a:ext cx="3654425" cy="2905125"/>
              </a:xfrm>
              <a:custGeom>
                <a:avLst/>
                <a:gdLst>
                  <a:gd name="T0" fmla="*/ 0 w 2302"/>
                  <a:gd name="T1" fmla="*/ 1107 h 1830"/>
                  <a:gd name="T2" fmla="*/ 256 w 2302"/>
                  <a:gd name="T3" fmla="*/ 846 h 1830"/>
                  <a:gd name="T4" fmla="*/ 725 w 2302"/>
                  <a:gd name="T5" fmla="*/ 1309 h 1830"/>
                  <a:gd name="T6" fmla="*/ 2039 w 2302"/>
                  <a:gd name="T7" fmla="*/ 0 h 1830"/>
                  <a:gd name="T8" fmla="*/ 2302 w 2302"/>
                  <a:gd name="T9" fmla="*/ 261 h 1830"/>
                  <a:gd name="T10" fmla="*/ 725 w 2302"/>
                  <a:gd name="T11" fmla="*/ 1830 h 1830"/>
                  <a:gd name="T12" fmla="*/ 0 w 2302"/>
                  <a:gd name="T13" fmla="*/ 1107 h 1830"/>
                  <a:gd name="T14" fmla="*/ 0 w 2302"/>
                  <a:gd name="T15" fmla="*/ 1107 h 1830"/>
                  <a:gd name="T16" fmla="*/ 0 w 2302"/>
                  <a:gd name="T17" fmla="*/ 1107 h 18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02" h="1830">
                    <a:moveTo>
                      <a:pt x="0" y="1107"/>
                    </a:moveTo>
                    <a:lnTo>
                      <a:pt x="256" y="846"/>
                    </a:lnTo>
                    <a:lnTo>
                      <a:pt x="725" y="1309"/>
                    </a:lnTo>
                    <a:lnTo>
                      <a:pt x="2039" y="0"/>
                    </a:lnTo>
                    <a:lnTo>
                      <a:pt x="2302" y="261"/>
                    </a:lnTo>
                    <a:lnTo>
                      <a:pt x="725" y="1830"/>
                    </a:lnTo>
                    <a:lnTo>
                      <a:pt x="0" y="1107"/>
                    </a:lnTo>
                    <a:lnTo>
                      <a:pt x="0" y="1107"/>
                    </a:lnTo>
                    <a:lnTo>
                      <a:pt x="0" y="1107"/>
                    </a:lnTo>
                    <a:close/>
                  </a:path>
                </a:pathLst>
              </a:custGeom>
              <a:solidFill>
                <a:srgbClr val="0B8B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endParaRPr>
              </a:p>
            </p:txBody>
          </p:sp>
        </p:grp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C64E83E9-3C47-47DB-AF57-5B90D0600DE5}"/>
                </a:ext>
              </a:extLst>
            </p:cNvPr>
            <p:cNvSpPr txBox="1"/>
            <p:nvPr/>
          </p:nvSpPr>
          <p:spPr>
            <a:xfrm>
              <a:off x="806128" y="1314640"/>
              <a:ext cx="9044143" cy="648896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18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2000" b="1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직장 내 괴롭힘 판단기준</a:t>
              </a:r>
            </a:p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800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>
                    <a:glow rad="63500">
                      <a:prstClr val="white"/>
                    </a:glow>
                  </a:effectLst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직장 내 괴롭힘은 행위자</a:t>
              </a:r>
              <a:r>
                <a:rPr kumimoji="0" lang="en-US" altLang="ko-KR" sz="1800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>
                    <a:glow rad="63500">
                      <a:prstClr val="white"/>
                    </a:glow>
                  </a:effectLst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, </a:t>
              </a:r>
              <a:r>
                <a:rPr kumimoji="0" lang="ko-KR" altLang="en-US" sz="1800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>
                    <a:glow rad="63500">
                      <a:prstClr val="white"/>
                    </a:glow>
                  </a:effectLst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피해자</a:t>
              </a:r>
              <a:r>
                <a:rPr kumimoji="0" lang="en-US" altLang="ko-KR" sz="1800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>
                    <a:glow rad="63500">
                      <a:prstClr val="white"/>
                    </a:glow>
                  </a:effectLst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, </a:t>
              </a:r>
              <a:r>
                <a:rPr kumimoji="0" lang="ko-KR" altLang="en-US" sz="1800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>
                    <a:glow rad="63500">
                      <a:prstClr val="white"/>
                    </a:glow>
                  </a:effectLst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행위 장소</a:t>
              </a:r>
              <a:r>
                <a:rPr kumimoji="0" lang="en-US" altLang="ko-KR" sz="1800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>
                    <a:glow rad="63500">
                      <a:prstClr val="white"/>
                    </a:glow>
                  </a:effectLst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, </a:t>
              </a:r>
              <a:r>
                <a:rPr kumimoji="0" lang="ko-KR" altLang="en-US" sz="1800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>
                    <a:glow rad="63500">
                      <a:prstClr val="white"/>
                    </a:glow>
                  </a:effectLst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행위 요건 등 주요 요소를 종합적으로 검토하여</a:t>
              </a:r>
              <a:r>
                <a:rPr kumimoji="0" lang="en-US" altLang="ko-KR" sz="1800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>
                    <a:glow rad="63500">
                      <a:prstClr val="white"/>
                    </a:glow>
                  </a:effectLst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 </a:t>
              </a:r>
              <a:r>
                <a:rPr kumimoji="0" lang="ko-KR" altLang="en-US" sz="1800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>
                    <a:glow rad="63500">
                      <a:prstClr val="white"/>
                    </a:glow>
                  </a:effectLst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판단</a:t>
              </a:r>
              <a:endParaRPr kumimoji="0" lang="en-US" altLang="ko-KR" sz="1800" b="0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>
                  <a:glow rad="63500">
                    <a:prstClr val="white"/>
                  </a:glow>
                </a:effectLst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69C0DD16-4F5B-5C9A-697A-E11B405C3F19}"/>
              </a:ext>
            </a:extLst>
          </p:cNvPr>
          <p:cNvSpPr/>
          <p:nvPr/>
        </p:nvSpPr>
        <p:spPr>
          <a:xfrm>
            <a:off x="2647950" y="3530888"/>
            <a:ext cx="9080500" cy="2831812"/>
          </a:xfrm>
          <a:prstGeom prst="roundRect">
            <a:avLst>
              <a:gd name="adj" fmla="val 4110"/>
            </a:avLst>
          </a:prstGeom>
          <a:solidFill>
            <a:schemeClr val="bg1"/>
          </a:solidFill>
          <a:ln w="25400">
            <a:solidFill>
              <a:srgbClr val="0EAE6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맑은 고딕" panose="020F0502020204030204"/>
              <a:ea typeface="맑은 고딕" panose="020B0503020000020004" pitchFamily="50" charset="-127"/>
            </a:endParaRPr>
          </a:p>
        </p:txBody>
      </p:sp>
      <p:grpSp>
        <p:nvGrpSpPr>
          <p:cNvPr id="10" name="그룹 9">
            <a:extLst>
              <a:ext uri="{FF2B5EF4-FFF2-40B4-BE49-F238E27FC236}">
                <a16:creationId xmlns:a16="http://schemas.microsoft.com/office/drawing/2014/main" id="{C2436EA7-3C33-C358-43D8-1BC2D8BAC0DA}"/>
              </a:ext>
            </a:extLst>
          </p:cNvPr>
          <p:cNvGrpSpPr/>
          <p:nvPr/>
        </p:nvGrpSpPr>
        <p:grpSpPr>
          <a:xfrm>
            <a:off x="714049" y="4737101"/>
            <a:ext cx="1685996" cy="1365138"/>
            <a:chOff x="1283724" y="4401673"/>
            <a:chExt cx="939652" cy="760830"/>
          </a:xfrm>
        </p:grpSpPr>
        <p:cxnSp>
          <p:nvCxnSpPr>
            <p:cNvPr id="11" name="직선 연결선 10">
              <a:extLst>
                <a:ext uri="{FF2B5EF4-FFF2-40B4-BE49-F238E27FC236}">
                  <a16:creationId xmlns:a16="http://schemas.microsoft.com/office/drawing/2014/main" id="{D5762AA8-356D-A608-90AF-9D8ADDC88149}"/>
                </a:ext>
              </a:extLst>
            </p:cNvPr>
            <p:cNvCxnSpPr>
              <a:cxnSpLocks/>
            </p:cNvCxnSpPr>
            <p:nvPr/>
          </p:nvCxnSpPr>
          <p:spPr>
            <a:xfrm>
              <a:off x="1283724" y="5106948"/>
              <a:ext cx="939652" cy="0"/>
            </a:xfrm>
            <a:prstGeom prst="line">
              <a:avLst/>
            </a:prstGeom>
            <a:ln>
              <a:solidFill>
                <a:schemeClr val="bg1">
                  <a:lumMod val="50000"/>
                  <a:alpha val="5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2" name="그래픽 11">
              <a:extLst>
                <a:ext uri="{FF2B5EF4-FFF2-40B4-BE49-F238E27FC236}">
                  <a16:creationId xmlns:a16="http://schemas.microsoft.com/office/drawing/2014/main" id="{BE84D379-4B3E-7894-7072-DE90F438606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p:blipFill>
          <p:spPr>
            <a:xfrm>
              <a:off x="1624455" y="4401673"/>
              <a:ext cx="533398" cy="760830"/>
            </a:xfrm>
            <a:prstGeom prst="rect">
              <a:avLst/>
            </a:prstGeom>
          </p:spPr>
        </p:pic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1D638ABF-A620-8DF5-7855-5C60042C710B}"/>
              </a:ext>
            </a:extLst>
          </p:cNvPr>
          <p:cNvSpPr txBox="1"/>
          <p:nvPr/>
        </p:nvSpPr>
        <p:spPr>
          <a:xfrm>
            <a:off x="733175" y="3900827"/>
            <a:ext cx="1256754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srgbClr val="097142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종합적 판단</a:t>
            </a:r>
          </a:p>
        </p:txBody>
      </p:sp>
      <p:cxnSp>
        <p:nvCxnSpPr>
          <p:cNvPr id="32" name="직선 연결선 31">
            <a:extLst>
              <a:ext uri="{FF2B5EF4-FFF2-40B4-BE49-F238E27FC236}">
                <a16:creationId xmlns:a16="http://schemas.microsoft.com/office/drawing/2014/main" id="{586CD4D1-85D0-41B8-93CE-B5E299F85EA7}"/>
              </a:ext>
            </a:extLst>
          </p:cNvPr>
          <p:cNvCxnSpPr>
            <a:cxnSpLocks/>
            <a:stCxn id="7" idx="1"/>
            <a:endCxn id="7" idx="3"/>
          </p:cNvCxnSpPr>
          <p:nvPr/>
        </p:nvCxnSpPr>
        <p:spPr>
          <a:xfrm>
            <a:off x="2647950" y="4946794"/>
            <a:ext cx="9080500" cy="0"/>
          </a:xfrm>
          <a:prstGeom prst="line">
            <a:avLst/>
          </a:prstGeom>
          <a:solidFill>
            <a:schemeClr val="bg1"/>
          </a:solidFill>
          <a:ln w="25400">
            <a:solidFill>
              <a:srgbClr val="0EAE6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5" name="사각형: 둥근 위쪽 모서리 34">
            <a:extLst>
              <a:ext uri="{FF2B5EF4-FFF2-40B4-BE49-F238E27FC236}">
                <a16:creationId xmlns:a16="http://schemas.microsoft.com/office/drawing/2014/main" id="{DC6E7EBE-A5E1-1CB0-1722-0DD695444B6B}"/>
              </a:ext>
            </a:extLst>
          </p:cNvPr>
          <p:cNvSpPr/>
          <p:nvPr/>
        </p:nvSpPr>
        <p:spPr>
          <a:xfrm rot="16200000">
            <a:off x="1732110" y="4427680"/>
            <a:ext cx="2831809" cy="1038226"/>
          </a:xfrm>
          <a:prstGeom prst="round2SameRect">
            <a:avLst>
              <a:gd name="adj1" fmla="val 11173"/>
              <a:gd name="adj2" fmla="val 0"/>
            </a:avLst>
          </a:prstGeom>
          <a:solidFill>
            <a:srgbClr val="0EAE67"/>
          </a:solidFill>
          <a:ln w="25400">
            <a:solidFill>
              <a:srgbClr val="0EAE6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맑은 고딕" panose="020F0502020204030204"/>
              <a:ea typeface="맑은 고딕" panose="020B0503020000020004" pitchFamily="50" charset="-127"/>
            </a:endParaRPr>
          </a:p>
        </p:txBody>
      </p:sp>
      <p:sp>
        <p:nvSpPr>
          <p:cNvPr id="43" name="직사각형 42">
            <a:extLst>
              <a:ext uri="{FF2B5EF4-FFF2-40B4-BE49-F238E27FC236}">
                <a16:creationId xmlns:a16="http://schemas.microsoft.com/office/drawing/2014/main" id="{442B8C0D-9A1F-8727-E694-8C6AAE3E9A08}"/>
              </a:ext>
            </a:extLst>
          </p:cNvPr>
          <p:cNvSpPr/>
          <p:nvPr/>
        </p:nvSpPr>
        <p:spPr>
          <a:xfrm>
            <a:off x="3733800" y="3600450"/>
            <a:ext cx="533400" cy="1276350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45" name="직선 연결선 44">
            <a:extLst>
              <a:ext uri="{FF2B5EF4-FFF2-40B4-BE49-F238E27FC236}">
                <a16:creationId xmlns:a16="http://schemas.microsoft.com/office/drawing/2014/main" id="{1690590C-E28B-A461-C931-9725DA00944B}"/>
              </a:ext>
            </a:extLst>
          </p:cNvPr>
          <p:cNvCxnSpPr>
            <a:cxnSpLocks/>
          </p:cNvCxnSpPr>
          <p:nvPr/>
        </p:nvCxnSpPr>
        <p:spPr>
          <a:xfrm>
            <a:off x="4267200" y="4238625"/>
            <a:ext cx="28067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직선 연결선 47">
            <a:extLst>
              <a:ext uri="{FF2B5EF4-FFF2-40B4-BE49-F238E27FC236}">
                <a16:creationId xmlns:a16="http://schemas.microsoft.com/office/drawing/2014/main" id="{6EEA7FB4-7A18-E856-B509-90CDAAC9F8CB}"/>
              </a:ext>
            </a:extLst>
          </p:cNvPr>
          <p:cNvCxnSpPr>
            <a:cxnSpLocks/>
          </p:cNvCxnSpPr>
          <p:nvPr/>
        </p:nvCxnSpPr>
        <p:spPr>
          <a:xfrm>
            <a:off x="3733800" y="4238625"/>
            <a:ext cx="533400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>
            <a:extLst>
              <a:ext uri="{FF2B5EF4-FFF2-40B4-BE49-F238E27FC236}">
                <a16:creationId xmlns:a16="http://schemas.microsoft.com/office/drawing/2014/main" id="{50A1D4D7-01B3-25FC-3C6E-966B97387E06}"/>
              </a:ext>
            </a:extLst>
          </p:cNvPr>
          <p:cNvSpPr txBox="1"/>
          <p:nvPr/>
        </p:nvSpPr>
        <p:spPr>
          <a:xfrm>
            <a:off x="3798522" y="3827203"/>
            <a:ext cx="403957" cy="18466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200" b="1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schemeClr val="bg1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사용자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F774AE4-798A-6F5D-1983-FC1981FCF3AB}"/>
              </a:ext>
            </a:extLst>
          </p:cNvPr>
          <p:cNvSpPr txBox="1"/>
          <p:nvPr/>
        </p:nvSpPr>
        <p:spPr>
          <a:xfrm>
            <a:off x="2840238" y="4425751"/>
            <a:ext cx="615553" cy="246221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6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행위자</a:t>
            </a:r>
            <a:endParaRPr kumimoji="0" lang="en-US" altLang="ko-KR" sz="1600" b="1" i="0" u="none" strike="noStrike" kern="1200" cap="none" spc="0" normalizeH="0" baseline="0" noProof="0">
              <a:ln>
                <a:noFill/>
              </a:ln>
              <a:gradFill>
                <a:gsLst>
                  <a:gs pos="100000">
                    <a:prstClr val="white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id="{316B1A25-8DA8-2E16-5D1F-F06B07034659}"/>
              </a:ext>
            </a:extLst>
          </p:cNvPr>
          <p:cNvCxnSpPr>
            <a:cxnSpLocks/>
            <a:endCxn id="35" idx="1"/>
          </p:cNvCxnSpPr>
          <p:nvPr/>
        </p:nvCxnSpPr>
        <p:spPr>
          <a:xfrm flipV="1">
            <a:off x="2628901" y="4946793"/>
            <a:ext cx="1038227" cy="1"/>
          </a:xfrm>
          <a:prstGeom prst="line">
            <a:avLst/>
          </a:prstGeom>
          <a:solidFill>
            <a:schemeClr val="bg1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7274204D-E40C-4EF2-6679-EAA1DCC6F958}"/>
              </a:ext>
            </a:extLst>
          </p:cNvPr>
          <p:cNvSpPr txBox="1"/>
          <p:nvPr/>
        </p:nvSpPr>
        <p:spPr>
          <a:xfrm>
            <a:off x="3798522" y="4465380"/>
            <a:ext cx="403957" cy="18466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200" b="1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schemeClr val="bg1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근로자</a:t>
            </a:r>
          </a:p>
        </p:txBody>
      </p:sp>
      <p:sp>
        <p:nvSpPr>
          <p:cNvPr id="46" name="사각형: 둥근 위쪽 모서리 45">
            <a:extLst>
              <a:ext uri="{FF2B5EF4-FFF2-40B4-BE49-F238E27FC236}">
                <a16:creationId xmlns:a16="http://schemas.microsoft.com/office/drawing/2014/main" id="{F0F8D632-D4DC-09E5-112C-8F27E4FC8C6C}"/>
              </a:ext>
            </a:extLst>
          </p:cNvPr>
          <p:cNvSpPr/>
          <p:nvPr/>
        </p:nvSpPr>
        <p:spPr>
          <a:xfrm rot="16200000">
            <a:off x="6291409" y="4427681"/>
            <a:ext cx="2831809" cy="1038226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0EAE67"/>
          </a:solidFill>
          <a:ln w="25400">
            <a:solidFill>
              <a:srgbClr val="0EAE6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맑은 고딕" panose="020F0502020204030204"/>
              <a:ea typeface="맑은 고딕" panose="020B0503020000020004" pitchFamily="50" charset="-127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4618B42E-472B-10BA-694E-9480B9F70FCD}"/>
              </a:ext>
            </a:extLst>
          </p:cNvPr>
          <p:cNvSpPr txBox="1"/>
          <p:nvPr/>
        </p:nvSpPr>
        <p:spPr>
          <a:xfrm>
            <a:off x="2737646" y="5854501"/>
            <a:ext cx="820738" cy="246221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6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행위장소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CD364971-3425-C52F-E976-D82A943527A3}"/>
              </a:ext>
            </a:extLst>
          </p:cNvPr>
          <p:cNvSpPr txBox="1"/>
          <p:nvPr/>
        </p:nvSpPr>
        <p:spPr>
          <a:xfrm>
            <a:off x="3815765" y="5208468"/>
            <a:ext cx="3228448" cy="89255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1200" b="0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반드시 사업장 內일 필요는 없으며</a:t>
            </a:r>
            <a:r>
              <a:rPr kumimoji="0" lang="en-US" altLang="ko-KR" sz="1200" b="0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1200" b="0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사업장</a:t>
            </a:r>
            <a:r>
              <a:rPr kumimoji="0" lang="en-US" altLang="ko-KR" sz="1200" b="0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</a:t>
            </a:r>
            <a:r>
              <a:rPr kumimoji="0" lang="ko-KR" altLang="en-US" sz="1200" b="0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외부의</a:t>
            </a:r>
            <a:endParaRPr kumimoji="0" lang="en-US" altLang="ko-KR" sz="1200" b="0" i="0" u="none" strike="noStrike" kern="1200" cap="none" spc="-150" normalizeH="0" baseline="0" noProof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  <a:p>
            <a:pPr marL="104775" marR="0" lvl="0" algn="l" defTabSz="914400" rtl="0" eaLnBrk="1" fontAlgn="auto" latinLnBrk="1" hangingPunct="1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ko-KR" altLang="en-US" sz="1200" b="0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회식장소</a:t>
            </a:r>
            <a:r>
              <a:rPr kumimoji="0" lang="en-US" altLang="ko-KR" sz="1200" b="0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1200" b="0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외근ㆍ출장지</a:t>
            </a:r>
            <a:r>
              <a:rPr kumimoji="0" lang="en-US" altLang="ko-KR" sz="1200" b="0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1200" b="0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업무 관련성이 있는</a:t>
            </a:r>
            <a:endParaRPr kumimoji="0" lang="en-US" altLang="ko-KR" sz="1200" b="0" i="0" u="none" strike="noStrike" kern="1200" cap="none" spc="-150" normalizeH="0" baseline="0" noProof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  <a:p>
            <a:pPr marL="104775" marR="0" lvl="0" algn="l" defTabSz="914400" rtl="0" eaLnBrk="1" fontAlgn="auto" latinLnBrk="1" hangingPunct="1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ko-KR" altLang="en-US" sz="1200" b="0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사적 공간도 인정 가능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1200" b="0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사내메신저</a:t>
            </a:r>
            <a:r>
              <a:rPr kumimoji="0" lang="en-US" altLang="ko-KR" sz="1200" b="0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,  </a:t>
            </a:r>
            <a:r>
              <a:rPr kumimoji="0" lang="en-US" altLang="ko-KR" sz="12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SNS</a:t>
            </a:r>
            <a:r>
              <a:rPr kumimoji="0" lang="en-US" altLang="ko-KR" sz="1200" b="0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</a:t>
            </a:r>
            <a:r>
              <a:rPr kumimoji="0" lang="ko-KR" altLang="en-US" sz="1200" b="0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등 온라인에서 발생한 경우도</a:t>
            </a:r>
            <a:r>
              <a:rPr kumimoji="0" lang="en-US" altLang="ko-KR" sz="1200" b="0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</a:t>
            </a:r>
            <a:r>
              <a:rPr kumimoji="0" lang="ko-KR" altLang="en-US" sz="1200" b="0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인정 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6C8AB9B4-396E-CEF2-4A4A-95A4EA356B8E}"/>
              </a:ext>
            </a:extLst>
          </p:cNvPr>
          <p:cNvSpPr txBox="1"/>
          <p:nvPr/>
        </p:nvSpPr>
        <p:spPr>
          <a:xfrm>
            <a:off x="8382550" y="5231551"/>
            <a:ext cx="2858155" cy="84638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1200" b="0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세 가지 핵심 요건을 모두 충족해야 할 것 </a:t>
            </a:r>
          </a:p>
          <a:p>
            <a:pPr marL="0" marR="0" lvl="0" indent="85725" algn="l" defTabSz="914400" rtl="0" eaLnBrk="1" fontAlgn="auto" latinLnBrk="1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100" b="0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① 직장에서의 지위 또는 관계 등의 우위를 이용</a:t>
            </a:r>
          </a:p>
          <a:p>
            <a:pPr marL="0" marR="0" lvl="0" indent="85725" algn="l" defTabSz="914400" rtl="0" eaLnBrk="1" fontAlgn="auto" latinLnBrk="1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100" b="0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② </a:t>
            </a:r>
            <a:r>
              <a:rPr lang="ko-KR" altLang="en-US" sz="1100" spc="-150" dirty="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업무상 적정 범위를 넘는 행위</a:t>
            </a:r>
          </a:p>
          <a:p>
            <a:pPr marL="0" marR="0" lvl="0" indent="85725" algn="l" defTabSz="914400" rtl="0" eaLnBrk="1" fontAlgn="auto" latinLnBrk="1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100" spc="-150" dirty="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③ </a:t>
            </a:r>
            <a:r>
              <a:rPr lang="ko-KR" altLang="en-US" sz="1100" spc="-150" dirty="0" err="1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신체적ㆍ정신적</a:t>
            </a:r>
            <a:r>
              <a:rPr lang="ko-KR" altLang="en-US" sz="1100" spc="-150" dirty="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 </a:t>
            </a:r>
            <a:r>
              <a:rPr kumimoji="0" lang="ko-KR" altLang="en-US" sz="1100" b="0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고통을 주거나 근무환경을 악화 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B300ED32-44A5-C085-ECD5-9A6FBEA1D769}"/>
              </a:ext>
            </a:extLst>
          </p:cNvPr>
          <p:cNvSpPr txBox="1"/>
          <p:nvPr/>
        </p:nvSpPr>
        <p:spPr>
          <a:xfrm>
            <a:off x="7399537" y="4425751"/>
            <a:ext cx="615553" cy="246221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6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피해자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372FED19-EF15-4078-4DC4-ECF04A12299F}"/>
              </a:ext>
            </a:extLst>
          </p:cNvPr>
          <p:cNvSpPr txBox="1"/>
          <p:nvPr/>
        </p:nvSpPr>
        <p:spPr>
          <a:xfrm>
            <a:off x="7296944" y="5854501"/>
            <a:ext cx="820738" cy="246221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6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행위요건</a:t>
            </a:r>
          </a:p>
        </p:txBody>
      </p:sp>
      <p:cxnSp>
        <p:nvCxnSpPr>
          <p:cNvPr id="57" name="직선 연결선 56">
            <a:extLst>
              <a:ext uri="{FF2B5EF4-FFF2-40B4-BE49-F238E27FC236}">
                <a16:creationId xmlns:a16="http://schemas.microsoft.com/office/drawing/2014/main" id="{E0E2DB02-883A-C537-80D7-A7A791B9B35B}"/>
              </a:ext>
            </a:extLst>
          </p:cNvPr>
          <p:cNvCxnSpPr>
            <a:cxnSpLocks/>
          </p:cNvCxnSpPr>
          <p:nvPr/>
        </p:nvCxnSpPr>
        <p:spPr>
          <a:xfrm flipV="1">
            <a:off x="7188200" y="4946793"/>
            <a:ext cx="1038227" cy="1"/>
          </a:xfrm>
          <a:prstGeom prst="line">
            <a:avLst/>
          </a:prstGeom>
          <a:solidFill>
            <a:schemeClr val="bg1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72" name="그룹 71">
            <a:extLst>
              <a:ext uri="{FF2B5EF4-FFF2-40B4-BE49-F238E27FC236}">
                <a16:creationId xmlns:a16="http://schemas.microsoft.com/office/drawing/2014/main" id="{245AA415-9127-E822-63D9-D139526F4DB2}"/>
              </a:ext>
            </a:extLst>
          </p:cNvPr>
          <p:cNvGrpSpPr/>
          <p:nvPr/>
        </p:nvGrpSpPr>
        <p:grpSpPr>
          <a:xfrm>
            <a:off x="2816981" y="3829041"/>
            <a:ext cx="313569" cy="208227"/>
            <a:chOff x="2910933" y="3931155"/>
            <a:chExt cx="426532" cy="283240"/>
          </a:xfrm>
          <a:solidFill>
            <a:schemeClr val="bg1"/>
          </a:solidFill>
        </p:grpSpPr>
        <p:sp>
          <p:nvSpPr>
            <p:cNvPr id="68" name="자유형: 도형 67">
              <a:extLst>
                <a:ext uri="{FF2B5EF4-FFF2-40B4-BE49-F238E27FC236}">
                  <a16:creationId xmlns:a16="http://schemas.microsoft.com/office/drawing/2014/main" id="{82D7C56A-CE2E-F8A8-36C8-88A47AF4F65F}"/>
                </a:ext>
              </a:extLst>
            </p:cNvPr>
            <p:cNvSpPr/>
            <p:nvPr/>
          </p:nvSpPr>
          <p:spPr>
            <a:xfrm>
              <a:off x="3136696" y="4034040"/>
              <a:ext cx="24992" cy="24992"/>
            </a:xfrm>
            <a:custGeom>
              <a:avLst/>
              <a:gdLst>
                <a:gd name="connsiteX0" fmla="*/ 0 w 24992"/>
                <a:gd name="connsiteY0" fmla="*/ 0 h 24992"/>
                <a:gd name="connsiteX1" fmla="*/ 24992 w 24992"/>
                <a:gd name="connsiteY1" fmla="*/ 0 h 24992"/>
                <a:gd name="connsiteX2" fmla="*/ 24992 w 24992"/>
                <a:gd name="connsiteY2" fmla="*/ 24992 h 24992"/>
                <a:gd name="connsiteX3" fmla="*/ 0 w 24992"/>
                <a:gd name="connsiteY3" fmla="*/ 24992 h 24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992" h="24992">
                  <a:moveTo>
                    <a:pt x="0" y="0"/>
                  </a:moveTo>
                  <a:lnTo>
                    <a:pt x="24992" y="0"/>
                  </a:lnTo>
                  <a:lnTo>
                    <a:pt x="24992" y="24992"/>
                  </a:lnTo>
                  <a:lnTo>
                    <a:pt x="0" y="24992"/>
                  </a:lnTo>
                  <a:close/>
                </a:path>
              </a:pathLst>
            </a:custGeom>
            <a:grpFill/>
            <a:ln w="8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69" name="자유형: 도형 68">
              <a:extLst>
                <a:ext uri="{FF2B5EF4-FFF2-40B4-BE49-F238E27FC236}">
                  <a16:creationId xmlns:a16="http://schemas.microsoft.com/office/drawing/2014/main" id="{B09FCC74-AC46-261D-27D3-3EB9A0A0CCEA}"/>
                </a:ext>
              </a:extLst>
            </p:cNvPr>
            <p:cNvSpPr/>
            <p:nvPr/>
          </p:nvSpPr>
          <p:spPr>
            <a:xfrm>
              <a:off x="2910933" y="3931155"/>
              <a:ext cx="426532" cy="283240"/>
            </a:xfrm>
            <a:custGeom>
              <a:avLst/>
              <a:gdLst>
                <a:gd name="connsiteX0" fmla="*/ 350189 w 426532"/>
                <a:gd name="connsiteY0" fmla="*/ 0 h 283240"/>
                <a:gd name="connsiteX1" fmla="*/ 76343 w 426532"/>
                <a:gd name="connsiteY1" fmla="*/ 0 h 283240"/>
                <a:gd name="connsiteX2" fmla="*/ 0 w 426532"/>
                <a:gd name="connsiteY2" fmla="*/ 76343 h 283240"/>
                <a:gd name="connsiteX3" fmla="*/ 0 w 426532"/>
                <a:gd name="connsiteY3" fmla="*/ 154418 h 283240"/>
                <a:gd name="connsiteX4" fmla="*/ 76343 w 426532"/>
                <a:gd name="connsiteY4" fmla="*/ 230760 h 283240"/>
                <a:gd name="connsiteX5" fmla="*/ 273605 w 426532"/>
                <a:gd name="connsiteY5" fmla="*/ 230760 h 283240"/>
                <a:gd name="connsiteX6" fmla="*/ 333778 w 426532"/>
                <a:gd name="connsiteY6" fmla="*/ 280386 h 283240"/>
                <a:gd name="connsiteX7" fmla="*/ 351368 w 426532"/>
                <a:gd name="connsiteY7" fmla="*/ 278691 h 283240"/>
                <a:gd name="connsiteX8" fmla="*/ 354222 w 426532"/>
                <a:gd name="connsiteY8" fmla="*/ 270748 h 283240"/>
                <a:gd name="connsiteX9" fmla="*/ 354222 w 426532"/>
                <a:gd name="connsiteY9" fmla="*/ 230652 h 283240"/>
                <a:gd name="connsiteX10" fmla="*/ 426532 w 426532"/>
                <a:gd name="connsiteY10" fmla="*/ 154418 h 283240"/>
                <a:gd name="connsiteX11" fmla="*/ 426532 w 426532"/>
                <a:gd name="connsiteY11" fmla="*/ 76343 h 283240"/>
                <a:gd name="connsiteX12" fmla="*/ 350189 w 426532"/>
                <a:gd name="connsiteY12" fmla="*/ 0 h 283240"/>
                <a:gd name="connsiteX13" fmla="*/ 142505 w 426532"/>
                <a:gd name="connsiteY13" fmla="*/ 125685 h 283240"/>
                <a:gd name="connsiteX14" fmla="*/ 147087 w 426532"/>
                <a:gd name="connsiteY14" fmla="*/ 142763 h 283240"/>
                <a:gd name="connsiteX15" fmla="*/ 130009 w 426532"/>
                <a:gd name="connsiteY15" fmla="*/ 147345 h 283240"/>
                <a:gd name="connsiteX16" fmla="*/ 111573 w 426532"/>
                <a:gd name="connsiteY16" fmla="*/ 136707 h 283240"/>
                <a:gd name="connsiteX17" fmla="*/ 111573 w 426532"/>
                <a:gd name="connsiteY17" fmla="*/ 157992 h 283240"/>
                <a:gd name="connsiteX18" fmla="*/ 99077 w 426532"/>
                <a:gd name="connsiteY18" fmla="*/ 170488 h 283240"/>
                <a:gd name="connsiteX19" fmla="*/ 86581 w 426532"/>
                <a:gd name="connsiteY19" fmla="*/ 157992 h 283240"/>
                <a:gd name="connsiteX20" fmla="*/ 86581 w 426532"/>
                <a:gd name="connsiteY20" fmla="*/ 136690 h 283240"/>
                <a:gd name="connsiteX21" fmla="*/ 68728 w 426532"/>
                <a:gd name="connsiteY21" fmla="*/ 146995 h 283240"/>
                <a:gd name="connsiteX22" fmla="*/ 51650 w 426532"/>
                <a:gd name="connsiteY22" fmla="*/ 142413 h 283240"/>
                <a:gd name="connsiteX23" fmla="*/ 56232 w 426532"/>
                <a:gd name="connsiteY23" fmla="*/ 125335 h 283240"/>
                <a:gd name="connsiteX24" fmla="*/ 74085 w 426532"/>
                <a:gd name="connsiteY24" fmla="*/ 115047 h 283240"/>
                <a:gd name="connsiteX25" fmla="*/ 56232 w 426532"/>
                <a:gd name="connsiteY25" fmla="*/ 104734 h 283240"/>
                <a:gd name="connsiteX26" fmla="*/ 51650 w 426532"/>
                <a:gd name="connsiteY26" fmla="*/ 87656 h 283240"/>
                <a:gd name="connsiteX27" fmla="*/ 68728 w 426532"/>
                <a:gd name="connsiteY27" fmla="*/ 83074 h 283240"/>
                <a:gd name="connsiteX28" fmla="*/ 86581 w 426532"/>
                <a:gd name="connsiteY28" fmla="*/ 93387 h 283240"/>
                <a:gd name="connsiteX29" fmla="*/ 86581 w 426532"/>
                <a:gd name="connsiteY29" fmla="*/ 72785 h 283240"/>
                <a:gd name="connsiteX30" fmla="*/ 99077 w 426532"/>
                <a:gd name="connsiteY30" fmla="*/ 60289 h 283240"/>
                <a:gd name="connsiteX31" fmla="*/ 111573 w 426532"/>
                <a:gd name="connsiteY31" fmla="*/ 72785 h 283240"/>
                <a:gd name="connsiteX32" fmla="*/ 111573 w 426532"/>
                <a:gd name="connsiteY32" fmla="*/ 93404 h 283240"/>
                <a:gd name="connsiteX33" fmla="*/ 130009 w 426532"/>
                <a:gd name="connsiteY33" fmla="*/ 82757 h 283240"/>
                <a:gd name="connsiteX34" fmla="*/ 147087 w 426532"/>
                <a:gd name="connsiteY34" fmla="*/ 87339 h 283240"/>
                <a:gd name="connsiteX35" fmla="*/ 142505 w 426532"/>
                <a:gd name="connsiteY35" fmla="*/ 104417 h 283240"/>
                <a:gd name="connsiteX36" fmla="*/ 124069 w 426532"/>
                <a:gd name="connsiteY36" fmla="*/ 115047 h 283240"/>
                <a:gd name="connsiteX37" fmla="*/ 291158 w 426532"/>
                <a:gd name="connsiteY37" fmla="*/ 127876 h 283240"/>
                <a:gd name="connsiteX38" fmla="*/ 303654 w 426532"/>
                <a:gd name="connsiteY38" fmla="*/ 140372 h 283240"/>
                <a:gd name="connsiteX39" fmla="*/ 291158 w 426532"/>
                <a:gd name="connsiteY39" fmla="*/ 152868 h 283240"/>
                <a:gd name="connsiteX40" fmla="*/ 275746 w 426532"/>
                <a:gd name="connsiteY40" fmla="*/ 152868 h 283240"/>
                <a:gd name="connsiteX41" fmla="*/ 275746 w 426532"/>
                <a:gd name="connsiteY41" fmla="*/ 168280 h 283240"/>
                <a:gd name="connsiteX42" fmla="*/ 263250 w 426532"/>
                <a:gd name="connsiteY42" fmla="*/ 180776 h 283240"/>
                <a:gd name="connsiteX43" fmla="*/ 250754 w 426532"/>
                <a:gd name="connsiteY43" fmla="*/ 168280 h 283240"/>
                <a:gd name="connsiteX44" fmla="*/ 250754 w 426532"/>
                <a:gd name="connsiteY44" fmla="*/ 152868 h 283240"/>
                <a:gd name="connsiteX45" fmla="*/ 225762 w 426532"/>
                <a:gd name="connsiteY45" fmla="*/ 152868 h 283240"/>
                <a:gd name="connsiteX46" fmla="*/ 225762 w 426532"/>
                <a:gd name="connsiteY46" fmla="*/ 168280 h 283240"/>
                <a:gd name="connsiteX47" fmla="*/ 213266 w 426532"/>
                <a:gd name="connsiteY47" fmla="*/ 180776 h 283240"/>
                <a:gd name="connsiteX48" fmla="*/ 200770 w 426532"/>
                <a:gd name="connsiteY48" fmla="*/ 168280 h 283240"/>
                <a:gd name="connsiteX49" fmla="*/ 200770 w 426532"/>
                <a:gd name="connsiteY49" fmla="*/ 152868 h 283240"/>
                <a:gd name="connsiteX50" fmla="*/ 185358 w 426532"/>
                <a:gd name="connsiteY50" fmla="*/ 152868 h 283240"/>
                <a:gd name="connsiteX51" fmla="*/ 172862 w 426532"/>
                <a:gd name="connsiteY51" fmla="*/ 140372 h 283240"/>
                <a:gd name="connsiteX52" fmla="*/ 185358 w 426532"/>
                <a:gd name="connsiteY52" fmla="*/ 127876 h 283240"/>
                <a:gd name="connsiteX53" fmla="*/ 200770 w 426532"/>
                <a:gd name="connsiteY53" fmla="*/ 127876 h 283240"/>
                <a:gd name="connsiteX54" fmla="*/ 200770 w 426532"/>
                <a:gd name="connsiteY54" fmla="*/ 102884 h 283240"/>
                <a:gd name="connsiteX55" fmla="*/ 185358 w 426532"/>
                <a:gd name="connsiteY55" fmla="*/ 102884 h 283240"/>
                <a:gd name="connsiteX56" fmla="*/ 172862 w 426532"/>
                <a:gd name="connsiteY56" fmla="*/ 90388 h 283240"/>
                <a:gd name="connsiteX57" fmla="*/ 185358 w 426532"/>
                <a:gd name="connsiteY57" fmla="*/ 77892 h 283240"/>
                <a:gd name="connsiteX58" fmla="*/ 200770 w 426532"/>
                <a:gd name="connsiteY58" fmla="*/ 77892 h 283240"/>
                <a:gd name="connsiteX59" fmla="*/ 200770 w 426532"/>
                <a:gd name="connsiteY59" fmla="*/ 62480 h 283240"/>
                <a:gd name="connsiteX60" fmla="*/ 213266 w 426532"/>
                <a:gd name="connsiteY60" fmla="*/ 49984 h 283240"/>
                <a:gd name="connsiteX61" fmla="*/ 225762 w 426532"/>
                <a:gd name="connsiteY61" fmla="*/ 62480 h 283240"/>
                <a:gd name="connsiteX62" fmla="*/ 225762 w 426532"/>
                <a:gd name="connsiteY62" fmla="*/ 77892 h 283240"/>
                <a:gd name="connsiteX63" fmla="*/ 250754 w 426532"/>
                <a:gd name="connsiteY63" fmla="*/ 77892 h 283240"/>
                <a:gd name="connsiteX64" fmla="*/ 250754 w 426532"/>
                <a:gd name="connsiteY64" fmla="*/ 62480 h 283240"/>
                <a:gd name="connsiteX65" fmla="*/ 263250 w 426532"/>
                <a:gd name="connsiteY65" fmla="*/ 49984 h 283240"/>
                <a:gd name="connsiteX66" fmla="*/ 275746 w 426532"/>
                <a:gd name="connsiteY66" fmla="*/ 62480 h 283240"/>
                <a:gd name="connsiteX67" fmla="*/ 275746 w 426532"/>
                <a:gd name="connsiteY67" fmla="*/ 77892 h 283240"/>
                <a:gd name="connsiteX68" fmla="*/ 291158 w 426532"/>
                <a:gd name="connsiteY68" fmla="*/ 77892 h 283240"/>
                <a:gd name="connsiteX69" fmla="*/ 303654 w 426532"/>
                <a:gd name="connsiteY69" fmla="*/ 90388 h 283240"/>
                <a:gd name="connsiteX70" fmla="*/ 291158 w 426532"/>
                <a:gd name="connsiteY70" fmla="*/ 102884 h 283240"/>
                <a:gd name="connsiteX71" fmla="*/ 275746 w 426532"/>
                <a:gd name="connsiteY71" fmla="*/ 102884 h 283240"/>
                <a:gd name="connsiteX72" fmla="*/ 275746 w 426532"/>
                <a:gd name="connsiteY72" fmla="*/ 127876 h 283240"/>
                <a:gd name="connsiteX73" fmla="*/ 329063 w 426532"/>
                <a:gd name="connsiteY73" fmla="*/ 62480 h 283240"/>
                <a:gd name="connsiteX74" fmla="*/ 341559 w 426532"/>
                <a:gd name="connsiteY74" fmla="*/ 49984 h 283240"/>
                <a:gd name="connsiteX75" fmla="*/ 354055 w 426532"/>
                <a:gd name="connsiteY75" fmla="*/ 62480 h 283240"/>
                <a:gd name="connsiteX76" fmla="*/ 354055 w 426532"/>
                <a:gd name="connsiteY76" fmla="*/ 118296 h 283240"/>
                <a:gd name="connsiteX77" fmla="*/ 341559 w 426532"/>
                <a:gd name="connsiteY77" fmla="*/ 130792 h 283240"/>
                <a:gd name="connsiteX78" fmla="*/ 329063 w 426532"/>
                <a:gd name="connsiteY78" fmla="*/ 118296 h 283240"/>
                <a:gd name="connsiteX79" fmla="*/ 341725 w 426532"/>
                <a:gd name="connsiteY79" fmla="*/ 180776 h 283240"/>
                <a:gd name="connsiteX80" fmla="*/ 329229 w 426532"/>
                <a:gd name="connsiteY80" fmla="*/ 168280 h 283240"/>
                <a:gd name="connsiteX81" fmla="*/ 341725 w 426532"/>
                <a:gd name="connsiteY81" fmla="*/ 155784 h 283240"/>
                <a:gd name="connsiteX82" fmla="*/ 354222 w 426532"/>
                <a:gd name="connsiteY82" fmla="*/ 168280 h 283240"/>
                <a:gd name="connsiteX83" fmla="*/ 341725 w 426532"/>
                <a:gd name="connsiteY83" fmla="*/ 180776 h 283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426532" h="283240">
                  <a:moveTo>
                    <a:pt x="350189" y="0"/>
                  </a:moveTo>
                  <a:lnTo>
                    <a:pt x="76343" y="0"/>
                  </a:lnTo>
                  <a:cubicBezTo>
                    <a:pt x="34199" y="46"/>
                    <a:pt x="46" y="34199"/>
                    <a:pt x="0" y="76343"/>
                  </a:cubicBezTo>
                  <a:lnTo>
                    <a:pt x="0" y="154418"/>
                  </a:lnTo>
                  <a:cubicBezTo>
                    <a:pt x="46" y="196562"/>
                    <a:pt x="34199" y="230715"/>
                    <a:pt x="76343" y="230760"/>
                  </a:cubicBezTo>
                  <a:lnTo>
                    <a:pt x="273605" y="230760"/>
                  </a:lnTo>
                  <a:lnTo>
                    <a:pt x="333778" y="280386"/>
                  </a:lnTo>
                  <a:cubicBezTo>
                    <a:pt x="339104" y="284776"/>
                    <a:pt x="346980" y="284017"/>
                    <a:pt x="351368" y="278691"/>
                  </a:cubicBezTo>
                  <a:cubicBezTo>
                    <a:pt x="353212" y="276454"/>
                    <a:pt x="354221" y="273646"/>
                    <a:pt x="354222" y="270748"/>
                  </a:cubicBezTo>
                  <a:lnTo>
                    <a:pt x="354222" y="230652"/>
                  </a:lnTo>
                  <a:cubicBezTo>
                    <a:pt x="394740" y="228463"/>
                    <a:pt x="426485" y="194995"/>
                    <a:pt x="426532" y="154418"/>
                  </a:cubicBezTo>
                  <a:lnTo>
                    <a:pt x="426532" y="76343"/>
                  </a:lnTo>
                  <a:cubicBezTo>
                    <a:pt x="426486" y="34199"/>
                    <a:pt x="392334" y="46"/>
                    <a:pt x="350189" y="0"/>
                  </a:cubicBezTo>
                  <a:close/>
                  <a:moveTo>
                    <a:pt x="142505" y="125685"/>
                  </a:moveTo>
                  <a:cubicBezTo>
                    <a:pt x="148486" y="129136"/>
                    <a:pt x="150537" y="136782"/>
                    <a:pt x="147087" y="142763"/>
                  </a:cubicBezTo>
                  <a:cubicBezTo>
                    <a:pt x="143636" y="148745"/>
                    <a:pt x="135990" y="150796"/>
                    <a:pt x="130009" y="147345"/>
                  </a:cubicBezTo>
                  <a:lnTo>
                    <a:pt x="111573" y="136707"/>
                  </a:lnTo>
                  <a:lnTo>
                    <a:pt x="111573" y="157992"/>
                  </a:lnTo>
                  <a:cubicBezTo>
                    <a:pt x="111573" y="164893"/>
                    <a:pt x="105978" y="170488"/>
                    <a:pt x="99077" y="170488"/>
                  </a:cubicBezTo>
                  <a:cubicBezTo>
                    <a:pt x="92176" y="170488"/>
                    <a:pt x="86581" y="164893"/>
                    <a:pt x="86581" y="157992"/>
                  </a:cubicBezTo>
                  <a:lnTo>
                    <a:pt x="86581" y="136690"/>
                  </a:lnTo>
                  <a:lnTo>
                    <a:pt x="68728" y="146995"/>
                  </a:lnTo>
                  <a:cubicBezTo>
                    <a:pt x="62747" y="150446"/>
                    <a:pt x="55101" y="148395"/>
                    <a:pt x="51650" y="142413"/>
                  </a:cubicBezTo>
                  <a:cubicBezTo>
                    <a:pt x="48200" y="136432"/>
                    <a:pt x="50251" y="128786"/>
                    <a:pt x="56232" y="125335"/>
                  </a:cubicBezTo>
                  <a:lnTo>
                    <a:pt x="74085" y="115047"/>
                  </a:lnTo>
                  <a:lnTo>
                    <a:pt x="56232" y="104734"/>
                  </a:lnTo>
                  <a:cubicBezTo>
                    <a:pt x="50251" y="101283"/>
                    <a:pt x="48200" y="93637"/>
                    <a:pt x="51650" y="87656"/>
                  </a:cubicBezTo>
                  <a:cubicBezTo>
                    <a:pt x="55101" y="81674"/>
                    <a:pt x="62747" y="79623"/>
                    <a:pt x="68728" y="83074"/>
                  </a:cubicBezTo>
                  <a:lnTo>
                    <a:pt x="86581" y="93387"/>
                  </a:lnTo>
                  <a:lnTo>
                    <a:pt x="86581" y="72785"/>
                  </a:lnTo>
                  <a:cubicBezTo>
                    <a:pt x="86581" y="65884"/>
                    <a:pt x="92176" y="60289"/>
                    <a:pt x="99077" y="60289"/>
                  </a:cubicBezTo>
                  <a:cubicBezTo>
                    <a:pt x="105978" y="60289"/>
                    <a:pt x="111573" y="65884"/>
                    <a:pt x="111573" y="72785"/>
                  </a:cubicBezTo>
                  <a:lnTo>
                    <a:pt x="111573" y="93404"/>
                  </a:lnTo>
                  <a:lnTo>
                    <a:pt x="130009" y="82757"/>
                  </a:lnTo>
                  <a:cubicBezTo>
                    <a:pt x="135990" y="79307"/>
                    <a:pt x="143636" y="81358"/>
                    <a:pt x="147087" y="87339"/>
                  </a:cubicBezTo>
                  <a:cubicBezTo>
                    <a:pt x="150537" y="93321"/>
                    <a:pt x="148486" y="100966"/>
                    <a:pt x="142505" y="104417"/>
                  </a:cubicBezTo>
                  <a:lnTo>
                    <a:pt x="124069" y="115047"/>
                  </a:lnTo>
                  <a:close/>
                  <a:moveTo>
                    <a:pt x="291158" y="127876"/>
                  </a:moveTo>
                  <a:cubicBezTo>
                    <a:pt x="298059" y="127876"/>
                    <a:pt x="303654" y="133471"/>
                    <a:pt x="303654" y="140372"/>
                  </a:cubicBezTo>
                  <a:cubicBezTo>
                    <a:pt x="303654" y="147274"/>
                    <a:pt x="298059" y="152868"/>
                    <a:pt x="291158" y="152868"/>
                  </a:cubicBezTo>
                  <a:lnTo>
                    <a:pt x="275746" y="152868"/>
                  </a:lnTo>
                  <a:lnTo>
                    <a:pt x="275746" y="168280"/>
                  </a:lnTo>
                  <a:cubicBezTo>
                    <a:pt x="275746" y="175181"/>
                    <a:pt x="270151" y="180776"/>
                    <a:pt x="263250" y="180776"/>
                  </a:cubicBezTo>
                  <a:cubicBezTo>
                    <a:pt x="256349" y="180776"/>
                    <a:pt x="250754" y="175181"/>
                    <a:pt x="250754" y="168280"/>
                  </a:cubicBezTo>
                  <a:lnTo>
                    <a:pt x="250754" y="152868"/>
                  </a:lnTo>
                  <a:lnTo>
                    <a:pt x="225762" y="152868"/>
                  </a:lnTo>
                  <a:lnTo>
                    <a:pt x="225762" y="168280"/>
                  </a:lnTo>
                  <a:cubicBezTo>
                    <a:pt x="225762" y="175181"/>
                    <a:pt x="220167" y="180776"/>
                    <a:pt x="213266" y="180776"/>
                  </a:cubicBezTo>
                  <a:cubicBezTo>
                    <a:pt x="206365" y="180776"/>
                    <a:pt x="200770" y="175181"/>
                    <a:pt x="200770" y="168280"/>
                  </a:cubicBezTo>
                  <a:lnTo>
                    <a:pt x="200770" y="152868"/>
                  </a:lnTo>
                  <a:lnTo>
                    <a:pt x="185358" y="152868"/>
                  </a:lnTo>
                  <a:cubicBezTo>
                    <a:pt x="178457" y="152868"/>
                    <a:pt x="172862" y="147274"/>
                    <a:pt x="172862" y="140372"/>
                  </a:cubicBezTo>
                  <a:cubicBezTo>
                    <a:pt x="172862" y="133471"/>
                    <a:pt x="178457" y="127876"/>
                    <a:pt x="185358" y="127876"/>
                  </a:cubicBezTo>
                  <a:lnTo>
                    <a:pt x="200770" y="127876"/>
                  </a:lnTo>
                  <a:lnTo>
                    <a:pt x="200770" y="102884"/>
                  </a:lnTo>
                  <a:lnTo>
                    <a:pt x="185358" y="102884"/>
                  </a:lnTo>
                  <a:cubicBezTo>
                    <a:pt x="178457" y="102884"/>
                    <a:pt x="172862" y="97289"/>
                    <a:pt x="172862" y="90388"/>
                  </a:cubicBezTo>
                  <a:cubicBezTo>
                    <a:pt x="172862" y="83487"/>
                    <a:pt x="178457" y="77892"/>
                    <a:pt x="185358" y="77892"/>
                  </a:cubicBezTo>
                  <a:lnTo>
                    <a:pt x="200770" y="77892"/>
                  </a:lnTo>
                  <a:lnTo>
                    <a:pt x="200770" y="62480"/>
                  </a:lnTo>
                  <a:cubicBezTo>
                    <a:pt x="200770" y="55579"/>
                    <a:pt x="206365" y="49984"/>
                    <a:pt x="213266" y="49984"/>
                  </a:cubicBezTo>
                  <a:cubicBezTo>
                    <a:pt x="220167" y="49984"/>
                    <a:pt x="225762" y="55579"/>
                    <a:pt x="225762" y="62480"/>
                  </a:cubicBezTo>
                  <a:lnTo>
                    <a:pt x="225762" y="77892"/>
                  </a:lnTo>
                  <a:lnTo>
                    <a:pt x="250754" y="77892"/>
                  </a:lnTo>
                  <a:lnTo>
                    <a:pt x="250754" y="62480"/>
                  </a:lnTo>
                  <a:cubicBezTo>
                    <a:pt x="250754" y="55579"/>
                    <a:pt x="256349" y="49984"/>
                    <a:pt x="263250" y="49984"/>
                  </a:cubicBezTo>
                  <a:cubicBezTo>
                    <a:pt x="270151" y="49984"/>
                    <a:pt x="275746" y="55579"/>
                    <a:pt x="275746" y="62480"/>
                  </a:cubicBezTo>
                  <a:lnTo>
                    <a:pt x="275746" y="77892"/>
                  </a:lnTo>
                  <a:lnTo>
                    <a:pt x="291158" y="77892"/>
                  </a:lnTo>
                  <a:cubicBezTo>
                    <a:pt x="298059" y="77892"/>
                    <a:pt x="303654" y="83487"/>
                    <a:pt x="303654" y="90388"/>
                  </a:cubicBezTo>
                  <a:cubicBezTo>
                    <a:pt x="303654" y="97289"/>
                    <a:pt x="298059" y="102884"/>
                    <a:pt x="291158" y="102884"/>
                  </a:cubicBezTo>
                  <a:lnTo>
                    <a:pt x="275746" y="102884"/>
                  </a:lnTo>
                  <a:lnTo>
                    <a:pt x="275746" y="127876"/>
                  </a:lnTo>
                  <a:close/>
                  <a:moveTo>
                    <a:pt x="329063" y="62480"/>
                  </a:moveTo>
                  <a:cubicBezTo>
                    <a:pt x="329063" y="55579"/>
                    <a:pt x="334658" y="49984"/>
                    <a:pt x="341559" y="49984"/>
                  </a:cubicBezTo>
                  <a:cubicBezTo>
                    <a:pt x="348460" y="49984"/>
                    <a:pt x="354055" y="55579"/>
                    <a:pt x="354055" y="62480"/>
                  </a:cubicBezTo>
                  <a:lnTo>
                    <a:pt x="354055" y="118296"/>
                  </a:lnTo>
                  <a:cubicBezTo>
                    <a:pt x="354055" y="125197"/>
                    <a:pt x="348460" y="130792"/>
                    <a:pt x="341559" y="130792"/>
                  </a:cubicBezTo>
                  <a:cubicBezTo>
                    <a:pt x="334658" y="130792"/>
                    <a:pt x="329063" y="125197"/>
                    <a:pt x="329063" y="118296"/>
                  </a:cubicBezTo>
                  <a:close/>
                  <a:moveTo>
                    <a:pt x="341725" y="180776"/>
                  </a:moveTo>
                  <a:cubicBezTo>
                    <a:pt x="334824" y="180776"/>
                    <a:pt x="329229" y="175181"/>
                    <a:pt x="329229" y="168280"/>
                  </a:cubicBezTo>
                  <a:cubicBezTo>
                    <a:pt x="329229" y="161379"/>
                    <a:pt x="334824" y="155784"/>
                    <a:pt x="341725" y="155784"/>
                  </a:cubicBezTo>
                  <a:cubicBezTo>
                    <a:pt x="348627" y="155784"/>
                    <a:pt x="354222" y="161379"/>
                    <a:pt x="354222" y="168280"/>
                  </a:cubicBezTo>
                  <a:cubicBezTo>
                    <a:pt x="354222" y="175181"/>
                    <a:pt x="348627" y="180776"/>
                    <a:pt x="341725" y="180776"/>
                  </a:cubicBezTo>
                  <a:close/>
                </a:path>
              </a:pathLst>
            </a:custGeom>
            <a:grpFill/>
            <a:ln w="8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66" name="그룹 65">
            <a:extLst>
              <a:ext uri="{FF2B5EF4-FFF2-40B4-BE49-F238E27FC236}">
                <a16:creationId xmlns:a16="http://schemas.microsoft.com/office/drawing/2014/main" id="{9C09A126-1826-FF24-61BC-0693A24DE142}"/>
              </a:ext>
            </a:extLst>
          </p:cNvPr>
          <p:cNvGrpSpPr/>
          <p:nvPr/>
        </p:nvGrpSpPr>
        <p:grpSpPr>
          <a:xfrm>
            <a:off x="7594286" y="4050514"/>
            <a:ext cx="226054" cy="286642"/>
            <a:chOff x="8102471" y="2498219"/>
            <a:chExt cx="133624" cy="169438"/>
          </a:xfrm>
          <a:solidFill>
            <a:schemeClr val="bg1"/>
          </a:solidFill>
        </p:grpSpPr>
        <p:sp>
          <p:nvSpPr>
            <p:cNvPr id="64" name="자유형: 도형 63">
              <a:extLst>
                <a:ext uri="{FF2B5EF4-FFF2-40B4-BE49-F238E27FC236}">
                  <a16:creationId xmlns:a16="http://schemas.microsoft.com/office/drawing/2014/main" id="{45911B8A-C71D-6887-7E3D-766152B0CEF9}"/>
                </a:ext>
              </a:extLst>
            </p:cNvPr>
            <p:cNvSpPr/>
            <p:nvPr/>
          </p:nvSpPr>
          <p:spPr>
            <a:xfrm>
              <a:off x="8102471" y="2580877"/>
              <a:ext cx="133624" cy="86780"/>
            </a:xfrm>
            <a:custGeom>
              <a:avLst/>
              <a:gdLst>
                <a:gd name="connsiteX0" fmla="*/ 66812 w 133624"/>
                <a:gd name="connsiteY0" fmla="*/ 0 h 86780"/>
                <a:gd name="connsiteX1" fmla="*/ 0 w 133624"/>
                <a:gd name="connsiteY1" fmla="*/ 66787 h 86780"/>
                <a:gd name="connsiteX2" fmla="*/ 0 w 133624"/>
                <a:gd name="connsiteY2" fmla="*/ 73335 h 86780"/>
                <a:gd name="connsiteX3" fmla="*/ 13412 w 133624"/>
                <a:gd name="connsiteY3" fmla="*/ 86781 h 86780"/>
                <a:gd name="connsiteX4" fmla="*/ 13429 w 133624"/>
                <a:gd name="connsiteY4" fmla="*/ 86781 h 86780"/>
                <a:gd name="connsiteX5" fmla="*/ 120195 w 133624"/>
                <a:gd name="connsiteY5" fmla="*/ 86781 h 86780"/>
                <a:gd name="connsiteX6" fmla="*/ 133625 w 133624"/>
                <a:gd name="connsiteY6" fmla="*/ 73352 h 86780"/>
                <a:gd name="connsiteX7" fmla="*/ 133625 w 133624"/>
                <a:gd name="connsiteY7" fmla="*/ 66787 h 86780"/>
                <a:gd name="connsiteX8" fmla="*/ 66812 w 133624"/>
                <a:gd name="connsiteY8" fmla="*/ 0 h 86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3624" h="86780">
                  <a:moveTo>
                    <a:pt x="66812" y="0"/>
                  </a:moveTo>
                  <a:cubicBezTo>
                    <a:pt x="29922" y="0"/>
                    <a:pt x="14" y="29897"/>
                    <a:pt x="0" y="66787"/>
                  </a:cubicBezTo>
                  <a:lnTo>
                    <a:pt x="0" y="73335"/>
                  </a:lnTo>
                  <a:cubicBezTo>
                    <a:pt x="-9" y="80752"/>
                    <a:pt x="5996" y="86772"/>
                    <a:pt x="13412" y="86781"/>
                  </a:cubicBezTo>
                  <a:cubicBezTo>
                    <a:pt x="13418" y="86781"/>
                    <a:pt x="13423" y="86781"/>
                    <a:pt x="13429" y="86781"/>
                  </a:cubicBezTo>
                  <a:lnTo>
                    <a:pt x="120195" y="86781"/>
                  </a:lnTo>
                  <a:cubicBezTo>
                    <a:pt x="127612" y="86781"/>
                    <a:pt x="133625" y="80769"/>
                    <a:pt x="133625" y="73352"/>
                  </a:cubicBezTo>
                  <a:lnTo>
                    <a:pt x="133625" y="66787"/>
                  </a:lnTo>
                  <a:cubicBezTo>
                    <a:pt x="133610" y="29897"/>
                    <a:pt x="103702" y="0"/>
                    <a:pt x="66812" y="0"/>
                  </a:cubicBezTo>
                  <a:close/>
                </a:path>
              </a:pathLst>
            </a:custGeom>
            <a:grpFill/>
            <a:ln w="8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65" name="자유형: 도형 64">
              <a:extLst>
                <a:ext uri="{FF2B5EF4-FFF2-40B4-BE49-F238E27FC236}">
                  <a16:creationId xmlns:a16="http://schemas.microsoft.com/office/drawing/2014/main" id="{F1C4D3AD-19C7-CB28-AD5A-D919C1770F84}"/>
                </a:ext>
              </a:extLst>
            </p:cNvPr>
            <p:cNvSpPr/>
            <p:nvPr/>
          </p:nvSpPr>
          <p:spPr>
            <a:xfrm>
              <a:off x="8127955" y="2498219"/>
              <a:ext cx="82657" cy="82657"/>
            </a:xfrm>
            <a:custGeom>
              <a:avLst/>
              <a:gdLst>
                <a:gd name="connsiteX0" fmla="*/ 82657 w 82657"/>
                <a:gd name="connsiteY0" fmla="*/ 41329 h 82657"/>
                <a:gd name="connsiteX1" fmla="*/ 41329 w 82657"/>
                <a:gd name="connsiteY1" fmla="*/ 0 h 82657"/>
                <a:gd name="connsiteX2" fmla="*/ 0 w 82657"/>
                <a:gd name="connsiteY2" fmla="*/ 41329 h 82657"/>
                <a:gd name="connsiteX3" fmla="*/ 41329 w 82657"/>
                <a:gd name="connsiteY3" fmla="*/ 82657 h 82657"/>
                <a:gd name="connsiteX4" fmla="*/ 82657 w 82657"/>
                <a:gd name="connsiteY4" fmla="*/ 41345 h 82657"/>
                <a:gd name="connsiteX5" fmla="*/ 82657 w 82657"/>
                <a:gd name="connsiteY5" fmla="*/ 41329 h 82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2657" h="82657">
                  <a:moveTo>
                    <a:pt x="82657" y="41329"/>
                  </a:moveTo>
                  <a:cubicBezTo>
                    <a:pt x="82657" y="18503"/>
                    <a:pt x="64154" y="0"/>
                    <a:pt x="41329" y="0"/>
                  </a:cubicBezTo>
                  <a:cubicBezTo>
                    <a:pt x="18503" y="0"/>
                    <a:pt x="0" y="18503"/>
                    <a:pt x="0" y="41329"/>
                  </a:cubicBezTo>
                  <a:cubicBezTo>
                    <a:pt x="0" y="64154"/>
                    <a:pt x="18503" y="82657"/>
                    <a:pt x="41329" y="82657"/>
                  </a:cubicBezTo>
                  <a:cubicBezTo>
                    <a:pt x="64149" y="82662"/>
                    <a:pt x="82652" y="64166"/>
                    <a:pt x="82657" y="41345"/>
                  </a:cubicBezTo>
                  <a:cubicBezTo>
                    <a:pt x="82657" y="41339"/>
                    <a:pt x="82657" y="41334"/>
                    <a:pt x="82657" y="41329"/>
                  </a:cubicBezTo>
                  <a:close/>
                </a:path>
              </a:pathLst>
            </a:custGeom>
            <a:grpFill/>
            <a:ln w="8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73" name="그룹 72">
            <a:extLst>
              <a:ext uri="{FF2B5EF4-FFF2-40B4-BE49-F238E27FC236}">
                <a16:creationId xmlns:a16="http://schemas.microsoft.com/office/drawing/2014/main" id="{F989BF61-0FF6-C828-B325-08BA97DB5E1B}"/>
              </a:ext>
            </a:extLst>
          </p:cNvPr>
          <p:cNvGrpSpPr/>
          <p:nvPr/>
        </p:nvGrpSpPr>
        <p:grpSpPr>
          <a:xfrm>
            <a:off x="3034987" y="4050514"/>
            <a:ext cx="226054" cy="286642"/>
            <a:chOff x="8102471" y="2498219"/>
            <a:chExt cx="133624" cy="169438"/>
          </a:xfrm>
          <a:solidFill>
            <a:schemeClr val="bg1"/>
          </a:solidFill>
        </p:grpSpPr>
        <p:sp>
          <p:nvSpPr>
            <p:cNvPr id="74" name="자유형: 도형 73">
              <a:extLst>
                <a:ext uri="{FF2B5EF4-FFF2-40B4-BE49-F238E27FC236}">
                  <a16:creationId xmlns:a16="http://schemas.microsoft.com/office/drawing/2014/main" id="{2BA3E003-5397-08F0-72B0-B5DDAA93A730}"/>
                </a:ext>
              </a:extLst>
            </p:cNvPr>
            <p:cNvSpPr/>
            <p:nvPr/>
          </p:nvSpPr>
          <p:spPr>
            <a:xfrm>
              <a:off x="8102471" y="2580877"/>
              <a:ext cx="133624" cy="86780"/>
            </a:xfrm>
            <a:custGeom>
              <a:avLst/>
              <a:gdLst>
                <a:gd name="connsiteX0" fmla="*/ 66812 w 133624"/>
                <a:gd name="connsiteY0" fmla="*/ 0 h 86780"/>
                <a:gd name="connsiteX1" fmla="*/ 0 w 133624"/>
                <a:gd name="connsiteY1" fmla="*/ 66787 h 86780"/>
                <a:gd name="connsiteX2" fmla="*/ 0 w 133624"/>
                <a:gd name="connsiteY2" fmla="*/ 73335 h 86780"/>
                <a:gd name="connsiteX3" fmla="*/ 13412 w 133624"/>
                <a:gd name="connsiteY3" fmla="*/ 86781 h 86780"/>
                <a:gd name="connsiteX4" fmla="*/ 13429 w 133624"/>
                <a:gd name="connsiteY4" fmla="*/ 86781 h 86780"/>
                <a:gd name="connsiteX5" fmla="*/ 120195 w 133624"/>
                <a:gd name="connsiteY5" fmla="*/ 86781 h 86780"/>
                <a:gd name="connsiteX6" fmla="*/ 133625 w 133624"/>
                <a:gd name="connsiteY6" fmla="*/ 73352 h 86780"/>
                <a:gd name="connsiteX7" fmla="*/ 133625 w 133624"/>
                <a:gd name="connsiteY7" fmla="*/ 66787 h 86780"/>
                <a:gd name="connsiteX8" fmla="*/ 66812 w 133624"/>
                <a:gd name="connsiteY8" fmla="*/ 0 h 86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3624" h="86780">
                  <a:moveTo>
                    <a:pt x="66812" y="0"/>
                  </a:moveTo>
                  <a:cubicBezTo>
                    <a:pt x="29922" y="0"/>
                    <a:pt x="14" y="29897"/>
                    <a:pt x="0" y="66787"/>
                  </a:cubicBezTo>
                  <a:lnTo>
                    <a:pt x="0" y="73335"/>
                  </a:lnTo>
                  <a:cubicBezTo>
                    <a:pt x="-9" y="80752"/>
                    <a:pt x="5996" y="86772"/>
                    <a:pt x="13412" y="86781"/>
                  </a:cubicBezTo>
                  <a:cubicBezTo>
                    <a:pt x="13418" y="86781"/>
                    <a:pt x="13423" y="86781"/>
                    <a:pt x="13429" y="86781"/>
                  </a:cubicBezTo>
                  <a:lnTo>
                    <a:pt x="120195" y="86781"/>
                  </a:lnTo>
                  <a:cubicBezTo>
                    <a:pt x="127612" y="86781"/>
                    <a:pt x="133625" y="80769"/>
                    <a:pt x="133625" y="73352"/>
                  </a:cubicBezTo>
                  <a:lnTo>
                    <a:pt x="133625" y="66787"/>
                  </a:lnTo>
                  <a:cubicBezTo>
                    <a:pt x="133610" y="29897"/>
                    <a:pt x="103702" y="0"/>
                    <a:pt x="66812" y="0"/>
                  </a:cubicBezTo>
                  <a:close/>
                </a:path>
              </a:pathLst>
            </a:custGeom>
            <a:grpFill/>
            <a:ln w="8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75" name="자유형: 도형 74">
              <a:extLst>
                <a:ext uri="{FF2B5EF4-FFF2-40B4-BE49-F238E27FC236}">
                  <a16:creationId xmlns:a16="http://schemas.microsoft.com/office/drawing/2014/main" id="{BE3A58F6-242F-0548-31F1-F178E937C7D5}"/>
                </a:ext>
              </a:extLst>
            </p:cNvPr>
            <p:cNvSpPr/>
            <p:nvPr/>
          </p:nvSpPr>
          <p:spPr>
            <a:xfrm>
              <a:off x="8127955" y="2498219"/>
              <a:ext cx="82657" cy="82657"/>
            </a:xfrm>
            <a:custGeom>
              <a:avLst/>
              <a:gdLst>
                <a:gd name="connsiteX0" fmla="*/ 82657 w 82657"/>
                <a:gd name="connsiteY0" fmla="*/ 41329 h 82657"/>
                <a:gd name="connsiteX1" fmla="*/ 41329 w 82657"/>
                <a:gd name="connsiteY1" fmla="*/ 0 h 82657"/>
                <a:gd name="connsiteX2" fmla="*/ 0 w 82657"/>
                <a:gd name="connsiteY2" fmla="*/ 41329 h 82657"/>
                <a:gd name="connsiteX3" fmla="*/ 41329 w 82657"/>
                <a:gd name="connsiteY3" fmla="*/ 82657 h 82657"/>
                <a:gd name="connsiteX4" fmla="*/ 82657 w 82657"/>
                <a:gd name="connsiteY4" fmla="*/ 41345 h 82657"/>
                <a:gd name="connsiteX5" fmla="*/ 82657 w 82657"/>
                <a:gd name="connsiteY5" fmla="*/ 41329 h 82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2657" h="82657">
                  <a:moveTo>
                    <a:pt x="82657" y="41329"/>
                  </a:moveTo>
                  <a:cubicBezTo>
                    <a:pt x="82657" y="18503"/>
                    <a:pt x="64154" y="0"/>
                    <a:pt x="41329" y="0"/>
                  </a:cubicBezTo>
                  <a:cubicBezTo>
                    <a:pt x="18503" y="0"/>
                    <a:pt x="0" y="18503"/>
                    <a:pt x="0" y="41329"/>
                  </a:cubicBezTo>
                  <a:cubicBezTo>
                    <a:pt x="0" y="64154"/>
                    <a:pt x="18503" y="82657"/>
                    <a:pt x="41329" y="82657"/>
                  </a:cubicBezTo>
                  <a:cubicBezTo>
                    <a:pt x="64149" y="82662"/>
                    <a:pt x="82652" y="64166"/>
                    <a:pt x="82657" y="41345"/>
                  </a:cubicBezTo>
                  <a:cubicBezTo>
                    <a:pt x="82657" y="41339"/>
                    <a:pt x="82657" y="41334"/>
                    <a:pt x="82657" y="41329"/>
                  </a:cubicBezTo>
                  <a:close/>
                </a:path>
              </a:pathLst>
            </a:custGeom>
            <a:grpFill/>
            <a:ln w="8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pic>
        <p:nvPicPr>
          <p:cNvPr id="77" name="그래픽 76">
            <a:extLst>
              <a:ext uri="{FF2B5EF4-FFF2-40B4-BE49-F238E27FC236}">
                <a16:creationId xmlns:a16="http://schemas.microsoft.com/office/drawing/2014/main" id="{1FAC0560-E1FD-228B-5D65-9A208D9CAE5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2939109" y="5368070"/>
            <a:ext cx="417811" cy="362836"/>
          </a:xfrm>
          <a:prstGeom prst="rect">
            <a:avLst/>
          </a:prstGeom>
        </p:spPr>
      </p:pic>
      <p:pic>
        <p:nvPicPr>
          <p:cNvPr id="79" name="그래픽 78">
            <a:extLst>
              <a:ext uri="{FF2B5EF4-FFF2-40B4-BE49-F238E27FC236}">
                <a16:creationId xmlns:a16="http://schemas.microsoft.com/office/drawing/2014/main" id="{0A870EBE-C1EB-E2F0-F882-C3C030A1729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7542967" y="5405053"/>
            <a:ext cx="328692" cy="336612"/>
          </a:xfrm>
          <a:prstGeom prst="rect">
            <a:avLst/>
          </a:prstGeom>
        </p:spPr>
      </p:pic>
      <p:sp>
        <p:nvSpPr>
          <p:cNvPr id="54" name="TextBox 53">
            <a:extLst>
              <a:ext uri="{FF2B5EF4-FFF2-40B4-BE49-F238E27FC236}">
                <a16:creationId xmlns:a16="http://schemas.microsoft.com/office/drawing/2014/main" id="{41AD20E7-82CD-4A73-A32D-216D37395138}"/>
              </a:ext>
            </a:extLst>
          </p:cNvPr>
          <p:cNvSpPr txBox="1"/>
          <p:nvPr/>
        </p:nvSpPr>
        <p:spPr>
          <a:xfrm>
            <a:off x="4330690" y="3731891"/>
            <a:ext cx="2728311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200" b="0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사업주</a:t>
            </a:r>
            <a:r>
              <a:rPr kumimoji="0" lang="en-US" altLang="ko-KR" sz="1200" b="0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1200" b="0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사업경영담당자</a:t>
            </a:r>
            <a:r>
              <a:rPr kumimoji="0" lang="en-US" altLang="ko-KR" sz="1200" b="0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1200" b="0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근로자에 관한 사항에</a:t>
            </a:r>
            <a:endParaRPr kumimoji="0" lang="en-US" altLang="ko-KR" sz="1200" b="0" i="0" u="none" strike="noStrike" kern="1200" cap="none" spc="-150" normalizeH="0" baseline="0" noProof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200" b="0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대하여 사업주를 위하여 행위하는 자 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FC46B364-8CE6-4929-854E-5CAFC5B31F6F}"/>
              </a:ext>
            </a:extLst>
          </p:cNvPr>
          <p:cNvSpPr txBox="1"/>
          <p:nvPr/>
        </p:nvSpPr>
        <p:spPr>
          <a:xfrm>
            <a:off x="4330690" y="4296754"/>
            <a:ext cx="2579232" cy="553998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200" b="0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피해자의 사용자와 근로관계를 맺고 있는</a:t>
            </a:r>
            <a:endParaRPr kumimoji="0" lang="en-US" altLang="ko-KR" sz="1200" b="0" i="0" u="none" strike="noStrike" kern="1200" cap="none" spc="-150" normalizeH="0" baseline="0" noProof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200" b="0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근로자</a:t>
            </a:r>
            <a:r>
              <a:rPr kumimoji="0" lang="en-US" altLang="ko-KR" sz="1200" b="0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1200" b="0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파견근로자의 경우 사용사업주 소속</a:t>
            </a:r>
            <a:endParaRPr kumimoji="0" lang="en-US" altLang="ko-KR" sz="1200" b="0" i="0" u="none" strike="noStrike" kern="1200" cap="none" spc="-150" normalizeH="0" baseline="0" noProof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200" b="0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근로자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09A440FC-98CA-4D60-8B33-1DE7FC2AC5E9}"/>
              </a:ext>
            </a:extLst>
          </p:cNvPr>
          <p:cNvSpPr txBox="1"/>
          <p:nvPr/>
        </p:nvSpPr>
        <p:spPr>
          <a:xfrm>
            <a:off x="8382550" y="3891309"/>
            <a:ext cx="2967159" cy="69506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R="0" lvl="0" algn="l" defTabSz="914400" rtl="0" eaLnBrk="1" fontAlgn="auto" latinLnBrk="1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ko-KR" altLang="en-US" sz="1200" spc="-15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 정</a:t>
            </a:r>
            <a:r>
              <a:rPr kumimoji="0" lang="ko-KR" altLang="en-US" sz="1200" b="0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규직</a:t>
            </a:r>
            <a:r>
              <a:rPr kumimoji="0" lang="en-US" altLang="ko-KR" sz="1200" b="0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1200" b="0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계약직</a:t>
            </a:r>
            <a:r>
              <a:rPr kumimoji="0" lang="en-US" altLang="ko-KR" sz="1200" b="0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1200" b="0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임시직</a:t>
            </a:r>
            <a:r>
              <a:rPr kumimoji="0" lang="en-US" altLang="ko-KR" sz="1200" b="0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1200" b="0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일용직 등 명칭</a:t>
            </a:r>
            <a:r>
              <a:rPr kumimoji="0" lang="en-US" altLang="ko-KR" sz="1200" b="0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1200" b="0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고용형태</a:t>
            </a:r>
            <a:r>
              <a:rPr kumimoji="0" lang="en-US" altLang="ko-KR" sz="1200" b="0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, </a:t>
            </a:r>
          </a:p>
          <a:p>
            <a:pPr marR="0" lvl="0" indent="92075" algn="l" defTabSz="914400" rtl="0" eaLnBrk="1" fontAlgn="auto" latinLnBrk="1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ko-KR" altLang="en-US" sz="1200" b="0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계약기간 관계 없이 모든 근로기준법상 근로자</a:t>
            </a:r>
          </a:p>
          <a:p>
            <a:pPr marR="0" lvl="0" algn="l" defTabSz="914400" rtl="0" eaLnBrk="1" fontAlgn="auto" latinLnBrk="1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1200" b="0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특수형태 </a:t>
            </a:r>
            <a:r>
              <a:rPr kumimoji="0" lang="ko-KR" altLang="en-US" sz="1200" b="0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근로종사자는 근로기준법 적용 제외 </a:t>
            </a:r>
          </a:p>
        </p:txBody>
      </p:sp>
    </p:spTree>
    <p:extLst>
      <p:ext uri="{BB962C8B-B14F-4D97-AF65-F5344CB8AC3E}">
        <p14:creationId xmlns:p14="http://schemas.microsoft.com/office/powerpoint/2010/main" val="22908770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3162</Words>
  <Application>Microsoft Office PowerPoint</Application>
  <PresentationFormat>와이드스크린</PresentationFormat>
  <Paragraphs>497</Paragraphs>
  <Slides>23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23</vt:i4>
      </vt:variant>
    </vt:vector>
  </HeadingPairs>
  <TitlesOfParts>
    <vt:vector size="32" baseType="lpstr">
      <vt:lpstr>G마켓 산스 TTF Bold</vt:lpstr>
      <vt:lpstr>G마켓 산스 TTF Medium</vt:lpstr>
      <vt:lpstr>HY견명조</vt:lpstr>
      <vt:lpstr>PT Sans</vt:lpstr>
      <vt:lpstr>맑은 고딕</vt:lpstr>
      <vt:lpstr>Arial</vt:lpstr>
      <vt:lpstr>Calibri Light</vt:lpstr>
      <vt:lpstr>Century Gothic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/>
  <cp:lastModifiedBy/>
  <cp:revision>79</cp:revision>
  <dcterms:created xsi:type="dcterms:W3CDTF">2023-10-23T02:38:24Z</dcterms:created>
  <dcterms:modified xsi:type="dcterms:W3CDTF">2024-01-31T02:29:14Z</dcterms:modified>
</cp:coreProperties>
</file>