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407" r:id="rId2"/>
    <p:sldId id="408" r:id="rId3"/>
    <p:sldId id="388" r:id="rId4"/>
    <p:sldId id="367" r:id="rId5"/>
    <p:sldId id="368" r:id="rId6"/>
    <p:sldId id="410" r:id="rId7"/>
    <p:sldId id="396" r:id="rId8"/>
    <p:sldId id="350" r:id="rId9"/>
    <p:sldId id="393" r:id="rId10"/>
    <p:sldId id="397" r:id="rId11"/>
    <p:sldId id="394" r:id="rId12"/>
    <p:sldId id="398" r:id="rId13"/>
    <p:sldId id="399" r:id="rId14"/>
    <p:sldId id="395" r:id="rId15"/>
    <p:sldId id="412" r:id="rId16"/>
    <p:sldId id="400" r:id="rId17"/>
    <p:sldId id="411" r:id="rId18"/>
    <p:sldId id="403" r:id="rId19"/>
    <p:sldId id="369" r:id="rId20"/>
    <p:sldId id="378" r:id="rId21"/>
    <p:sldId id="360" r:id="rId22"/>
    <p:sldId id="382" r:id="rId23"/>
    <p:sldId id="347" r:id="rId24"/>
    <p:sldId id="383" r:id="rId25"/>
    <p:sldId id="379" r:id="rId26"/>
    <p:sldId id="390" r:id="rId27"/>
    <p:sldId id="409" r:id="rId28"/>
    <p:sldId id="405" r:id="rId29"/>
    <p:sldId id="406" r:id="rId30"/>
    <p:sldId id="404" r:id="rId31"/>
  </p:sldIdLst>
  <p:sldSz cx="9144000" cy="6858000" type="screen4x3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EEEEEE"/>
    <a:srgbClr val="010203"/>
    <a:srgbClr val="FFF9E7"/>
    <a:srgbClr val="6A49A5"/>
    <a:srgbClr val="7070A0"/>
    <a:srgbClr val="765A9E"/>
    <a:srgbClr val="FDF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296" autoAdjust="0"/>
  </p:normalViewPr>
  <p:slideViewPr>
    <p:cSldViewPr snapToGrid="0">
      <p:cViewPr varScale="1">
        <p:scale>
          <a:sx n="109" d="100"/>
          <a:sy n="109" d="100"/>
        </p:scale>
        <p:origin x="16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 smtClean="0"/>
              <a:t>Covid19</a:t>
            </a:r>
            <a:r>
              <a:rPr lang="ko-KR" altLang="en-US" sz="1800" dirty="0" smtClean="0"/>
              <a:t>의 세계적</a:t>
            </a:r>
            <a:r>
              <a:rPr lang="en-US" sz="1800" dirty="0" smtClean="0"/>
              <a:t> </a:t>
            </a:r>
            <a:r>
              <a:rPr lang="ko-KR" sz="1800" dirty="0" err="1"/>
              <a:t>확산추세</a:t>
            </a:r>
            <a:endParaRPr lang="ko-KR" sz="1800" dirty="0"/>
          </a:p>
        </c:rich>
      </c:tx>
      <c:layout/>
      <c:overlay val="0"/>
      <c:spPr>
        <a:solidFill>
          <a:schemeClr val="accent4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498558647910947"/>
          <c:y val="9.232935751646297E-2"/>
          <c:w val="0.87248497163660998"/>
          <c:h val="0.80525450229986395"/>
        </c:manualLayout>
      </c:layout>
      <c:lineChart>
        <c:grouping val="standar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누적확진자</c:v>
                </c:pt>
              </c:strCache>
            </c:strRef>
          </c:tx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Sheet1!$C$3:$I$3</c:f>
              <c:strCache>
                <c:ptCount val="7"/>
                <c:pt idx="0">
                  <c:v>2.26</c:v>
                </c:pt>
                <c:pt idx="1">
                  <c:v>3.11</c:v>
                </c:pt>
                <c:pt idx="2">
                  <c:v>3. 26</c:v>
                </c:pt>
                <c:pt idx="3">
                  <c:v>4.10. </c:v>
                </c:pt>
                <c:pt idx="4">
                  <c:v>4.25</c:v>
                </c:pt>
                <c:pt idx="5">
                  <c:v>5.9</c:v>
                </c:pt>
                <c:pt idx="6">
                  <c:v>5.15</c:v>
                </c:pt>
              </c:strCache>
            </c:strRef>
          </c:cat>
          <c:val>
            <c:numRef>
              <c:f>Sheet1!$C$4:$I$4</c:f>
              <c:numCache>
                <c:formatCode>#,##0</c:formatCode>
                <c:ptCount val="7"/>
                <c:pt idx="0">
                  <c:v>81109</c:v>
                </c:pt>
                <c:pt idx="1">
                  <c:v>118319</c:v>
                </c:pt>
                <c:pt idx="2">
                  <c:v>462684</c:v>
                </c:pt>
                <c:pt idx="3">
                  <c:v>1521252</c:v>
                </c:pt>
                <c:pt idx="4">
                  <c:v>2719896</c:v>
                </c:pt>
                <c:pt idx="5">
                  <c:v>3855788</c:v>
                </c:pt>
                <c:pt idx="6">
                  <c:v>4338658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BA0-4BEF-A4A3-57A41591E4C5}"/>
            </c:ext>
          </c:extLst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최대5개국확진자</c:v>
                </c:pt>
              </c:strCache>
            </c:strRef>
          </c:tx>
          <c:spPr>
            <a:ln w="22225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Sheet1!$C$3:$I$3</c:f>
              <c:strCache>
                <c:ptCount val="7"/>
                <c:pt idx="0">
                  <c:v>2.26</c:v>
                </c:pt>
                <c:pt idx="1">
                  <c:v>3.11</c:v>
                </c:pt>
                <c:pt idx="2">
                  <c:v>3. 26</c:v>
                </c:pt>
                <c:pt idx="3">
                  <c:v>4.10. </c:v>
                </c:pt>
                <c:pt idx="4">
                  <c:v>4.25</c:v>
                </c:pt>
                <c:pt idx="5">
                  <c:v>5.9</c:v>
                </c:pt>
                <c:pt idx="6">
                  <c:v>5.15</c:v>
                </c:pt>
              </c:strCache>
            </c:strRef>
          </c:cat>
          <c:val>
            <c:numRef>
              <c:f>Sheet1!$C$5:$I$5</c:f>
              <c:numCache>
                <c:formatCode>#,##0</c:formatCode>
                <c:ptCount val="7"/>
                <c:pt idx="0">
                  <c:v>80724</c:v>
                </c:pt>
                <c:pt idx="1">
                  <c:v>108675</c:v>
                </c:pt>
                <c:pt idx="2">
                  <c:v>319968</c:v>
                </c:pt>
                <c:pt idx="3">
                  <c:v>920837</c:v>
                </c:pt>
                <c:pt idx="4">
                  <c:v>1569436</c:v>
                </c:pt>
                <c:pt idx="5">
                  <c:v>2095960</c:v>
                </c:pt>
                <c:pt idx="6">
                  <c:v>2310156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A0-4BEF-A4A3-57A41591E4C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408717824"/>
        <c:axId val="408715864"/>
      </c:lineChart>
      <c:catAx>
        <c:axId val="40871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8715864"/>
        <c:crosses val="autoZero"/>
        <c:auto val="1"/>
        <c:lblAlgn val="ctr"/>
        <c:lblOffset val="100"/>
        <c:noMultiLvlLbl val="0"/>
      </c:catAx>
      <c:valAx>
        <c:axId val="408715864"/>
        <c:scaling>
          <c:orientation val="minMax"/>
          <c:max val="4500000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871782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341828239212036"/>
          <c:y val="0.20079229715414862"/>
          <c:w val="0.39461744701267182"/>
          <c:h val="6.29682629015262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n-US" altLang="ko-KR" dirty="0" smtClean="0"/>
              <a:t>Covid19</a:t>
            </a:r>
            <a:r>
              <a:rPr lang="ko-KR" altLang="en-US" dirty="0" smtClean="0"/>
              <a:t>로 인한 세계 </a:t>
            </a:r>
            <a:r>
              <a:rPr lang="ko-KR" altLang="en-US" dirty="0" err="1" smtClean="0"/>
              <a:t>누적사망자</a:t>
            </a:r>
            <a:endParaRPr lang="ko-KR" altLang="en-US" dirty="0"/>
          </a:p>
        </c:rich>
      </c:tx>
      <c:layout>
        <c:manualLayout>
          <c:xMode val="edge"/>
          <c:yMode val="edge"/>
          <c:x val="0.16348567089715052"/>
          <c:y val="0.224987698527330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2.4173699015471166E-2"/>
          <c:y val="0"/>
          <c:w val="0.95165260196905765"/>
          <c:h val="0.88524868136528467"/>
        </c:manualLayout>
      </c:layout>
      <c:lineChart>
        <c:grouping val="standard"/>
        <c:varyColors val="0"/>
        <c:ser>
          <c:idx val="0"/>
          <c:order val="0"/>
          <c:tx>
            <c:strRef>
              <c:f>Sheet1!$H$26:$H$27</c:f>
              <c:strCache>
                <c:ptCount val="2"/>
                <c:pt idx="1">
                  <c:v>누적사망자</c:v>
                </c:pt>
              </c:strCache>
            </c:strRef>
          </c:tx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Sheet1!$G$28:$G$44</c:f>
              <c:strCache>
                <c:ptCount val="17"/>
                <c:pt idx="0">
                  <c:v>1.23 </c:v>
                </c:pt>
                <c:pt idx="1">
                  <c:v>1.30.</c:v>
                </c:pt>
                <c:pt idx="2">
                  <c:v>2.6</c:v>
                </c:pt>
                <c:pt idx="3">
                  <c:v>2.13</c:v>
                </c:pt>
                <c:pt idx="4">
                  <c:v>2.20 </c:v>
                </c:pt>
                <c:pt idx="5">
                  <c:v>2.27 </c:v>
                </c:pt>
                <c:pt idx="6">
                  <c:v>3.5</c:v>
                </c:pt>
                <c:pt idx="7">
                  <c:v>3.12 </c:v>
                </c:pt>
                <c:pt idx="8">
                  <c:v>3.19 </c:v>
                </c:pt>
                <c:pt idx="9">
                  <c:v>3.26 </c:v>
                </c:pt>
                <c:pt idx="10">
                  <c:v>4.2 </c:v>
                </c:pt>
                <c:pt idx="11">
                  <c:v>4.9 </c:v>
                </c:pt>
                <c:pt idx="12">
                  <c:v>4.16</c:v>
                </c:pt>
                <c:pt idx="13">
                  <c:v>4.23</c:v>
                </c:pt>
                <c:pt idx="14">
                  <c:v>4.30 </c:v>
                </c:pt>
                <c:pt idx="15">
                  <c:v>5.7</c:v>
                </c:pt>
                <c:pt idx="16">
                  <c:v>5.14 </c:v>
                </c:pt>
              </c:strCache>
            </c:strRef>
          </c:cat>
          <c:val>
            <c:numRef>
              <c:f>Sheet1!$H$28:$H$44</c:f>
              <c:numCache>
                <c:formatCode>General</c:formatCode>
                <c:ptCount val="17"/>
                <c:pt idx="0">
                  <c:v>25</c:v>
                </c:pt>
                <c:pt idx="1">
                  <c:v>213</c:v>
                </c:pt>
                <c:pt idx="2">
                  <c:v>638</c:v>
                </c:pt>
                <c:pt idx="3" formatCode="#,##0">
                  <c:v>1383</c:v>
                </c:pt>
                <c:pt idx="4" formatCode="#,##0">
                  <c:v>2247</c:v>
                </c:pt>
                <c:pt idx="5" formatCode="#,##0">
                  <c:v>2858</c:v>
                </c:pt>
                <c:pt idx="6" formatCode="#,##0">
                  <c:v>3387</c:v>
                </c:pt>
                <c:pt idx="7" formatCode="#,##0">
                  <c:v>4980</c:v>
                </c:pt>
                <c:pt idx="8" formatCode="#,##0">
                  <c:v>10077</c:v>
                </c:pt>
                <c:pt idx="9" formatCode="#,##0">
                  <c:v>24691</c:v>
                </c:pt>
                <c:pt idx="10" formatCode="#,##0">
                  <c:v>55503</c:v>
                </c:pt>
                <c:pt idx="11" formatCode="#,##0">
                  <c:v>100434</c:v>
                </c:pt>
                <c:pt idx="12" formatCode="#,##0">
                  <c:v>147789</c:v>
                </c:pt>
                <c:pt idx="13" formatCode="#,##0">
                  <c:v>193964</c:v>
                </c:pt>
                <c:pt idx="14" formatCode="#,##0">
                  <c:v>233824</c:v>
                </c:pt>
                <c:pt idx="15" formatCode="#,##0">
                  <c:v>270426</c:v>
                </c:pt>
                <c:pt idx="16" formatCode="#,##0">
                  <c:v>303082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D0-4901-A161-24FA5CD9681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408718608"/>
        <c:axId val="408719784"/>
      </c:lineChart>
      <c:catAx>
        <c:axId val="40871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3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8719784"/>
        <c:crosses val="autoZero"/>
        <c:auto val="1"/>
        <c:lblAlgn val="ctr"/>
        <c:lblOffset val="100"/>
        <c:noMultiLvlLbl val="0"/>
      </c:catAx>
      <c:valAx>
        <c:axId val="408719784"/>
        <c:scaling>
          <c:orientation val="minMax"/>
          <c:max val="3200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40871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1"/>
    </a:soli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xMode val="edge"/>
          <c:yMode val="edge"/>
          <c:x val="9.1936233173452366E-3"/>
          <c:y val="0.15983699468680701"/>
          <c:w val="0.98850797085331843"/>
          <c:h val="0.830202603791368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'[812018161p1g042.xlsx]g5-3'!$F$29</c:f>
              <c:strCache>
                <c:ptCount val="1"/>
                <c:pt idx="0">
                  <c:v>실업급여 2014</c:v>
                </c:pt>
              </c:strCache>
            </c:strRef>
          </c:tx>
          <c:spPr>
            <a:solidFill>
              <a:srgbClr val="4F81BD"/>
            </a:solidFill>
            <a:ln w="3175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'[812018161p1g042.xlsx]g5-3'!$D$30:$D$49</c:f>
              <c:strCache>
                <c:ptCount val="20"/>
                <c:pt idx="0">
                  <c:v>폴란드</c:v>
                </c:pt>
                <c:pt idx="1">
                  <c:v>일본</c:v>
                </c:pt>
                <c:pt idx="2">
                  <c:v>미국</c:v>
                </c:pt>
                <c:pt idx="3">
                  <c:v>이탈리아</c:v>
                </c:pt>
                <c:pt idx="4">
                  <c:v>칠레</c:v>
                </c:pt>
                <c:pt idx="5">
                  <c:v>캐나다</c:v>
                </c:pt>
                <c:pt idx="6">
                  <c:v>한국</c:v>
                </c:pt>
                <c:pt idx="7">
                  <c:v>스페인</c:v>
                </c:pt>
                <c:pt idx="8">
                  <c:v>영국</c:v>
                </c:pt>
                <c:pt idx="9">
                  <c:v>스위스</c:v>
                </c:pt>
                <c:pt idx="10">
                  <c:v>덴마크</c:v>
                </c:pt>
                <c:pt idx="11">
                  <c:v>네덜란드</c:v>
                </c:pt>
                <c:pt idx="12">
                  <c:v>스웨덴</c:v>
                </c:pt>
                <c:pt idx="13">
                  <c:v>호주</c:v>
                </c:pt>
                <c:pt idx="14">
                  <c:v>프랑스</c:v>
                </c:pt>
                <c:pt idx="15">
                  <c:v>벨기에</c:v>
                </c:pt>
                <c:pt idx="16">
                  <c:v>아일랜드</c:v>
                </c:pt>
                <c:pt idx="17">
                  <c:v>핀란드</c:v>
                </c:pt>
                <c:pt idx="18">
                  <c:v>독일</c:v>
                </c:pt>
                <c:pt idx="19">
                  <c:v>OECD</c:v>
                </c:pt>
              </c:strCache>
            </c:strRef>
          </c:cat>
          <c:val>
            <c:numRef>
              <c:f>'[812018161p1g042.xlsx]g5-3'!$F$30:$F$49</c:f>
              <c:numCache>
                <c:formatCode>0.0</c:formatCode>
                <c:ptCount val="20"/>
                <c:pt idx="0">
                  <c:v>15.467645181876197</c:v>
                </c:pt>
                <c:pt idx="1">
                  <c:v>19.790338983050848</c:v>
                </c:pt>
                <c:pt idx="2">
                  <c:v>27.916017646350674</c:v>
                </c:pt>
                <c:pt idx="3">
                  <c:v>32.351249422217286</c:v>
                </c:pt>
                <c:pt idx="4">
                  <c:v>36.507071170132512</c:v>
                </c:pt>
                <c:pt idx="5">
                  <c:v>37.842925206080317</c:v>
                </c:pt>
                <c:pt idx="6">
                  <c:v>38.406113187399896</c:v>
                </c:pt>
                <c:pt idx="7">
                  <c:v>18.892616133606793</c:v>
                </c:pt>
                <c:pt idx="8">
                  <c:v>8.5432346282730869</c:v>
                </c:pt>
                <c:pt idx="9">
                  <c:v>60.678585516393255</c:v>
                </c:pt>
                <c:pt idx="10">
                  <c:v>47.737728459530025</c:v>
                </c:pt>
                <c:pt idx="11">
                  <c:v>67.205547976352889</c:v>
                </c:pt>
                <c:pt idx="12">
                  <c:v>25.951094890510948</c:v>
                </c:pt>
                <c:pt idx="13">
                  <c:v>0</c:v>
                </c:pt>
                <c:pt idx="14">
                  <c:v>79.437643161715471</c:v>
                </c:pt>
                <c:pt idx="15">
                  <c:v>107.15997667021651</c:v>
                </c:pt>
                <c:pt idx="16">
                  <c:v>18.206286836935167</c:v>
                </c:pt>
                <c:pt idx="17">
                  <c:v>95.330172413793107</c:v>
                </c:pt>
                <c:pt idx="18">
                  <c:v>45.580894795657734</c:v>
                </c:pt>
                <c:pt idx="19">
                  <c:v>36.055362719720698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EF-4212-8238-10D8DF26E848}"/>
            </c:ext>
          </c:extLst>
        </c:ser>
        <c:ser>
          <c:idx val="1"/>
          <c:order val="1"/>
          <c:tx>
            <c:strRef>
              <c:f>'[812018161p1g042.xlsx]g5-3'!$H$29</c:f>
              <c:strCache>
                <c:ptCount val="1"/>
                <c:pt idx="0">
                  <c:v>실업부조 2014</c:v>
                </c:pt>
              </c:strCache>
            </c:strRef>
          </c:tx>
          <c:spPr>
            <a:solidFill>
              <a:srgbClr val="CCCCCC"/>
            </a:solidFill>
            <a:ln w="3175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>
                    <a:solidFill>
                      <a:srgbClr val="010203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'[812018161p1g042.xlsx]g5-3'!$D$30:$D$49</c:f>
              <c:strCache>
                <c:ptCount val="20"/>
                <c:pt idx="0">
                  <c:v>폴란드</c:v>
                </c:pt>
                <c:pt idx="1">
                  <c:v>일본</c:v>
                </c:pt>
                <c:pt idx="2">
                  <c:v>미국</c:v>
                </c:pt>
                <c:pt idx="3">
                  <c:v>이탈리아</c:v>
                </c:pt>
                <c:pt idx="4">
                  <c:v>칠레</c:v>
                </c:pt>
                <c:pt idx="5">
                  <c:v>캐나다</c:v>
                </c:pt>
                <c:pt idx="6">
                  <c:v>한국</c:v>
                </c:pt>
                <c:pt idx="7">
                  <c:v>스페인</c:v>
                </c:pt>
                <c:pt idx="8">
                  <c:v>영국</c:v>
                </c:pt>
                <c:pt idx="9">
                  <c:v>스위스</c:v>
                </c:pt>
                <c:pt idx="10">
                  <c:v>덴마크</c:v>
                </c:pt>
                <c:pt idx="11">
                  <c:v>네덜란드</c:v>
                </c:pt>
                <c:pt idx="12">
                  <c:v>스웨덴</c:v>
                </c:pt>
                <c:pt idx="13">
                  <c:v>호주</c:v>
                </c:pt>
                <c:pt idx="14">
                  <c:v>프랑스</c:v>
                </c:pt>
                <c:pt idx="15">
                  <c:v>벨기에</c:v>
                </c:pt>
                <c:pt idx="16">
                  <c:v>아일랜드</c:v>
                </c:pt>
                <c:pt idx="17">
                  <c:v>핀란드</c:v>
                </c:pt>
                <c:pt idx="18">
                  <c:v>독일</c:v>
                </c:pt>
                <c:pt idx="19">
                  <c:v>OECD</c:v>
                </c:pt>
              </c:strCache>
            </c:strRef>
          </c:cat>
          <c:val>
            <c:numRef>
              <c:f>'[812018161p1g042.xlsx]g5-3'!$H$30:$H$49</c:f>
              <c:numCache>
                <c:formatCode>0.0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0.17720012678335431</c:v>
                </c:pt>
                <c:pt idx="5">
                  <c:v>0</c:v>
                </c:pt>
                <c:pt idx="6">
                  <c:v>0</c:v>
                </c:pt>
                <c:pt idx="7">
                  <c:v>26.44001928837999</c:v>
                </c:pt>
                <c:pt idx="8">
                  <c:v>51.451625132814122</c:v>
                </c:pt>
                <c:pt idx="9">
                  <c:v>0</c:v>
                </c:pt>
                <c:pt idx="10">
                  <c:v>18.890121845082685</c:v>
                </c:pt>
                <c:pt idx="11">
                  <c:v>0</c:v>
                </c:pt>
                <c:pt idx="12">
                  <c:v>62.590754257907541</c:v>
                </c:pt>
                <c:pt idx="13">
                  <c:v>94.649423237326914</c:v>
                </c:pt>
                <c:pt idx="14">
                  <c:v>15.325903607381566</c:v>
                </c:pt>
                <c:pt idx="15">
                  <c:v>0</c:v>
                </c:pt>
                <c:pt idx="16">
                  <c:v>106.07111984282908</c:v>
                </c:pt>
                <c:pt idx="17">
                  <c:v>79.352155172413788</c:v>
                </c:pt>
                <c:pt idx="18">
                  <c:v>158.19019396551724</c:v>
                </c:pt>
                <c:pt idx="19">
                  <c:v>22.572966984201049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EF-4212-8238-10D8DF26E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8850376"/>
        <c:axId val="448846848"/>
      </c:barChart>
      <c:lineChart>
        <c:grouping val="standard"/>
        <c:varyColors val="0"/>
        <c:ser>
          <c:idx val="2"/>
          <c:order val="2"/>
          <c:tx>
            <c:strRef>
              <c:f>'[812018161p1g042.xlsx]g5-3'!$J$29</c:f>
              <c:strCache>
                <c:ptCount val="1"/>
                <c:pt idx="0">
                  <c:v>Total, 2007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2-ADEF-4212-8238-10D8DF26E848}"/>
              </c:ext>
            </c:extLst>
          </c:dPt>
          <c:dPt>
            <c:idx val="25"/>
            <c:bubble3D val="0"/>
            <c:extLst>
              <c:ext xmlns:c16="http://schemas.microsoft.com/office/drawing/2014/chart" uri="{C3380CC4-5D6E-409C-BE32-E72D297353CC}">
                <c16:uniqueId val="{00000003-ADEF-4212-8238-10D8DF26E8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>
                    <a:solidFill>
                      <a:srgbClr val="FF0000"/>
                    </a:solidFill>
                  </a:defRPr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'[812018161p1g042.xlsx]g5-3'!$D$30:$D$49</c:f>
              <c:strCache>
                <c:ptCount val="20"/>
                <c:pt idx="0">
                  <c:v>폴란드</c:v>
                </c:pt>
                <c:pt idx="1">
                  <c:v>일본</c:v>
                </c:pt>
                <c:pt idx="2">
                  <c:v>미국</c:v>
                </c:pt>
                <c:pt idx="3">
                  <c:v>이탈리아</c:v>
                </c:pt>
                <c:pt idx="4">
                  <c:v>칠레</c:v>
                </c:pt>
                <c:pt idx="5">
                  <c:v>캐나다</c:v>
                </c:pt>
                <c:pt idx="6">
                  <c:v>한국</c:v>
                </c:pt>
                <c:pt idx="7">
                  <c:v>스페인</c:v>
                </c:pt>
                <c:pt idx="8">
                  <c:v>영국</c:v>
                </c:pt>
                <c:pt idx="9">
                  <c:v>스위스</c:v>
                </c:pt>
                <c:pt idx="10">
                  <c:v>덴마크</c:v>
                </c:pt>
                <c:pt idx="11">
                  <c:v>네덜란드</c:v>
                </c:pt>
                <c:pt idx="12">
                  <c:v>스웨덴</c:v>
                </c:pt>
                <c:pt idx="13">
                  <c:v>호주</c:v>
                </c:pt>
                <c:pt idx="14">
                  <c:v>프랑스</c:v>
                </c:pt>
                <c:pt idx="15">
                  <c:v>벨기에</c:v>
                </c:pt>
                <c:pt idx="16">
                  <c:v>아일랜드</c:v>
                </c:pt>
                <c:pt idx="17">
                  <c:v>핀란드</c:v>
                </c:pt>
                <c:pt idx="18">
                  <c:v>독일</c:v>
                </c:pt>
                <c:pt idx="19">
                  <c:v>OECD</c:v>
                </c:pt>
              </c:strCache>
            </c:strRef>
          </c:cat>
          <c:val>
            <c:numRef>
              <c:f>'[812018161p1g042.xlsx]g5-3'!$J$30:$J$49</c:f>
              <c:numCache>
                <c:formatCode>0.0</c:formatCode>
                <c:ptCount val="20"/>
                <c:pt idx="0">
                  <c:v>15.480728844966029</c:v>
                </c:pt>
                <c:pt idx="1">
                  <c:v>22.049260700389105</c:v>
                </c:pt>
                <c:pt idx="2">
                  <c:v>37.995401592078295</c:v>
                </c:pt>
                <c:pt idx="4">
                  <c:v>22.873375214670443</c:v>
                </c:pt>
                <c:pt idx="5">
                  <c:v>45.676940215373193</c:v>
                </c:pt>
                <c:pt idx="6">
                  <c:v>30.590293742017881</c:v>
                </c:pt>
                <c:pt idx="7">
                  <c:v>76.938682215831903</c:v>
                </c:pt>
                <c:pt idx="8">
                  <c:v>53.169565321860702</c:v>
                </c:pt>
                <c:pt idx="9">
                  <c:v>71.402703124154684</c:v>
                </c:pt>
                <c:pt idx="10">
                  <c:v>95.171630565583584</c:v>
                </c:pt>
                <c:pt idx="11">
                  <c:v>77.32277797768981</c:v>
                </c:pt>
                <c:pt idx="13">
                  <c:v>102.91352025657872</c:v>
                </c:pt>
                <c:pt idx="14">
                  <c:v>97.555415488532518</c:v>
                </c:pt>
                <c:pt idx="15">
                  <c:v>127.17927384324815</c:v>
                </c:pt>
                <c:pt idx="16">
                  <c:v>129.70697674418605</c:v>
                </c:pt>
                <c:pt idx="17">
                  <c:v>122.29398907103825</c:v>
                </c:pt>
                <c:pt idx="18">
                  <c:v>134.90264972692754</c:v>
                </c:pt>
                <c:pt idx="19">
                  <c:v>58.189435401659416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DEF-4212-8238-10D8DF26E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850376"/>
        <c:axId val="448846848"/>
      </c:lineChart>
      <c:catAx>
        <c:axId val="448850376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2700000" vert="horz"/>
          <a:lstStyle/>
          <a:p>
            <a:pPr>
              <a:defRPr sz="1050" b="0" i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ko-KR"/>
          </a:p>
        </c:txPr>
        <c:crossAx val="448846848"/>
        <c:crosses val="autoZero"/>
        <c:auto val="1"/>
        <c:lblAlgn val="ctr"/>
        <c:lblOffset val="0"/>
        <c:tickLblSkip val="1"/>
        <c:noMultiLvlLbl val="0"/>
      </c:catAx>
      <c:valAx>
        <c:axId val="448846848"/>
        <c:scaling>
          <c:orientation val="minMax"/>
          <c:max val="140"/>
        </c:scaling>
        <c:delete val="0"/>
        <c:axPos val="l"/>
        <c:majorGridlines>
          <c:spPr>
            <a:ln w="9525" cmpd="sng">
              <a:solidFill>
                <a:srgbClr val="80808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750" b="0" i="0">
                    <a:solidFill>
                      <a:srgbClr val="000000"/>
                    </a:solidFill>
                    <a:latin typeface="Arial Narrow"/>
                  </a:defRPr>
                </a:pPr>
                <a:r>
                  <a:rPr lang="en-US" sz="750" b="0" i="0">
                    <a:solidFill>
                      <a:srgbClr val="000000"/>
                    </a:solidFill>
                    <a:latin typeface="Arial Narrow"/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1.7597179914554475E-2"/>
              <c:y val="9.9603841654624631E-2"/>
            </c:manualLayout>
          </c:layout>
          <c:overlay val="0"/>
        </c:title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1050" b="0" i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ko-KR"/>
          </a:p>
        </c:txPr>
        <c:crossAx val="448850376"/>
        <c:crosses val="autoZero"/>
        <c:crossBetween val="between"/>
      </c:valAx>
      <c:spPr>
        <a:solidFill>
          <a:srgbClr val="FFFFFF"/>
        </a:solidFill>
        <a:ln w="9525">
          <a:solidFill>
            <a:srgbClr val="000000"/>
          </a:solidFill>
        </a:ln>
      </c:spPr>
    </c:plotArea>
    <c:plotVisOnly val="1"/>
    <c:dispBlanksAs val="gap"/>
    <c:showDLblsOverMax val="1"/>
  </c:chart>
  <c:spPr>
    <a:noFill/>
    <a:ln w="9525">
      <a:noFill/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000" b="1" dirty="0"/>
              <a:t>금융 </a:t>
            </a:r>
            <a:r>
              <a:rPr lang="ko-KR" altLang="en-US" sz="2000" b="1" dirty="0" smtClean="0"/>
              <a:t>경제위기 이후 </a:t>
            </a:r>
            <a:r>
              <a:rPr lang="ko-KR" altLang="en-US" sz="2000" b="1" dirty="0"/>
              <a:t>실업급여와 실업부조 </a:t>
            </a:r>
            <a:r>
              <a:rPr lang="ko-KR" altLang="en-US" sz="2000" b="1" dirty="0" err="1"/>
              <a:t>수령자</a:t>
            </a:r>
            <a:r>
              <a:rPr lang="ko-KR" altLang="en-US" sz="2000" b="1" dirty="0"/>
              <a:t> 증가</a:t>
            </a:r>
          </a:p>
        </c:rich>
      </c:tx>
      <c:layout>
        <c:manualLayout>
          <c:xMode val="edge"/>
          <c:yMode val="edge"/>
          <c:x val="0.13918112165054744"/>
          <c:y val="2.2575542297411616E-3"/>
        </c:manualLayout>
      </c:layout>
      <c:overlay val="0"/>
      <c:spPr>
        <a:solidFill>
          <a:schemeClr val="accent4">
            <a:lumMod val="40000"/>
            <a:lumOff val="6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8.5553149606299214E-2"/>
          <c:y val="9.1379981301454846E-2"/>
          <c:w val="0.88389129483814521"/>
          <c:h val="0.7842321625445006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'[812018161p1g041.xlsx]g5-2'!$Q$29</c:f>
              <c:strCache>
                <c:ptCount val="1"/>
                <c:pt idx="0">
                  <c:v>실업보험 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'[812018161p1g041.xlsx]g5-2'!$O$30:$P$48</c:f>
              <c:strCache>
                <c:ptCount val="19"/>
                <c:pt idx="0">
                  <c:v>일본</c:v>
                </c:pt>
                <c:pt idx="1">
                  <c:v>한국</c:v>
                </c:pt>
                <c:pt idx="2">
                  <c:v>미국</c:v>
                </c:pt>
                <c:pt idx="3">
                  <c:v>칠례</c:v>
                </c:pt>
                <c:pt idx="4">
                  <c:v>캐나다</c:v>
                </c:pt>
                <c:pt idx="5">
                  <c:v>스위스</c:v>
                </c:pt>
                <c:pt idx="6">
                  <c:v>이탈리아</c:v>
                </c:pt>
                <c:pt idx="7">
                  <c:v>영국</c:v>
                </c:pt>
                <c:pt idx="8">
                  <c:v>덴마크</c:v>
                </c:pt>
                <c:pt idx="9">
                  <c:v>네덜란드</c:v>
                </c:pt>
                <c:pt idx="10">
                  <c:v>호주</c:v>
                </c:pt>
                <c:pt idx="11">
                  <c:v>스웨덴</c:v>
                </c:pt>
                <c:pt idx="12">
                  <c:v>벨기에</c:v>
                </c:pt>
                <c:pt idx="13">
                  <c:v>프랑스</c:v>
                </c:pt>
                <c:pt idx="14">
                  <c:v>독일</c:v>
                </c:pt>
                <c:pt idx="15">
                  <c:v>스페인</c:v>
                </c:pt>
                <c:pt idx="16">
                  <c:v>아일랜드</c:v>
                </c:pt>
                <c:pt idx="17">
                  <c:v>핀란드</c:v>
                </c:pt>
                <c:pt idx="18">
                  <c:v>OECD</c:v>
                </c:pt>
              </c:strCache>
            </c:strRef>
          </c:cat>
          <c:val>
            <c:numRef>
              <c:f>'[812018161p1g041.xlsx]g5-2'!$Q$30:$Q$48</c:f>
              <c:numCache>
                <c:formatCode>0.0</c:formatCode>
                <c:ptCount val="19"/>
                <c:pt idx="0">
                  <c:v>0.59840102498398462</c:v>
                </c:pt>
                <c:pt idx="1">
                  <c:v>0.97633825565297649</c:v>
                </c:pt>
                <c:pt idx="2">
                  <c:v>1.2690015106256687</c:v>
                </c:pt>
                <c:pt idx="3">
                  <c:v>1.5929856371319961</c:v>
                </c:pt>
                <c:pt idx="4">
                  <c:v>2.0638332096015839</c:v>
                </c:pt>
                <c:pt idx="5">
                  <c:v>2.391034608748138</c:v>
                </c:pt>
                <c:pt idx="6">
                  <c:v>2.6732893046344519</c:v>
                </c:pt>
                <c:pt idx="7">
                  <c:v>0.41989616090582732</c:v>
                </c:pt>
                <c:pt idx="8">
                  <c:v>2.5209656251610539</c:v>
                </c:pt>
                <c:pt idx="9">
                  <c:v>4.0377010156338473</c:v>
                </c:pt>
                <c:pt idx="10">
                  <c:v>0</c:v>
                </c:pt>
                <c:pt idx="11">
                  <c:v>1.7381646868916536</c:v>
                </c:pt>
                <c:pt idx="12">
                  <c:v>6.2130394216505902</c:v>
                </c:pt>
                <c:pt idx="13">
                  <c:v>5.6648773579830412</c:v>
                </c:pt>
                <c:pt idx="14">
                  <c:v>1.7967322698382735</c:v>
                </c:pt>
                <c:pt idx="15">
                  <c:v>3.4293481936369656</c:v>
                </c:pt>
                <c:pt idx="16">
                  <c:v>1.5406996076345016</c:v>
                </c:pt>
                <c:pt idx="17">
                  <c:v>6.3480482204362803</c:v>
                </c:pt>
                <c:pt idx="18">
                  <c:v>2.1080041010860313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BA-4ED5-B846-97E510EB2106}"/>
            </c:ext>
          </c:extLst>
        </c:ser>
        <c:ser>
          <c:idx val="1"/>
          <c:order val="1"/>
          <c:tx>
            <c:strRef>
              <c:f>'[812018161p1g041.xlsx]g5-2'!$R$29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'[812018161p1g041.xlsx]g5-2'!$O$30:$P$48</c:f>
              <c:strCache>
                <c:ptCount val="19"/>
                <c:pt idx="0">
                  <c:v>일본</c:v>
                </c:pt>
                <c:pt idx="1">
                  <c:v>한국</c:v>
                </c:pt>
                <c:pt idx="2">
                  <c:v>미국</c:v>
                </c:pt>
                <c:pt idx="3">
                  <c:v>칠례</c:v>
                </c:pt>
                <c:pt idx="4">
                  <c:v>캐나다</c:v>
                </c:pt>
                <c:pt idx="5">
                  <c:v>스위스</c:v>
                </c:pt>
                <c:pt idx="6">
                  <c:v>이탈리아</c:v>
                </c:pt>
                <c:pt idx="7">
                  <c:v>영국</c:v>
                </c:pt>
                <c:pt idx="8">
                  <c:v>덴마크</c:v>
                </c:pt>
                <c:pt idx="9">
                  <c:v>네덜란드</c:v>
                </c:pt>
                <c:pt idx="10">
                  <c:v>호주</c:v>
                </c:pt>
                <c:pt idx="11">
                  <c:v>스웨덴</c:v>
                </c:pt>
                <c:pt idx="12">
                  <c:v>벨기에</c:v>
                </c:pt>
                <c:pt idx="13">
                  <c:v>프랑스</c:v>
                </c:pt>
                <c:pt idx="14">
                  <c:v>독일</c:v>
                </c:pt>
                <c:pt idx="15">
                  <c:v>스페인</c:v>
                </c:pt>
                <c:pt idx="16">
                  <c:v>아일랜드</c:v>
                </c:pt>
                <c:pt idx="17">
                  <c:v>핀란드</c:v>
                </c:pt>
                <c:pt idx="18">
                  <c:v>OECD</c:v>
                </c:pt>
              </c:strCache>
            </c:strRef>
          </c:cat>
          <c:val>
            <c:numRef>
              <c:f>'[812018161p1g041.xlsx]g5-2'!$R$30:$R$48</c:f>
              <c:numCache>
                <c:formatCode>General</c:formatCode>
                <c:ptCount val="19"/>
              </c:numCache>
            </c:numRef>
          </c:val>
          <c:extLst>
            <c:ext xmlns:c16="http://schemas.microsoft.com/office/drawing/2014/chart" uri="{C3380CC4-5D6E-409C-BE32-E72D297353CC}">
              <c16:uniqueId val="{00000001-9FBA-4ED5-B846-97E510EB2106}"/>
            </c:ext>
          </c:extLst>
        </c:ser>
        <c:ser>
          <c:idx val="2"/>
          <c:order val="2"/>
          <c:tx>
            <c:strRef>
              <c:f>'[812018161p1g041.xlsx]g5-2'!$S$29</c:f>
              <c:strCache>
                <c:ptCount val="1"/>
                <c:pt idx="0">
                  <c:v>실업부조 2014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'[812018161p1g041.xlsx]g5-2'!$O$30:$P$48</c:f>
              <c:strCache>
                <c:ptCount val="19"/>
                <c:pt idx="0">
                  <c:v>일본</c:v>
                </c:pt>
                <c:pt idx="1">
                  <c:v>한국</c:v>
                </c:pt>
                <c:pt idx="2">
                  <c:v>미국</c:v>
                </c:pt>
                <c:pt idx="3">
                  <c:v>칠례</c:v>
                </c:pt>
                <c:pt idx="4">
                  <c:v>캐나다</c:v>
                </c:pt>
                <c:pt idx="5">
                  <c:v>스위스</c:v>
                </c:pt>
                <c:pt idx="6">
                  <c:v>이탈리아</c:v>
                </c:pt>
                <c:pt idx="7">
                  <c:v>영국</c:v>
                </c:pt>
                <c:pt idx="8">
                  <c:v>덴마크</c:v>
                </c:pt>
                <c:pt idx="9">
                  <c:v>네덜란드</c:v>
                </c:pt>
                <c:pt idx="10">
                  <c:v>호주</c:v>
                </c:pt>
                <c:pt idx="11">
                  <c:v>스웨덴</c:v>
                </c:pt>
                <c:pt idx="12">
                  <c:v>벨기에</c:v>
                </c:pt>
                <c:pt idx="13">
                  <c:v>프랑스</c:v>
                </c:pt>
                <c:pt idx="14">
                  <c:v>독일</c:v>
                </c:pt>
                <c:pt idx="15">
                  <c:v>스페인</c:v>
                </c:pt>
                <c:pt idx="16">
                  <c:v>아일랜드</c:v>
                </c:pt>
                <c:pt idx="17">
                  <c:v>핀란드</c:v>
                </c:pt>
                <c:pt idx="18">
                  <c:v>OECD</c:v>
                </c:pt>
              </c:strCache>
            </c:strRef>
          </c:cat>
          <c:val>
            <c:numRef>
              <c:f>'[812018161p1g041.xlsx]g5-2'!$S$30:$S$48</c:f>
              <c:numCache>
                <c:formatCode>0.0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7.7321255257198317E-3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2.5288243628633067</c:v>
                </c:pt>
                <c:pt idx="8">
                  <c:v>0.99756208272307445</c:v>
                </c:pt>
                <c:pt idx="9">
                  <c:v>0</c:v>
                </c:pt>
                <c:pt idx="10">
                  <c:v>4.5209710479118623</c:v>
                </c:pt>
                <c:pt idx="11">
                  <c:v>4.1922330921300981</c:v>
                </c:pt>
                <c:pt idx="12">
                  <c:v>0</c:v>
                </c:pt>
                <c:pt idx="13">
                  <c:v>1.0929247253640646</c:v>
                </c:pt>
                <c:pt idx="14">
                  <c:v>6.2356262979044743</c:v>
                </c:pt>
                <c:pt idx="15">
                  <c:v>4.7993370396724524</c:v>
                </c:pt>
                <c:pt idx="16">
                  <c:v>8.97622531089978</c:v>
                </c:pt>
                <c:pt idx="17">
                  <c:v>5.284070034443169</c:v>
                </c:pt>
                <c:pt idx="18">
                  <c:v>1.374350764700677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BA-4ED5-B846-97E510EB21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8846456"/>
        <c:axId val="448848024"/>
      </c:barChart>
      <c:lineChart>
        <c:grouping val="standard"/>
        <c:varyColors val="0"/>
        <c:ser>
          <c:idx val="3"/>
          <c:order val="3"/>
          <c:tx>
            <c:strRef>
              <c:f>'[812018161p1g041.xlsx]g5-2'!$T$29</c:f>
              <c:strCache>
                <c:ptCount val="1"/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'[812018161p1g041.xlsx]g5-2'!$O$30:$P$48</c:f>
              <c:strCache>
                <c:ptCount val="19"/>
                <c:pt idx="0">
                  <c:v>일본</c:v>
                </c:pt>
                <c:pt idx="1">
                  <c:v>한국</c:v>
                </c:pt>
                <c:pt idx="2">
                  <c:v>미국</c:v>
                </c:pt>
                <c:pt idx="3">
                  <c:v>칠례</c:v>
                </c:pt>
                <c:pt idx="4">
                  <c:v>캐나다</c:v>
                </c:pt>
                <c:pt idx="5">
                  <c:v>스위스</c:v>
                </c:pt>
                <c:pt idx="6">
                  <c:v>이탈리아</c:v>
                </c:pt>
                <c:pt idx="7">
                  <c:v>영국</c:v>
                </c:pt>
                <c:pt idx="8">
                  <c:v>덴마크</c:v>
                </c:pt>
                <c:pt idx="9">
                  <c:v>네덜란드</c:v>
                </c:pt>
                <c:pt idx="10">
                  <c:v>호주</c:v>
                </c:pt>
                <c:pt idx="11">
                  <c:v>스웨덴</c:v>
                </c:pt>
                <c:pt idx="12">
                  <c:v>벨기에</c:v>
                </c:pt>
                <c:pt idx="13">
                  <c:v>프랑스</c:v>
                </c:pt>
                <c:pt idx="14">
                  <c:v>독일</c:v>
                </c:pt>
                <c:pt idx="15">
                  <c:v>스페인</c:v>
                </c:pt>
                <c:pt idx="16">
                  <c:v>아일랜드</c:v>
                </c:pt>
                <c:pt idx="17">
                  <c:v>핀란드</c:v>
                </c:pt>
                <c:pt idx="18">
                  <c:v>OECD</c:v>
                </c:pt>
              </c:strCache>
            </c:strRef>
          </c:cat>
          <c:val>
            <c:numRef>
              <c:f>'[812018161p1g041.xlsx]g5-2'!$T$30:$T$48</c:f>
              <c:numCache>
                <c:formatCode>General</c:formatCode>
                <c:ptCount val="19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FBA-4ED5-B846-97E510EB2106}"/>
            </c:ext>
          </c:extLst>
        </c:ser>
        <c:ser>
          <c:idx val="5"/>
          <c:order val="5"/>
          <c:tx>
            <c:strRef>
              <c:f>'[812018161p1g041.xlsx]g5-2'!$V$29</c:f>
              <c:strCache>
                <c:ptCount val="1"/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'[812018161p1g041.xlsx]g5-2'!$O$30:$P$48</c:f>
              <c:strCache>
                <c:ptCount val="19"/>
                <c:pt idx="0">
                  <c:v>일본</c:v>
                </c:pt>
                <c:pt idx="1">
                  <c:v>한국</c:v>
                </c:pt>
                <c:pt idx="2">
                  <c:v>미국</c:v>
                </c:pt>
                <c:pt idx="3">
                  <c:v>칠례</c:v>
                </c:pt>
                <c:pt idx="4">
                  <c:v>캐나다</c:v>
                </c:pt>
                <c:pt idx="5">
                  <c:v>스위스</c:v>
                </c:pt>
                <c:pt idx="6">
                  <c:v>이탈리아</c:v>
                </c:pt>
                <c:pt idx="7">
                  <c:v>영국</c:v>
                </c:pt>
                <c:pt idx="8">
                  <c:v>덴마크</c:v>
                </c:pt>
                <c:pt idx="9">
                  <c:v>네덜란드</c:v>
                </c:pt>
                <c:pt idx="10">
                  <c:v>호주</c:v>
                </c:pt>
                <c:pt idx="11">
                  <c:v>스웨덴</c:v>
                </c:pt>
                <c:pt idx="12">
                  <c:v>벨기에</c:v>
                </c:pt>
                <c:pt idx="13">
                  <c:v>프랑스</c:v>
                </c:pt>
                <c:pt idx="14">
                  <c:v>독일</c:v>
                </c:pt>
                <c:pt idx="15">
                  <c:v>스페인</c:v>
                </c:pt>
                <c:pt idx="16">
                  <c:v>아일랜드</c:v>
                </c:pt>
                <c:pt idx="17">
                  <c:v>핀란드</c:v>
                </c:pt>
                <c:pt idx="18">
                  <c:v>OECD</c:v>
                </c:pt>
              </c:strCache>
            </c:strRef>
          </c:cat>
          <c:val>
            <c:numRef>
              <c:f>'[812018161p1g041.xlsx]g5-2'!$V$30:$V$48</c:f>
              <c:numCache>
                <c:formatCode>General</c:formatCode>
                <c:ptCount val="19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FBA-4ED5-B846-97E510EB21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846456"/>
        <c:axId val="448848024"/>
      </c:lineChart>
      <c:scatterChart>
        <c:scatterStyle val="lineMarker"/>
        <c:varyColors val="0"/>
        <c:ser>
          <c:idx val="4"/>
          <c:order val="4"/>
          <c:tx>
            <c:strRef>
              <c:f>'[812018161p1g041.xlsx]g5-2'!$U$29</c:f>
              <c:strCache>
                <c:ptCount val="1"/>
                <c:pt idx="0">
                  <c:v>합계 2007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'[812018161p1g041.xlsx]g5-2'!$O$30:$P$48</c:f>
              <c:strCache>
                <c:ptCount val="19"/>
                <c:pt idx="0">
                  <c:v>일본</c:v>
                </c:pt>
                <c:pt idx="1">
                  <c:v>한국</c:v>
                </c:pt>
                <c:pt idx="2">
                  <c:v>미국</c:v>
                </c:pt>
                <c:pt idx="3">
                  <c:v>칠례</c:v>
                </c:pt>
                <c:pt idx="4">
                  <c:v>캐나다</c:v>
                </c:pt>
                <c:pt idx="5">
                  <c:v>스위스</c:v>
                </c:pt>
                <c:pt idx="6">
                  <c:v>이탈리아</c:v>
                </c:pt>
                <c:pt idx="7">
                  <c:v>영국</c:v>
                </c:pt>
                <c:pt idx="8">
                  <c:v>덴마크</c:v>
                </c:pt>
                <c:pt idx="9">
                  <c:v>네덜란드</c:v>
                </c:pt>
                <c:pt idx="10">
                  <c:v>호주</c:v>
                </c:pt>
                <c:pt idx="11">
                  <c:v>스웨덴</c:v>
                </c:pt>
                <c:pt idx="12">
                  <c:v>벨기에</c:v>
                </c:pt>
                <c:pt idx="13">
                  <c:v>프랑스</c:v>
                </c:pt>
                <c:pt idx="14">
                  <c:v>독일</c:v>
                </c:pt>
                <c:pt idx="15">
                  <c:v>스페인</c:v>
                </c:pt>
                <c:pt idx="16">
                  <c:v>아일랜드</c:v>
                </c:pt>
                <c:pt idx="17">
                  <c:v>핀란드</c:v>
                </c:pt>
                <c:pt idx="18">
                  <c:v>OECD</c:v>
                </c:pt>
              </c:strCache>
            </c:strRef>
          </c:xVal>
          <c:yVal>
            <c:numRef>
              <c:f>'[812018161p1g041.xlsx]g5-2'!$U$30:$U$48</c:f>
              <c:numCache>
                <c:formatCode>0.0</c:formatCode>
                <c:ptCount val="19"/>
                <c:pt idx="0">
                  <c:v>0.68260675781485269</c:v>
                </c:pt>
                <c:pt idx="1">
                  <c:v>0.68345948827140013</c:v>
                </c:pt>
                <c:pt idx="2">
                  <c:v>1.3265273606121428</c:v>
                </c:pt>
                <c:pt idx="3">
                  <c:v>1.0023926978276019</c:v>
                </c:pt>
                <c:pt idx="4">
                  <c:v>2.1508570739142923</c:v>
                </c:pt>
                <c:pt idx="5">
                  <c:v>2.182361321018806</c:v>
                </c:pt>
                <c:pt idx="7">
                  <c:v>2.140709877255218</c:v>
                </c:pt>
                <c:pt idx="8">
                  <c:v>2.9246948882867225</c:v>
                </c:pt>
                <c:pt idx="9">
                  <c:v>1.9458586209831803</c:v>
                </c:pt>
                <c:pt idx="10">
                  <c:v>3.4998789518655653</c:v>
                </c:pt>
                <c:pt idx="12">
                  <c:v>6.4027563691530114</c:v>
                </c:pt>
                <c:pt idx="13">
                  <c:v>5.1285030975182773</c:v>
                </c:pt>
                <c:pt idx="14">
                  <c:v>8.905469241721498</c:v>
                </c:pt>
                <c:pt idx="15">
                  <c:v>4.5518155124142137</c:v>
                </c:pt>
                <c:pt idx="16">
                  <c:v>4.6161358670462818</c:v>
                </c:pt>
                <c:pt idx="17">
                  <c:v>6.3597044614947427</c:v>
                </c:pt>
                <c:pt idx="18">
                  <c:v>2.4674338919016972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9FBA-4ED5-B846-97E510EB21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8846456"/>
        <c:axId val="448848024"/>
      </c:scatterChart>
      <c:catAx>
        <c:axId val="448846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48848024"/>
        <c:crosses val="autoZero"/>
        <c:auto val="1"/>
        <c:lblAlgn val="ctr"/>
        <c:lblOffset val="100"/>
        <c:noMultiLvlLbl val="0"/>
      </c:catAx>
      <c:valAx>
        <c:axId val="448848024"/>
        <c:scaling>
          <c:orientation val="minMax"/>
          <c:max val="1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48846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12419203377697972"/>
          <c:y val="0.24212651620407855"/>
          <c:w val="0.51914684008104539"/>
          <c:h val="6.30146811717542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defRPr sz="900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00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0.90937</cdr:x>
      <cdr:y>0.13549</cdr:y>
    </cdr:from>
    <cdr:to>
      <cdr:x>0.95701</cdr:x>
      <cdr:y>0.16572</cdr:y>
    </cdr:to>
    <cdr:sp macro="" textlink="">
      <cdr:nvSpPr>
        <cdr:cNvPr id="4" name="xlamTextsS2P33"/>
        <cdr:cNvSpPr txBox="1"/>
      </cdr:nvSpPr>
      <cdr:spPr>
        <a:xfrm xmlns:a="http://schemas.openxmlformats.org/drawingml/2006/main" flipH="1">
          <a:off x="7531689" y="724287"/>
          <a:ext cx="394606" cy="1615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0" tIns="0" rIns="0" bIns="0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sz="1050" dirty="0">
              <a:latin typeface="Arial Narrow"/>
            </a:rPr>
            <a:t>204</a:t>
          </a:r>
        </a:p>
      </cdr:txBody>
    </cdr:sp>
  </cdr:relSizeAnchor>
  <cdr:relSizeAnchor xmlns:cdr="http://schemas.openxmlformats.org/drawingml/2006/chartDrawing">
    <cdr:from>
      <cdr:x>0.9172</cdr:x>
      <cdr:y>0.16619</cdr:y>
    </cdr:from>
    <cdr:to>
      <cdr:x>0.93949</cdr:x>
      <cdr:y>0.17366</cdr:y>
    </cdr:to>
    <cdr:cxnSp macro="">
      <cdr:nvCxnSpPr>
        <cdr:cNvPr id="5" name="xlamShapesHVS2P33"/>
        <cdr:cNvCxnSpPr/>
      </cdr:nvCxnSpPr>
      <cdr:spPr>
        <a:xfrm xmlns:a="http://schemas.openxmlformats.org/drawingml/2006/main" flipV="1">
          <a:off x="7596575" y="888408"/>
          <a:ext cx="184614" cy="39933"/>
        </a:xfrm>
        <a:prstGeom xmlns:a="http://schemas.openxmlformats.org/drawingml/2006/main" prst="line">
          <a:avLst/>
        </a:prstGeom>
        <a:ln xmlns:a="http://schemas.openxmlformats.org/drawingml/2006/main" w="25400" cmpd="dbl">
          <a:solidFill>
            <a:srgbClr val="0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0.0496</cdr:x>
      <cdr:y>0.03571</cdr:y>
    </cdr:from>
    <cdr:to>
      <cdr:x>0.98234</cdr:x>
      <cdr:y>0.11014</cdr:y>
    </cdr:to>
    <cdr:grpSp>
      <cdr:nvGrpSpPr>
        <cdr:cNvPr id="17" name="xlamLegendGroup1"/>
        <cdr:cNvGrpSpPr/>
      </cdr:nvGrpSpPr>
      <cdr:grpSpPr>
        <a:xfrm xmlns:a="http://schemas.openxmlformats.org/drawingml/2006/main">
          <a:off x="410805" y="190896"/>
          <a:ext cx="7725283" cy="397882"/>
          <a:chOff x="0" y="-13195"/>
          <a:chExt cx="5152876" cy="189995"/>
        </a:xfrm>
      </cdr:grpSpPr>
      <cdr:sp macro="" textlink="">
        <cdr:nvSpPr>
          <cdr:cNvPr id="26" name="xlamLegend1"/>
          <cdr:cNvSpPr/>
        </cdr:nvSpPr>
        <cdr:spPr>
          <a:xfrm xmlns:a="http://schemas.openxmlformats.org/drawingml/2006/main">
            <a:off x="0" y="0"/>
            <a:ext cx="5152876" cy="17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EAEA"/>
          </a:solidFill>
          <a:ln xmlns:a="http://schemas.openxmlformats.org/drawingml/2006/main" w="0" cap="flat" cmpd="sng" algn="ctr">
            <a:noFill/>
            <a:prstDash val="solid"/>
          </a:ln>
          <a:effectLst xmlns:a="http://schemas.openxmlformats.org/drawingml/2006/main"/>
          <a:extLst xmlns:a="http://schemas.openxmlformats.org/drawingml/2006/main"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 xmlns:a="http://schemas.openxmlformats.org/drawingml/2006/main"/>
          <a:p xmlns:a="http://schemas.openxmlformats.org/drawingml/2006/main">
            <a:endParaRPr lang="en-GB"/>
          </a:p>
        </cdr:txBody>
      </cdr:sp>
      <cdr:grpSp>
        <cdr:nvGrpSpPr>
          <cdr:cNvPr id="18" name="xlamLegendEntry11"/>
          <cdr:cNvGrpSpPr/>
        </cdr:nvGrpSpPr>
        <cdr:grpSpPr>
          <a:xfrm xmlns:a="http://schemas.openxmlformats.org/drawingml/2006/main">
            <a:off x="434000" y="43400"/>
            <a:ext cx="781604" cy="110415"/>
            <a:chOff x="434000" y="43400"/>
            <a:chExt cx="781604" cy="110415"/>
          </a:xfrm>
        </cdr:grpSpPr>
      </cdr:grpSp>
      <cdr:grpSp>
        <cdr:nvGrpSpPr>
          <cdr:cNvPr id="2055" name="xlamLegendEntry11"/>
          <cdr:cNvGrpSpPr>
            <a:grpSpLocks xmlns:a="http://schemas.openxmlformats.org/drawingml/2006/main"/>
          </cdr:cNvGrpSpPr>
        </cdr:nvGrpSpPr>
        <cdr:grpSpPr bwMode="auto">
          <a:xfrm xmlns:a="http://schemas.openxmlformats.org/drawingml/2006/main">
            <a:off x="434000" y="43400"/>
            <a:ext cx="827598" cy="90000"/>
            <a:chOff x="434000" y="43400"/>
            <a:chExt cx="827598" cy="90000"/>
          </a:xfrm>
        </cdr:grpSpPr>
        <cdr:sp macro="" textlink="">
          <cdr:nvSpPr>
            <cdr:cNvPr id="39" name="xlamLegendSymbol11"/>
            <cdr:cNvSpPr/>
          </cdr:nvSpPr>
          <cdr:spPr>
            <a:xfrm xmlns:a="http://schemas.openxmlformats.org/drawingml/2006/main">
              <a:off x="434000" y="61400"/>
              <a:ext cx="144000" cy="72000"/>
            </a:xfrm>
            <a:prstGeom xmlns:a="http://schemas.openxmlformats.org/drawingml/2006/main" prst="rect">
              <a:avLst/>
            </a:prstGeom>
            <a:solidFill xmlns:a="http://schemas.openxmlformats.org/drawingml/2006/main">
              <a:srgbClr val="4F81BD"/>
            </a:solidFill>
            <a:ln xmlns:a="http://schemas.openxmlformats.org/drawingml/2006/main" w="6350">
              <a:solidFill>
                <a:srgbClr val="000000"/>
              </a:solidFill>
            </a:ln>
          </cdr:spPr>
          <cdr:style>
            <a:lnRef xmlns:a="http://schemas.openxmlformats.org/drawingml/2006/main" idx="2">
              <a:schemeClr val="accent1">
                <a:shade val="50000"/>
              </a:schemeClr>
            </a:lnRef>
            <a:fillRef xmlns:a="http://schemas.openxmlformats.org/drawingml/2006/main" idx="1">
              <a:schemeClr val="accent1"/>
            </a:fillRef>
            <a:effectRef xmlns:a="http://schemas.openxmlformats.org/drawingml/2006/main" idx="0">
              <a:schemeClr val="accent1"/>
            </a:effectRef>
            <a:fontRef xmlns:a="http://schemas.openxmlformats.org/drawingml/2006/main" idx="minor">
              <a:schemeClr val="lt1"/>
            </a:fontRef>
          </cdr:style>
          <cdr:txBody>
  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 xmlns:a="http://schemas.openxmlformats.org/drawingml/2006/main"/>
            <a:p xmlns:a="http://schemas.openxmlformats.org/drawingml/2006/main">
              <a:endParaRPr lang="en-GB"/>
            </a:p>
          </cdr:txBody>
        </cdr:sp>
        <cdr:sp macro="" textlink="">
          <cdr:nvSpPr>
            <cdr:cNvPr id="40" name="xlamLegendText11"/>
            <cdr:cNvSpPr txBox="1"/>
          </cdr:nvSpPr>
          <cdr:spPr>
            <a:xfrm xmlns:a="http://schemas.openxmlformats.org/drawingml/2006/main">
              <a:off x="650000" y="43400"/>
              <a:ext cx="611598" cy="80832"/>
            </a:xfrm>
            <a:prstGeom xmlns:a="http://schemas.openxmlformats.org/drawingml/2006/main" prst="rect">
              <a:avLst/>
            </a:prstGeom>
            <a:noFill xmlns:a="http://schemas.openxmlformats.org/drawingml/2006/main"/>
            <a:ln xmlns:a="http://schemas.openxmlformats.org/drawingml/2006/main" w="9525" cmpd="sng">
              <a:noFill/>
            </a:ln>
            <a:effectLst xmlns:a="http://schemas.openxmlformats.org/drawingml/2006/main"/>
            <a:extLst xmlns:a="http://schemas.openxmlformats.org/drawingml/2006/main"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chemeClr val="lt1">
                      <a:shade val="50000"/>
                    </a:schemeClr>
                  </a:solidFill>
                </a14:hiddenLine>
              </a:ext>
            </a:extLst>
          </cdr:spPr>
          <cdr:style>
            <a:lnRef xmlns:a="http://schemas.openxmlformats.org/drawingml/2006/main" idx="0">
              <a:scrgbClr r="0" g="0" b="0"/>
            </a:lnRef>
            <a:fillRef xmlns:a="http://schemas.openxmlformats.org/drawingml/2006/main" idx="0">
              <a:scrgbClr r="0" g="0" b="0"/>
            </a:fillRef>
            <a:effectRef xmlns:a="http://schemas.openxmlformats.org/drawingml/2006/main" idx="0">
              <a:scrgbClr r="0" g="0" b="0"/>
            </a:effectRef>
            <a:fontRef xmlns:a="http://schemas.openxmlformats.org/drawingml/2006/main" idx="minor">
              <a:schemeClr val="dk1"/>
            </a:fontRef>
          </cdr:style>
          <cdr:txBody>
            <a:bodyPr xmlns:a="http://schemas.openxmlformats.org/drawingml/2006/main" vert="horz" wrap="none" lIns="0" tIns="0" rIns="0" bIns="0" rtlCol="0" anchor="t">
              <a:spAutoFit/>
            </a:bodyPr>
            <a:lstStyle xmlns:a="http://schemas.openxmlformats.org/drawingml/2006/main"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algn="l"/>
              <a:r>
                <a:rPr lang="ko-KR" altLang="en-US" b="0" i="0" dirty="0" smtClean="0">
                  <a:solidFill>
                    <a:srgbClr val="000000"/>
                  </a:solidFill>
                  <a:latin typeface="Arial Narrow"/>
                </a:rPr>
                <a:t>실업급여</a:t>
              </a:r>
              <a:r>
                <a:rPr lang="en-US" b="0" i="0" dirty="0" smtClean="0">
                  <a:solidFill>
                    <a:srgbClr val="000000"/>
                  </a:solidFill>
                  <a:latin typeface="Arial Narrow"/>
                </a:rPr>
                <a:t>, </a:t>
              </a:r>
              <a:r>
                <a:rPr lang="en-US" b="0" i="0" dirty="0">
                  <a:solidFill>
                    <a:srgbClr val="000000"/>
                  </a:solidFill>
                  <a:latin typeface="Arial Narrow"/>
                </a:rPr>
                <a:t>2014</a:t>
              </a:r>
            </a:p>
          </cdr:txBody>
        </cdr:sp>
      </cdr:grpSp>
      <cdr:grpSp>
        <cdr:nvGrpSpPr>
          <cdr:cNvPr id="19" name="xlamLegendEntry21"/>
          <cdr:cNvGrpSpPr/>
        </cdr:nvGrpSpPr>
        <cdr:grpSpPr>
          <a:xfrm xmlns:a="http://schemas.openxmlformats.org/drawingml/2006/main">
            <a:off x="2256960" y="-3641"/>
            <a:ext cx="997286" cy="124218"/>
            <a:chOff x="2307759" y="43400"/>
            <a:chExt cx="816614" cy="110415"/>
          </a:xfrm>
        </cdr:grpSpPr>
      </cdr:grpSp>
      <cdr:grpSp>
        <cdr:nvGrpSpPr>
          <cdr:cNvPr id="2056" name="xlamLegendEntry21"/>
          <cdr:cNvGrpSpPr>
            <a:grpSpLocks xmlns:a="http://schemas.openxmlformats.org/drawingml/2006/main"/>
          </cdr:cNvGrpSpPr>
        </cdr:nvGrpSpPr>
        <cdr:grpSpPr bwMode="auto">
          <a:xfrm xmlns:a="http://schemas.openxmlformats.org/drawingml/2006/main">
            <a:off x="2307762" y="47159"/>
            <a:ext cx="773319" cy="86241"/>
            <a:chOff x="2307759" y="47159"/>
            <a:chExt cx="773320" cy="86241"/>
          </a:xfrm>
        </cdr:grpSpPr>
        <cdr:sp macro="" textlink="">
          <cdr:nvSpPr>
            <cdr:cNvPr id="37" name="xlamLegendSymbol21"/>
            <cdr:cNvSpPr/>
          </cdr:nvSpPr>
          <cdr:spPr>
            <a:xfrm xmlns:a="http://schemas.openxmlformats.org/drawingml/2006/main">
              <a:off x="2307759" y="61400"/>
              <a:ext cx="144000" cy="72000"/>
            </a:xfrm>
            <a:prstGeom xmlns:a="http://schemas.openxmlformats.org/drawingml/2006/main" prst="rect">
              <a:avLst/>
            </a:prstGeom>
            <a:solidFill xmlns:a="http://schemas.openxmlformats.org/drawingml/2006/main">
              <a:srgbClr val="CCCCCC"/>
            </a:solidFill>
            <a:ln xmlns:a="http://schemas.openxmlformats.org/drawingml/2006/main" w="6350">
              <a:solidFill>
                <a:srgbClr val="000000"/>
              </a:solidFill>
            </a:ln>
          </cdr:spPr>
          <cdr:style>
            <a:lnRef xmlns:a="http://schemas.openxmlformats.org/drawingml/2006/main" idx="2">
              <a:schemeClr val="accent1">
                <a:shade val="50000"/>
              </a:schemeClr>
            </a:lnRef>
            <a:fillRef xmlns:a="http://schemas.openxmlformats.org/drawingml/2006/main" idx="1">
              <a:schemeClr val="accent1"/>
            </a:fillRef>
            <a:effectRef xmlns:a="http://schemas.openxmlformats.org/drawingml/2006/main" idx="0">
              <a:schemeClr val="accent1"/>
            </a:effectRef>
            <a:fontRef xmlns:a="http://schemas.openxmlformats.org/drawingml/2006/main" idx="minor">
              <a:schemeClr val="lt1"/>
            </a:fontRef>
          </cdr:style>
          <cdr:txBody>
  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 xmlns:a="http://schemas.openxmlformats.org/drawingml/2006/main"/>
            <a:p xmlns:a="http://schemas.openxmlformats.org/drawingml/2006/main">
              <a:endParaRPr lang="en-GB"/>
            </a:p>
          </cdr:txBody>
        </cdr:sp>
        <cdr:sp macro="" textlink="">
          <cdr:nvSpPr>
            <cdr:cNvPr id="38" name="xlamLegendText21"/>
            <cdr:cNvSpPr txBox="1"/>
          </cdr:nvSpPr>
          <cdr:spPr>
            <a:xfrm xmlns:a="http://schemas.openxmlformats.org/drawingml/2006/main">
              <a:off x="2518665" y="47159"/>
              <a:ext cx="562414" cy="77158"/>
            </a:xfrm>
            <a:prstGeom xmlns:a="http://schemas.openxmlformats.org/drawingml/2006/main" prst="rect">
              <a:avLst/>
            </a:prstGeom>
            <a:noFill xmlns:a="http://schemas.openxmlformats.org/drawingml/2006/main"/>
            <a:ln xmlns:a="http://schemas.openxmlformats.org/drawingml/2006/main" w="9525" cmpd="sng">
              <a:noFill/>
            </a:ln>
            <a:effectLst xmlns:a="http://schemas.openxmlformats.org/drawingml/2006/main"/>
            <a:extLst xmlns:a="http://schemas.openxmlformats.org/drawingml/2006/main"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chemeClr val="lt1">
                      <a:shade val="50000"/>
                    </a:schemeClr>
                  </a:solidFill>
                </a14:hiddenLine>
              </a:ext>
            </a:extLst>
          </cdr:spPr>
          <cdr:style>
            <a:lnRef xmlns:a="http://schemas.openxmlformats.org/drawingml/2006/main" idx="0">
              <a:scrgbClr r="0" g="0" b="0"/>
            </a:lnRef>
            <a:fillRef xmlns:a="http://schemas.openxmlformats.org/drawingml/2006/main" idx="0">
              <a:scrgbClr r="0" g="0" b="0"/>
            </a:fillRef>
            <a:effectRef xmlns:a="http://schemas.openxmlformats.org/drawingml/2006/main" idx="0">
              <a:scrgbClr r="0" g="0" b="0"/>
            </a:effectRef>
            <a:fontRef xmlns:a="http://schemas.openxmlformats.org/drawingml/2006/main" idx="minor">
              <a:schemeClr val="dk1"/>
            </a:fontRef>
          </cdr:style>
          <cdr:txBody>
            <a:bodyPr xmlns:a="http://schemas.openxmlformats.org/drawingml/2006/main" vert="horz" wrap="none" lIns="0" tIns="0" rIns="0" bIns="0" rtlCol="0" anchor="t">
              <a:spAutoFit/>
            </a:bodyPr>
            <a:lstStyle xmlns:a="http://schemas.openxmlformats.org/drawingml/2006/main"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algn="l"/>
              <a:r>
                <a:rPr lang="ko-KR" altLang="en-US" sz="1050" b="0" i="0" dirty="0" smtClean="0">
                  <a:solidFill>
                    <a:srgbClr val="000000"/>
                  </a:solidFill>
                  <a:latin typeface="Arial Narrow"/>
                </a:rPr>
                <a:t>실업부조</a:t>
              </a:r>
              <a:r>
                <a:rPr lang="en-US" sz="1050" b="0" i="0" dirty="0" smtClean="0">
                  <a:solidFill>
                    <a:srgbClr val="000000"/>
                  </a:solidFill>
                  <a:latin typeface="Arial Narrow"/>
                </a:rPr>
                <a:t>, </a:t>
              </a:r>
              <a:r>
                <a:rPr lang="en-US" sz="1050" b="0" i="0" dirty="0">
                  <a:solidFill>
                    <a:srgbClr val="000000"/>
                  </a:solidFill>
                  <a:latin typeface="Arial Narrow"/>
                </a:rPr>
                <a:t>2014</a:t>
              </a:r>
            </a:p>
          </cdr:txBody>
        </cdr:sp>
      </cdr:grpSp>
      <cdr:grpSp>
        <cdr:nvGrpSpPr>
          <cdr:cNvPr id="20" name="xlamLegendEntry31"/>
          <cdr:cNvGrpSpPr/>
        </cdr:nvGrpSpPr>
        <cdr:grpSpPr>
          <a:xfrm xmlns:a="http://schemas.openxmlformats.org/drawingml/2006/main">
            <a:off x="4249213" y="-13195"/>
            <a:ext cx="628202" cy="124217"/>
            <a:chOff x="4300013" y="43400"/>
            <a:chExt cx="538595" cy="110415"/>
          </a:xfrm>
        </cdr:grpSpPr>
      </cdr:grpSp>
      <cdr:grpSp>
        <cdr:nvGrpSpPr>
          <cdr:cNvPr id="2057" name="xlamLegendEntry31"/>
          <cdr:cNvGrpSpPr>
            <a:grpSpLocks xmlns:a="http://schemas.openxmlformats.org/drawingml/2006/main"/>
          </cdr:cNvGrpSpPr>
        </cdr:nvGrpSpPr>
        <cdr:grpSpPr bwMode="auto">
          <a:xfrm xmlns:a="http://schemas.openxmlformats.org/drawingml/2006/main">
            <a:off x="4300013" y="37605"/>
            <a:ext cx="466417" cy="95795"/>
            <a:chOff x="4300013" y="37605"/>
            <a:chExt cx="466417" cy="95795"/>
          </a:xfrm>
        </cdr:grpSpPr>
        <cdr:sp macro="" textlink="">
          <cdr:nvSpPr>
            <cdr:cNvPr id="35" name="xlamLegendSymbol31"/>
            <cdr:cNvSpPr/>
          </cdr:nvSpPr>
          <cdr:spPr>
            <a:xfrm xmlns:a="http://schemas.openxmlformats.org/drawingml/2006/main">
              <a:off x="4300013" y="61400"/>
              <a:ext cx="72000" cy="72000"/>
            </a:xfrm>
            <a:prstGeom xmlns:a="http://schemas.openxmlformats.org/drawingml/2006/main" prst="diamond">
              <a:avLst/>
            </a:prstGeom>
            <a:solidFill xmlns:a="http://schemas.openxmlformats.org/drawingml/2006/main">
              <a:srgbClr val="000000"/>
            </a:solidFill>
            <a:ln xmlns:a="http://schemas.openxmlformats.org/drawingml/2006/main" w="3175">
              <a:solidFill>
                <a:srgbClr val="000000"/>
              </a:solidFill>
            </a:ln>
          </cdr:spPr>
          <cdr:style>
            <a:lnRef xmlns:a="http://schemas.openxmlformats.org/drawingml/2006/main" idx="2">
              <a:schemeClr val="accent1">
                <a:shade val="50000"/>
              </a:schemeClr>
            </a:lnRef>
            <a:fillRef xmlns:a="http://schemas.openxmlformats.org/drawingml/2006/main" idx="1">
              <a:schemeClr val="accent1"/>
            </a:fillRef>
            <a:effectRef xmlns:a="http://schemas.openxmlformats.org/drawingml/2006/main" idx="0">
              <a:schemeClr val="accent1"/>
            </a:effectRef>
            <a:fontRef xmlns:a="http://schemas.openxmlformats.org/drawingml/2006/main" idx="minor">
              <a:schemeClr val="lt1"/>
            </a:fontRef>
          </cdr:style>
          <cdr:txBody>
    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 xmlns:a="http://schemas.openxmlformats.org/drawingml/2006/main"/>
            <a:p xmlns:a="http://schemas.openxmlformats.org/drawingml/2006/main">
              <a:endParaRPr lang="en-GB"/>
            </a:p>
          </cdr:txBody>
        </cdr:sp>
        <cdr:sp macro="" textlink="">
          <cdr:nvSpPr>
            <cdr:cNvPr id="36" name="xlamLegendText31"/>
            <cdr:cNvSpPr txBox="1"/>
          </cdr:nvSpPr>
          <cdr:spPr>
            <a:xfrm xmlns:a="http://schemas.openxmlformats.org/drawingml/2006/main">
              <a:off x="4403962" y="37605"/>
              <a:ext cx="362468" cy="77158"/>
            </a:xfrm>
            <a:prstGeom xmlns:a="http://schemas.openxmlformats.org/drawingml/2006/main" prst="rect">
              <a:avLst/>
            </a:prstGeom>
            <a:noFill xmlns:a="http://schemas.openxmlformats.org/drawingml/2006/main"/>
            <a:ln xmlns:a="http://schemas.openxmlformats.org/drawingml/2006/main" w="9525" cmpd="sng">
              <a:noFill/>
            </a:ln>
            <a:effectLst xmlns:a="http://schemas.openxmlformats.org/drawingml/2006/main"/>
            <a:extLst xmlns:a="http://schemas.openxmlformats.org/drawingml/2006/main"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chemeClr val="lt1">
                      <a:shade val="50000"/>
                    </a:schemeClr>
                  </a:solidFill>
                </a14:hiddenLine>
              </a:ext>
            </a:extLst>
          </cdr:spPr>
          <cdr:style>
            <a:lnRef xmlns:a="http://schemas.openxmlformats.org/drawingml/2006/main" idx="0">
              <a:scrgbClr r="0" g="0" b="0"/>
            </a:lnRef>
            <a:fillRef xmlns:a="http://schemas.openxmlformats.org/drawingml/2006/main" idx="0">
              <a:scrgbClr r="0" g="0" b="0"/>
            </a:fillRef>
            <a:effectRef xmlns:a="http://schemas.openxmlformats.org/drawingml/2006/main" idx="0">
              <a:scrgbClr r="0" g="0" b="0"/>
            </a:effectRef>
            <a:fontRef xmlns:a="http://schemas.openxmlformats.org/drawingml/2006/main" idx="minor">
              <a:schemeClr val="dk1"/>
            </a:fontRef>
          </cdr:style>
          <cdr:txBody>
            <a:bodyPr xmlns:a="http://schemas.openxmlformats.org/drawingml/2006/main" vert="horz" wrap="none" lIns="0" tIns="0" rIns="0" bIns="0" rtlCol="0" anchor="t">
              <a:spAutoFit/>
            </a:bodyPr>
            <a:lstStyle xmlns:a="http://schemas.openxmlformats.org/drawingml/2006/main"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algn="l"/>
              <a:r>
                <a:rPr lang="ko-KR" altLang="en-US" sz="1050" b="0" i="0" dirty="0" smtClean="0">
                  <a:solidFill>
                    <a:srgbClr val="FF0000"/>
                  </a:solidFill>
                  <a:latin typeface="Arial Narrow"/>
                </a:rPr>
                <a:t>합계</a:t>
              </a:r>
              <a:r>
                <a:rPr lang="en-US" sz="1050" b="0" i="0" dirty="0" smtClean="0">
                  <a:solidFill>
                    <a:srgbClr val="FF0000"/>
                  </a:solidFill>
                  <a:latin typeface="Arial Narrow"/>
                </a:rPr>
                <a:t> </a:t>
              </a:r>
              <a:r>
                <a:rPr lang="en-US" sz="1050" b="0" i="0" dirty="0">
                  <a:solidFill>
                    <a:srgbClr val="FF0000"/>
                  </a:solidFill>
                  <a:latin typeface="Arial Narrow"/>
                </a:rPr>
                <a:t>2007</a:t>
              </a:r>
            </a:p>
          </cdr:txBody>
        </cdr:sp>
      </cdr:grpSp>
    </cdr:grpSp>
  </cdr:relSizeAnchor>
  <cdr:relSizeAnchor xmlns:cdr="http://schemas.openxmlformats.org/drawingml/2006/chartDrawing">
    <cdr:from>
      <cdr:x>0.86545</cdr:x>
      <cdr:y>0.17967</cdr:y>
    </cdr:from>
    <cdr:to>
      <cdr:x>0.88226</cdr:x>
      <cdr:y>0.17967</cdr:y>
    </cdr:to>
    <cdr:cxnSp macro="">
      <cdr:nvCxnSpPr>
        <cdr:cNvPr id="41" name="xlamShapesHVS2P33"/>
        <cdr:cNvCxnSpPr/>
      </cdr:nvCxnSpPr>
      <cdr:spPr>
        <a:xfrm xmlns:a="http://schemas.openxmlformats.org/drawingml/2006/main" rot="-1800000">
          <a:off x="7167943" y="960447"/>
          <a:ext cx="139227" cy="0"/>
        </a:xfrm>
        <a:prstGeom xmlns:a="http://schemas.openxmlformats.org/drawingml/2006/main" prst="line">
          <a:avLst/>
        </a:prstGeom>
        <a:ln xmlns:a="http://schemas.openxmlformats.org/drawingml/2006/main" w="25400" cmpd="dbl">
          <a:solidFill>
            <a:srgbClr val="0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0.86281</cdr:x>
      <cdr:y>0.13518</cdr:y>
    </cdr:from>
    <cdr:to>
      <cdr:x>0.89784</cdr:x>
      <cdr:y>0.16397</cdr:y>
    </cdr:to>
    <cdr:sp macro="" textlink="">
      <cdr:nvSpPr>
        <cdr:cNvPr id="42" name="xlamTextsS2P33"/>
        <cdr:cNvSpPr txBox="1"/>
      </cdr:nvSpPr>
      <cdr:spPr>
        <a:xfrm xmlns:a="http://schemas.openxmlformats.org/drawingml/2006/main">
          <a:off x="7146085" y="722654"/>
          <a:ext cx="290130" cy="1538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0" tIns="0" rIns="0" bIns="0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 dirty="0">
              <a:latin typeface="Arial Narrow"/>
            </a:rPr>
            <a:t>175</a:t>
          </a:r>
          <a:endParaRPr lang="en-US" sz="600" dirty="0">
            <a:latin typeface="Arial Narrow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202" cy="512304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203" y="0"/>
            <a:ext cx="3079202" cy="512304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FD2AE7BC-EBF4-4872-874F-95251BC05123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722309"/>
            <a:ext cx="3079202" cy="512304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203" y="9722309"/>
            <a:ext cx="3079202" cy="512304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19656BDE-C0E3-475C-9D2E-8E46CAF6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867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4" y="2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5276F1BF-3488-41DD-A32A-3F7A8D714ACE}" type="datetimeFigureOut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721107"/>
            <a:ext cx="3078427" cy="513506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4" y="9721107"/>
            <a:ext cx="3078427" cy="513506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85D6224B-04B0-49A0-9472-980C2FAE5D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0795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3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25305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96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4140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872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966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7835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20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8389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21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72762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A930CD0A-EFE6-4A6E-A2C9-8AC8E1F66EB7}" type="slidenum">
              <a:rPr lang="en-US" altLang="en-US"/>
              <a:pPr lvl="0">
                <a:defRPr lang="ko-KR" altLang="en-US"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650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24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3664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25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2243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4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029000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26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72660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27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2404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66676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5267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4361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5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96421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7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53453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62537" y="5277536"/>
            <a:ext cx="6024068" cy="4999770"/>
          </a:xfrm>
        </p:spPr>
        <p:txBody>
          <a:bodyPr>
            <a:normAutofit/>
          </a:bodyPr>
          <a:lstStyle/>
          <a:p>
            <a:pPr marL="177653" indent="-177653">
              <a:buChar char="-"/>
              <a:defRPr lang="ko-KR"/>
            </a:pPr>
            <a:endParaRPr lang="ko-KR" altLang="en-US" sz="17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47958">
              <a:defRPr lang="ko-KR" altLang="en-US"/>
            </a:pPr>
            <a:fld id="{A930CD0A-EFE6-4A6E-A2C9-8AC8E1F66EB7}" type="slidenum">
              <a:rPr lang="en-US" altLang="en-US">
                <a:solidFill>
                  <a:prstClr val="black"/>
                </a:solidFill>
                <a:latin typeface="맑은 고딕" panose="020F0502020204030204"/>
              </a:rPr>
              <a:pPr defTabSz="947958">
                <a:defRPr lang="ko-KR" altLang="en-US"/>
              </a:pPr>
              <a:t>9</a:t>
            </a:fld>
            <a:endParaRPr lang="en-US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96607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6352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2894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193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438152" y="3628990"/>
            <a:ext cx="9606529" cy="3423251"/>
          </a:xfrm>
        </p:spPr>
        <p:txBody>
          <a:bodyPr>
            <a:noAutofit/>
          </a:bodyPr>
          <a:lstStyle/>
          <a:p>
            <a:pPr marL="177653" indent="-177653">
              <a:buFontTx/>
              <a:buChar char="-"/>
              <a:defRPr/>
            </a:pPr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0CD0A-EFE6-4A6E-A2C9-8AC8E1F66EB7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4667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EB85-30FD-4086-9DFC-59C021B75E44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5155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B74CE-B63A-4412-AC15-C8B6767A7C36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0055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F13C-1A0B-487B-A660-9D02AD548E85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478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 userDrawn="1"/>
        </p:nvSpPr>
        <p:spPr>
          <a:xfrm>
            <a:off x="1" y="-13990"/>
            <a:ext cx="9129932" cy="1123018"/>
          </a:xfrm>
          <a:prstGeom prst="rect">
            <a:avLst/>
          </a:prstGeom>
          <a:gradFill>
            <a:gsLst>
              <a:gs pos="0">
                <a:schemeClr val="bg1"/>
              </a:gs>
              <a:gs pos="22000">
                <a:schemeClr val="bg1"/>
              </a:gs>
              <a:gs pos="100000">
                <a:srgbClr val="ECF7FE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-10" y="-13856"/>
            <a:ext cx="9144010" cy="385608"/>
            <a:chOff x="0" y="-13856"/>
            <a:chExt cx="9158514" cy="332114"/>
          </a:xfrm>
        </p:grpSpPr>
        <p:sp>
          <p:nvSpPr>
            <p:cNvPr id="12" name="직사각형 8"/>
            <p:cNvSpPr/>
            <p:nvPr userDrawn="1"/>
          </p:nvSpPr>
          <p:spPr>
            <a:xfrm>
              <a:off x="0" y="14073"/>
              <a:ext cx="9129932" cy="262446"/>
            </a:xfrm>
            <a:custGeom>
              <a:avLst/>
              <a:gdLst>
                <a:gd name="connsiteX0" fmla="*/ 0 w 9129932"/>
                <a:gd name="connsiteY0" fmla="*/ 0 h 262446"/>
                <a:gd name="connsiteX1" fmla="*/ 9129932 w 9129932"/>
                <a:gd name="connsiteY1" fmla="*/ 0 h 262446"/>
                <a:gd name="connsiteX2" fmla="*/ 9129932 w 9129932"/>
                <a:gd name="connsiteY2" fmla="*/ 262446 h 262446"/>
                <a:gd name="connsiteX3" fmla="*/ 0 w 9129932"/>
                <a:gd name="connsiteY3" fmla="*/ 262446 h 262446"/>
                <a:gd name="connsiteX4" fmla="*/ 0 w 9129932"/>
                <a:gd name="connsiteY4" fmla="*/ 0 h 262446"/>
                <a:gd name="connsiteX0" fmla="*/ 0 w 9129932"/>
                <a:gd name="connsiteY0" fmla="*/ 0 h 262446"/>
                <a:gd name="connsiteX1" fmla="*/ 9129932 w 9129932"/>
                <a:gd name="connsiteY1" fmla="*/ 0 h 262446"/>
                <a:gd name="connsiteX2" fmla="*/ 9129932 w 9129932"/>
                <a:gd name="connsiteY2" fmla="*/ 146332 h 262446"/>
                <a:gd name="connsiteX3" fmla="*/ 0 w 9129932"/>
                <a:gd name="connsiteY3" fmla="*/ 262446 h 262446"/>
                <a:gd name="connsiteX4" fmla="*/ 0 w 9129932"/>
                <a:gd name="connsiteY4" fmla="*/ 0 h 26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9932" h="262446">
                  <a:moveTo>
                    <a:pt x="0" y="0"/>
                  </a:moveTo>
                  <a:lnTo>
                    <a:pt x="9129932" y="0"/>
                  </a:lnTo>
                  <a:lnTo>
                    <a:pt x="9129932" y="146332"/>
                  </a:lnTo>
                  <a:lnTo>
                    <a:pt x="0" y="262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D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dirty="0">
                <a:ea typeface="KoPub돋움체 Bold" panose="02020603020101020101" pitchFamily="18" charset="-127"/>
              </a:endParaRPr>
            </a:p>
          </p:txBody>
        </p:sp>
        <p:sp>
          <p:nvSpPr>
            <p:cNvPr id="13" name="직사각형 9"/>
            <p:cNvSpPr/>
            <p:nvPr userDrawn="1"/>
          </p:nvSpPr>
          <p:spPr>
            <a:xfrm>
              <a:off x="10" y="-13856"/>
              <a:ext cx="9158504" cy="332114"/>
            </a:xfrm>
            <a:custGeom>
              <a:avLst/>
              <a:gdLst>
                <a:gd name="connsiteX0" fmla="*/ 0 w 9150282"/>
                <a:gd name="connsiteY0" fmla="*/ 0 h 216000"/>
                <a:gd name="connsiteX1" fmla="*/ 9150282 w 9150282"/>
                <a:gd name="connsiteY1" fmla="*/ 0 h 216000"/>
                <a:gd name="connsiteX2" fmla="*/ 9150282 w 9150282"/>
                <a:gd name="connsiteY2" fmla="*/ 216000 h 216000"/>
                <a:gd name="connsiteX3" fmla="*/ 0 w 9150282"/>
                <a:gd name="connsiteY3" fmla="*/ 216000 h 216000"/>
                <a:gd name="connsiteX4" fmla="*/ 0 w 9150282"/>
                <a:gd name="connsiteY4" fmla="*/ 0 h 216000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216000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186971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4796" h="332114">
                  <a:moveTo>
                    <a:pt x="0" y="0"/>
                  </a:moveTo>
                  <a:lnTo>
                    <a:pt x="9162982" y="3564"/>
                  </a:lnTo>
                  <a:cubicBezTo>
                    <a:pt x="9163587" y="113081"/>
                    <a:pt x="9164191" y="222597"/>
                    <a:pt x="9164796" y="332114"/>
                  </a:cubicBezTo>
                  <a:lnTo>
                    <a:pt x="0" y="1270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dirty="0">
                <a:ea typeface="KoPub돋움체 Bold" panose="02020603020101020101" pitchFamily="18" charset="-127"/>
              </a:endParaRPr>
            </a:p>
          </p:txBody>
        </p:sp>
      </p:grpSp>
      <p:sp>
        <p:nvSpPr>
          <p:cNvPr id="19" name="제목 24"/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ctr">
              <a:defRPr lang="ko-KR" altLang="en-US" sz="3600" b="1" cap="none" spc="-150" dirty="0">
                <a:ln w="9525">
                  <a:noFill/>
                  <a:prstDash val="solid"/>
                </a:ln>
                <a:gradFill flip="none" rotWithShape="1">
                  <a:gsLst>
                    <a:gs pos="0">
                      <a:srgbClr val="626378">
                        <a:shade val="30000"/>
                        <a:satMod val="115000"/>
                      </a:srgbClr>
                    </a:gs>
                    <a:gs pos="50000">
                      <a:srgbClr val="626378">
                        <a:shade val="67500"/>
                        <a:satMod val="115000"/>
                      </a:srgbClr>
                    </a:gs>
                    <a:gs pos="100000">
                      <a:srgbClr val="626378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</a:lstStyle>
          <a:p>
            <a:pPr lvl="0">
              <a:defRPr lang="ko-KR" altLang="en-US"/>
            </a:pPr>
            <a:r>
              <a:rPr lang="ko-KR" altLang="en-US" dirty="0"/>
              <a:t>마스터 제목 스타일 편집</a:t>
            </a: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91696" y="6586304"/>
            <a:ext cx="467544" cy="332656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lvl="0">
              <a:defRPr lang="ko-KR" altLang="en-US"/>
            </a:pPr>
            <a:fld id="{BD6CC5C1-ABB0-4FE7-93F6-AB75D70D412E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 rotWithShape="1">
          <a:blip r:embed="rId2"/>
          <a:stretch>
            <a:fillRect/>
          </a:stretch>
        </p:blipFill>
        <p:spPr>
          <a:xfrm>
            <a:off x="110132" y="18336"/>
            <a:ext cx="1437532" cy="20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8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09BC-E8D9-4A37-94FC-9F657DA5A36D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534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0480-1749-4B02-ADC4-ECEF00AF0846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887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3215-A69E-4E0F-B8CC-51CCE88F988D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9656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F6C98-4AF4-4244-A0EF-F1F82DC373F3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179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64969-0235-4CCA-910E-1F4E04D9AA32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27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EA793-0FF8-4425-9E0C-8F0880CB5D88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150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C4E8C-2B3E-4F4C-B49F-265F5008B35A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9640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14F-5BF9-41D2-BA82-543E7D757986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03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D6ECA-F4D6-44C5-83B0-B7A658B7730D}" type="datetime1">
              <a:rPr lang="ko-KR" altLang="en-US" smtClean="0"/>
              <a:t>2020-05-20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D5DE1-8DF4-4054-AF89-FE2169D6D5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591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deutschland.de/en/news/german-federal-government-informs-about-the-corona-crisi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worldometers.info/coronavirus/worldwide-graphs/#total-deaths" TargetMode="External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2.xls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91696" y="6586304"/>
            <a:ext cx="467544" cy="332656"/>
          </a:xfrm>
        </p:spPr>
        <p:txBody>
          <a:bodyPr/>
          <a:lstStyle/>
          <a:p>
            <a:fld id="{BD6CC5C1-ABB0-4FE7-93F6-AB75D70D412E}" type="slidenum">
              <a:rPr lang="ko-KR" altLang="en-US" smtClean="0"/>
              <a:pPr/>
              <a:t>1</a:t>
            </a:fld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" y="-1"/>
            <a:ext cx="9144000" cy="5629199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5517232"/>
            <a:ext cx="9158514" cy="1342276"/>
          </a:xfrm>
          <a:prstGeom prst="rect">
            <a:avLst/>
          </a:prstGeom>
          <a:solidFill>
            <a:srgbClr val="D3D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 flipV="1">
            <a:off x="-21764" y="4973938"/>
            <a:ext cx="9187294" cy="743282"/>
            <a:chOff x="-14761" y="14073"/>
            <a:chExt cx="9201866" cy="1384391"/>
          </a:xfrm>
        </p:grpSpPr>
        <p:sp>
          <p:nvSpPr>
            <p:cNvPr id="9" name="직사각형 8"/>
            <p:cNvSpPr/>
            <p:nvPr userDrawn="1"/>
          </p:nvSpPr>
          <p:spPr>
            <a:xfrm>
              <a:off x="-14761" y="14073"/>
              <a:ext cx="9129922" cy="1384391"/>
            </a:xfrm>
            <a:custGeom>
              <a:avLst/>
              <a:gdLst>
                <a:gd name="connsiteX0" fmla="*/ 0 w 9129932"/>
                <a:gd name="connsiteY0" fmla="*/ 0 h 262446"/>
                <a:gd name="connsiteX1" fmla="*/ 9129932 w 9129932"/>
                <a:gd name="connsiteY1" fmla="*/ 0 h 262446"/>
                <a:gd name="connsiteX2" fmla="*/ 9129932 w 9129932"/>
                <a:gd name="connsiteY2" fmla="*/ 262446 h 262446"/>
                <a:gd name="connsiteX3" fmla="*/ 0 w 9129932"/>
                <a:gd name="connsiteY3" fmla="*/ 262446 h 262446"/>
                <a:gd name="connsiteX4" fmla="*/ 0 w 9129932"/>
                <a:gd name="connsiteY4" fmla="*/ 0 h 262446"/>
                <a:gd name="connsiteX0" fmla="*/ 0 w 9129932"/>
                <a:gd name="connsiteY0" fmla="*/ 0 h 262446"/>
                <a:gd name="connsiteX1" fmla="*/ 9129932 w 9129932"/>
                <a:gd name="connsiteY1" fmla="*/ 0 h 262446"/>
                <a:gd name="connsiteX2" fmla="*/ 9129932 w 9129932"/>
                <a:gd name="connsiteY2" fmla="*/ 146332 h 262446"/>
                <a:gd name="connsiteX3" fmla="*/ 0 w 9129932"/>
                <a:gd name="connsiteY3" fmla="*/ 262446 h 262446"/>
                <a:gd name="connsiteX4" fmla="*/ 0 w 9129932"/>
                <a:gd name="connsiteY4" fmla="*/ 0 h 262446"/>
                <a:gd name="connsiteX0" fmla="*/ 0 w 9129932"/>
                <a:gd name="connsiteY0" fmla="*/ 0 h 423921"/>
                <a:gd name="connsiteX1" fmla="*/ 9129932 w 9129932"/>
                <a:gd name="connsiteY1" fmla="*/ 0 h 423921"/>
                <a:gd name="connsiteX2" fmla="*/ 9129932 w 9129932"/>
                <a:gd name="connsiteY2" fmla="*/ 146332 h 423921"/>
                <a:gd name="connsiteX3" fmla="*/ 14772 w 9129932"/>
                <a:gd name="connsiteY3" fmla="*/ 423921 h 423921"/>
                <a:gd name="connsiteX4" fmla="*/ 0 w 9129932"/>
                <a:gd name="connsiteY4" fmla="*/ 0 h 423921"/>
                <a:gd name="connsiteX0" fmla="*/ 0 w 9129932"/>
                <a:gd name="connsiteY0" fmla="*/ 0 h 423921"/>
                <a:gd name="connsiteX1" fmla="*/ 9129932 w 9129932"/>
                <a:gd name="connsiteY1" fmla="*/ 0 h 423921"/>
                <a:gd name="connsiteX2" fmla="*/ 9129932 w 9129932"/>
                <a:gd name="connsiteY2" fmla="*/ 146332 h 423921"/>
                <a:gd name="connsiteX3" fmla="*/ 14772 w 9129932"/>
                <a:gd name="connsiteY3" fmla="*/ 423921 h 423921"/>
                <a:gd name="connsiteX4" fmla="*/ 0 w 9129932"/>
                <a:gd name="connsiteY4" fmla="*/ 0 h 42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9932" h="423921">
                  <a:moveTo>
                    <a:pt x="0" y="0"/>
                  </a:moveTo>
                  <a:lnTo>
                    <a:pt x="9129932" y="0"/>
                  </a:lnTo>
                  <a:lnTo>
                    <a:pt x="9129932" y="146332"/>
                  </a:lnTo>
                  <a:cubicBezTo>
                    <a:pt x="6091545" y="238862"/>
                    <a:pt x="3732661" y="85949"/>
                    <a:pt x="14772" y="4239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D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-14761" y="178014"/>
              <a:ext cx="9187812" cy="1164247"/>
            </a:xfrm>
            <a:custGeom>
              <a:avLst/>
              <a:gdLst>
                <a:gd name="connsiteX0" fmla="*/ 0 w 9150282"/>
                <a:gd name="connsiteY0" fmla="*/ 0 h 216000"/>
                <a:gd name="connsiteX1" fmla="*/ 9150282 w 9150282"/>
                <a:gd name="connsiteY1" fmla="*/ 0 h 216000"/>
                <a:gd name="connsiteX2" fmla="*/ 9150282 w 9150282"/>
                <a:gd name="connsiteY2" fmla="*/ 216000 h 216000"/>
                <a:gd name="connsiteX3" fmla="*/ 0 w 9150282"/>
                <a:gd name="connsiteY3" fmla="*/ 216000 h 216000"/>
                <a:gd name="connsiteX4" fmla="*/ 0 w 9150282"/>
                <a:gd name="connsiteY4" fmla="*/ 0 h 216000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216000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186971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103310 w 9164796"/>
                <a:gd name="connsiteY3" fmla="*/ 87236 h 332114"/>
                <a:gd name="connsiteX4" fmla="*/ 0 w 9164796"/>
                <a:gd name="connsiteY4" fmla="*/ 0 h 332114"/>
                <a:gd name="connsiteX0" fmla="*/ 14758 w 9179554"/>
                <a:gd name="connsiteY0" fmla="*/ 0 h 332114"/>
                <a:gd name="connsiteX1" fmla="*/ 9177740 w 9179554"/>
                <a:gd name="connsiteY1" fmla="*/ 3564 h 332114"/>
                <a:gd name="connsiteX2" fmla="*/ 9179554 w 9179554"/>
                <a:gd name="connsiteY2" fmla="*/ 332114 h 332114"/>
                <a:gd name="connsiteX3" fmla="*/ 0 w 9179554"/>
                <a:gd name="connsiteY3" fmla="*/ 94483 h 332114"/>
                <a:gd name="connsiteX4" fmla="*/ 14758 w 9179554"/>
                <a:gd name="connsiteY4" fmla="*/ 0 h 33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9554" h="332114">
                  <a:moveTo>
                    <a:pt x="14758" y="0"/>
                  </a:moveTo>
                  <a:lnTo>
                    <a:pt x="9177740" y="3564"/>
                  </a:lnTo>
                  <a:cubicBezTo>
                    <a:pt x="9178345" y="113081"/>
                    <a:pt x="9178949" y="222597"/>
                    <a:pt x="9179554" y="332114"/>
                  </a:cubicBezTo>
                  <a:cubicBezTo>
                    <a:pt x="5460489" y="85432"/>
                    <a:pt x="3054932" y="46513"/>
                    <a:pt x="0" y="94483"/>
                  </a:cubicBezTo>
                  <a:lnTo>
                    <a:pt x="14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1" name="직사각형 9">
              <a:extLst>
                <a:ext uri="{FF2B5EF4-FFF2-40B4-BE49-F238E27FC236}">
                  <a16:creationId xmlns:a16="http://schemas.microsoft.com/office/drawing/2014/main" id="{92DE086D-0D2B-4755-B6CA-64ED0255EA70}"/>
                </a:ext>
              </a:extLst>
            </p:cNvPr>
            <p:cNvSpPr/>
            <p:nvPr userDrawn="1"/>
          </p:nvSpPr>
          <p:spPr>
            <a:xfrm>
              <a:off x="14064" y="14075"/>
              <a:ext cx="9173041" cy="982036"/>
            </a:xfrm>
            <a:custGeom>
              <a:avLst/>
              <a:gdLst>
                <a:gd name="connsiteX0" fmla="*/ 0 w 9150282"/>
                <a:gd name="connsiteY0" fmla="*/ 0 h 216000"/>
                <a:gd name="connsiteX1" fmla="*/ 9150282 w 9150282"/>
                <a:gd name="connsiteY1" fmla="*/ 0 h 216000"/>
                <a:gd name="connsiteX2" fmla="*/ 9150282 w 9150282"/>
                <a:gd name="connsiteY2" fmla="*/ 216000 h 216000"/>
                <a:gd name="connsiteX3" fmla="*/ 0 w 9150282"/>
                <a:gd name="connsiteY3" fmla="*/ 216000 h 216000"/>
                <a:gd name="connsiteX4" fmla="*/ 0 w 9150282"/>
                <a:gd name="connsiteY4" fmla="*/ 0 h 216000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216000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186971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50282 w 9164796"/>
                <a:gd name="connsiteY1" fmla="*/ 0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  <a:gd name="connsiteX0" fmla="*/ 0 w 9164796"/>
                <a:gd name="connsiteY0" fmla="*/ 0 h 332114"/>
                <a:gd name="connsiteX1" fmla="*/ 9162982 w 9164796"/>
                <a:gd name="connsiteY1" fmla="*/ 3564 h 332114"/>
                <a:gd name="connsiteX2" fmla="*/ 9164796 w 9164796"/>
                <a:gd name="connsiteY2" fmla="*/ 332114 h 332114"/>
                <a:gd name="connsiteX3" fmla="*/ 0 w 9164796"/>
                <a:gd name="connsiteY3" fmla="*/ 127094 h 332114"/>
                <a:gd name="connsiteX4" fmla="*/ 0 w 9164796"/>
                <a:gd name="connsiteY4" fmla="*/ 0 h 33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4796" h="332114">
                  <a:moveTo>
                    <a:pt x="0" y="0"/>
                  </a:moveTo>
                  <a:lnTo>
                    <a:pt x="9162982" y="3564"/>
                  </a:lnTo>
                  <a:cubicBezTo>
                    <a:pt x="9163587" y="113081"/>
                    <a:pt x="9164191" y="222597"/>
                    <a:pt x="9164796" y="332114"/>
                  </a:cubicBezTo>
                  <a:cubicBezTo>
                    <a:pt x="5445731" y="85432"/>
                    <a:pt x="3054932" y="79124"/>
                    <a:pt x="0" y="1270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pic>
        <p:nvPicPr>
          <p:cNvPr id="12" name="그림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7" y="5805264"/>
            <a:ext cx="2978971" cy="740117"/>
          </a:xfrm>
          <a:prstGeom prst="rect">
            <a:avLst/>
          </a:prstGeom>
        </p:spPr>
      </p:pic>
      <p:sp>
        <p:nvSpPr>
          <p:cNvPr id="13" name="내용 개체 틀 2"/>
          <p:cNvSpPr txBox="1">
            <a:spLocks/>
          </p:cNvSpPr>
          <p:nvPr/>
        </p:nvSpPr>
        <p:spPr>
          <a:xfrm>
            <a:off x="3839244" y="4098558"/>
            <a:ext cx="1800200" cy="33855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indent="-271463" algn="ctr" latinLnBrk="0">
              <a:buNone/>
            </a:pPr>
            <a:r>
              <a:rPr lang="en-US" altLang="ko-KR" sz="16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2020.  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5.  21.</a:t>
            </a:r>
            <a:endParaRPr lang="en-US" altLang="ko-KR" sz="1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E55F873-832C-4283-A90A-AA0B0295BD3A}"/>
              </a:ext>
            </a:extLst>
          </p:cNvPr>
          <p:cNvSpPr/>
          <p:nvPr/>
        </p:nvSpPr>
        <p:spPr>
          <a:xfrm>
            <a:off x="1852922" y="1340768"/>
            <a:ext cx="5525872" cy="10911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ko-KR" altLang="en-US" sz="4800" spc="-400" dirty="0" smtClean="0">
                <a:solidFill>
                  <a:schemeClr val="bg1"/>
                </a:solidFill>
                <a:latin typeface="+mn-ea"/>
              </a:rPr>
              <a:t>코로나</a:t>
            </a:r>
            <a:r>
              <a:rPr lang="en-US" altLang="ko-KR" sz="4800" spc="-400" dirty="0" smtClean="0">
                <a:solidFill>
                  <a:schemeClr val="bg1"/>
                </a:solidFill>
                <a:latin typeface="+mn-ea"/>
              </a:rPr>
              <a:t>19  </a:t>
            </a:r>
            <a:r>
              <a:rPr lang="ko-KR" altLang="en-US" sz="4800" spc="-400" dirty="0" smtClean="0">
                <a:solidFill>
                  <a:schemeClr val="bg1"/>
                </a:solidFill>
                <a:latin typeface="+mn-ea"/>
              </a:rPr>
              <a:t>이후 고용정책</a:t>
            </a:r>
            <a:endParaRPr lang="en-US" altLang="ko-KR" sz="4000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80CCDBD-40F5-43B1-8B8E-3D5323AAEC20}"/>
              </a:ext>
            </a:extLst>
          </p:cNvPr>
          <p:cNvSpPr/>
          <p:nvPr/>
        </p:nvSpPr>
        <p:spPr>
          <a:xfrm>
            <a:off x="6503293" y="6021288"/>
            <a:ext cx="2278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0" hangingPunct="0"/>
            <a:r>
              <a:rPr lang="ko-KR" altLang="en-US" sz="2000" dirty="0">
                <a:solidFill>
                  <a:srgbClr val="002F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한국노동연구원 원장</a:t>
            </a:r>
            <a:endParaRPr lang="en-US" altLang="ko-KR" sz="2000" dirty="0">
              <a:solidFill>
                <a:srgbClr val="002F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r" eaLnBrk="0" hangingPunct="0"/>
            <a:r>
              <a:rPr lang="ko-KR" altLang="en-US" sz="2000" dirty="0">
                <a:solidFill>
                  <a:srgbClr val="002F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배  </a:t>
            </a:r>
            <a:r>
              <a:rPr lang="ko-KR" altLang="en-US" sz="2000" dirty="0" err="1">
                <a:solidFill>
                  <a:srgbClr val="002F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규</a:t>
            </a:r>
            <a:r>
              <a:rPr lang="ko-KR" altLang="en-US" sz="2000" dirty="0">
                <a:solidFill>
                  <a:srgbClr val="002F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 식</a:t>
            </a:r>
            <a:endParaRPr lang="en-US" altLang="ko-KR" sz="2000" dirty="0">
              <a:solidFill>
                <a:srgbClr val="002F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7378794" y="29202"/>
            <a:ext cx="1800200" cy="33855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indent="-271463" algn="ctr" latinLnBrk="0">
              <a:buNone/>
            </a:pP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고용정책심의회</a:t>
            </a:r>
            <a:r>
              <a:rPr lang="en-US" altLang="ko-KR" sz="160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  <a:endParaRPr lang="en-US" altLang="ko-KR" sz="16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157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고용유지 </a:t>
            </a:r>
            <a:r>
              <a:rPr lang="ko-KR" altLang="en-US" sz="3400" dirty="0">
                <a:solidFill>
                  <a:srgbClr val="002060"/>
                </a:solidFill>
              </a:rPr>
              <a:t>지원제도</a:t>
            </a:r>
            <a:r>
              <a:rPr lang="en-US" altLang="ko-KR" sz="3400" dirty="0" smtClean="0">
                <a:solidFill>
                  <a:srgbClr val="002060"/>
                </a:solidFill>
              </a:rPr>
              <a:t>(</a:t>
            </a:r>
            <a:r>
              <a:rPr lang="ko-KR" altLang="en-US" sz="3400" dirty="0" smtClean="0">
                <a:solidFill>
                  <a:srgbClr val="002060"/>
                </a:solidFill>
              </a:rPr>
              <a:t>미국</a:t>
            </a:r>
            <a:r>
              <a:rPr lang="en-US" altLang="ko-KR" sz="3400" dirty="0" smtClean="0">
                <a:solidFill>
                  <a:srgbClr val="002060"/>
                </a:solidFill>
              </a:rPr>
              <a:t>)</a:t>
            </a:r>
            <a:endParaRPr lang="ko-KR" altLang="en-US" sz="34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각 삼각형 20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643055" y="1450058"/>
            <a:ext cx="8107448" cy="4985247"/>
            <a:chOff x="160950" y="5166480"/>
            <a:chExt cx="1757006" cy="1792607"/>
          </a:xfrm>
        </p:grpSpPr>
        <p:sp>
          <p:nvSpPr>
            <p:cNvPr id="23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24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25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979823" y="-2260737"/>
            <a:ext cx="437842" cy="7551763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98C68C4B-454A-4271-990E-EBCE5A2E0E14}"/>
              </a:ext>
            </a:extLst>
          </p:cNvPr>
          <p:cNvSpPr txBox="1"/>
          <p:nvPr/>
        </p:nvSpPr>
        <p:spPr>
          <a:xfrm>
            <a:off x="566952" y="2299207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indent="-266700" algn="l"/>
            <a:endParaRPr lang="ko-KR" altLang="en-US" sz="1600" b="0" spc="0" dirty="0"/>
          </a:p>
        </p:txBody>
      </p:sp>
      <p:sp>
        <p:nvSpPr>
          <p:cNvPr id="27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59" y="1268760"/>
            <a:ext cx="7833117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미국 </a:t>
            </a:r>
            <a:r>
              <a:rPr lang="en-US" altLang="ko-K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: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 </a:t>
            </a:r>
            <a:r>
              <a:rPr lang="ko-KR" altLang="en-US" sz="2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임금보호제</a:t>
            </a:r>
            <a:r>
              <a:rPr lang="en-US" altLang="ko-K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(paycheck protection program)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도입 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8" name="내용 개체 틀 2"/>
          <p:cNvSpPr txBox="1"/>
          <p:nvPr/>
        </p:nvSpPr>
        <p:spPr>
          <a:xfrm>
            <a:off x="829041" y="1851567"/>
            <a:ext cx="7907430" cy="472017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lnSpc>
                <a:spcPts val="2700"/>
              </a:lnSpc>
              <a:buFont typeface="Wingdings"/>
              <a:buChar char="§"/>
              <a:defRPr lang="ko-KR" altLang="en-US"/>
            </a:pPr>
            <a:r>
              <a:rPr lang="en-US" altLang="ko-KR" sz="2000" spc="-80" dirty="0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500</a:t>
            </a:r>
            <a:r>
              <a:rPr lang="ko-KR" altLang="en-US" sz="2000" spc="-80" dirty="0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인 미만</a:t>
            </a:r>
            <a:r>
              <a:rPr lang="en-US" altLang="ko-KR" sz="2000" spc="-80" dirty="0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 </a:t>
            </a:r>
            <a:r>
              <a:rPr lang="ko-KR" altLang="en-US" sz="2000" spc="-80" dirty="0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기업</a:t>
            </a:r>
            <a:r>
              <a:rPr lang="ko-KR" altLang="en-US" sz="2000" spc="-80" dirty="0" smtClean="0"/>
              <a:t> </a:t>
            </a:r>
            <a:r>
              <a:rPr lang="ko-KR" altLang="en-US" sz="1800" spc="-80" dirty="0" err="1" smtClean="0"/>
              <a:t>대출액</a:t>
            </a:r>
            <a:r>
              <a:rPr lang="ko-KR" altLang="en-US" sz="1800" spc="-80" dirty="0" smtClean="0"/>
              <a:t> 중 </a:t>
            </a:r>
            <a:r>
              <a:rPr lang="en-US" altLang="ko-KR" sz="1800" spc="-80" dirty="0" smtClean="0"/>
              <a:t>6</a:t>
            </a:r>
            <a:r>
              <a:rPr lang="ko-KR" altLang="en-US" sz="1800" spc="-80" dirty="0" smtClean="0"/>
              <a:t>월말까지 </a:t>
            </a:r>
            <a:r>
              <a:rPr lang="ko-KR" altLang="en-US" sz="1800" spc="-80" dirty="0" err="1" smtClean="0"/>
              <a:t>고용유지시</a:t>
            </a:r>
            <a:r>
              <a:rPr lang="ko-KR" altLang="en-US" sz="1800" spc="-80" dirty="0" smtClean="0"/>
              <a:t> </a:t>
            </a:r>
            <a:r>
              <a:rPr lang="en-US" altLang="ko-KR" sz="1800" spc="-80" dirty="0" smtClean="0"/>
              <a:t>2</a:t>
            </a:r>
            <a:r>
              <a:rPr lang="ko-KR" altLang="en-US" sz="1800" spc="-80" dirty="0" smtClean="0"/>
              <a:t>개월 인건비</a:t>
            </a:r>
            <a:r>
              <a:rPr lang="en-US" altLang="ko-KR" sz="1800" spc="-80" dirty="0" smtClean="0"/>
              <a:t>(75%), </a:t>
            </a:r>
            <a:r>
              <a:rPr lang="ko-KR" altLang="en-US" sz="1800" spc="-80" dirty="0" smtClean="0"/>
              <a:t>모기지</a:t>
            </a:r>
            <a:r>
              <a:rPr lang="en-US" altLang="ko-KR" sz="1800" spc="-80" dirty="0" smtClean="0"/>
              <a:t>, </a:t>
            </a:r>
            <a:r>
              <a:rPr lang="ko-KR" altLang="en-US" sz="1800" spc="-80" dirty="0" smtClean="0"/>
              <a:t>임대로</a:t>
            </a:r>
            <a:r>
              <a:rPr lang="en-US" altLang="ko-KR" sz="1800" spc="-80" dirty="0" smtClean="0"/>
              <a:t>, </a:t>
            </a:r>
            <a:r>
              <a:rPr lang="ko-KR" altLang="en-US" sz="1800" spc="-80" dirty="0" smtClean="0"/>
              <a:t>공공요금</a:t>
            </a:r>
            <a:r>
              <a:rPr lang="en-US" altLang="ko-KR" sz="1800" spc="-80" dirty="0" smtClean="0">
                <a:solidFill>
                  <a:srgbClr val="777777"/>
                </a:solidFill>
              </a:rPr>
              <a:t>(1,000</a:t>
            </a:r>
            <a:r>
              <a:rPr lang="ko-KR" altLang="en-US" sz="1800" spc="-80" dirty="0">
                <a:solidFill>
                  <a:srgbClr val="777777"/>
                </a:solidFill>
              </a:rPr>
              <a:t>만 달러까지 </a:t>
            </a:r>
            <a:r>
              <a:rPr lang="ko-KR" altLang="en-US" sz="1800" spc="-80" dirty="0" smtClean="0">
                <a:solidFill>
                  <a:srgbClr val="777777"/>
                </a:solidFill>
              </a:rPr>
              <a:t>대출</a:t>
            </a:r>
            <a:r>
              <a:rPr lang="en-US" altLang="ko-KR" sz="1800" spc="-80" dirty="0" smtClean="0">
                <a:solidFill>
                  <a:srgbClr val="777777"/>
                </a:solidFill>
              </a:rPr>
              <a:t>)</a:t>
            </a:r>
          </a:p>
          <a:p>
            <a:pPr marL="180975" indent="-180975" latinLnBrk="0">
              <a:buFont typeface="KoPub돋움체 Bold" panose="00000800000000000000" pitchFamily="2" charset="-127"/>
              <a:buChar char="-"/>
              <a:defRPr lang="ko-KR" altLang="en-US"/>
            </a:pPr>
            <a:r>
              <a:rPr lang="en-US" altLang="ko-KR" sz="1800" dirty="0" smtClean="0"/>
              <a:t>600</a:t>
            </a:r>
            <a:r>
              <a:rPr lang="ko-KR" altLang="en-US" sz="1800" dirty="0" smtClean="0"/>
              <a:t>만개의 중소기업 중</a:t>
            </a:r>
            <a:r>
              <a:rPr lang="en-US" altLang="ko-KR" sz="1800" dirty="0" smtClean="0"/>
              <a:t> 13</a:t>
            </a:r>
            <a:r>
              <a:rPr lang="ko-KR" altLang="en-US" sz="1800" dirty="0" smtClean="0"/>
              <a:t>일만에 </a:t>
            </a:r>
            <a:r>
              <a:rPr lang="en-US" altLang="ko-KR" sz="1800" dirty="0" smtClean="0"/>
              <a:t>160</a:t>
            </a:r>
            <a:r>
              <a:rPr lang="ko-KR" altLang="en-US" sz="1800" dirty="0" err="1" smtClean="0"/>
              <a:t>만건</a:t>
            </a:r>
            <a:r>
              <a:rPr lang="ko-KR" altLang="en-US" sz="1800" dirty="0" smtClean="0"/>
              <a:t> 대출</a:t>
            </a:r>
            <a:r>
              <a:rPr lang="en-US" altLang="ko-KR" sz="1800" dirty="0" smtClean="0"/>
              <a:t>, 3,490</a:t>
            </a:r>
            <a:r>
              <a:rPr lang="ko-KR" altLang="en-US" sz="1800" dirty="0" smtClean="0"/>
              <a:t>억불</a:t>
            </a:r>
            <a:r>
              <a:rPr lang="en-US" altLang="ko-KR" sz="1800" dirty="0" smtClean="0"/>
              <a:t>(419</a:t>
            </a:r>
            <a:r>
              <a:rPr lang="ko-KR" altLang="en-US" sz="1800" dirty="0" smtClean="0"/>
              <a:t>조원</a:t>
            </a:r>
            <a:r>
              <a:rPr lang="en-US" altLang="ko-KR" sz="1800" dirty="0" smtClean="0"/>
              <a:t>)</a:t>
            </a:r>
            <a:r>
              <a:rPr lang="ko-KR" altLang="en-US" sz="1800" dirty="0" smtClean="0"/>
              <a:t> 바닥</a:t>
            </a:r>
            <a:r>
              <a:rPr lang="en-US" altLang="ko-KR" sz="1800" dirty="0" smtClean="0"/>
              <a:t>, 3,000</a:t>
            </a:r>
            <a:r>
              <a:rPr lang="ko-KR" altLang="en-US" sz="1800" dirty="0" smtClean="0"/>
              <a:t>만개 일자리 유지 기여</a:t>
            </a:r>
            <a:r>
              <a:rPr lang="en-US" altLang="ko-KR" sz="1100" dirty="0"/>
              <a:t>(https://</a:t>
            </a:r>
            <a:r>
              <a:rPr lang="en-US" altLang="ko-KR" sz="1100" dirty="0" smtClean="0"/>
              <a:t>www.thecentersquare.com/national/trump-30-million-jobs-saved-by-first-round-of-ppp/article_2a836fde-898e-11ea-86ac-ab286ae04406.html)</a:t>
            </a:r>
          </a:p>
          <a:p>
            <a:pPr marL="180975" indent="-180975" latinLnBrk="0">
              <a:lnSpc>
                <a:spcPts val="2700"/>
              </a:lnSpc>
              <a:buFont typeface="KoPub돋움체 Bold" panose="00000800000000000000" pitchFamily="2" charset="-127"/>
              <a:buChar char="-"/>
              <a:defRPr lang="ko-KR" altLang="en-US"/>
            </a:pPr>
            <a:r>
              <a:rPr lang="ko-KR" altLang="en-US" sz="1800" dirty="0" smtClean="0"/>
              <a:t>대출수요 급증으로 </a:t>
            </a:r>
            <a:r>
              <a:rPr lang="ko-KR" altLang="en-US" sz="1800" dirty="0" err="1"/>
              <a:t>미국판</a:t>
            </a:r>
            <a:r>
              <a:rPr lang="ko-KR" altLang="en-US" sz="1800" dirty="0"/>
              <a:t> </a:t>
            </a:r>
            <a:r>
              <a:rPr lang="en-US" altLang="ko-KR" sz="1800" dirty="0" smtClean="0"/>
              <a:t>4</a:t>
            </a:r>
            <a:r>
              <a:rPr lang="ko-KR" altLang="en-US" sz="1800" dirty="0" smtClean="0"/>
              <a:t>차 추경으로 </a:t>
            </a:r>
            <a:r>
              <a:rPr lang="ko-KR" altLang="en-US" sz="1800" dirty="0"/>
              <a:t>총 </a:t>
            </a:r>
            <a:r>
              <a:rPr lang="en-US" altLang="ko-KR" sz="1800" dirty="0"/>
              <a:t>4,840</a:t>
            </a:r>
            <a:r>
              <a:rPr lang="ko-KR" altLang="en-US" sz="1800" dirty="0"/>
              <a:t>억 달러 중 </a:t>
            </a:r>
            <a:r>
              <a:rPr lang="en-US" altLang="ko-KR" sz="1800" dirty="0"/>
              <a:t>3,100</a:t>
            </a:r>
            <a:r>
              <a:rPr lang="ko-KR" altLang="en-US" sz="1800" dirty="0" smtClean="0"/>
              <a:t>억불 </a:t>
            </a:r>
            <a:r>
              <a:rPr lang="en-US" altLang="ko-KR" sz="1800" dirty="0" smtClean="0"/>
              <a:t>(372</a:t>
            </a:r>
            <a:r>
              <a:rPr lang="ko-KR" altLang="en-US" sz="1800" dirty="0" smtClean="0"/>
              <a:t>조원</a:t>
            </a:r>
            <a:r>
              <a:rPr lang="en-US" altLang="ko-KR" sz="1800" dirty="0" smtClean="0"/>
              <a:t>)</a:t>
            </a:r>
            <a:r>
              <a:rPr lang="ko-KR" altLang="en-US" sz="1800" dirty="0" smtClean="0"/>
              <a:t>을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추가 </a:t>
            </a:r>
            <a:r>
              <a:rPr lang="ko-KR" altLang="en-US" sz="1800" dirty="0"/>
              <a:t>지원</a:t>
            </a:r>
            <a:r>
              <a:rPr lang="en-US" altLang="ko-KR" sz="1800" dirty="0"/>
              <a:t>(</a:t>
            </a:r>
            <a:r>
              <a:rPr lang="ko-KR" altLang="en-US" sz="1800" dirty="0"/>
              <a:t>이 중 </a:t>
            </a:r>
            <a:r>
              <a:rPr lang="en-US" altLang="ko-KR" sz="1800" dirty="0"/>
              <a:t>600</a:t>
            </a:r>
            <a:r>
              <a:rPr lang="ko-KR" altLang="en-US" sz="1800" dirty="0"/>
              <a:t>억 달러는 소기업 </a:t>
            </a:r>
            <a:r>
              <a:rPr lang="ko-KR" altLang="en-US" sz="1800" dirty="0" err="1" smtClean="0"/>
              <a:t>대출기관용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(</a:t>
            </a:r>
            <a:r>
              <a:rPr lang="en-US" altLang="ko-KR" sz="1800" dirty="0"/>
              <a:t>community </a:t>
            </a:r>
            <a:r>
              <a:rPr lang="en-US" altLang="ko-KR" sz="1800" dirty="0" smtClean="0"/>
              <a:t> banks</a:t>
            </a:r>
            <a:r>
              <a:rPr lang="en-US" altLang="ko-KR" sz="1800" dirty="0"/>
              <a:t>)</a:t>
            </a:r>
            <a:r>
              <a:rPr lang="ko-KR" altLang="en-US" sz="1800" dirty="0"/>
              <a:t>으로 별도로 정해짐</a:t>
            </a:r>
            <a:r>
              <a:rPr lang="en-US" altLang="ko-KR" sz="1800" dirty="0"/>
              <a:t>) + </a:t>
            </a:r>
            <a:r>
              <a:rPr lang="ko-KR" altLang="en-US" sz="1800" dirty="0" err="1"/>
              <a:t>소기업용</a:t>
            </a:r>
            <a:r>
              <a:rPr lang="ko-KR" altLang="en-US" sz="1800" dirty="0"/>
              <a:t> </a:t>
            </a:r>
            <a:r>
              <a:rPr lang="en-US" altLang="ko-KR" sz="1800" dirty="0"/>
              <a:t>600</a:t>
            </a:r>
            <a:r>
              <a:rPr lang="ko-KR" altLang="en-US" sz="1800" dirty="0"/>
              <a:t>억 달러의 </a:t>
            </a:r>
            <a:r>
              <a:rPr lang="ko-KR" altLang="en-US" sz="1800" dirty="0" smtClean="0"/>
              <a:t>산업피해구호 자금 </a:t>
            </a:r>
            <a:r>
              <a:rPr lang="en-US" altLang="ko-KR" sz="1800" dirty="0" smtClean="0"/>
              <a:t>(</a:t>
            </a:r>
            <a:r>
              <a:rPr lang="en-US" altLang="ko-KR" sz="1800" dirty="0"/>
              <a:t>500</a:t>
            </a:r>
            <a:r>
              <a:rPr lang="ko-KR" altLang="en-US" sz="1800" dirty="0"/>
              <a:t>억 달러 대출 </a:t>
            </a:r>
            <a:r>
              <a:rPr lang="en-US" altLang="ko-KR" sz="1800" dirty="0"/>
              <a:t>+ 100</a:t>
            </a:r>
            <a:r>
              <a:rPr lang="ko-KR" altLang="en-US" sz="1800" dirty="0"/>
              <a:t>억 달러 지원금</a:t>
            </a:r>
            <a:r>
              <a:rPr lang="en-US" altLang="ko-KR" sz="1800" dirty="0" smtClean="0"/>
              <a:t>) - 45</a:t>
            </a:r>
            <a:r>
              <a:rPr lang="ko-KR" altLang="en-US" sz="1800" dirty="0" err="1" smtClean="0"/>
              <a:t>만건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500</a:t>
            </a:r>
            <a:r>
              <a:rPr lang="ko-KR" altLang="en-US" sz="1800" dirty="0" smtClean="0"/>
              <a:t>억불 추가대출 수속 중</a:t>
            </a:r>
            <a:endParaRPr lang="en-US" altLang="ko-KR" sz="1800" dirty="0" smtClean="0"/>
          </a:p>
          <a:p>
            <a:pPr marL="180975" indent="-180975" latinLnBrk="0">
              <a:lnSpc>
                <a:spcPts val="2700"/>
              </a:lnSpc>
              <a:buFont typeface="KoPub돋움체 Bold" panose="00000800000000000000" pitchFamily="2" charset="-127"/>
              <a:buChar char="-"/>
              <a:defRPr lang="ko-KR" altLang="en-US"/>
            </a:pPr>
            <a:r>
              <a:rPr lang="en-US" altLang="ko-KR" sz="1800" dirty="0"/>
              <a:t>CARES Act</a:t>
            </a:r>
            <a:r>
              <a:rPr lang="ko-KR" altLang="en-US" sz="1800" dirty="0"/>
              <a:t>의 일부로 도입된 고용유지 세액공제제도</a:t>
            </a:r>
            <a:r>
              <a:rPr lang="en-US" altLang="ko-KR" sz="1800" dirty="0"/>
              <a:t>(employee retention tax credit)</a:t>
            </a:r>
            <a:r>
              <a:rPr lang="ko-KR" altLang="en-US" sz="1800" dirty="0"/>
              <a:t>의 도입 </a:t>
            </a:r>
            <a:r>
              <a:rPr lang="en-US" altLang="ko-KR" sz="1600" dirty="0"/>
              <a:t>– 2020</a:t>
            </a:r>
            <a:r>
              <a:rPr lang="ko-KR" altLang="en-US" sz="1600" dirty="0"/>
              <a:t>년 동안 사용자가 지불할 임금의 </a:t>
            </a:r>
            <a:r>
              <a:rPr lang="en-US" altLang="ko-KR" sz="1600" dirty="0"/>
              <a:t>50%</a:t>
            </a:r>
            <a:r>
              <a:rPr lang="ko-KR" altLang="en-US" sz="1600" dirty="0"/>
              <a:t>에 해당하는데</a:t>
            </a:r>
            <a:r>
              <a:rPr lang="en-US" altLang="ko-KR" sz="1600" dirty="0"/>
              <a:t>, </a:t>
            </a:r>
            <a:r>
              <a:rPr lang="ko-KR" altLang="en-US" sz="1600" dirty="0"/>
              <a:t>근로자 </a:t>
            </a:r>
            <a:r>
              <a:rPr lang="en-US" altLang="ko-KR" sz="1600" dirty="0"/>
              <a:t>1</a:t>
            </a:r>
            <a:r>
              <a:rPr lang="ko-KR" altLang="en-US" sz="1600" dirty="0"/>
              <a:t>인당 </a:t>
            </a:r>
            <a:r>
              <a:rPr lang="en-US" altLang="ko-KR" sz="1800" dirty="0"/>
              <a:t>10,000</a:t>
            </a:r>
            <a:r>
              <a:rPr lang="ko-KR" altLang="en-US" sz="1800" dirty="0"/>
              <a:t>달러의 임금</a:t>
            </a:r>
            <a:r>
              <a:rPr lang="en-US" altLang="ko-KR" sz="1800" dirty="0"/>
              <a:t>cap</a:t>
            </a:r>
            <a:r>
              <a:rPr lang="ko-KR" altLang="en-US" sz="1800" dirty="0"/>
              <a:t>이 씌워져 있음</a:t>
            </a:r>
            <a:r>
              <a:rPr lang="en-US" altLang="ko-KR" sz="1800" dirty="0"/>
              <a:t>.‘ </a:t>
            </a:r>
            <a:r>
              <a:rPr lang="ko-KR" altLang="en-US" sz="1800" dirty="0"/>
              <a:t>그런데 </a:t>
            </a:r>
            <a:r>
              <a:rPr lang="en-US" altLang="ko-KR" sz="1800" dirty="0"/>
              <a:t>PPP</a:t>
            </a:r>
            <a:r>
              <a:rPr lang="ko-KR" altLang="en-US" sz="1800" dirty="0"/>
              <a:t>의 적용을 받으면</a:t>
            </a:r>
            <a:r>
              <a:rPr lang="en-US" altLang="ko-KR" sz="1800" dirty="0"/>
              <a:t>, </a:t>
            </a:r>
            <a:r>
              <a:rPr lang="ko-KR" altLang="en-US" sz="1800" dirty="0" smtClean="0"/>
              <a:t>세액공제 제도의 </a:t>
            </a:r>
            <a:r>
              <a:rPr lang="ko-KR" altLang="en-US" sz="1800" dirty="0"/>
              <a:t>적용을 받을 수 없음</a:t>
            </a:r>
            <a:r>
              <a:rPr lang="en-US" altLang="ko-KR" sz="1600" dirty="0" smtClean="0"/>
              <a:t>.</a:t>
            </a:r>
            <a:endParaRPr lang="ko-KR" altLang="en-US" sz="1600" dirty="0">
              <a:solidFill>
                <a:srgbClr val="777777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183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고용유지 </a:t>
            </a:r>
            <a:r>
              <a:rPr lang="ko-KR" altLang="en-US" sz="3400" dirty="0">
                <a:solidFill>
                  <a:srgbClr val="002060"/>
                </a:solidFill>
              </a:rPr>
              <a:t>지원제도</a:t>
            </a:r>
            <a:r>
              <a:rPr lang="en-US" altLang="ko-KR" sz="3400" dirty="0" smtClean="0">
                <a:solidFill>
                  <a:srgbClr val="002060"/>
                </a:solidFill>
              </a:rPr>
              <a:t>(</a:t>
            </a:r>
            <a:r>
              <a:rPr lang="ko-KR" altLang="en-US" sz="3400" dirty="0" smtClean="0">
                <a:solidFill>
                  <a:srgbClr val="002060"/>
                </a:solidFill>
              </a:rPr>
              <a:t>영국</a:t>
            </a:r>
            <a:r>
              <a:rPr lang="en-US" altLang="ko-KR" sz="3400" dirty="0" smtClean="0">
                <a:solidFill>
                  <a:srgbClr val="002060"/>
                </a:solidFill>
              </a:rPr>
              <a:t>)</a:t>
            </a:r>
            <a:endParaRPr lang="ko-KR" altLang="en-US" sz="34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각 삼각형 20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643055" y="1450058"/>
            <a:ext cx="8107448" cy="5097390"/>
            <a:chOff x="160950" y="5166480"/>
            <a:chExt cx="1757006" cy="1792607"/>
          </a:xfrm>
        </p:grpSpPr>
        <p:sp>
          <p:nvSpPr>
            <p:cNvPr id="23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24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25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898138" y="-2179052"/>
            <a:ext cx="437842" cy="7388393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0" y="1268760"/>
            <a:ext cx="7388394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영국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: </a:t>
            </a: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고용유지지원제도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(job retention scheme)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도입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11</a:t>
            </a:fld>
            <a:endParaRPr lang="ko-KR" altLang="en-US"/>
          </a:p>
        </p:txBody>
      </p:sp>
      <p:sp>
        <p:nvSpPr>
          <p:cNvPr id="13" name="내용 개체 틀 2"/>
          <p:cNvSpPr txBox="1"/>
          <p:nvPr/>
        </p:nvSpPr>
        <p:spPr>
          <a:xfrm>
            <a:off x="829041" y="1851567"/>
            <a:ext cx="7907430" cy="472017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lnSpc>
                <a:spcPts val="2700"/>
              </a:lnSpc>
              <a:buFont typeface="Wingdings"/>
              <a:buChar char="§"/>
              <a:defRPr lang="ko-KR" altLang="en-US"/>
            </a:pPr>
            <a:r>
              <a:rPr lang="ko-KR" altLang="en-US" sz="1800" spc="-80" dirty="0" smtClean="0"/>
              <a:t>고용유지조건으로 최소 </a:t>
            </a:r>
            <a:r>
              <a:rPr lang="en-US" altLang="ko-KR" sz="1800" spc="-80" dirty="0" smtClean="0"/>
              <a:t>3</a:t>
            </a:r>
            <a:r>
              <a:rPr lang="ko-KR" altLang="en-US" sz="1800" spc="-80" dirty="0" smtClean="0"/>
              <a:t>주의 휴업</a:t>
            </a:r>
            <a:r>
              <a:rPr lang="en-US" altLang="ko-KR" sz="1800" spc="-80" dirty="0" smtClean="0"/>
              <a:t>(furloughed) </a:t>
            </a:r>
            <a:r>
              <a:rPr lang="ko-KR" altLang="en-US" sz="1800" spc="-80" dirty="0" smtClean="0"/>
              <a:t>노동자들에 대해 월급의 </a:t>
            </a:r>
            <a:r>
              <a:rPr lang="en-US" altLang="ko-KR" sz="1800" spc="-80" dirty="0" smtClean="0"/>
              <a:t>80%</a:t>
            </a:r>
            <a:r>
              <a:rPr lang="ko-KR" altLang="en-US" sz="1800" spc="-80" dirty="0" smtClean="0"/>
              <a:t>를 </a:t>
            </a:r>
            <a:r>
              <a:rPr lang="en-US" altLang="ko-KR" sz="1800" spc="-80" dirty="0" smtClean="0"/>
              <a:t>6</a:t>
            </a:r>
            <a:r>
              <a:rPr lang="ko-KR" altLang="en-US" sz="1800" spc="-80" dirty="0" smtClean="0"/>
              <a:t>월말 </a:t>
            </a:r>
            <a:r>
              <a:rPr lang="en-US" altLang="ko-KR" sz="1800" spc="-80" dirty="0" smtClean="0"/>
              <a:t>+ 10</a:t>
            </a:r>
            <a:r>
              <a:rPr lang="ko-KR" altLang="en-US" sz="1800" spc="-80" dirty="0" smtClean="0"/>
              <a:t>월말까지 </a:t>
            </a:r>
            <a:r>
              <a:rPr lang="en-US" altLang="ko-KR" sz="1800" spc="-80" dirty="0" smtClean="0"/>
              <a:t>3+4</a:t>
            </a:r>
            <a:r>
              <a:rPr lang="ko-KR" altLang="en-US" sz="1800" spc="-80" dirty="0" smtClean="0"/>
              <a:t>개월 지급</a:t>
            </a:r>
            <a:r>
              <a:rPr lang="en-US" altLang="ko-KR" sz="1800" spc="-80" dirty="0" smtClean="0"/>
              <a:t>(</a:t>
            </a:r>
            <a:r>
              <a:rPr lang="ko-KR" altLang="en-US" sz="1800" spc="-80" dirty="0" smtClean="0"/>
              <a:t>최대 </a:t>
            </a:r>
            <a:r>
              <a:rPr lang="en-US" altLang="ko-KR" sz="1800" spc="-80" dirty="0" smtClean="0"/>
              <a:t>2,500</a:t>
            </a:r>
            <a:r>
              <a:rPr lang="ko-KR" altLang="en-US" sz="1800" spc="-80" dirty="0" smtClean="0"/>
              <a:t>파운드</a:t>
            </a:r>
            <a:r>
              <a:rPr lang="en-US" altLang="ko-KR" sz="1800" spc="-80" dirty="0" smtClean="0"/>
              <a:t>=375</a:t>
            </a:r>
            <a:r>
              <a:rPr lang="ko-KR" altLang="en-US" sz="1800" spc="-80" dirty="0" smtClean="0"/>
              <a:t>만원</a:t>
            </a:r>
            <a:r>
              <a:rPr lang="en-US" altLang="ko-KR" sz="1800" spc="-80" dirty="0" smtClean="0"/>
              <a:t>) – </a:t>
            </a:r>
            <a:r>
              <a:rPr lang="ko-KR" altLang="en-US" sz="1800" spc="-80" dirty="0" err="1" smtClean="0">
                <a:solidFill>
                  <a:schemeClr val="bg1">
                    <a:lumMod val="50000"/>
                  </a:schemeClr>
                </a:solidFill>
              </a:rPr>
              <a:t>전례없는</a:t>
            </a:r>
            <a:r>
              <a:rPr lang="ko-KR" altLang="en-US" sz="1800" spc="-80" dirty="0" smtClean="0">
                <a:solidFill>
                  <a:schemeClr val="bg1">
                    <a:lumMod val="50000"/>
                  </a:schemeClr>
                </a:solidFill>
              </a:rPr>
              <a:t> 파격적 지원제도 </a:t>
            </a:r>
            <a:r>
              <a:rPr lang="en-US" altLang="ko-KR" sz="1800" spc="-80" dirty="0" smtClean="0"/>
              <a:t>– </a:t>
            </a:r>
            <a:r>
              <a:rPr lang="ko-KR" altLang="en-US" sz="1800" spc="-80" dirty="0" smtClean="0"/>
              <a:t>사용자는 휴업노동자들에게 일을 시킬 수 없음</a:t>
            </a:r>
            <a:endParaRPr lang="en-US" altLang="ko-KR" sz="1800" spc="-80" dirty="0" smtClean="0">
              <a:solidFill>
                <a:srgbClr val="777777"/>
              </a:solidFill>
            </a:endParaRPr>
          </a:p>
          <a:p>
            <a:pPr marL="180975" indent="-180975" latinLnBrk="0">
              <a:buFont typeface="KoPub돋움체 Bold" panose="00000800000000000000" pitchFamily="2" charset="-127"/>
              <a:buChar char="-"/>
              <a:defRPr lang="ko-KR" altLang="en-US"/>
            </a:pPr>
            <a:r>
              <a:rPr lang="ko-KR" altLang="en-US" sz="1800" dirty="0" smtClean="0"/>
              <a:t>적용대상</a:t>
            </a:r>
            <a:r>
              <a:rPr lang="en-US" altLang="ko-KR" sz="1800" dirty="0" smtClean="0"/>
              <a:t>: </a:t>
            </a:r>
            <a:r>
              <a:rPr lang="ko-KR" altLang="en-US" sz="1800" dirty="0" smtClean="0"/>
              <a:t>전일제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시간제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파견노동자</a:t>
            </a:r>
            <a:r>
              <a:rPr lang="en-US" altLang="ko-KR" sz="1800" dirty="0" smtClean="0"/>
              <a:t>, </a:t>
            </a:r>
            <a:r>
              <a:rPr lang="ko-KR" altLang="en-US" sz="1800" dirty="0" err="1" smtClean="0"/>
              <a:t>특고</a:t>
            </a:r>
            <a:r>
              <a:rPr lang="en-US" altLang="ko-KR" sz="1800" dirty="0" smtClean="0"/>
              <a:t>(zero-hour contract) </a:t>
            </a:r>
            <a:r>
              <a:rPr lang="ko-KR" altLang="en-US" sz="1800" dirty="0" smtClean="0"/>
              <a:t>중 근로자 해당</a:t>
            </a:r>
            <a:r>
              <a:rPr lang="en-US" altLang="ko-KR" sz="1800" dirty="0" smtClean="0"/>
              <a:t>(</a:t>
            </a:r>
            <a:r>
              <a:rPr lang="ko-KR" altLang="en-US" sz="1800" dirty="0" smtClean="0"/>
              <a:t>공공기관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공기업은 대상에서 제외</a:t>
            </a:r>
            <a:r>
              <a:rPr lang="en-US" altLang="ko-KR" sz="1800" dirty="0" smtClean="0"/>
              <a:t>)</a:t>
            </a:r>
            <a:endParaRPr lang="en-US" altLang="ko-KR" sz="1100" dirty="0" smtClean="0"/>
          </a:p>
          <a:p>
            <a:pPr marL="180975" indent="-180975" latinLnBrk="0">
              <a:lnSpc>
                <a:spcPts val="2700"/>
              </a:lnSpc>
              <a:buFont typeface="KoPub돋움체 Bold" panose="00000800000000000000" pitchFamily="2" charset="-127"/>
              <a:buChar char="-"/>
              <a:defRPr lang="ko-KR" altLang="en-US"/>
            </a:pPr>
            <a:r>
              <a:rPr lang="ko-KR" altLang="en-US" sz="1800" dirty="0" smtClean="0"/>
              <a:t>첫날 </a:t>
            </a:r>
            <a:r>
              <a:rPr lang="en-US" altLang="ko-KR" sz="1800" dirty="0" smtClean="0"/>
              <a:t>18.5</a:t>
            </a:r>
            <a:r>
              <a:rPr lang="ko-KR" altLang="en-US" sz="1800" dirty="0" smtClean="0"/>
              <a:t>만 기업 </a:t>
            </a:r>
            <a:r>
              <a:rPr lang="en-US" altLang="ko-KR" sz="1800" dirty="0" smtClean="0"/>
              <a:t>130</a:t>
            </a:r>
            <a:r>
              <a:rPr lang="ko-KR" altLang="en-US" sz="1800" dirty="0" err="1" smtClean="0"/>
              <a:t>만명</a:t>
            </a:r>
            <a:r>
              <a:rPr lang="ko-KR" altLang="en-US" sz="1800" dirty="0" smtClean="0"/>
              <a:t> 노동자들에 해당되는 </a:t>
            </a:r>
            <a:r>
              <a:rPr lang="en-US" altLang="ko-KR" sz="1800" dirty="0" smtClean="0"/>
              <a:t>15</a:t>
            </a:r>
            <a:r>
              <a:rPr lang="ko-KR" altLang="en-US" sz="1800" dirty="0" smtClean="0"/>
              <a:t>억 파운드 신청 쇄도</a:t>
            </a:r>
            <a:endParaRPr lang="en-US" altLang="ko-KR" sz="1800" dirty="0" smtClean="0"/>
          </a:p>
          <a:p>
            <a:pPr marL="180975" indent="-180975" latinLnBrk="0">
              <a:lnSpc>
                <a:spcPts val="2700"/>
              </a:lnSpc>
              <a:buFont typeface="KoPub돋움체 Bold" panose="00000800000000000000" pitchFamily="2" charset="-127"/>
              <a:buChar char="-"/>
              <a:defRPr lang="ko-KR" altLang="en-US"/>
            </a:pPr>
            <a:r>
              <a:rPr lang="en-US" altLang="ko-KR" sz="1800" dirty="0" smtClean="0"/>
              <a:t>80</a:t>
            </a:r>
            <a:r>
              <a:rPr lang="ko-KR" altLang="en-US" sz="1800" dirty="0" smtClean="0"/>
              <a:t>만개가 넘는 기업의 </a:t>
            </a:r>
            <a:r>
              <a:rPr lang="en-US" altLang="ko-KR" sz="1800" dirty="0" smtClean="0"/>
              <a:t>750</a:t>
            </a:r>
            <a:r>
              <a:rPr lang="ko-KR" altLang="en-US" sz="1800" dirty="0" err="1" smtClean="0"/>
              <a:t>만명의</a:t>
            </a:r>
            <a:r>
              <a:rPr lang="ko-KR" altLang="en-US" sz="1800" dirty="0" smtClean="0"/>
              <a:t> 노동자들</a:t>
            </a:r>
            <a:r>
              <a:rPr lang="en-US" altLang="ko-KR" sz="1800" dirty="0" smtClean="0"/>
              <a:t>(</a:t>
            </a:r>
            <a:r>
              <a:rPr lang="ko-KR" altLang="en-US" sz="1800" dirty="0" smtClean="0"/>
              <a:t>전체 노동자 </a:t>
            </a:r>
            <a:r>
              <a:rPr lang="en-US" altLang="ko-KR" sz="1800" dirty="0" smtClean="0"/>
              <a:t>2,750</a:t>
            </a:r>
            <a:r>
              <a:rPr lang="ko-KR" altLang="en-US" sz="1800" dirty="0" err="1" smtClean="0"/>
              <a:t>만명</a:t>
            </a:r>
            <a:r>
              <a:rPr lang="en-US" altLang="ko-KR" sz="1800" dirty="0" smtClean="0"/>
              <a:t>,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27.3%</a:t>
            </a:r>
            <a:r>
              <a:rPr lang="ko-KR" altLang="en-US" sz="1800" dirty="0" smtClean="0"/>
              <a:t>에 해당</a:t>
            </a:r>
            <a:r>
              <a:rPr lang="en-US" altLang="ko-KR" sz="1800" dirty="0" smtClean="0"/>
              <a:t>)</a:t>
            </a:r>
            <a:r>
              <a:rPr lang="ko-KR" altLang="en-US" sz="1800" dirty="0" smtClean="0"/>
              <a:t>이 </a:t>
            </a:r>
            <a:r>
              <a:rPr lang="en-US" altLang="ko-KR" sz="1800" dirty="0" smtClean="0"/>
              <a:t>4</a:t>
            </a:r>
            <a:r>
              <a:rPr lang="ko-KR" altLang="en-US" sz="1800" dirty="0" smtClean="0"/>
              <a:t>월</a:t>
            </a:r>
            <a:r>
              <a:rPr lang="en-US" altLang="ko-KR" sz="1800" dirty="0" smtClean="0"/>
              <a:t>20</a:t>
            </a:r>
            <a:r>
              <a:rPr lang="ko-KR" altLang="en-US" sz="1800" dirty="0" smtClean="0"/>
              <a:t>일부터 </a:t>
            </a:r>
            <a:r>
              <a:rPr lang="en-US" altLang="ko-KR" sz="1800" dirty="0" smtClean="0"/>
              <a:t>5</a:t>
            </a:r>
            <a:r>
              <a:rPr lang="ko-KR" altLang="en-US" sz="1800" dirty="0" smtClean="0"/>
              <a:t>월</a:t>
            </a:r>
            <a:r>
              <a:rPr lang="en-US" altLang="ko-KR" sz="1800" dirty="0" smtClean="0"/>
              <a:t>10</a:t>
            </a:r>
            <a:r>
              <a:rPr lang="ko-KR" altLang="en-US" sz="1800" dirty="0" smtClean="0"/>
              <a:t>일까지 </a:t>
            </a:r>
            <a:r>
              <a:rPr lang="en-US" altLang="ko-KR" sz="1800" dirty="0" smtClean="0"/>
              <a:t>2</a:t>
            </a:r>
            <a:r>
              <a:rPr lang="ko-KR" altLang="en-US" sz="1800" dirty="0" smtClean="0"/>
              <a:t>주 동안 이 제도의 적용을 받음</a:t>
            </a:r>
            <a:endParaRPr lang="en-US" altLang="ko-KR" sz="1800" dirty="0" smtClean="0"/>
          </a:p>
          <a:p>
            <a:pPr marL="180975" indent="-180975" latinLnBrk="0">
              <a:lnSpc>
                <a:spcPts val="2700"/>
              </a:lnSpc>
              <a:buFont typeface="KoPub돋움체 Bold" panose="00000800000000000000" pitchFamily="2" charset="-127"/>
              <a:buChar char="-"/>
              <a:defRPr lang="ko-KR" altLang="en-US"/>
            </a:pPr>
            <a:r>
              <a:rPr lang="ko-KR" altLang="en-US" sz="1800" spc="-100" dirty="0" smtClean="0"/>
              <a:t>향후 </a:t>
            </a:r>
            <a:r>
              <a:rPr lang="en-US" altLang="ko-KR" sz="1800" spc="-100" dirty="0" smtClean="0"/>
              <a:t>700</a:t>
            </a:r>
            <a:r>
              <a:rPr lang="ko-KR" altLang="en-US" sz="1800" spc="-100" dirty="0" err="1" smtClean="0"/>
              <a:t>만명</a:t>
            </a:r>
            <a:r>
              <a:rPr lang="en-US" altLang="ko-KR" sz="1800" spc="-100" dirty="0" smtClean="0"/>
              <a:t>~1,000</a:t>
            </a:r>
            <a:r>
              <a:rPr lang="ko-KR" altLang="en-US" sz="1800" spc="-100" dirty="0" err="1" smtClean="0"/>
              <a:t>만명의</a:t>
            </a:r>
            <a:r>
              <a:rPr lang="ko-KR" altLang="en-US" sz="1800" spc="-100" dirty="0" smtClean="0"/>
              <a:t> 노동자</a:t>
            </a:r>
            <a:r>
              <a:rPr lang="en-US" altLang="ko-KR" sz="1600" spc="-100" dirty="0" smtClean="0"/>
              <a:t>(</a:t>
            </a:r>
            <a:r>
              <a:rPr lang="ko-KR" altLang="en-US" sz="1600" spc="-100" dirty="0" smtClean="0"/>
              <a:t>민간노동시장의 </a:t>
            </a:r>
            <a:r>
              <a:rPr lang="en-US" altLang="ko-KR" sz="1600" spc="-100" dirty="0" smtClean="0"/>
              <a:t>1/3 </a:t>
            </a:r>
            <a:r>
              <a:rPr lang="ko-KR" altLang="en-US" sz="1600" spc="-100" dirty="0" smtClean="0"/>
              <a:t>수준</a:t>
            </a:r>
            <a:r>
              <a:rPr lang="en-US" altLang="ko-KR" sz="1600" spc="-100" dirty="0" smtClean="0"/>
              <a:t>)</a:t>
            </a:r>
            <a:r>
              <a:rPr lang="ko-KR" altLang="en-US" sz="1800" spc="-100" dirty="0" smtClean="0"/>
              <a:t>들 이상의 노동자들이 신청 예상</a:t>
            </a:r>
            <a:endParaRPr lang="en-US" altLang="ko-KR" sz="1800" spc="-100" dirty="0" smtClean="0"/>
          </a:p>
          <a:p>
            <a:pPr marL="180975" indent="-180975" latinLnBrk="0">
              <a:lnSpc>
                <a:spcPts val="2700"/>
              </a:lnSpc>
              <a:buFont typeface="KoPub돋움체 Bold" panose="00000800000000000000" pitchFamily="2" charset="-127"/>
              <a:buChar char="-"/>
              <a:defRPr lang="ko-KR" altLang="en-US"/>
            </a:pPr>
            <a:r>
              <a:rPr lang="en-US" altLang="ko-KR" sz="1800" dirty="0" smtClean="0"/>
              <a:t>5</a:t>
            </a:r>
            <a:r>
              <a:rPr lang="ko-KR" altLang="en-US" sz="1800" dirty="0" smtClean="0"/>
              <a:t>월</a:t>
            </a:r>
            <a:r>
              <a:rPr lang="en-US" altLang="ko-KR" sz="1800" dirty="0" smtClean="0"/>
              <a:t>4</a:t>
            </a:r>
            <a:r>
              <a:rPr lang="ko-KR" altLang="en-US" sz="1800" dirty="0" smtClean="0"/>
              <a:t>일까지 재정 약 </a:t>
            </a:r>
            <a:r>
              <a:rPr lang="en-US" altLang="ko-KR" sz="1800" dirty="0"/>
              <a:t>£8bn(12</a:t>
            </a:r>
            <a:r>
              <a:rPr lang="ko-KR" altLang="en-US" sz="1800" dirty="0"/>
              <a:t>조원</a:t>
            </a:r>
            <a:r>
              <a:rPr lang="en-US" altLang="ko-KR" sz="1800" dirty="0"/>
              <a:t>) </a:t>
            </a:r>
            <a:r>
              <a:rPr lang="ko-KR" altLang="en-US" sz="1800" dirty="0"/>
              <a:t>소요되었고</a:t>
            </a:r>
            <a:r>
              <a:rPr lang="en-US" altLang="ko-KR" sz="1800" dirty="0"/>
              <a:t>, 3</a:t>
            </a:r>
            <a:r>
              <a:rPr lang="ko-KR" altLang="en-US" sz="1800" dirty="0"/>
              <a:t>개월간 </a:t>
            </a:r>
            <a:r>
              <a:rPr lang="en-US" altLang="ko-KR" sz="1800" dirty="0"/>
              <a:t>£39bn(58</a:t>
            </a:r>
            <a:r>
              <a:rPr lang="ko-KR" altLang="en-US" sz="1800" dirty="0"/>
              <a:t>조</a:t>
            </a:r>
            <a:r>
              <a:rPr lang="en-US" altLang="ko-KR" sz="1800" dirty="0"/>
              <a:t>9</a:t>
            </a:r>
            <a:r>
              <a:rPr lang="ko-KR" altLang="en-US" sz="1800" dirty="0" err="1"/>
              <a:t>천억원</a:t>
            </a:r>
            <a:r>
              <a:rPr lang="en-US" altLang="ko-KR" sz="1800" dirty="0"/>
              <a:t>) + </a:t>
            </a:r>
            <a:r>
              <a:rPr lang="ko-KR" altLang="en-US" sz="1800" dirty="0"/>
              <a:t>자영업자 </a:t>
            </a:r>
            <a:r>
              <a:rPr lang="en-US" altLang="ko-KR" sz="1800" dirty="0"/>
              <a:t>£ 10bn(15.1</a:t>
            </a:r>
            <a:r>
              <a:rPr lang="ko-KR" altLang="en-US" sz="1800" dirty="0"/>
              <a:t>조원</a:t>
            </a:r>
            <a:r>
              <a:rPr lang="en-US" altLang="ko-KR" sz="1800" dirty="0"/>
              <a:t>) =  £ 49bn(74</a:t>
            </a:r>
            <a:r>
              <a:rPr lang="ko-KR" altLang="en-US" sz="1800" dirty="0"/>
              <a:t>조원</a:t>
            </a:r>
            <a:r>
              <a:rPr lang="en-US" altLang="ko-KR" sz="1800" dirty="0"/>
              <a:t>)</a:t>
            </a:r>
            <a:r>
              <a:rPr lang="ko-KR" altLang="en-US" sz="1800" dirty="0"/>
              <a:t> 재정소요 </a:t>
            </a:r>
            <a:r>
              <a:rPr lang="ko-KR" altLang="en-US" sz="1800" dirty="0" smtClean="0"/>
              <a:t>예상됨</a:t>
            </a:r>
            <a:endParaRPr lang="ko-KR" altLang="en-US" sz="1600" dirty="0">
              <a:solidFill>
                <a:srgbClr val="7777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83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고용유지 </a:t>
            </a:r>
            <a:r>
              <a:rPr lang="ko-KR" altLang="en-US" sz="3400" dirty="0">
                <a:solidFill>
                  <a:srgbClr val="002060"/>
                </a:solidFill>
              </a:rPr>
              <a:t>지원제도</a:t>
            </a:r>
            <a:r>
              <a:rPr lang="en-US" altLang="ko-KR" sz="3400" dirty="0" smtClean="0">
                <a:solidFill>
                  <a:srgbClr val="002060"/>
                </a:solidFill>
              </a:rPr>
              <a:t>(</a:t>
            </a:r>
            <a:r>
              <a:rPr lang="ko-KR" altLang="en-US" sz="3400" dirty="0" smtClean="0">
                <a:solidFill>
                  <a:srgbClr val="002060"/>
                </a:solidFill>
              </a:rPr>
              <a:t>프랑스</a:t>
            </a:r>
            <a:r>
              <a:rPr lang="en-US" altLang="ko-KR" sz="3400" dirty="0" smtClean="0">
                <a:solidFill>
                  <a:srgbClr val="002060"/>
                </a:solidFill>
              </a:rPr>
              <a:t>)</a:t>
            </a:r>
            <a:endParaRPr lang="ko-KR" altLang="en-US" sz="34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각 삼각형 20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643055" y="1450058"/>
            <a:ext cx="8107448" cy="4873103"/>
            <a:chOff x="160950" y="5166480"/>
            <a:chExt cx="1757006" cy="1792607"/>
          </a:xfrm>
        </p:grpSpPr>
        <p:sp>
          <p:nvSpPr>
            <p:cNvPr id="23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24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25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898138" y="-2179052"/>
            <a:ext cx="437842" cy="7388393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98C68C4B-454A-4271-990E-EBCE5A2E0E14}"/>
              </a:ext>
            </a:extLst>
          </p:cNvPr>
          <p:cNvSpPr txBox="1"/>
          <p:nvPr/>
        </p:nvSpPr>
        <p:spPr>
          <a:xfrm>
            <a:off x="566952" y="1805166"/>
            <a:ext cx="8349791" cy="4517995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indent="-266700" algn="l"/>
            <a:endParaRPr lang="ko-KR" altLang="en-US" sz="1600" b="0" spc="0" dirty="0"/>
          </a:p>
        </p:txBody>
      </p:sp>
      <p:sp>
        <p:nvSpPr>
          <p:cNvPr id="27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0" y="1268760"/>
            <a:ext cx="7388394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프랑스 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: </a:t>
            </a: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휴업수당지원금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(</a:t>
            </a: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고용유지지원금</a:t>
            </a:r>
            <a:r>
              <a:rPr lang="en-US" altLang="ko-K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)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8" name="내용 개체 틀 2"/>
          <p:cNvSpPr txBox="1"/>
          <p:nvPr/>
        </p:nvSpPr>
        <p:spPr>
          <a:xfrm>
            <a:off x="829041" y="1805167"/>
            <a:ext cx="7907430" cy="451799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lnSpc>
                <a:spcPts val="2800"/>
              </a:lnSpc>
              <a:buFont typeface="Wingdings"/>
              <a:buChar char="§"/>
              <a:defRPr lang="ko-KR" altLang="en-US"/>
            </a:pPr>
            <a:r>
              <a:rPr lang="ko-KR" altLang="en-US" sz="1800" dirty="0" err="1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세전임금</a:t>
            </a:r>
            <a:r>
              <a:rPr lang="ko-KR" altLang="en-US" sz="1800" dirty="0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 </a:t>
            </a:r>
            <a:r>
              <a:rPr lang="en-US" altLang="ko-KR" sz="1800" dirty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70% </a:t>
            </a:r>
            <a:r>
              <a:rPr lang="ko-KR" altLang="en-US" sz="1800" dirty="0"/>
              <a:t>상당의 </a:t>
            </a:r>
            <a:r>
              <a:rPr lang="ko-KR" altLang="en-US" sz="1800" dirty="0" smtClean="0"/>
              <a:t>휴업수당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노동시간 단축에 대해 </a:t>
            </a:r>
            <a:r>
              <a:rPr lang="ko-KR" altLang="en-US" sz="1800" dirty="0" err="1" smtClean="0"/>
              <a:t>부분휴업</a:t>
            </a:r>
            <a:r>
              <a:rPr lang="ko-KR" altLang="en-US" sz="1800" dirty="0" smtClean="0"/>
              <a:t> </a:t>
            </a:r>
            <a:r>
              <a:rPr lang="ko-KR" altLang="en-US" sz="1800" dirty="0"/>
              <a:t>지급</a:t>
            </a:r>
            <a:r>
              <a:rPr lang="en-US" altLang="ko-KR" sz="1600" dirty="0" smtClean="0">
                <a:solidFill>
                  <a:srgbClr val="777777"/>
                </a:solidFill>
              </a:rPr>
              <a:t>(</a:t>
            </a:r>
            <a:r>
              <a:rPr lang="ko-KR" altLang="en-US" sz="1600" dirty="0" err="1" smtClean="0">
                <a:solidFill>
                  <a:srgbClr val="777777"/>
                </a:solidFill>
              </a:rPr>
              <a:t>세후</a:t>
            </a:r>
            <a:r>
              <a:rPr lang="ko-KR" altLang="en-US" sz="1600" dirty="0" smtClean="0">
                <a:solidFill>
                  <a:srgbClr val="777777"/>
                </a:solidFill>
              </a:rPr>
              <a:t> 임금의 </a:t>
            </a:r>
            <a:r>
              <a:rPr lang="en-US" altLang="ko-KR" sz="1600" dirty="0" smtClean="0">
                <a:solidFill>
                  <a:srgbClr val="777777"/>
                </a:solidFill>
              </a:rPr>
              <a:t>84% </a:t>
            </a:r>
            <a:r>
              <a:rPr lang="ko-KR" altLang="en-US" sz="1600" dirty="0" smtClean="0">
                <a:solidFill>
                  <a:srgbClr val="777777"/>
                </a:solidFill>
              </a:rPr>
              <a:t>해당</a:t>
            </a:r>
            <a:r>
              <a:rPr lang="en-US" altLang="ko-KR" sz="1600" dirty="0" smtClean="0">
                <a:solidFill>
                  <a:srgbClr val="777777"/>
                </a:solidFill>
              </a:rPr>
              <a:t>, </a:t>
            </a:r>
            <a:r>
              <a:rPr lang="ko-KR" altLang="en-US" sz="1600" dirty="0" smtClean="0">
                <a:solidFill>
                  <a:srgbClr val="777777"/>
                </a:solidFill>
              </a:rPr>
              <a:t>시간당 </a:t>
            </a:r>
            <a:r>
              <a:rPr lang="en-US" altLang="ko-KR" sz="1600" dirty="0">
                <a:solidFill>
                  <a:srgbClr val="777777"/>
                </a:solidFill>
              </a:rPr>
              <a:t>8.03</a:t>
            </a:r>
            <a:r>
              <a:rPr lang="ko-KR" altLang="en-US" sz="1600" dirty="0">
                <a:solidFill>
                  <a:srgbClr val="777777"/>
                </a:solidFill>
              </a:rPr>
              <a:t>유로 이상</a:t>
            </a:r>
            <a:r>
              <a:rPr lang="en-US" altLang="ko-KR" sz="1600" dirty="0" smtClean="0">
                <a:solidFill>
                  <a:srgbClr val="777777"/>
                </a:solidFill>
              </a:rPr>
              <a:t>)</a:t>
            </a:r>
          </a:p>
          <a:p>
            <a:pPr marL="176213" indent="-176213" latinLnBrk="0">
              <a:lnSpc>
                <a:spcPts val="2800"/>
              </a:lnSpc>
              <a:buFont typeface="Wingdings"/>
              <a:buChar char="§"/>
              <a:defRPr lang="ko-KR" altLang="en-US"/>
            </a:pPr>
            <a:r>
              <a:rPr lang="ko-KR" altLang="en-US" sz="1800" dirty="0"/>
              <a:t>사용자가 근로자에게 지급한 </a:t>
            </a:r>
            <a:r>
              <a:rPr lang="ko-KR" altLang="en-US" sz="1800" dirty="0" err="1"/>
              <a:t>휴업수당은</a:t>
            </a:r>
            <a:r>
              <a:rPr lang="ko-KR" altLang="en-US" sz="1800" dirty="0"/>
              <a:t> </a:t>
            </a:r>
            <a:r>
              <a:rPr lang="ko-KR" altLang="en-US" sz="1800" dirty="0" smtClean="0"/>
              <a:t>국가가 </a:t>
            </a:r>
            <a:r>
              <a:rPr lang="ko-KR" altLang="en-US" sz="1800" dirty="0"/>
              <a:t>전액 </a:t>
            </a:r>
            <a:r>
              <a:rPr lang="ko-KR" altLang="en-US" sz="1800" dirty="0" smtClean="0"/>
              <a:t>지급함</a:t>
            </a:r>
            <a:r>
              <a:rPr lang="en-US" altLang="ko-KR" sz="1800" dirty="0" smtClean="0"/>
              <a:t>. </a:t>
            </a:r>
            <a:r>
              <a:rPr lang="ko-KR" altLang="en-US" sz="1800" dirty="0"/>
              <a:t>단</a:t>
            </a:r>
            <a:r>
              <a:rPr lang="en-US" altLang="ko-KR" sz="1800" dirty="0"/>
              <a:t>, </a:t>
            </a:r>
            <a:r>
              <a:rPr lang="ko-KR" altLang="en-US" sz="1800" dirty="0"/>
              <a:t>상한은 </a:t>
            </a:r>
            <a:r>
              <a:rPr lang="ko-KR" altLang="en-US" sz="1800" dirty="0" smtClean="0"/>
              <a:t>최저임금 </a:t>
            </a:r>
            <a:r>
              <a:rPr lang="en-US" altLang="ko-KR" sz="1800" dirty="0" smtClean="0"/>
              <a:t>(10.15</a:t>
            </a:r>
            <a:r>
              <a:rPr lang="ko-KR" altLang="en-US" sz="1800" dirty="0" smtClean="0"/>
              <a:t>유로</a:t>
            </a:r>
            <a:r>
              <a:rPr lang="en-US" altLang="ko-KR" sz="1800" dirty="0"/>
              <a:t>)</a:t>
            </a:r>
            <a:r>
              <a:rPr lang="ko-KR" altLang="en-US" sz="1800" dirty="0"/>
              <a:t>의 </a:t>
            </a:r>
            <a:r>
              <a:rPr lang="en-US" altLang="ko-KR" sz="1800" dirty="0"/>
              <a:t>4.5</a:t>
            </a:r>
            <a:r>
              <a:rPr lang="ko-KR" altLang="en-US" sz="1800" dirty="0"/>
              <a:t>배</a:t>
            </a:r>
            <a:r>
              <a:rPr lang="en-US" altLang="ko-KR" sz="1800" dirty="0"/>
              <a:t>(45.68</a:t>
            </a:r>
            <a:r>
              <a:rPr lang="ko-KR" altLang="en-US" sz="1800" dirty="0" smtClean="0"/>
              <a:t>유로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월 </a:t>
            </a:r>
            <a:r>
              <a:rPr lang="en-US" altLang="ko-KR" sz="1800" dirty="0" smtClean="0"/>
              <a:t>6,929</a:t>
            </a:r>
            <a:r>
              <a:rPr lang="ko-KR" altLang="en-US" sz="1800" dirty="0" smtClean="0"/>
              <a:t>유로</a:t>
            </a:r>
            <a:r>
              <a:rPr lang="en-US" altLang="ko-KR" sz="1800" dirty="0" smtClean="0"/>
              <a:t>= 920</a:t>
            </a:r>
            <a:r>
              <a:rPr lang="ko-KR" altLang="en-US" sz="1800" dirty="0" smtClean="0"/>
              <a:t>만원</a:t>
            </a:r>
            <a:r>
              <a:rPr lang="en-US" altLang="ko-KR" sz="1800" dirty="0" smtClean="0"/>
              <a:t>)</a:t>
            </a:r>
            <a:r>
              <a:rPr lang="ko-KR" altLang="en-US" sz="1800" dirty="0"/>
              <a:t>의 </a:t>
            </a:r>
            <a:r>
              <a:rPr lang="en-US" altLang="ko-KR" sz="1800" dirty="0" smtClean="0"/>
              <a:t>70%(</a:t>
            </a:r>
            <a:r>
              <a:rPr lang="ko-KR" altLang="en-US" sz="1800" dirty="0"/>
              <a:t>즉 근로자 </a:t>
            </a:r>
            <a:r>
              <a:rPr lang="en-US" altLang="ko-KR" sz="1800" dirty="0"/>
              <a:t>1</a:t>
            </a:r>
            <a:r>
              <a:rPr lang="ko-KR" altLang="en-US" sz="1800" dirty="0"/>
              <a:t>인당</a:t>
            </a:r>
            <a:r>
              <a:rPr lang="en-US" altLang="ko-KR" sz="1800" dirty="0" smtClean="0"/>
              <a:t>/</a:t>
            </a:r>
            <a:r>
              <a:rPr lang="ko-KR" altLang="en-US" sz="1800" dirty="0" smtClean="0"/>
              <a:t>시간 당 </a:t>
            </a:r>
            <a:r>
              <a:rPr lang="en-US" altLang="ko-KR" sz="1800" dirty="0" smtClean="0"/>
              <a:t>31.98</a:t>
            </a:r>
            <a:r>
              <a:rPr lang="ko-KR" altLang="en-US" sz="1800" dirty="0" smtClean="0"/>
              <a:t>유로 </a:t>
            </a:r>
            <a:r>
              <a:rPr lang="en-US" altLang="ko-KR" sz="1800" dirty="0" smtClean="0"/>
              <a:t>= </a:t>
            </a:r>
            <a:r>
              <a:rPr lang="ko-KR" altLang="en-US" sz="1800" dirty="0" smtClean="0"/>
              <a:t>월 </a:t>
            </a:r>
            <a:r>
              <a:rPr lang="en-US" altLang="ko-KR" sz="1800" dirty="0" smtClean="0"/>
              <a:t>645</a:t>
            </a:r>
            <a:r>
              <a:rPr lang="ko-KR" altLang="en-US" sz="1800" dirty="0" smtClean="0"/>
              <a:t>만원</a:t>
            </a:r>
            <a:r>
              <a:rPr lang="en-US" altLang="ko-KR" sz="1800" dirty="0" smtClean="0"/>
              <a:t>)</a:t>
            </a:r>
            <a:r>
              <a:rPr lang="ko-KR" altLang="en-US" sz="1800" dirty="0" smtClean="0"/>
              <a:t>까지</a:t>
            </a:r>
            <a:endParaRPr lang="en-US" altLang="ko-KR" sz="1800" dirty="0" smtClean="0"/>
          </a:p>
          <a:p>
            <a:pPr marL="0" indent="0" latinLnBrk="0">
              <a:lnSpc>
                <a:spcPts val="2800"/>
              </a:lnSpc>
              <a:buNone/>
              <a:defRPr lang="ko-KR" altLang="en-US"/>
            </a:pPr>
            <a:r>
              <a:rPr lang="en-US" altLang="ko-KR" sz="1600" dirty="0" smtClean="0"/>
              <a:t>- </a:t>
            </a:r>
            <a:r>
              <a:rPr lang="ko-KR" altLang="en-US" sz="1600" dirty="0" smtClean="0"/>
              <a:t>휴업수당의 </a:t>
            </a:r>
            <a:r>
              <a:rPr lang="ko-KR" altLang="en-US" sz="1600" dirty="0"/>
              <a:t>계산은 법정근로시간</a:t>
            </a:r>
            <a:r>
              <a:rPr lang="en-US" altLang="ko-KR" sz="1600" dirty="0"/>
              <a:t>(</a:t>
            </a:r>
            <a:r>
              <a:rPr lang="ko-KR" altLang="en-US" sz="1600" dirty="0"/>
              <a:t>주 </a:t>
            </a:r>
            <a:r>
              <a:rPr lang="en-US" altLang="ko-KR" sz="1600" dirty="0"/>
              <a:t>35</a:t>
            </a:r>
            <a:r>
              <a:rPr lang="ko-KR" altLang="en-US" sz="1600" dirty="0"/>
              <a:t>시간</a:t>
            </a:r>
            <a:r>
              <a:rPr lang="en-US" altLang="ko-KR" sz="1600" dirty="0"/>
              <a:t>) </a:t>
            </a:r>
            <a:r>
              <a:rPr lang="ko-KR" altLang="en-US" sz="1600" dirty="0"/>
              <a:t>범위 내에서 </a:t>
            </a:r>
            <a:r>
              <a:rPr lang="ko-KR" altLang="en-US" sz="1600" dirty="0" smtClean="0"/>
              <a:t>계산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예 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주 </a:t>
            </a:r>
            <a:r>
              <a:rPr lang="en-US" altLang="ko-KR" sz="1600" dirty="0"/>
              <a:t>7</a:t>
            </a:r>
            <a:r>
              <a:rPr lang="ko-KR" altLang="en-US" sz="1600" dirty="0" smtClean="0"/>
              <a:t>시간의 연장 근로를 </a:t>
            </a:r>
            <a:r>
              <a:rPr lang="ko-KR" altLang="en-US" sz="1600" dirty="0"/>
              <a:t>포함하여 주 </a:t>
            </a:r>
            <a:r>
              <a:rPr lang="en-US" altLang="ko-KR" sz="1600" dirty="0"/>
              <a:t>42</a:t>
            </a:r>
            <a:r>
              <a:rPr lang="ko-KR" altLang="en-US" sz="1600" dirty="0"/>
              <a:t>시간 일하는 근로자가 완전 휴업에 들어갔다면 </a:t>
            </a:r>
            <a:r>
              <a:rPr lang="en-US" altLang="ko-KR" sz="1600" dirty="0"/>
              <a:t>35</a:t>
            </a:r>
            <a:r>
              <a:rPr lang="ko-KR" altLang="en-US" sz="1600" dirty="0" smtClean="0"/>
              <a:t>시간 만 휴업 수당으로 </a:t>
            </a:r>
            <a:r>
              <a:rPr lang="ko-KR" altLang="en-US" sz="1600" dirty="0"/>
              <a:t>계산</a:t>
            </a:r>
            <a:r>
              <a:rPr lang="en-US" altLang="ko-KR" sz="1600" dirty="0" smtClean="0"/>
              <a:t>)</a:t>
            </a:r>
          </a:p>
          <a:p>
            <a:pPr marL="176213" indent="-176213" latinLnBrk="0">
              <a:lnSpc>
                <a:spcPts val="2800"/>
              </a:lnSpc>
              <a:buFont typeface="Wingdings"/>
              <a:buChar char="§"/>
              <a:defRPr lang="ko-KR" altLang="en-US"/>
            </a:pPr>
            <a:r>
              <a:rPr lang="ko-KR" altLang="en-US" sz="1800" dirty="0" smtClean="0"/>
              <a:t>허용 </a:t>
            </a:r>
            <a:r>
              <a:rPr lang="ko-KR" altLang="en-US" sz="1800" dirty="0" err="1"/>
              <a:t>최대시간</a:t>
            </a:r>
            <a:r>
              <a:rPr lang="en-US" altLang="ko-KR" sz="1800" dirty="0"/>
              <a:t>: 1,000</a:t>
            </a:r>
            <a:r>
              <a:rPr lang="ko-KR" altLang="en-US" sz="1800" dirty="0"/>
              <a:t>시간</a:t>
            </a:r>
            <a:r>
              <a:rPr lang="en-US" altLang="ko-KR" sz="1800" dirty="0"/>
              <a:t>/</a:t>
            </a:r>
            <a:r>
              <a:rPr lang="ko-KR" altLang="en-US" sz="1800" dirty="0"/>
              <a:t>년 </a:t>
            </a:r>
            <a:r>
              <a:rPr lang="en-US" altLang="ko-KR" sz="1800" dirty="0"/>
              <a:t>-&gt; 1,607</a:t>
            </a:r>
            <a:r>
              <a:rPr lang="ko-KR" altLang="en-US" sz="1800" dirty="0"/>
              <a:t>시간</a:t>
            </a:r>
            <a:r>
              <a:rPr lang="en-US" altLang="ko-KR" sz="1800" dirty="0"/>
              <a:t>/</a:t>
            </a:r>
            <a:r>
              <a:rPr lang="ko-KR" altLang="en-US" sz="1800" dirty="0"/>
              <a:t>년</a:t>
            </a:r>
            <a:r>
              <a:rPr lang="en-US" altLang="ko-KR" sz="1800" dirty="0"/>
              <a:t>(2020</a:t>
            </a:r>
            <a:r>
              <a:rPr lang="ko-KR" altLang="en-US" sz="1800" dirty="0"/>
              <a:t>년에만</a:t>
            </a:r>
            <a:r>
              <a:rPr lang="en-US" altLang="ko-KR" sz="1800" dirty="0" smtClean="0"/>
              <a:t>), </a:t>
            </a:r>
            <a:r>
              <a:rPr lang="ko-KR" altLang="en-US" sz="1800" dirty="0" smtClean="0"/>
              <a:t>기간연장</a:t>
            </a:r>
            <a:r>
              <a:rPr lang="en-US" altLang="ko-KR" sz="1800" dirty="0" smtClean="0"/>
              <a:t>:12</a:t>
            </a:r>
            <a:r>
              <a:rPr lang="ko-KR" altLang="en-US" sz="1800" dirty="0" smtClean="0"/>
              <a:t>개월</a:t>
            </a:r>
            <a:endParaRPr lang="ko-KR" altLang="en-US" sz="1800" dirty="0"/>
          </a:p>
          <a:p>
            <a:pPr marL="176213" indent="-176213" latinLnBrk="0">
              <a:lnSpc>
                <a:spcPts val="2800"/>
              </a:lnSpc>
              <a:buFont typeface="Wingdings"/>
              <a:buChar char="§"/>
              <a:defRPr lang="ko-KR" altLang="en-US"/>
            </a:pPr>
            <a:r>
              <a:rPr lang="ko-KR" altLang="en-US" sz="1800" dirty="0" smtClean="0"/>
              <a:t>기간제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파견 </a:t>
            </a:r>
            <a:r>
              <a:rPr lang="ko-KR" altLang="en-US" sz="1800" dirty="0"/>
              <a:t>및</a:t>
            </a:r>
            <a:r>
              <a:rPr lang="en-US" altLang="ko-KR" sz="1800" dirty="0"/>
              <a:t> </a:t>
            </a:r>
            <a:r>
              <a:rPr lang="ko-KR" altLang="en-US" sz="1800" dirty="0" err="1"/>
              <a:t>계절노동</a:t>
            </a:r>
            <a:r>
              <a:rPr lang="en-US" altLang="ko-KR" sz="1600" dirty="0"/>
              <a:t>: </a:t>
            </a:r>
            <a:r>
              <a:rPr lang="ko-KR" altLang="en-US" sz="1600" dirty="0" err="1"/>
              <a:t>휴업시</a:t>
            </a:r>
            <a:r>
              <a:rPr lang="ko-KR" altLang="en-US" sz="1600" dirty="0"/>
              <a:t> 예정된 파견기간 종료</a:t>
            </a:r>
            <a:r>
              <a:rPr lang="en-US" altLang="ko-KR" sz="1600" dirty="0"/>
              <a:t>, </a:t>
            </a:r>
            <a:r>
              <a:rPr lang="ko-KR" altLang="en-US" sz="1600" dirty="0"/>
              <a:t>노동계약 </a:t>
            </a:r>
            <a:r>
              <a:rPr lang="ko-KR" altLang="en-US" sz="1600" dirty="0" err="1" smtClean="0"/>
              <a:t>종료시까지</a:t>
            </a:r>
            <a:endParaRPr lang="en-US" altLang="ko-KR" sz="1600" dirty="0" smtClean="0"/>
          </a:p>
          <a:p>
            <a:pPr marL="176213" indent="-176213" latinLnBrk="0">
              <a:lnSpc>
                <a:spcPts val="2800"/>
              </a:lnSpc>
              <a:buFont typeface="Wingdings"/>
              <a:buChar char="§"/>
              <a:defRPr lang="ko-KR" altLang="en-US"/>
            </a:pPr>
            <a:r>
              <a:rPr lang="en-US" altLang="ko-KR" sz="1600" spc="-100" dirty="0" smtClean="0"/>
              <a:t>82</a:t>
            </a:r>
            <a:r>
              <a:rPr lang="ko-KR" altLang="en-US" sz="1600" spc="-100" dirty="0" smtClean="0"/>
              <a:t>만개 </a:t>
            </a:r>
            <a:r>
              <a:rPr lang="ko-KR" altLang="en-US" sz="1600" spc="-100" dirty="0"/>
              <a:t>기업의 </a:t>
            </a:r>
            <a:r>
              <a:rPr lang="en-US" altLang="ko-KR" sz="1600" spc="-100" dirty="0" smtClean="0"/>
              <a:t>1020</a:t>
            </a:r>
            <a:r>
              <a:rPr lang="ko-KR" altLang="en-US" sz="1600" spc="-100" dirty="0" smtClean="0"/>
              <a:t>만 </a:t>
            </a:r>
            <a:r>
              <a:rPr lang="ko-KR" altLang="en-US" sz="1600" spc="-100" dirty="0"/>
              <a:t>명 </a:t>
            </a:r>
            <a:r>
              <a:rPr lang="ko-KR" altLang="en-US" sz="1600" spc="-100" dirty="0" smtClean="0"/>
              <a:t>적용</a:t>
            </a:r>
            <a:r>
              <a:rPr lang="en-US" altLang="ko-KR" sz="1400" spc="-100" dirty="0" smtClean="0">
                <a:solidFill>
                  <a:srgbClr val="777777"/>
                </a:solidFill>
              </a:rPr>
              <a:t>(</a:t>
            </a:r>
            <a:r>
              <a:rPr lang="en-US" altLang="ko-KR" sz="1400" spc="-100" dirty="0">
                <a:solidFill>
                  <a:srgbClr val="777777"/>
                </a:solidFill>
              </a:rPr>
              <a:t>4</a:t>
            </a:r>
            <a:r>
              <a:rPr lang="ko-KR" altLang="en-US" sz="1400" spc="-100" dirty="0" smtClean="0">
                <a:solidFill>
                  <a:srgbClr val="777777"/>
                </a:solidFill>
              </a:rPr>
              <a:t>월</a:t>
            </a:r>
            <a:r>
              <a:rPr lang="en-US" altLang="ko-KR" sz="1400" spc="-100" dirty="0" smtClean="0">
                <a:solidFill>
                  <a:srgbClr val="777777"/>
                </a:solidFill>
              </a:rPr>
              <a:t>22</a:t>
            </a:r>
            <a:r>
              <a:rPr lang="ko-KR" altLang="en-US" sz="1400" spc="-100" dirty="0">
                <a:solidFill>
                  <a:srgbClr val="777777"/>
                </a:solidFill>
              </a:rPr>
              <a:t>일</a:t>
            </a:r>
            <a:r>
              <a:rPr lang="en-US" altLang="ko-KR" sz="1400" spc="-100" dirty="0">
                <a:solidFill>
                  <a:srgbClr val="777777"/>
                </a:solidFill>
              </a:rPr>
              <a:t>)</a:t>
            </a:r>
            <a:r>
              <a:rPr lang="en-US" altLang="ko-KR" sz="1600" spc="-100" dirty="0"/>
              <a:t>, </a:t>
            </a:r>
            <a:r>
              <a:rPr lang="en-US" altLang="ko-KR" sz="1600" spc="-100" dirty="0" smtClean="0"/>
              <a:t>1100</a:t>
            </a:r>
            <a:r>
              <a:rPr lang="ko-KR" altLang="en-US" sz="1600" spc="-100" dirty="0"/>
              <a:t>억 유로</a:t>
            </a:r>
            <a:r>
              <a:rPr lang="en-US" altLang="ko-KR" sz="1400" spc="-100" dirty="0" smtClean="0">
                <a:solidFill>
                  <a:srgbClr val="777777"/>
                </a:solidFill>
              </a:rPr>
              <a:t>(146</a:t>
            </a:r>
            <a:r>
              <a:rPr lang="ko-KR" altLang="en-US" sz="1400" spc="-100" dirty="0" smtClean="0">
                <a:solidFill>
                  <a:srgbClr val="777777"/>
                </a:solidFill>
              </a:rPr>
              <a:t>조</a:t>
            </a:r>
            <a:r>
              <a:rPr lang="en-US" altLang="ko-KR" sz="1400" spc="-100" dirty="0" smtClean="0">
                <a:solidFill>
                  <a:srgbClr val="777777"/>
                </a:solidFill>
              </a:rPr>
              <a:t>3</a:t>
            </a:r>
            <a:r>
              <a:rPr lang="ko-KR" altLang="en-US" sz="1400" spc="-100" dirty="0" smtClean="0">
                <a:solidFill>
                  <a:srgbClr val="777777"/>
                </a:solidFill>
              </a:rPr>
              <a:t>천억원</a:t>
            </a:r>
            <a:r>
              <a:rPr lang="en-US" altLang="ko-KR" sz="1400" spc="-100" dirty="0">
                <a:solidFill>
                  <a:srgbClr val="777777"/>
                </a:solidFill>
              </a:rPr>
              <a:t>) </a:t>
            </a:r>
            <a:r>
              <a:rPr lang="ko-KR" altLang="en-US" sz="1600" spc="-100" dirty="0" smtClean="0"/>
              <a:t>지원금 마련</a:t>
            </a:r>
            <a:endParaRPr lang="en-US" altLang="ko-KR" sz="1600" spc="-100" dirty="0" smtClean="0"/>
          </a:p>
          <a:p>
            <a:pPr marL="0" indent="0" latinLnBrk="0">
              <a:buNone/>
              <a:defRPr lang="ko-KR" altLang="en-US"/>
            </a:pPr>
            <a:r>
              <a:rPr lang="en-US" altLang="ko-KR" sz="1100" spc="-100" dirty="0" smtClean="0"/>
              <a:t>(https</a:t>
            </a:r>
            <a:r>
              <a:rPr lang="en-US" altLang="ko-KR" sz="1100" spc="-100" dirty="0"/>
              <a:t>://</a:t>
            </a:r>
            <a:r>
              <a:rPr lang="en-US" altLang="ko-KR" sz="1100" spc="-100" dirty="0" smtClean="0"/>
              <a:t>www.france24.com/en/20200422-covid-19-half-of-france-s-private-sector-workers-on-temporary-unemployment-scheme)</a:t>
            </a:r>
            <a:endParaRPr lang="en-US" altLang="ko-KR" sz="1100" spc="-100" dirty="0"/>
          </a:p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endParaRPr lang="en-US" altLang="ko-KR" sz="1600" dirty="0" smtClean="0"/>
          </a:p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endParaRPr lang="ko-KR" altLang="en-US" sz="16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323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고용유지 </a:t>
            </a:r>
            <a:r>
              <a:rPr lang="ko-KR" altLang="en-US" sz="3400" dirty="0">
                <a:solidFill>
                  <a:srgbClr val="002060"/>
                </a:solidFill>
              </a:rPr>
              <a:t>지원제도</a:t>
            </a:r>
            <a:r>
              <a:rPr lang="en-US" altLang="ko-KR" sz="3400" dirty="0" smtClean="0">
                <a:solidFill>
                  <a:srgbClr val="002060"/>
                </a:solidFill>
              </a:rPr>
              <a:t>(</a:t>
            </a:r>
            <a:r>
              <a:rPr lang="ko-KR" altLang="en-US" sz="3400" dirty="0" smtClean="0">
                <a:solidFill>
                  <a:srgbClr val="002060"/>
                </a:solidFill>
              </a:rPr>
              <a:t>독일</a:t>
            </a:r>
            <a:r>
              <a:rPr lang="en-US" altLang="ko-KR" sz="3400" dirty="0" smtClean="0">
                <a:solidFill>
                  <a:srgbClr val="002060"/>
                </a:solidFill>
              </a:rPr>
              <a:t>)</a:t>
            </a:r>
            <a:endParaRPr lang="ko-KR" altLang="en-US" sz="34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각 삼각형 12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623555" y="1450056"/>
            <a:ext cx="8124909" cy="5183657"/>
            <a:chOff x="154125" y="5166480"/>
            <a:chExt cx="1760790" cy="1765021"/>
          </a:xfrm>
        </p:grpSpPr>
        <p:sp>
          <p:nvSpPr>
            <p:cNvPr id="15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6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54125" y="5198595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17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688091" y="-1969006"/>
            <a:ext cx="437842" cy="6968301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내용 개체 틀 2">
            <a:extLst>
              <a:ext uri="{FF2B5EF4-FFF2-40B4-BE49-F238E27FC236}">
                <a16:creationId xmlns:a16="http://schemas.microsoft.com/office/drawing/2014/main" id="{98C68C4B-454A-4271-990E-EBCE5A2E0E14}"/>
              </a:ext>
            </a:extLst>
          </p:cNvPr>
          <p:cNvSpPr txBox="1"/>
          <p:nvPr/>
        </p:nvSpPr>
        <p:spPr>
          <a:xfrm>
            <a:off x="566952" y="2299207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indent="-266700" algn="l"/>
            <a:endParaRPr lang="ko-KR" altLang="en-US" sz="1600" b="0" spc="0" dirty="0"/>
          </a:p>
        </p:txBody>
      </p:sp>
      <p:sp>
        <p:nvSpPr>
          <p:cNvPr id="19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1" y="1268760"/>
            <a:ext cx="6968300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독일 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: </a:t>
            </a:r>
            <a:r>
              <a:rPr lang="ko-KR" altLang="en-US" sz="2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단축근로제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(short-time work: </a:t>
            </a:r>
            <a:r>
              <a:rPr lang="en-US" altLang="ko-KR" sz="2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Kurzarbeit</a:t>
            </a:r>
            <a:r>
              <a:rPr lang="en-US" altLang="ko-K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)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0" name="내용 개체 틀 2"/>
          <p:cNvSpPr txBox="1"/>
          <p:nvPr/>
        </p:nvSpPr>
        <p:spPr>
          <a:xfrm>
            <a:off x="829041" y="1805167"/>
            <a:ext cx="7775407" cy="482854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buFont typeface="Wingdings"/>
              <a:buChar char="§"/>
              <a:defRPr lang="ko-KR" altLang="en-US"/>
            </a:pPr>
            <a:r>
              <a:rPr lang="en-US" altLang="ko-KR" sz="2000" dirty="0" smtClean="0">
                <a:ea typeface="KoPub돋움체 Bold" panose="02020603020101020101"/>
              </a:rPr>
              <a:t>2008</a:t>
            </a:r>
            <a:r>
              <a:rPr lang="ko-KR" altLang="en-US" sz="2000" dirty="0" smtClean="0">
                <a:ea typeface="KoPub돋움체 Bold" panose="02020603020101020101"/>
              </a:rPr>
              <a:t>년 </a:t>
            </a:r>
            <a:r>
              <a:rPr lang="ko-KR" altLang="en-US" sz="2000" dirty="0" err="1" smtClean="0">
                <a:ea typeface="KoPub돋움체 Bold" panose="02020603020101020101"/>
              </a:rPr>
              <a:t>금융위기시</a:t>
            </a:r>
            <a:r>
              <a:rPr lang="ko-KR" altLang="en-US" sz="2000" dirty="0" smtClean="0">
                <a:ea typeface="KoPub돋움체 Bold" panose="02020603020101020101"/>
              </a:rPr>
              <a:t> 단축근로제의 </a:t>
            </a:r>
            <a:r>
              <a:rPr lang="ko-KR" altLang="en-US" sz="2000" dirty="0">
                <a:ea typeface="KoPub돋움체 Bold" panose="02020603020101020101"/>
              </a:rPr>
              <a:t>성공적 </a:t>
            </a:r>
            <a:r>
              <a:rPr lang="ko-KR" altLang="en-US" sz="2000" dirty="0" smtClean="0">
                <a:ea typeface="KoPub돋움체 Bold" panose="02020603020101020101"/>
              </a:rPr>
              <a:t>경험</a:t>
            </a:r>
            <a:r>
              <a:rPr lang="en-US" altLang="ko-KR" sz="2000" dirty="0" smtClean="0"/>
              <a:t>- </a:t>
            </a:r>
            <a:r>
              <a:rPr lang="ko-KR" altLang="en-US" sz="1800" dirty="0" smtClean="0"/>
              <a:t>최대 </a:t>
            </a:r>
            <a:r>
              <a:rPr lang="en-US" altLang="ko-KR" sz="1800" dirty="0"/>
              <a:t>150</a:t>
            </a:r>
            <a:r>
              <a:rPr lang="ko-KR" altLang="en-US" sz="1800" dirty="0" smtClean="0"/>
              <a:t>만 명 적용</a:t>
            </a:r>
            <a:r>
              <a:rPr lang="en-US" altLang="ko-KR" sz="1800" dirty="0" smtClean="0"/>
              <a:t>, 30~35 </a:t>
            </a:r>
            <a:r>
              <a:rPr lang="ko-KR" altLang="en-US" sz="1800" dirty="0" smtClean="0"/>
              <a:t>만명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고용유지를 통해 </a:t>
            </a:r>
            <a:r>
              <a:rPr lang="en-US" altLang="ko-KR" sz="1800" dirty="0" smtClean="0"/>
              <a:t>2009</a:t>
            </a:r>
            <a:r>
              <a:rPr lang="ko-KR" altLang="en-US" sz="1800" dirty="0" smtClean="0"/>
              <a:t>년 이후 회복국면에서 독일의 빠른 적응</a:t>
            </a:r>
            <a:endParaRPr lang="en-US" altLang="ko-KR" sz="600" dirty="0" smtClean="0"/>
          </a:p>
          <a:p>
            <a:pPr marL="176213" indent="-176213" latinLnBrk="0">
              <a:buFont typeface="Wingdings"/>
              <a:buChar char="§"/>
              <a:defRPr lang="ko-KR" altLang="en-US"/>
            </a:pPr>
            <a:r>
              <a:rPr lang="ko-KR" altLang="en-US" sz="2000" dirty="0" err="1" smtClean="0"/>
              <a:t>요건완화</a:t>
            </a:r>
            <a:r>
              <a:rPr lang="ko-KR" altLang="en-US" sz="2000" dirty="0" smtClean="0"/>
              <a:t> </a:t>
            </a:r>
            <a:r>
              <a:rPr lang="en-US" altLang="ko-KR" sz="1800" dirty="0" smtClean="0"/>
              <a:t>– </a:t>
            </a:r>
            <a:r>
              <a:rPr lang="ko-KR" altLang="en-US" sz="1800" dirty="0" err="1" smtClean="0"/>
              <a:t>적용노동자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1/3</a:t>
            </a:r>
            <a:r>
              <a:rPr lang="ko-KR" altLang="en-US" sz="1800" dirty="0"/>
              <a:t> </a:t>
            </a:r>
            <a:r>
              <a:rPr lang="ko-KR" altLang="en-US" sz="1800" dirty="0" smtClean="0"/>
              <a:t>→</a:t>
            </a:r>
            <a:r>
              <a:rPr lang="en-US" altLang="ko-KR" sz="1800" dirty="0" smtClean="0"/>
              <a:t>10%</a:t>
            </a:r>
            <a:r>
              <a:rPr lang="ko-KR" altLang="en-US" sz="1800" dirty="0" smtClean="0"/>
              <a:t>로 낮추고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적용기간을 </a:t>
            </a:r>
            <a:r>
              <a:rPr lang="en-US" altLang="ko-KR" sz="1800" dirty="0" smtClean="0"/>
              <a:t>6</a:t>
            </a:r>
            <a:r>
              <a:rPr lang="ko-KR" altLang="en-US" sz="1800" dirty="0" smtClean="0"/>
              <a:t>개월→ </a:t>
            </a:r>
            <a:r>
              <a:rPr lang="en-US" altLang="ko-KR" sz="1800" dirty="0" smtClean="0"/>
              <a:t>12</a:t>
            </a:r>
            <a:r>
              <a:rPr lang="ko-KR" altLang="en-US" sz="1800" dirty="0" smtClean="0"/>
              <a:t>개월 로 늘리고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단축된 </a:t>
            </a:r>
            <a:r>
              <a:rPr lang="ko-KR" altLang="en-US" sz="1800" dirty="0"/>
              <a:t>시간 보상 </a:t>
            </a:r>
            <a:r>
              <a:rPr lang="en-US" altLang="ko-KR" sz="1800" dirty="0">
                <a:solidFill>
                  <a:srgbClr val="777777"/>
                </a:solidFill>
              </a:rPr>
              <a:t>(</a:t>
            </a:r>
            <a:r>
              <a:rPr lang="ko-KR" altLang="en-US" sz="1800" dirty="0">
                <a:solidFill>
                  <a:srgbClr val="777777"/>
                </a:solidFill>
              </a:rPr>
              <a:t>무자녀 </a:t>
            </a:r>
            <a:r>
              <a:rPr lang="en-US" altLang="ko-KR" sz="1800" dirty="0">
                <a:solidFill>
                  <a:srgbClr val="777777"/>
                </a:solidFill>
              </a:rPr>
              <a:t>60%, </a:t>
            </a:r>
            <a:r>
              <a:rPr lang="ko-KR" altLang="en-US" sz="1800" dirty="0">
                <a:solidFill>
                  <a:srgbClr val="777777"/>
                </a:solidFill>
              </a:rPr>
              <a:t>유자녀 </a:t>
            </a:r>
            <a:r>
              <a:rPr lang="en-US" altLang="ko-KR" sz="1800" dirty="0">
                <a:solidFill>
                  <a:srgbClr val="777777"/>
                </a:solidFill>
              </a:rPr>
              <a:t>67</a:t>
            </a:r>
            <a:r>
              <a:rPr lang="en-US" altLang="ko-KR" sz="1800" dirty="0" smtClean="0">
                <a:solidFill>
                  <a:srgbClr val="777777"/>
                </a:solidFill>
              </a:rPr>
              <a:t>%), </a:t>
            </a:r>
            <a:r>
              <a:rPr lang="ko-KR" altLang="en-US" sz="1800" dirty="0" smtClean="0"/>
              <a:t>노사합의 전제</a:t>
            </a:r>
            <a:endParaRPr lang="en-US" altLang="ko-KR" sz="1800" dirty="0"/>
          </a:p>
          <a:p>
            <a:pPr marL="0" indent="0" latinLnBrk="0">
              <a:buNone/>
              <a:defRPr lang="ko-KR" altLang="en-US"/>
            </a:pPr>
            <a:r>
              <a:rPr lang="en-US" altLang="ko-KR" sz="1800" dirty="0" smtClean="0"/>
              <a:t>  - </a:t>
            </a:r>
            <a:r>
              <a:rPr lang="en-US" altLang="ko-KR" sz="1800" dirty="0" err="1" smtClean="0"/>
              <a:t>medi</a:t>
            </a:r>
            <a:r>
              <a:rPr lang="en-US" altLang="ko-KR" sz="1800" dirty="0" smtClean="0"/>
              <a:t>-jobs</a:t>
            </a:r>
            <a:r>
              <a:rPr lang="ko-KR" altLang="en-US" sz="1800" dirty="0" smtClean="0"/>
              <a:t>을 가진 노동자들에게 적용</a:t>
            </a:r>
            <a:r>
              <a:rPr lang="en-US" altLang="ko-KR" sz="1800" dirty="0" smtClean="0"/>
              <a:t>. </a:t>
            </a:r>
            <a:r>
              <a:rPr lang="en-US" altLang="ko-KR" sz="1800" dirty="0" err="1" smtClean="0"/>
              <a:t>Eminijobs</a:t>
            </a:r>
            <a:r>
              <a:rPr lang="ko-KR" altLang="en-US" sz="1800" dirty="0" smtClean="0"/>
              <a:t> 노동자들은 제외됨</a:t>
            </a:r>
            <a:endParaRPr lang="en-US" altLang="ko-KR" sz="1800" dirty="0"/>
          </a:p>
          <a:p>
            <a:pPr marL="176213" indent="-176213" latinLnBrk="0">
              <a:buFont typeface="Wingdings"/>
              <a:buChar char="§"/>
              <a:defRPr lang="ko-KR" altLang="en-US"/>
            </a:pPr>
            <a:r>
              <a:rPr lang="ko-KR" altLang="en-US" sz="2000" dirty="0"/>
              <a:t>코로나 위기로 단축근로제의 광범위한 </a:t>
            </a:r>
            <a:r>
              <a:rPr lang="ko-KR" altLang="en-US" sz="2000" dirty="0" smtClean="0"/>
              <a:t>적용</a:t>
            </a:r>
            <a:endParaRPr lang="en-US" altLang="ko-KR" sz="2000" dirty="0"/>
          </a:p>
          <a:p>
            <a:pPr marL="176400" indent="-176400" latinLnBrk="0">
              <a:buNone/>
              <a:defRPr lang="ko-KR" altLang="en-US"/>
            </a:pPr>
            <a:r>
              <a:rPr lang="en-US" altLang="ko-KR" sz="2000" dirty="0" smtClean="0"/>
              <a:t> - </a:t>
            </a:r>
            <a:r>
              <a:rPr lang="en-US" altLang="ko-KR" sz="1800" dirty="0" smtClean="0"/>
              <a:t>2020</a:t>
            </a:r>
            <a:r>
              <a:rPr lang="ko-KR" altLang="en-US" sz="1800" dirty="0" smtClean="0"/>
              <a:t>년 </a:t>
            </a:r>
            <a:r>
              <a:rPr lang="en-US" altLang="ko-KR" sz="1800" dirty="0" smtClean="0"/>
              <a:t>3</a:t>
            </a:r>
            <a:r>
              <a:rPr lang="ko-KR" altLang="en-US" sz="1800" dirty="0" smtClean="0"/>
              <a:t>월초</a:t>
            </a:r>
            <a:r>
              <a:rPr lang="en-US" altLang="ko-KR" sz="1800" dirty="0" smtClean="0"/>
              <a:t>~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4</a:t>
            </a:r>
            <a:r>
              <a:rPr lang="ko-KR" altLang="en-US" sz="1800" dirty="0" smtClean="0"/>
              <a:t>월 </a:t>
            </a:r>
            <a:r>
              <a:rPr lang="en-US" altLang="ko-KR" sz="1800" dirty="0" smtClean="0"/>
              <a:t>26</a:t>
            </a:r>
            <a:r>
              <a:rPr lang="ko-KR" altLang="en-US" sz="1800" dirty="0" smtClean="0"/>
              <a:t>일 </a:t>
            </a:r>
            <a:r>
              <a:rPr lang="en-US" altLang="ko-KR" sz="1800" dirty="0" smtClean="0"/>
              <a:t>75.1</a:t>
            </a:r>
            <a:r>
              <a:rPr lang="ko-KR" altLang="en-US" sz="1800" dirty="0" smtClean="0"/>
              <a:t>만 기업</a:t>
            </a:r>
            <a:r>
              <a:rPr lang="en-US" altLang="ko-KR" sz="1800" dirty="0" smtClean="0"/>
              <a:t>,</a:t>
            </a:r>
            <a:r>
              <a:rPr lang="ko-KR" altLang="en-US" sz="1800" dirty="0" smtClean="0"/>
              <a:t> 총 </a:t>
            </a:r>
            <a:r>
              <a:rPr lang="en-US" altLang="ko-KR" sz="1800" dirty="0" smtClean="0"/>
              <a:t>1010</a:t>
            </a:r>
            <a:r>
              <a:rPr lang="ko-KR" altLang="en-US" sz="1800" dirty="0" smtClean="0"/>
              <a:t>만 노동자 신청</a:t>
            </a:r>
            <a:r>
              <a:rPr lang="en-US" altLang="ko-KR" sz="1600" dirty="0" smtClean="0"/>
              <a:t>(</a:t>
            </a:r>
            <a:r>
              <a:rPr lang="ko-KR" altLang="en-US" sz="1600" dirty="0" err="1" smtClean="0"/>
              <a:t>음식업</a:t>
            </a:r>
            <a:r>
              <a:rPr lang="ko-KR" altLang="en-US" sz="1600" dirty="0" smtClean="0"/>
              <a:t> 노동자 </a:t>
            </a:r>
            <a:r>
              <a:rPr lang="en-US" altLang="ko-KR" sz="1600" dirty="0" smtClean="0"/>
              <a:t>99%, </a:t>
            </a:r>
            <a:r>
              <a:rPr lang="ko-KR" altLang="en-US" sz="1600" dirty="0" smtClean="0"/>
              <a:t>호텔 업의   </a:t>
            </a:r>
            <a:r>
              <a:rPr lang="en-US" altLang="ko-KR" sz="1600" dirty="0" smtClean="0"/>
              <a:t>97%, </a:t>
            </a:r>
            <a:r>
              <a:rPr lang="ko-KR" altLang="en-US" sz="1600" dirty="0" smtClean="0"/>
              <a:t>항공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관광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의류가죽업의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90%, </a:t>
            </a:r>
            <a:r>
              <a:rPr lang="ko-KR" altLang="en-US" sz="1600" dirty="0" smtClean="0"/>
              <a:t>예술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스포츠업의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80% </a:t>
            </a:r>
            <a:r>
              <a:rPr lang="ko-KR" altLang="en-US" sz="1600" dirty="0" smtClean="0"/>
              <a:t>이상</a:t>
            </a:r>
            <a:r>
              <a:rPr lang="en-US" altLang="ko-KR" sz="1600" dirty="0" smtClean="0"/>
              <a:t>)</a:t>
            </a:r>
          </a:p>
          <a:p>
            <a:pPr marL="176400" indent="-176400" latinLnBrk="0">
              <a:buNone/>
              <a:defRPr lang="ko-KR" altLang="en-US"/>
            </a:pPr>
            <a:r>
              <a:rPr lang="en-US" altLang="ko-KR" sz="1600" dirty="0">
                <a:latin typeface="+mn-ea"/>
              </a:rPr>
              <a:t> </a:t>
            </a:r>
            <a:r>
              <a:rPr lang="en-US" altLang="ko-KR" sz="1600" dirty="0" smtClean="0">
                <a:latin typeface="+mn-ea"/>
              </a:rPr>
              <a:t>- </a:t>
            </a:r>
            <a:r>
              <a:rPr lang="en-US" altLang="ko-KR" sz="1600" u="sng" spc="-100" dirty="0" smtClean="0">
                <a:hlinkClick r:id="rId4"/>
              </a:rPr>
              <a:t>https</a:t>
            </a:r>
            <a:r>
              <a:rPr lang="en-US" altLang="ko-KR" sz="1600" u="sng" spc="-100" dirty="0">
                <a:hlinkClick r:id="rId4"/>
              </a:rPr>
              <a:t>://</a:t>
            </a:r>
            <a:r>
              <a:rPr lang="en-US" altLang="ko-KR" sz="1600" u="sng" spc="-100" dirty="0" smtClean="0">
                <a:hlinkClick r:id="rId4"/>
              </a:rPr>
              <a:t>www.deutschland.de/en/news/german-federal-government-informs-about-the-corona-crisis</a:t>
            </a:r>
            <a:endParaRPr lang="en-US" altLang="ko-KR" sz="1600" u="sng" spc="-100" dirty="0"/>
          </a:p>
          <a:p>
            <a:pPr marL="176400" indent="-176400" latinLnBrk="0">
              <a:buNone/>
              <a:defRPr lang="ko-KR" altLang="en-US"/>
            </a:pPr>
            <a:r>
              <a:rPr lang="en-US" altLang="ko-KR" sz="1600" spc="-100" dirty="0" smtClean="0">
                <a:latin typeface="+mn-ea"/>
              </a:rPr>
              <a:t> - </a:t>
            </a:r>
            <a:r>
              <a:rPr lang="en-US" altLang="ko-KR" sz="1800" dirty="0" smtClean="0"/>
              <a:t>260</a:t>
            </a:r>
            <a:r>
              <a:rPr lang="ko-KR" altLang="en-US" sz="1800" dirty="0"/>
              <a:t>억 유로</a:t>
            </a:r>
            <a:r>
              <a:rPr lang="en-US" altLang="ko-KR" sz="1800" dirty="0"/>
              <a:t>(34</a:t>
            </a:r>
            <a:r>
              <a:rPr lang="ko-KR" altLang="en-US" sz="1800" dirty="0"/>
              <a:t>조 </a:t>
            </a:r>
            <a:r>
              <a:rPr lang="en-US" altLang="ko-KR" sz="1800" dirty="0"/>
              <a:t>4,500</a:t>
            </a:r>
            <a:r>
              <a:rPr lang="ko-KR" altLang="en-US" sz="1800" dirty="0" err="1"/>
              <a:t>억원</a:t>
            </a:r>
            <a:r>
              <a:rPr lang="en-US" altLang="ko-KR" sz="1800" dirty="0"/>
              <a:t>)</a:t>
            </a:r>
            <a:r>
              <a:rPr lang="ko-KR" altLang="en-US" sz="1800" dirty="0"/>
              <a:t>의 실업보험기금에서 </a:t>
            </a:r>
            <a:r>
              <a:rPr lang="ko-KR" altLang="en-US" sz="1800" dirty="0" smtClean="0"/>
              <a:t>보상</a:t>
            </a:r>
            <a:endParaRPr lang="en-US" altLang="ko-KR" sz="1800" dirty="0" smtClean="0"/>
          </a:p>
          <a:p>
            <a:pPr marL="180975" indent="-180975" fontAlgn="base">
              <a:buFont typeface="Wingdings" panose="05000000000000000000" pitchFamily="2" charset="2"/>
              <a:buChar char="§"/>
            </a:pPr>
            <a:r>
              <a:rPr lang="ko-KR" altLang="en-US" sz="2000" dirty="0" smtClean="0"/>
              <a:t>독일의 </a:t>
            </a:r>
            <a:r>
              <a:rPr lang="ko-KR" altLang="en-US" sz="2000" dirty="0" err="1" smtClean="0"/>
              <a:t>단축근로제</a:t>
            </a:r>
            <a:r>
              <a:rPr lang="ko-KR" altLang="en-US" sz="2000" dirty="0" smtClean="0"/>
              <a:t> 모델의 유럽 확산</a:t>
            </a:r>
          </a:p>
          <a:p>
            <a:pPr marL="176400" lvl="0" indent="-176400" fontAlgn="base">
              <a:buNone/>
            </a:pPr>
            <a:r>
              <a:rPr lang="en-US" altLang="ko-KR" sz="1800" dirty="0" smtClean="0"/>
              <a:t> - </a:t>
            </a:r>
            <a:r>
              <a:rPr lang="ko-KR" altLang="en-US" sz="1800" dirty="0" smtClean="0"/>
              <a:t>유럽 각국들은 노동시간을 단축하되 임금을 보조하여 고용유지를 하는 독일 모델을 택하기 위해 </a:t>
            </a:r>
            <a:r>
              <a:rPr lang="en-US" altLang="ko-KR" sz="1800" dirty="0" smtClean="0"/>
              <a:t>250</a:t>
            </a:r>
            <a:r>
              <a:rPr lang="ko-KR" altLang="en-US" sz="1800" dirty="0" smtClean="0"/>
              <a:t>억 유로</a:t>
            </a:r>
            <a:r>
              <a:rPr lang="en-US" altLang="ko-KR" sz="1800" dirty="0" smtClean="0"/>
              <a:t>(33</a:t>
            </a:r>
            <a:r>
              <a:rPr lang="ko-KR" altLang="en-US" sz="1800" dirty="0" smtClean="0"/>
              <a:t>조 </a:t>
            </a:r>
            <a:r>
              <a:rPr lang="en-US" altLang="ko-KR" sz="1800" dirty="0" smtClean="0"/>
              <a:t>1250</a:t>
            </a:r>
            <a:r>
              <a:rPr lang="ko-KR" altLang="en-US" sz="1800" dirty="0" err="1" smtClean="0"/>
              <a:t>억원</a:t>
            </a:r>
            <a:r>
              <a:rPr lang="en-US" altLang="ko-KR" sz="1800" dirty="0" smtClean="0"/>
              <a:t>)</a:t>
            </a:r>
            <a:r>
              <a:rPr lang="ko-KR" altLang="en-US" sz="1800" dirty="0" smtClean="0"/>
              <a:t>의 계획 수립</a:t>
            </a:r>
          </a:p>
          <a:p>
            <a:pPr marL="176400" lvl="0" indent="-176400" fontAlgn="base">
              <a:buNone/>
            </a:pPr>
            <a:r>
              <a:rPr lang="en-US" altLang="ko-KR" sz="1800" dirty="0" smtClean="0"/>
              <a:t> - </a:t>
            </a:r>
            <a:r>
              <a:rPr lang="ko-KR" altLang="en-US" sz="1800" dirty="0" smtClean="0"/>
              <a:t>벨기에</a:t>
            </a:r>
            <a:r>
              <a:rPr lang="en-US" altLang="ko-KR" sz="1800" dirty="0"/>
              <a:t>, </a:t>
            </a:r>
            <a:r>
              <a:rPr lang="ko-KR" altLang="en-US" sz="1800" dirty="0"/>
              <a:t>네덜란드</a:t>
            </a:r>
            <a:r>
              <a:rPr lang="en-US" altLang="ko-KR" sz="1800" dirty="0"/>
              <a:t>, </a:t>
            </a:r>
            <a:r>
              <a:rPr lang="ko-KR" altLang="en-US" sz="1800" dirty="0"/>
              <a:t>오스트리아</a:t>
            </a:r>
            <a:r>
              <a:rPr lang="en-US" altLang="ko-KR" sz="1800" dirty="0"/>
              <a:t>, </a:t>
            </a:r>
            <a:r>
              <a:rPr lang="ko-KR" altLang="en-US" sz="1800" dirty="0"/>
              <a:t>이탈리아</a:t>
            </a:r>
            <a:r>
              <a:rPr lang="en-US" altLang="ko-KR" sz="1800" dirty="0"/>
              <a:t>, </a:t>
            </a:r>
            <a:r>
              <a:rPr lang="ko-KR" altLang="en-US" sz="1800" dirty="0"/>
              <a:t>스페인</a:t>
            </a:r>
            <a:r>
              <a:rPr lang="en-US" altLang="ko-KR" sz="1800" dirty="0"/>
              <a:t>, </a:t>
            </a:r>
            <a:r>
              <a:rPr lang="ko-KR" altLang="en-US" sz="1800" dirty="0"/>
              <a:t>프랑스</a:t>
            </a:r>
            <a:r>
              <a:rPr lang="en-US" altLang="ko-KR" sz="1800" dirty="0"/>
              <a:t>, </a:t>
            </a:r>
            <a:r>
              <a:rPr lang="ko-KR" altLang="en-US" sz="1800" dirty="0"/>
              <a:t>영국의 고용유지제도</a:t>
            </a:r>
            <a:r>
              <a:rPr lang="en-US" altLang="ko-KR" sz="1800" dirty="0"/>
              <a:t>(job retention scheme), </a:t>
            </a:r>
            <a:r>
              <a:rPr lang="ko-KR" altLang="en-US" sz="1800" dirty="0"/>
              <a:t>폴란드에도 유사한 제도 시행 </a:t>
            </a:r>
          </a:p>
          <a:p>
            <a:pPr marL="0" indent="0" latinLnBrk="0">
              <a:lnSpc>
                <a:spcPts val="2800"/>
              </a:lnSpc>
              <a:buNone/>
              <a:defRPr lang="ko-KR" altLang="en-US"/>
            </a:pPr>
            <a:endParaRPr lang="en-US" altLang="ko-KR" sz="1800" dirty="0">
              <a:latin typeface="KoPub돋움체 Bold" panose="02020603020101020101" pitchFamily="18" charset="-127"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9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2969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고용유지 </a:t>
            </a:r>
            <a:r>
              <a:rPr lang="ko-KR" altLang="en-US" sz="3400" dirty="0">
                <a:solidFill>
                  <a:srgbClr val="002060"/>
                </a:solidFill>
              </a:rPr>
              <a:t>지원제도</a:t>
            </a:r>
            <a:r>
              <a:rPr lang="en-US" altLang="ko-KR" sz="3400" dirty="0" smtClean="0">
                <a:solidFill>
                  <a:srgbClr val="002060"/>
                </a:solidFill>
              </a:rPr>
              <a:t>(</a:t>
            </a:r>
            <a:r>
              <a:rPr lang="ko-KR" altLang="en-US" sz="3400" dirty="0" smtClean="0">
                <a:solidFill>
                  <a:srgbClr val="002060"/>
                </a:solidFill>
              </a:rPr>
              <a:t>스웨덴</a:t>
            </a:r>
            <a:r>
              <a:rPr lang="en-US" altLang="ko-KR" sz="3400" dirty="0" smtClean="0">
                <a:solidFill>
                  <a:srgbClr val="002060"/>
                </a:solidFill>
              </a:rPr>
              <a:t>)</a:t>
            </a:r>
            <a:endParaRPr lang="ko-KR" altLang="en-US" sz="34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각 삼각형 12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449231" y="1501412"/>
            <a:ext cx="8343355" cy="5023932"/>
            <a:chOff x="159690" y="5166480"/>
            <a:chExt cx="1760791" cy="1765021"/>
          </a:xfrm>
        </p:grpSpPr>
        <p:sp>
          <p:nvSpPr>
            <p:cNvPr id="15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6516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6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59690" y="5198595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17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688091" y="-1969006"/>
            <a:ext cx="437842" cy="6968301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내용 개체 틀 2">
            <a:extLst>
              <a:ext uri="{FF2B5EF4-FFF2-40B4-BE49-F238E27FC236}">
                <a16:creationId xmlns:a16="http://schemas.microsoft.com/office/drawing/2014/main" id="{98C68C4B-454A-4271-990E-EBCE5A2E0E14}"/>
              </a:ext>
            </a:extLst>
          </p:cNvPr>
          <p:cNvSpPr txBox="1"/>
          <p:nvPr/>
        </p:nvSpPr>
        <p:spPr>
          <a:xfrm>
            <a:off x="566952" y="2299207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indent="-266700" algn="l"/>
            <a:endParaRPr lang="ko-KR" altLang="en-US" sz="1600" b="0" spc="0" dirty="0"/>
          </a:p>
        </p:txBody>
      </p:sp>
      <p:sp>
        <p:nvSpPr>
          <p:cNvPr id="19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0" y="1268760"/>
            <a:ext cx="7103355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스웨덴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: 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단축근로수당</a:t>
            </a: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(short-term </a:t>
            </a:r>
            <a:r>
              <a:rPr lang="en-US" altLang="ko-K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work allowance)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0" name="내용 개체 틀 2"/>
          <p:cNvSpPr txBox="1"/>
          <p:nvPr/>
        </p:nvSpPr>
        <p:spPr>
          <a:xfrm>
            <a:off x="499932" y="1796781"/>
            <a:ext cx="8195195" cy="493375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ko-KR" sz="2000" dirty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노동자가 임금의 </a:t>
            </a:r>
            <a:r>
              <a:rPr lang="en-US" altLang="ko-KR" sz="2000" dirty="0">
                <a:solidFill>
                  <a:srgbClr val="000000"/>
                </a:solidFill>
                <a:latin typeface="맑은 고딕" panose="020B0503020000020004" pitchFamily="50" charset="-127"/>
                <a:ea typeface="KoPub돋움체 Bold" panose="02020603020101020101"/>
              </a:rPr>
              <a:t>90%</a:t>
            </a:r>
            <a:r>
              <a:rPr lang="ko-KR" altLang="en-US" sz="2000" dirty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를 받는 것과 동시에 기업주의 인건비 부담을 </a:t>
            </a: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절반으로 </a:t>
            </a:r>
            <a:r>
              <a:rPr lang="ko-KR" altLang="en-US" sz="2000" dirty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줄이는 조치</a:t>
            </a:r>
            <a:r>
              <a:rPr lang="en-US" altLang="ko-KR" sz="2000" dirty="0">
                <a:solidFill>
                  <a:srgbClr val="000000"/>
                </a:solidFill>
                <a:latin typeface="맑은 고딕" panose="020B0503020000020004" pitchFamily="50" charset="-127"/>
                <a:ea typeface="KoPub돋움체 Bold" panose="02020603020101020101"/>
              </a:rPr>
              <a:t>.</a:t>
            </a:r>
            <a:endParaRPr lang="en-US" altLang="ko-KR" sz="800" dirty="0">
              <a:ea typeface="KoPub돋움체 Bold" panose="02020603020101020101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2000" dirty="0">
                <a:solidFill>
                  <a:srgbClr val="000000"/>
                </a:solidFill>
                <a:latin typeface="함초롬바탕" panose="02030604000101010101" pitchFamily="18" charset="-127"/>
              </a:rPr>
              <a:t>  </a:t>
            </a:r>
            <a:endParaRPr lang="en-US" altLang="ko-KR" sz="800" dirty="0"/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ko-KR" sz="2000" dirty="0">
              <a:solidFill>
                <a:srgbClr val="000000"/>
              </a:solidFill>
              <a:latin typeface="맑은 고딕" panose="020B0503020000020004" pitchFamily="50" charset="-127"/>
              <a:ea typeface="함초롬바탕" panose="02030604000101010101" pitchFamily="18" charset="-127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ko-KR" sz="2000" dirty="0" smtClean="0">
              <a:solidFill>
                <a:srgbClr val="000000"/>
              </a:solidFill>
              <a:latin typeface="맑은 고딕" panose="020B0503020000020004" pitchFamily="50" charset="-127"/>
              <a:ea typeface="함초롬바탕" panose="02030604000101010101" pitchFamily="18" charset="-127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ko-KR" sz="2000" dirty="0">
              <a:solidFill>
                <a:srgbClr val="000000"/>
              </a:solidFill>
              <a:latin typeface="맑은 고딕" panose="020B0503020000020004" pitchFamily="50" charset="-127"/>
              <a:ea typeface="함초롬바탕" panose="02030604000101010101" pitchFamily="18" charset="-127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ko-KR" sz="2000" dirty="0" smtClean="0">
              <a:solidFill>
                <a:srgbClr val="000000"/>
              </a:solidFill>
              <a:latin typeface="함초롬바탕" panose="02030604000101010101" pitchFamily="18" charset="-127"/>
              <a:ea typeface="함초롬바탕" panose="02030604000101010101" pitchFamily="18" charset="-127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dirty="0" err="1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이행조건</a:t>
            </a:r>
            <a:r>
              <a:rPr lang="en-US" altLang="ko-KR" sz="2000" dirty="0">
                <a:solidFill>
                  <a:srgbClr val="000000"/>
                </a:solidFill>
                <a:latin typeface="맑은 고딕" panose="020B0503020000020004" pitchFamily="50" charset="-127"/>
                <a:ea typeface="KoPub돋움체 Bold" panose="02020603020101020101"/>
              </a:rPr>
              <a:t>:</a:t>
            </a:r>
            <a:r>
              <a:rPr lang="en-US" altLang="ko-KR" sz="1800" dirty="0">
                <a:solidFill>
                  <a:srgbClr val="000000"/>
                </a:solidFill>
                <a:latin typeface="맑은 고딕" panose="020B0503020000020004" pitchFamily="50" charset="-127"/>
                <a:ea typeface="함초롬바탕" panose="02030604000101010101" pitchFamily="18" charset="-127"/>
              </a:rPr>
              <a:t> </a:t>
            </a:r>
            <a:r>
              <a:rPr lang="ko-KR" altLang="en-US" sz="1800" dirty="0">
                <a:solidFill>
                  <a:srgbClr val="000000"/>
                </a:solidFill>
                <a:latin typeface="+mn-ea"/>
              </a:rPr>
              <a:t>월급이 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SEK44,000 </a:t>
            </a:r>
            <a:r>
              <a:rPr lang="ko-KR" altLang="en-US" sz="1800" dirty="0">
                <a:solidFill>
                  <a:srgbClr val="000000"/>
                </a:solidFill>
                <a:latin typeface="+mn-ea"/>
              </a:rPr>
              <a:t>이상인 근로자인 경우 단축근로 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보상급여 </a:t>
            </a:r>
            <a:r>
              <a:rPr lang="ko-KR" altLang="en-US" sz="1800" dirty="0" err="1" smtClean="0">
                <a:solidFill>
                  <a:srgbClr val="000000"/>
                </a:solidFill>
                <a:latin typeface="+mn-ea"/>
              </a:rPr>
              <a:t>지급시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 월급 </a:t>
            </a:r>
            <a:r>
              <a:rPr lang="ko-KR" altLang="en-US" sz="1800" dirty="0">
                <a:solidFill>
                  <a:srgbClr val="000000"/>
                </a:solidFill>
                <a:latin typeface="+mn-ea"/>
              </a:rPr>
              <a:t>한도는 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44,000SEK(550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만원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임</a:t>
            </a:r>
            <a:endParaRPr lang="en-US" altLang="ko-KR" sz="800" dirty="0">
              <a:latin typeface="+mn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적용대상</a:t>
            </a:r>
            <a:r>
              <a:rPr lang="en-US" altLang="ko-KR" sz="2000" dirty="0">
                <a:solidFill>
                  <a:srgbClr val="000000"/>
                </a:solidFill>
                <a:latin typeface="맑은 고딕" panose="020B0503020000020004" pitchFamily="50" charset="-127"/>
                <a:ea typeface="KoPub돋움체 Bold" panose="02020603020101020101"/>
              </a:rPr>
              <a:t>: </a:t>
            </a:r>
            <a:endParaRPr lang="en-US" altLang="ko-KR" sz="2000" dirty="0" smtClean="0">
              <a:solidFill>
                <a:srgbClr val="000000"/>
              </a:solidFill>
              <a:latin typeface="맑은 고딕" panose="020B0503020000020004" pitchFamily="50" charset="-127"/>
              <a:ea typeface="KoPub돋움체 Bold" panose="02020603020101020101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1)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단축근로수당제가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단체협약에 의한 합의 혹은 </a:t>
            </a:r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70%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노동자 동의 필요</a:t>
            </a:r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.</a:t>
            </a:r>
            <a:endParaRPr lang="en-US" altLang="ko-KR" sz="1600" dirty="0">
              <a:latin typeface="+mn-ea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2)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청산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구조조정</a:t>
            </a:r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,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 파산 중인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회사는 단축근로수당제 적용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제외</a:t>
            </a:r>
            <a:r>
              <a:rPr lang="en-US" altLang="ko-KR" sz="1600" spc="-10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1600" spc="-100" dirty="0" smtClean="0">
                <a:solidFill>
                  <a:srgbClr val="000000"/>
                </a:solidFill>
                <a:latin typeface="+mn-ea"/>
              </a:rPr>
              <a:t>공공</a:t>
            </a:r>
            <a:r>
              <a:rPr lang="en-US" altLang="ko-KR" sz="1600" spc="-100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spc="-100" dirty="0">
                <a:solidFill>
                  <a:srgbClr val="000000"/>
                </a:solidFill>
                <a:latin typeface="+mn-ea"/>
              </a:rPr>
              <a:t>유사 공공부문 </a:t>
            </a:r>
            <a:r>
              <a:rPr lang="ko-KR" altLang="en-US" sz="1600" spc="-100" dirty="0" smtClean="0">
                <a:solidFill>
                  <a:srgbClr val="000000"/>
                </a:solidFill>
                <a:latin typeface="+mn-ea"/>
              </a:rPr>
              <a:t>제외</a:t>
            </a:r>
            <a:r>
              <a:rPr lang="en-US" altLang="ko-KR" sz="1600" spc="-100" dirty="0" smtClean="0">
                <a:solidFill>
                  <a:srgbClr val="000000"/>
                </a:solidFill>
                <a:latin typeface="+mn-ea"/>
              </a:rPr>
              <a:t>)</a:t>
            </a: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3)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취업자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제외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대상자는 최소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3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개월 고용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),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근로자가 가족인 경우 제외</a:t>
            </a:r>
            <a:endParaRPr lang="ko-KR" altLang="en-US" sz="800" dirty="0">
              <a:latin typeface="+mn-ea"/>
            </a:endParaRPr>
          </a:p>
          <a:p>
            <a:pPr marL="176400" lvl="0" indent="-17640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- short-time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에 대한 조세는 스웨덴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2013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년 법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ko-KR" sz="1600" dirty="0" err="1">
                <a:solidFill>
                  <a:srgbClr val="000000"/>
                </a:solidFill>
                <a:latin typeface="+mn-ea"/>
              </a:rPr>
              <a:t>Lagen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 om </a:t>
            </a:r>
            <a:r>
              <a:rPr lang="en-US" altLang="ko-KR" sz="1600" dirty="0" err="1">
                <a:solidFill>
                  <a:srgbClr val="000000"/>
                </a:solidFill>
                <a:latin typeface="+mn-ea"/>
              </a:rPr>
              <a:t>Korttidsarbete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에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따름</a:t>
            </a:r>
            <a:endParaRPr lang="en-US" altLang="ko-KR" sz="800" dirty="0">
              <a:latin typeface="+mn-ea"/>
            </a:endParaRPr>
          </a:p>
          <a:p>
            <a:pPr marL="176400" lvl="0" indent="-17640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600" dirty="0" smtClean="0">
                <a:solidFill>
                  <a:srgbClr val="000000"/>
                </a:solidFill>
                <a:latin typeface="+mn-ea"/>
              </a:rPr>
              <a:t> -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4/7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부터 신청 가능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– </a:t>
            </a:r>
            <a:r>
              <a:rPr lang="ko-KR" altLang="en-US" sz="1600" dirty="0" err="1">
                <a:solidFill>
                  <a:srgbClr val="000000"/>
                </a:solidFill>
                <a:latin typeface="+mn-ea"/>
              </a:rPr>
              <a:t>적용기간은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3/16 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이후 올해 말까지 적용하되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6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개월을 적용하며 추가로 </a:t>
            </a:r>
            <a:r>
              <a:rPr lang="en-US" altLang="ko-KR" sz="1600" dirty="0">
                <a:solidFill>
                  <a:srgbClr val="000000"/>
                </a:solidFill>
                <a:latin typeface="+mn-ea"/>
              </a:rPr>
              <a:t>3</a:t>
            </a:r>
            <a:r>
              <a:rPr lang="ko-KR" altLang="en-US" sz="1600" dirty="0">
                <a:solidFill>
                  <a:srgbClr val="000000"/>
                </a:solidFill>
                <a:latin typeface="+mn-ea"/>
              </a:rPr>
              <a:t>개월을 연장할 수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있음</a:t>
            </a:r>
            <a:endParaRPr lang="en-US" altLang="ko-KR" sz="800" dirty="0">
              <a:latin typeface="+mn-ea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100" dirty="0">
                <a:solidFill>
                  <a:srgbClr val="000000"/>
                </a:solidFill>
                <a:latin typeface="+mn-ea"/>
              </a:rPr>
              <a:t>  </a:t>
            </a:r>
            <a:endParaRPr lang="en-US" altLang="ko-KR" sz="800" dirty="0">
              <a:latin typeface="+mn-ea"/>
            </a:endParaRPr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600" dirty="0"/>
          </a:p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n-US" altLang="ko-KR" sz="1600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09262"/>
              </p:ext>
            </p:extLst>
          </p:nvPr>
        </p:nvGraphicFramePr>
        <p:xfrm>
          <a:off x="1118259" y="2461024"/>
          <a:ext cx="7043160" cy="1432560"/>
        </p:xfrm>
        <a:graphic>
          <a:graphicData uri="http://schemas.openxmlformats.org/drawingml/2006/table">
            <a:tbl>
              <a:tblPr/>
              <a:tblGrid>
                <a:gridCol w="762619">
                  <a:extLst>
                    <a:ext uri="{9D8B030D-6E8A-4147-A177-3AD203B41FA5}">
                      <a16:colId xmlns:a16="http://schemas.microsoft.com/office/drawing/2014/main" val="1222722614"/>
                    </a:ext>
                  </a:extLst>
                </a:gridCol>
                <a:gridCol w="1014218">
                  <a:extLst>
                    <a:ext uri="{9D8B030D-6E8A-4147-A177-3AD203B41FA5}">
                      <a16:colId xmlns:a16="http://schemas.microsoft.com/office/drawing/2014/main" val="3810685095"/>
                    </a:ext>
                  </a:extLst>
                </a:gridCol>
                <a:gridCol w="1014218">
                  <a:extLst>
                    <a:ext uri="{9D8B030D-6E8A-4147-A177-3AD203B41FA5}">
                      <a16:colId xmlns:a16="http://schemas.microsoft.com/office/drawing/2014/main" val="4111817296"/>
                    </a:ext>
                  </a:extLst>
                </a:gridCol>
                <a:gridCol w="812939">
                  <a:extLst>
                    <a:ext uri="{9D8B030D-6E8A-4147-A177-3AD203B41FA5}">
                      <a16:colId xmlns:a16="http://schemas.microsoft.com/office/drawing/2014/main" val="3722048554"/>
                    </a:ext>
                  </a:extLst>
                </a:gridCol>
                <a:gridCol w="864148">
                  <a:extLst>
                    <a:ext uri="{9D8B030D-6E8A-4147-A177-3AD203B41FA5}">
                      <a16:colId xmlns:a16="http://schemas.microsoft.com/office/drawing/2014/main" val="517687603"/>
                    </a:ext>
                  </a:extLst>
                </a:gridCol>
                <a:gridCol w="1287509">
                  <a:extLst>
                    <a:ext uri="{9D8B030D-6E8A-4147-A177-3AD203B41FA5}">
                      <a16:colId xmlns:a16="http://schemas.microsoft.com/office/drawing/2014/main" val="3455598281"/>
                    </a:ext>
                  </a:extLst>
                </a:gridCol>
                <a:gridCol w="1287509">
                  <a:extLst>
                    <a:ext uri="{9D8B030D-6E8A-4147-A177-3AD203B41FA5}">
                      <a16:colId xmlns:a16="http://schemas.microsoft.com/office/drawing/2014/main" val="1175342792"/>
                    </a:ext>
                  </a:extLst>
                </a:gridCol>
              </a:tblGrid>
              <a:tr h="4253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근로시간 감소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노동자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임금감소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고용주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기업주 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부담 감소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기업주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총부담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278515"/>
                  </a:ext>
                </a:extLst>
              </a:tr>
              <a:tr h="2502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- 4%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-19%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773160"/>
                  </a:ext>
                </a:extLst>
              </a:tr>
              <a:tr h="2502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- 6%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-36%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64%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08118"/>
                  </a:ext>
                </a:extLst>
              </a:tr>
              <a:tr h="2502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- 7.5%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7.5%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45%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-53%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47.5%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8580" marR="68580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891068"/>
                  </a:ext>
                </a:extLst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15</a:t>
            </a:fld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44" y="986763"/>
            <a:ext cx="8176973" cy="5473244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1506458" y="353210"/>
            <a:ext cx="6170555" cy="592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/>
              <a:t>주요국 고용유지지원제도의 영향</a:t>
            </a:r>
            <a:endParaRPr lang="ko-KR" altLang="en-US" sz="2800" dirty="0"/>
          </a:p>
        </p:txBody>
      </p:sp>
      <p:sp>
        <p:nvSpPr>
          <p:cNvPr id="24" name="직사각형 23"/>
          <p:cNvSpPr/>
          <p:nvPr/>
        </p:nvSpPr>
        <p:spPr>
          <a:xfrm>
            <a:off x="611793" y="6460007"/>
            <a:ext cx="6348172" cy="335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자료</a:t>
            </a:r>
            <a:r>
              <a:rPr lang="en-US" altLang="ko-K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The Financial Times. 2020. 5.17. </a:t>
            </a:r>
            <a:r>
              <a:rPr lang="en-US" altLang="ko-KR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Why the US jobless surge is worse than in Europe</a:t>
            </a:r>
            <a:r>
              <a:rPr lang="en-US" altLang="ko-KR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ko-KR" altLang="en-US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고용유지 지원제도 시사점</a:t>
            </a:r>
            <a:endParaRPr lang="ko-KR" altLang="en-US" sz="34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각 삼각형 12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422861" y="1501411"/>
            <a:ext cx="8343351" cy="5229119"/>
            <a:chOff x="154125" y="5166480"/>
            <a:chExt cx="1760790" cy="1837108"/>
          </a:xfrm>
        </p:grpSpPr>
        <p:sp>
          <p:nvSpPr>
            <p:cNvPr id="15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6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54125" y="5198595"/>
              <a:ext cx="1753965" cy="1804993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17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688091" y="-1969006"/>
            <a:ext cx="437842" cy="6968301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내용 개체 틀 2">
            <a:extLst>
              <a:ext uri="{FF2B5EF4-FFF2-40B4-BE49-F238E27FC236}">
                <a16:creationId xmlns:a16="http://schemas.microsoft.com/office/drawing/2014/main" id="{98C68C4B-454A-4271-990E-EBCE5A2E0E14}"/>
              </a:ext>
            </a:extLst>
          </p:cNvPr>
          <p:cNvSpPr txBox="1"/>
          <p:nvPr/>
        </p:nvSpPr>
        <p:spPr>
          <a:xfrm>
            <a:off x="566952" y="2299207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indent="-266700" algn="l"/>
            <a:endParaRPr lang="ko-KR" altLang="en-US" sz="1600" b="0" spc="0" dirty="0"/>
          </a:p>
        </p:txBody>
      </p:sp>
      <p:sp>
        <p:nvSpPr>
          <p:cNvPr id="19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1" y="1268760"/>
            <a:ext cx="6968300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고용유지지원 제도</a:t>
            </a:r>
            <a:r>
              <a:rPr lang="en-US" altLang="ko-K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: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사상 유례가 없을 정도로 대규모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0" name="내용 개체 틀 2"/>
          <p:cNvSpPr txBox="1"/>
          <p:nvPr/>
        </p:nvSpPr>
        <p:spPr>
          <a:xfrm>
            <a:off x="412012" y="1796781"/>
            <a:ext cx="8195195" cy="493375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서유럽과 미국의 경우 보수</a:t>
            </a:r>
            <a:r>
              <a:rPr lang="en-US" altLang="ko-KR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, </a:t>
            </a: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자유</a:t>
            </a:r>
            <a:r>
              <a:rPr lang="en-US" altLang="ko-KR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/</a:t>
            </a: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진보 정권의 성격과 관계없이 </a:t>
            </a:r>
            <a:r>
              <a:rPr lang="en-US" altLang="ko-KR" sz="18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KoPub돋움체 Bold" panose="02020603020101020101"/>
                <a:cs typeface="Times New Roman" panose="02020603050405020304" pitchFamily="18" charset="0"/>
              </a:rPr>
              <a:t>Covid19</a:t>
            </a: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로 인한 </a:t>
            </a:r>
            <a:r>
              <a:rPr lang="ko-KR" altLang="en-US" sz="2000" spc="-100" dirty="0" err="1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전례없는</a:t>
            </a: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 경제</a:t>
            </a:r>
            <a:r>
              <a:rPr lang="en-US" altLang="ko-KR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/</a:t>
            </a:r>
            <a:r>
              <a:rPr lang="ko-KR" altLang="en-US" sz="2000" spc="-100" dirty="0" err="1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고용위기에</a:t>
            </a: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 대응</a:t>
            </a:r>
            <a:r>
              <a:rPr lang="en-US" altLang="ko-KR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,</a:t>
            </a:r>
            <a:r>
              <a:rPr lang="ko-KR" altLang="en-US" sz="2000" spc="-1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 대규모 국가지원 고용유지제도 도입과 확대</a:t>
            </a:r>
            <a:endParaRPr lang="en-US" altLang="ko-KR" sz="800" spc="-100" dirty="0">
              <a:ea typeface="KoPub돋움체 Bold" panose="02020603020101020101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재정으로 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630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만 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~1,000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만명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, 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미국 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3,000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만명의 고용유지를 통해 대규모 실업 을 막기 위한 절박한 국가정책 추진</a:t>
            </a:r>
            <a:endParaRPr lang="en-US" altLang="ko-KR" sz="18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고용유지와 실업은 상호 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trade-off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관계에 있기 때문에 실업급여의 지급 확대 대신에 고용유지 지원금을 늘린 셈임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고용유지지원제도를 통해 사업주들의 인건비 부담을 거의 </a:t>
            </a:r>
            <a:r>
              <a:rPr lang="en-US" altLang="ko-KR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0</a:t>
            </a: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로 만듦</a:t>
            </a:r>
            <a:endParaRPr lang="en-US" altLang="ko-KR" sz="2000" dirty="0" smtClean="0">
              <a:solidFill>
                <a:srgbClr val="000000"/>
              </a:solidFill>
              <a:latin typeface="함초롬바탕" panose="02030604000101010101" pitchFamily="18" charset="-127"/>
              <a:ea typeface="KoPub돋움체 Bold" panose="02020603020101020101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독일의 경우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사업주가 납부하는 사회보험료의 전액을 환급</a:t>
            </a:r>
            <a:endParaRPr lang="en-US" altLang="ko-KR" sz="1800" dirty="0">
              <a:solidFill>
                <a:srgbClr val="000000"/>
              </a:solidFill>
              <a:latin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프랑스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, 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영국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, 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미국도 사업주의 인건비 부담을 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0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으로</a:t>
            </a:r>
            <a:r>
              <a:rPr lang="en-US" altLang="ko-KR" sz="1800" dirty="0" smtClean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최소화함</a:t>
            </a:r>
            <a:endParaRPr lang="en-US" altLang="ko-KR" sz="1800" dirty="0">
              <a:solidFill>
                <a:srgbClr val="000000"/>
              </a:solidFill>
              <a:latin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  <a:ea typeface="+mj-ea"/>
              </a:rPr>
              <a:t>사업주의 인건비부담을 줄임으로써 고용유지 유인의 극대화</a:t>
            </a:r>
            <a:endParaRPr lang="en-US" altLang="ko-KR" sz="1800" dirty="0">
              <a:latin typeface="+mj-ea"/>
              <a:ea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solidFill>
                  <a:srgbClr val="000000"/>
                </a:solidFill>
                <a:latin typeface="맑은 고딕" panose="020B0503020000020004" pitchFamily="50" charset="-127"/>
                <a:ea typeface="KoPub돋움체 Bold" panose="02020603020101020101"/>
              </a:rPr>
              <a:t>한국의 고용유지지원금 개선</a:t>
            </a:r>
            <a:r>
              <a:rPr lang="en-US" altLang="ko-KR" sz="2000" dirty="0" smtClean="0">
                <a:solidFill>
                  <a:srgbClr val="000000"/>
                </a:solidFill>
                <a:latin typeface="맑은 고딕" panose="020B0503020000020004" pitchFamily="50" charset="-127"/>
                <a:ea typeface="KoPub돋움체 Bold" panose="02020603020101020101"/>
              </a:rPr>
              <a:t> </a:t>
            </a:r>
            <a:endParaRPr lang="en-US" altLang="ko-KR" sz="2000" dirty="0">
              <a:solidFill>
                <a:srgbClr val="000000"/>
              </a:solidFill>
              <a:latin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</a:rPr>
              <a:t>외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국과 비교하여 너무 적은 한국의 고용유지지원금 규모의 추가 확대 필요 </a:t>
            </a:r>
            <a:endParaRPr lang="en-US" altLang="ko-KR" sz="1800" dirty="0">
              <a:solidFill>
                <a:srgbClr val="000000"/>
              </a:solidFill>
              <a:latin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(1,000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억 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– 5,000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억 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+ 9,000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억 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= 1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조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4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천억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)</a:t>
            </a:r>
            <a:endParaRPr lang="en-US" altLang="ko-KR" sz="1800" dirty="0">
              <a:solidFill>
                <a:srgbClr val="000000"/>
              </a:solidFill>
              <a:latin typeface="+mn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사업주의 인건비 부담을 최소화할 수 있도록 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고용유지지원금을 조정할 필요</a:t>
            </a:r>
            <a:endParaRPr lang="en-US" altLang="ko-KR" sz="1800" dirty="0">
              <a:solidFill>
                <a:srgbClr val="000000"/>
              </a:solidFill>
              <a:latin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</a:rPr>
              <a:t>고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용위기 시에 한시적으로 사업주의 사회보험료  환급도 필요함</a:t>
            </a:r>
            <a:endParaRPr lang="en-US" altLang="ko-KR" sz="1800" dirty="0">
              <a:solidFill>
                <a:srgbClr val="000000"/>
              </a:solidFill>
              <a:latin typeface="+mj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j-ea"/>
              </a:rPr>
              <a:t>정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부 지원액 </a:t>
            </a:r>
            <a:r>
              <a:rPr lang="ko-KR" altLang="en-US" sz="1800" dirty="0" err="1" smtClean="0">
                <a:solidFill>
                  <a:srgbClr val="000000"/>
                </a:solidFill>
                <a:latin typeface="함초롬바탕" panose="02030604000101010101" pitchFamily="18" charset="-127"/>
              </a:rPr>
              <a:t>상한액을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 </a:t>
            </a:r>
            <a:r>
              <a:rPr lang="en-US" altLang="ko-KR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6.6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만원에서 </a:t>
            </a:r>
            <a:r>
              <a:rPr lang="en-US" altLang="ko-KR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8.9</a:t>
            </a:r>
            <a:r>
              <a:rPr lang="ko-KR" altLang="en-US" sz="180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만원으로 조정 필요</a:t>
            </a:r>
            <a:endParaRPr lang="en-US" altLang="ko-KR" sz="1800" dirty="0" smtClean="0">
              <a:solidFill>
                <a:srgbClr val="000000"/>
              </a:solidFill>
              <a:latin typeface="+mn-ea"/>
            </a:endParaRPr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사용사업주가 간접고용근로자에 대한 고용유지지원금 신청 제도화 필요</a:t>
            </a:r>
            <a:endParaRPr lang="en-US" altLang="ko-KR" sz="1800" dirty="0" smtClean="0">
              <a:solidFill>
                <a:srgbClr val="000000"/>
              </a:solidFill>
              <a:latin typeface="+mn-ea"/>
            </a:endParaRPr>
          </a:p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n-US" altLang="ko-KR" sz="800" dirty="0"/>
          </a:p>
          <a:p>
            <a:pPr marL="0" lvl="0" indent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600" dirty="0"/>
          </a:p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n-US" altLang="ko-KR" sz="1600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65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422861" y="1079385"/>
            <a:ext cx="8343351" cy="5435715"/>
            <a:chOff x="154125" y="5166480"/>
            <a:chExt cx="1760790" cy="1837108"/>
          </a:xfrm>
        </p:grpSpPr>
        <p:sp>
          <p:nvSpPr>
            <p:cNvPr id="15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6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54125" y="5198595"/>
              <a:ext cx="1753965" cy="1804993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>
          <a:xfrm>
            <a:off x="8691696" y="6595097"/>
            <a:ext cx="467544" cy="332656"/>
          </a:xfrm>
        </p:spPr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17</a:t>
            </a:fld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11564" y="894598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953445" y="-2770690"/>
            <a:ext cx="437842" cy="7481422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31654" y="723636"/>
            <a:ext cx="7887928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한국의 </a:t>
            </a:r>
            <a:r>
              <a:rPr lang="ko-KR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고용유지지원 제도 등 </a:t>
            </a:r>
            <a:r>
              <a:rPr lang="en-US" altLang="ko-K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- </a:t>
            </a:r>
            <a:r>
              <a:rPr lang="en-US" altLang="ko-KR" sz="1600" kern="0" spc="-6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10.1</a:t>
            </a:r>
            <a:r>
              <a:rPr lang="ko-KR" altLang="en-US" sz="1600" kern="0" spc="-6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조</a:t>
            </a:r>
            <a:r>
              <a:rPr lang="ko-KR" altLang="en-US" sz="1600" kern="0" spc="-60" dirty="0" smtClean="0">
                <a:solidFill>
                  <a:schemeClr val="bg1"/>
                </a:solidFill>
                <a:latin typeface="함초롬바탕" panose="02030604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1600" kern="0" spc="-6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고용안정패키지</a:t>
            </a:r>
            <a:r>
              <a:rPr lang="ko-KR" altLang="en-US" sz="1600" kern="0" spc="-60" dirty="0">
                <a:solidFill>
                  <a:schemeClr val="bg1"/>
                </a:solidFill>
                <a:latin typeface="함초롬바탕" panose="02030604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1600" kern="0" spc="-6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추진</a:t>
            </a:r>
            <a:r>
              <a:rPr lang="en-US" altLang="ko-KR" sz="1600" kern="0" spc="-6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(286</a:t>
            </a:r>
            <a:r>
              <a:rPr lang="ko-KR" altLang="en-US" sz="1600" kern="0" spc="-60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만명지</a:t>
            </a:r>
            <a:r>
              <a:rPr lang="en-US" altLang="ko-KR" sz="1600" kern="0" spc="-6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1600" kern="0" dirty="0" smtClean="0">
                <a:solidFill>
                  <a:schemeClr val="bg1"/>
                </a:solidFill>
                <a:latin typeface="함초롬바탕" panose="02030604000101010101" pitchFamily="18" charset="-127"/>
                <a:ea typeface="HY헤드라인M" panose="02030600000101010101" pitchFamily="18" charset="-127"/>
              </a:rPr>
              <a:t> 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6" name="직각 삼각형 25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187827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20807" y="1175808"/>
            <a:ext cx="8169278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 algn="just" fontAlgn="base">
              <a:lnSpc>
                <a:spcPct val="150000"/>
              </a:lnSpc>
            </a:pPr>
            <a:r>
              <a:rPr lang="ko-KR" altLang="en-US" sz="2000" kern="0" dirty="0" smtClean="0">
                <a:solidFill>
                  <a:srgbClr val="000000"/>
                </a:solidFill>
                <a:latin typeface="휴먼명조"/>
                <a:ea typeface="KoPub돋움체 Bold" panose="02020603020101020101"/>
              </a:rPr>
              <a:t>▪</a:t>
            </a:r>
            <a:r>
              <a:rPr lang="ko-KR" altLang="en-US" sz="2000" kern="0" dirty="0" smtClean="0">
                <a:solidFill>
                  <a:srgbClr val="000000"/>
                </a:solidFill>
                <a:latin typeface="+mn-ea"/>
              </a:rPr>
              <a:t>고용유지지원의 대상</a:t>
            </a:r>
            <a:r>
              <a:rPr lang="en-US" altLang="ko-KR" sz="2000" kern="0" dirty="0" smtClean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kern="0" baseline="30000" dirty="0" smtClean="0">
                <a:solidFill>
                  <a:srgbClr val="000000"/>
                </a:solidFill>
                <a:latin typeface="+mn-ea"/>
              </a:rPr>
              <a:t>➊</a:t>
            </a:r>
            <a:r>
              <a:rPr lang="ko-KR" altLang="en-US" b="1" kern="0" dirty="0" err="1">
                <a:solidFill>
                  <a:srgbClr val="000000"/>
                </a:solidFill>
                <a:latin typeface="+mn-ea"/>
              </a:rPr>
              <a:t>소상공인･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+mn-ea"/>
              </a:rPr>
              <a:t>기업</a:t>
            </a:r>
            <a:r>
              <a:rPr lang="ko-KR" altLang="en-US" b="1" kern="0" dirty="0" err="1" smtClean="0">
                <a:solidFill>
                  <a:srgbClr val="0000FF"/>
                </a:solidFill>
                <a:latin typeface="+mn-ea"/>
              </a:rPr>
              <a:t>고용유지지원</a:t>
            </a:r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kern="0" baseline="30000" dirty="0" smtClean="0">
                <a:solidFill>
                  <a:srgbClr val="000000"/>
                </a:solidFill>
                <a:latin typeface="+mn-ea"/>
              </a:rPr>
              <a:t>➋</a:t>
            </a:r>
            <a:r>
              <a:rPr lang="ko-KR" altLang="en-US" b="1" kern="0" dirty="0" smtClean="0">
                <a:solidFill>
                  <a:srgbClr val="0000FF"/>
                </a:solidFill>
                <a:latin typeface="+mn-ea"/>
              </a:rPr>
              <a:t>긴급 </a:t>
            </a:r>
            <a:r>
              <a:rPr lang="ko-KR" altLang="en-US" b="1" kern="0" dirty="0">
                <a:solidFill>
                  <a:srgbClr val="0000FF"/>
                </a:solidFill>
                <a:latin typeface="+mn-ea"/>
              </a:rPr>
              <a:t>일자리 </a:t>
            </a:r>
            <a:r>
              <a:rPr lang="ko-KR" altLang="en-US" b="1" kern="0" dirty="0" smtClean="0">
                <a:solidFill>
                  <a:srgbClr val="0000FF"/>
                </a:solidFill>
                <a:latin typeface="+mn-ea"/>
              </a:rPr>
              <a:t>창출</a:t>
            </a:r>
            <a:r>
              <a:rPr lang="ko-KR" altLang="en-US" sz="1050" kern="0" dirty="0">
                <a:solidFill>
                  <a:srgbClr val="000000"/>
                </a:solidFill>
                <a:latin typeface="+mn-ea"/>
              </a:rPr>
              <a:t/>
            </a:r>
            <a:br>
              <a:rPr lang="ko-KR" altLang="en-US" sz="1050" kern="0" dirty="0">
                <a:solidFill>
                  <a:srgbClr val="000000"/>
                </a:solidFill>
                <a:latin typeface="+mn-ea"/>
              </a:rPr>
            </a:br>
            <a:r>
              <a:rPr lang="ko-KR" altLang="en-US" kern="0" baseline="30000" dirty="0" smtClean="0">
                <a:solidFill>
                  <a:srgbClr val="000000"/>
                </a:solidFill>
                <a:latin typeface="+mn-ea"/>
              </a:rPr>
              <a:t>➌</a:t>
            </a:r>
            <a:r>
              <a:rPr lang="ko-KR" altLang="en-US" b="1" kern="0" dirty="0">
                <a:solidFill>
                  <a:srgbClr val="0000FF"/>
                </a:solidFill>
                <a:latin typeface="+mn-ea"/>
              </a:rPr>
              <a:t> 근로자 생활안정 대책</a:t>
            </a:r>
            <a:r>
              <a:rPr lang="en-US" altLang="ko-KR" kern="0" dirty="0" smtClean="0">
                <a:solidFill>
                  <a:srgbClr val="000000"/>
                </a:solidFill>
                <a:latin typeface="+mn-ea"/>
              </a:rPr>
              <a:t>,</a:t>
            </a:r>
            <a:r>
              <a:rPr lang="ko-KR" altLang="en-US" kern="0" baseline="30000" dirty="0" smtClean="0">
                <a:solidFill>
                  <a:srgbClr val="000000"/>
                </a:solidFill>
                <a:latin typeface="+mn-ea"/>
              </a:rPr>
              <a:t>➍</a:t>
            </a:r>
            <a:r>
              <a:rPr lang="ko-KR" altLang="en-US" b="1" kern="0" dirty="0">
                <a:solidFill>
                  <a:srgbClr val="0000FF"/>
                </a:solidFill>
                <a:latin typeface="+mn-ea"/>
              </a:rPr>
              <a:t>실업자 지원</a:t>
            </a:r>
            <a:r>
              <a:rPr lang="ko-KR" altLang="en-US" kern="0" dirty="0">
                <a:solidFill>
                  <a:srgbClr val="000000"/>
                </a:solidFill>
                <a:latin typeface="+mn-ea"/>
              </a:rPr>
              <a:t> 등 </a:t>
            </a:r>
            <a:r>
              <a:rPr lang="en-US" altLang="ko-KR" b="1" kern="0" dirty="0">
                <a:solidFill>
                  <a:srgbClr val="000000"/>
                </a:solidFill>
                <a:latin typeface="+mn-ea"/>
              </a:rPr>
              <a:t>4</a:t>
            </a:r>
            <a:r>
              <a:rPr lang="ko-KR" altLang="en-US" b="1" kern="0" dirty="0">
                <a:solidFill>
                  <a:srgbClr val="000000"/>
                </a:solidFill>
                <a:latin typeface="+mn-ea"/>
              </a:rPr>
              <a:t>대 분야</a:t>
            </a:r>
            <a:r>
              <a:rPr lang="ko-KR" altLang="en-US" kern="0" dirty="0">
                <a:solidFill>
                  <a:srgbClr val="000000"/>
                </a:solidFill>
                <a:latin typeface="+mn-ea"/>
              </a:rPr>
              <a:t>에 중점</a:t>
            </a:r>
            <a:endParaRPr lang="ko-KR" altLang="en-US" sz="1050" kern="0" dirty="0">
              <a:solidFill>
                <a:srgbClr val="000000"/>
              </a:solidFill>
              <a:latin typeface="+mn-ea"/>
            </a:endParaRPr>
          </a:p>
          <a:p>
            <a:pPr marL="427990" indent="-427990" algn="just" fontAlgn="base">
              <a:lnSpc>
                <a:spcPct val="150000"/>
              </a:lnSpc>
            </a:pPr>
            <a:r>
              <a:rPr lang="ko-KR" altLang="en-US" kern="0" dirty="0" smtClean="0">
                <a:solidFill>
                  <a:srgbClr val="000000"/>
                </a:solidFill>
                <a:latin typeface="+mn-ea"/>
              </a:rPr>
              <a:t>▪ </a:t>
            </a:r>
            <a:r>
              <a:rPr lang="ko-KR" altLang="en-US" sz="2000" b="1" kern="0" dirty="0" smtClean="0">
                <a:solidFill>
                  <a:srgbClr val="0000FF"/>
                </a:solidFill>
                <a:latin typeface="+mn-ea"/>
              </a:rPr>
              <a:t>고용유지지원금</a:t>
            </a:r>
            <a:r>
              <a:rPr lang="ko-KR" altLang="en-US" sz="2000" b="1" kern="0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요건 완화</a:t>
            </a:r>
            <a:r>
              <a:rPr lang="ko-KR" altLang="en-US" sz="2000" kern="0" dirty="0">
                <a:solidFill>
                  <a:srgbClr val="000000"/>
                </a:solidFill>
                <a:latin typeface="+mn-ea"/>
              </a:rPr>
              <a:t> 및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저변 확대 </a:t>
            </a:r>
            <a:r>
              <a:rPr lang="en-US" altLang="ko-KR" b="1" kern="0" dirty="0">
                <a:solidFill>
                  <a:srgbClr val="000000"/>
                </a:solidFill>
                <a:latin typeface="+mn-ea"/>
              </a:rPr>
              <a:t>: 0.9</a:t>
            </a:r>
            <a:r>
              <a:rPr lang="ko-KR" altLang="en-US" b="1" kern="0" dirty="0">
                <a:solidFill>
                  <a:srgbClr val="000000"/>
                </a:solidFill>
                <a:latin typeface="+mn-ea"/>
              </a:rPr>
              <a:t>조원</a:t>
            </a:r>
            <a:r>
              <a:rPr lang="en-US" altLang="ko-KR" sz="1600" kern="0" dirty="0">
                <a:solidFill>
                  <a:srgbClr val="000000"/>
                </a:solidFill>
                <a:latin typeface="+mn-ea"/>
              </a:rPr>
              <a:t>(52</a:t>
            </a:r>
            <a:r>
              <a:rPr lang="ko-KR" altLang="en-US" sz="1600" kern="0" dirty="0">
                <a:solidFill>
                  <a:srgbClr val="000000"/>
                </a:solidFill>
                <a:latin typeface="+mn-ea"/>
              </a:rPr>
              <a:t>만명</a:t>
            </a:r>
            <a:r>
              <a:rPr lang="en-US" altLang="ko-KR" sz="1600" kern="0" dirty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kern="0" dirty="0">
                <a:solidFill>
                  <a:srgbClr val="000000"/>
                </a:solidFill>
                <a:latin typeface="+mn-ea"/>
              </a:rPr>
              <a:t> </a:t>
            </a:r>
            <a:endParaRPr lang="ko-KR" altLang="en-US" sz="1050" kern="0" dirty="0">
              <a:solidFill>
                <a:srgbClr val="000000"/>
              </a:solidFill>
              <a:latin typeface="+mn-ea"/>
            </a:endParaRPr>
          </a:p>
          <a:p>
            <a:pPr marL="445770" indent="-445770" algn="just" fontAlgn="base">
              <a:lnSpc>
                <a:spcPct val="150000"/>
              </a:lnSpc>
            </a:pPr>
            <a:r>
              <a:rPr lang="en-US" altLang="ko-KR" sz="1600" kern="0" spc="-120" dirty="0">
                <a:solidFill>
                  <a:srgbClr val="000000"/>
                </a:solidFill>
                <a:latin typeface="+mn-ea"/>
              </a:rPr>
              <a:t>&lt;</a:t>
            </a:r>
            <a:r>
              <a:rPr lang="ko-KR" altLang="en-US" sz="1600" kern="0" spc="-120" dirty="0">
                <a:solidFill>
                  <a:srgbClr val="000000"/>
                </a:solidFill>
                <a:latin typeface="+mn-ea"/>
              </a:rPr>
              <a:t>무급휴직 </a:t>
            </a:r>
            <a:r>
              <a:rPr lang="ko-KR" altLang="en-US" sz="1600" kern="0" spc="-120" dirty="0" err="1">
                <a:solidFill>
                  <a:srgbClr val="000000"/>
                </a:solidFill>
                <a:latin typeface="+mn-ea"/>
              </a:rPr>
              <a:t>지원요건</a:t>
            </a:r>
            <a:r>
              <a:rPr lang="ko-KR" altLang="en-US" sz="1600" kern="0" spc="-120" dirty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1600" kern="0" spc="-120" dirty="0" smtClean="0">
                <a:solidFill>
                  <a:srgbClr val="000000"/>
                </a:solidFill>
                <a:latin typeface="+mn-ea"/>
              </a:rPr>
              <a:t>완화</a:t>
            </a:r>
            <a:r>
              <a:rPr lang="en-US" altLang="ko-KR" sz="1600" kern="0" spc="-12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kern="0" spc="-120" dirty="0">
                <a:solidFill>
                  <a:srgbClr val="000000"/>
                </a:solidFill>
                <a:latin typeface="+mn-ea"/>
              </a:rPr>
              <a:t>특별고용지원업종 확대</a:t>
            </a:r>
            <a:r>
              <a:rPr lang="en-US" altLang="ko-KR" sz="1600" kern="0" spc="-12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kern="0" spc="-120" dirty="0">
                <a:solidFill>
                  <a:srgbClr val="000000"/>
                </a:solidFill>
                <a:latin typeface="+mn-ea"/>
              </a:rPr>
              <a:t>고용유지 자금 융자사업 신설 등</a:t>
            </a:r>
            <a:r>
              <a:rPr lang="en-US" altLang="ko-KR" sz="1600" kern="0" spc="-120" dirty="0">
                <a:solidFill>
                  <a:srgbClr val="000000"/>
                </a:solidFill>
                <a:latin typeface="+mn-ea"/>
              </a:rPr>
              <a:t>&gt;</a:t>
            </a:r>
            <a:r>
              <a:rPr lang="ko-KR" altLang="en-US" sz="1600" kern="0" spc="-130" dirty="0">
                <a:solidFill>
                  <a:srgbClr val="000000"/>
                </a:solidFill>
                <a:latin typeface="+mn-ea"/>
              </a:rPr>
              <a:t> </a:t>
            </a:r>
            <a:endParaRPr lang="en-US" altLang="ko-KR" sz="1600" kern="0" spc="-130" dirty="0" smtClean="0">
              <a:solidFill>
                <a:srgbClr val="000000"/>
              </a:solidFill>
              <a:latin typeface="+mn-ea"/>
            </a:endParaRPr>
          </a:p>
          <a:p>
            <a:pPr marL="445770" indent="-445770" algn="just" fontAlgn="base"/>
            <a:r>
              <a:rPr lang="ko-KR" altLang="en-US" dirty="0" smtClean="0">
                <a:latin typeface="+mn-ea"/>
              </a:rPr>
              <a:t>  </a:t>
            </a:r>
            <a:r>
              <a:rPr lang="ko-KR" altLang="en-US" sz="1600" dirty="0" err="1" smtClean="0">
                <a:latin typeface="+mn-ea"/>
              </a:rPr>
              <a:t>무급휴직신속지원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프로그램”신설</a:t>
            </a:r>
            <a:r>
              <a:rPr lang="en-US" altLang="ko-KR" sz="1600" dirty="0">
                <a:latin typeface="+mn-ea"/>
              </a:rPr>
              <a:t>(</a:t>
            </a:r>
            <a:r>
              <a:rPr lang="ko-KR" altLang="en-US" sz="1600" dirty="0">
                <a:latin typeface="+mn-ea"/>
              </a:rPr>
              <a:t>고시</a:t>
            </a:r>
            <a:r>
              <a:rPr lang="en-US" altLang="ko-KR" sz="1600" dirty="0">
                <a:latin typeface="+mn-ea"/>
              </a:rPr>
              <a:t>·</a:t>
            </a:r>
            <a:r>
              <a:rPr lang="ko-KR" altLang="en-US" sz="1600" dirty="0" err="1" smtClean="0">
                <a:latin typeface="+mn-ea"/>
              </a:rPr>
              <a:t>시행령개정</a:t>
            </a:r>
            <a:r>
              <a:rPr lang="en-US" altLang="ko-KR" sz="1600" dirty="0">
                <a:latin typeface="+mn-ea"/>
              </a:rPr>
              <a:t>, +32</a:t>
            </a:r>
            <a:r>
              <a:rPr lang="ko-KR" altLang="en-US" sz="1600" dirty="0">
                <a:latin typeface="+mn-ea"/>
              </a:rPr>
              <a:t>만명</a:t>
            </a:r>
            <a:r>
              <a:rPr lang="en-US" altLang="ko-KR" sz="1600" dirty="0">
                <a:latin typeface="+mn-ea"/>
              </a:rPr>
              <a:t>, +0.48</a:t>
            </a:r>
            <a:r>
              <a:rPr lang="ko-KR" altLang="en-US" sz="1600" dirty="0">
                <a:latin typeface="+mn-ea"/>
              </a:rPr>
              <a:t>조원</a:t>
            </a:r>
            <a:r>
              <a:rPr lang="en-US" altLang="ko-KR" sz="1600" dirty="0">
                <a:latin typeface="+mn-ea"/>
              </a:rPr>
              <a:t>)</a:t>
            </a:r>
            <a:r>
              <a:rPr lang="ko-KR" altLang="en-US" sz="1600" dirty="0">
                <a:latin typeface="+mn-ea"/>
              </a:rPr>
              <a:t/>
            </a:r>
            <a:br>
              <a:rPr lang="ko-KR" altLang="en-US" sz="1600" dirty="0">
                <a:latin typeface="+mn-ea"/>
              </a:rPr>
            </a:br>
            <a:r>
              <a:rPr lang="ko-KR" altLang="en-US" sz="1600" dirty="0">
                <a:latin typeface="+mn-ea"/>
              </a:rPr>
              <a:t>↳ </a:t>
            </a:r>
            <a:r>
              <a:rPr lang="en-US" altLang="ko-KR" sz="1600" dirty="0">
                <a:latin typeface="+mn-ea"/>
              </a:rPr>
              <a:t>(</a:t>
            </a:r>
            <a:r>
              <a:rPr lang="ko-KR" altLang="en-US" sz="1600" dirty="0">
                <a:latin typeface="+mn-ea"/>
              </a:rPr>
              <a:t>현행</a:t>
            </a:r>
            <a:r>
              <a:rPr lang="en-US" altLang="ko-KR" sz="1600" dirty="0">
                <a:latin typeface="+mn-ea"/>
              </a:rPr>
              <a:t>) </a:t>
            </a:r>
            <a:r>
              <a:rPr lang="ko-KR" altLang="en-US" sz="1600" dirty="0">
                <a:latin typeface="+mn-ea"/>
              </a:rPr>
              <a:t>특별고용지원업종은 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개월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 err="1">
                <a:latin typeface="+mn-ea"/>
              </a:rPr>
              <a:t>일반업종은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3</a:t>
            </a:r>
            <a:r>
              <a:rPr lang="ko-KR" altLang="en-US" sz="1600" dirty="0">
                <a:latin typeface="+mn-ea"/>
              </a:rPr>
              <a:t>개월 이상의 유급 고용유지조치 이후 무급휴직을 실시할 경우 </a:t>
            </a:r>
            <a:r>
              <a:rPr lang="ko-KR" altLang="en-US" sz="1600" dirty="0" smtClean="0">
                <a:latin typeface="+mn-ea"/>
              </a:rPr>
              <a:t>지원 </a:t>
            </a:r>
            <a:r>
              <a:rPr lang="en-US" altLang="ko-KR" sz="1600" dirty="0" smtClean="0">
                <a:latin typeface="+mn-ea"/>
              </a:rPr>
              <a:t>50</a:t>
            </a:r>
            <a:r>
              <a:rPr lang="ko-KR" altLang="en-US" sz="1600" dirty="0" smtClean="0">
                <a:latin typeface="+mn-ea"/>
              </a:rPr>
              <a:t>만원 </a:t>
            </a:r>
            <a:r>
              <a:rPr lang="en-US" altLang="ko-KR" sz="1600" dirty="0" smtClean="0">
                <a:latin typeface="+mn-ea"/>
              </a:rPr>
              <a:t>* 3</a:t>
            </a:r>
            <a:r>
              <a:rPr lang="ko-KR" altLang="en-US" sz="1600" dirty="0" smtClean="0">
                <a:latin typeface="+mn-ea"/>
              </a:rPr>
              <a:t>개월</a:t>
            </a:r>
            <a:endParaRPr lang="en-US" altLang="ko-KR" sz="1600" dirty="0" smtClean="0">
              <a:latin typeface="+mn-ea"/>
            </a:endParaRPr>
          </a:p>
          <a:p>
            <a:pPr marL="445770" indent="-445770" algn="just" fontAlgn="base"/>
            <a:endParaRPr lang="en-US" altLang="ko-KR" sz="800" dirty="0" smtClean="0">
              <a:latin typeface="+mn-ea"/>
            </a:endParaRPr>
          </a:p>
          <a:p>
            <a:pPr marL="445770" indent="-445770" algn="just" fontAlgn="base"/>
            <a:r>
              <a:rPr lang="ko-KR" altLang="en-US" kern="0" dirty="0" smtClean="0">
                <a:solidFill>
                  <a:srgbClr val="000000"/>
                </a:solidFill>
                <a:latin typeface="+mn-ea"/>
              </a:rPr>
              <a:t>▪ </a:t>
            </a:r>
            <a:r>
              <a:rPr lang="ko-KR" altLang="en-US" sz="2000" b="1" kern="0" spc="-80" dirty="0" smtClean="0">
                <a:solidFill>
                  <a:srgbClr val="000000"/>
                </a:solidFill>
                <a:latin typeface="+mn-ea"/>
              </a:rPr>
              <a:t>고용보험 </a:t>
            </a:r>
            <a:r>
              <a:rPr lang="ko-KR" altLang="en-US" sz="2000" b="1" kern="0" spc="-80" dirty="0">
                <a:solidFill>
                  <a:srgbClr val="000000"/>
                </a:solidFill>
                <a:latin typeface="+mn-ea"/>
              </a:rPr>
              <a:t>사각지대 근로자 </a:t>
            </a:r>
            <a:r>
              <a:rPr lang="ko-KR" altLang="en-US" sz="2000" b="1" kern="0" spc="-80" dirty="0">
                <a:solidFill>
                  <a:srgbClr val="0000FF"/>
                </a:solidFill>
                <a:latin typeface="+mn-ea"/>
              </a:rPr>
              <a:t>생활안정</a:t>
            </a:r>
            <a:r>
              <a:rPr lang="ko-KR" altLang="en-US" sz="2000" b="1" kern="0" spc="-80" dirty="0">
                <a:solidFill>
                  <a:srgbClr val="000000"/>
                </a:solidFill>
                <a:latin typeface="+mn-ea"/>
              </a:rPr>
              <a:t> 긴급지원</a:t>
            </a:r>
            <a:r>
              <a:rPr lang="ko-KR" altLang="en-US" b="1" kern="0" spc="-8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b="1" kern="0" spc="-80" dirty="0">
                <a:solidFill>
                  <a:srgbClr val="000000"/>
                </a:solidFill>
                <a:latin typeface="+mn-ea"/>
              </a:rPr>
              <a:t>: 1.9</a:t>
            </a:r>
            <a:r>
              <a:rPr lang="ko-KR" altLang="en-US" b="1" kern="0" spc="-80" dirty="0">
                <a:solidFill>
                  <a:srgbClr val="000000"/>
                </a:solidFill>
                <a:latin typeface="+mn-ea"/>
              </a:rPr>
              <a:t>조원</a:t>
            </a: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(113</a:t>
            </a:r>
            <a:r>
              <a:rPr lang="ko-KR" altLang="en-US" sz="1600" kern="0" spc="-80" dirty="0">
                <a:solidFill>
                  <a:srgbClr val="000000"/>
                </a:solidFill>
                <a:latin typeface="+mn-ea"/>
              </a:rPr>
              <a:t>만명</a:t>
            </a: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)</a:t>
            </a:r>
            <a:endParaRPr lang="ko-KR" altLang="en-US" sz="1050" kern="0" dirty="0">
              <a:solidFill>
                <a:srgbClr val="000000"/>
              </a:solidFill>
              <a:latin typeface="+mn-ea"/>
            </a:endParaRPr>
          </a:p>
          <a:p>
            <a:pPr marL="87313" indent="-87313" algn="just" fontAlgn="base"/>
            <a:r>
              <a:rPr lang="en-US" altLang="ko-KR" sz="1600" kern="0" dirty="0">
                <a:solidFill>
                  <a:srgbClr val="000000"/>
                </a:solidFill>
                <a:latin typeface="+mn-ea"/>
              </a:rPr>
              <a:t>&lt;</a:t>
            </a:r>
            <a:r>
              <a:rPr lang="ko-KR" altLang="en-US" sz="1600" kern="0" dirty="0">
                <a:solidFill>
                  <a:srgbClr val="000000"/>
                </a:solidFill>
                <a:latin typeface="+mn-ea"/>
              </a:rPr>
              <a:t>코로나</a:t>
            </a:r>
            <a:r>
              <a:rPr lang="en-US" altLang="ko-KR" sz="1600" kern="0" dirty="0">
                <a:solidFill>
                  <a:srgbClr val="000000"/>
                </a:solidFill>
                <a:latin typeface="+mn-ea"/>
              </a:rPr>
              <a:t>19 </a:t>
            </a:r>
            <a:r>
              <a:rPr lang="ko-KR" altLang="en-US" sz="1600" kern="0" dirty="0">
                <a:solidFill>
                  <a:srgbClr val="000000"/>
                </a:solidFill>
                <a:latin typeface="+mn-ea"/>
              </a:rPr>
              <a:t>긴급 고용안정 지원금</a:t>
            </a:r>
            <a:r>
              <a:rPr lang="en-US" altLang="ko-KR" sz="1600" kern="0" dirty="0" smtClean="0">
                <a:solidFill>
                  <a:srgbClr val="000000"/>
                </a:solidFill>
                <a:latin typeface="+mn-ea"/>
              </a:rPr>
              <a:t>(93</a:t>
            </a:r>
            <a:r>
              <a:rPr lang="ko-KR" altLang="en-US" sz="1600" kern="0" dirty="0" smtClean="0">
                <a:solidFill>
                  <a:srgbClr val="000000"/>
                </a:solidFill>
                <a:latin typeface="+mn-ea"/>
              </a:rPr>
              <a:t>만명</a:t>
            </a:r>
            <a:r>
              <a:rPr lang="en-US" altLang="ko-KR" sz="1600" kern="0" dirty="0" smtClean="0">
                <a:solidFill>
                  <a:srgbClr val="000000"/>
                </a:solidFill>
                <a:latin typeface="+mn-ea"/>
              </a:rPr>
              <a:t>, 1.5</a:t>
            </a:r>
            <a:r>
              <a:rPr lang="ko-KR" altLang="en-US" sz="1600" kern="0" dirty="0">
                <a:solidFill>
                  <a:srgbClr val="000000"/>
                </a:solidFill>
                <a:latin typeface="+mn-ea"/>
              </a:rPr>
              <a:t>조원</a:t>
            </a:r>
            <a:r>
              <a:rPr lang="en-US" altLang="ko-KR" sz="1600" kern="0" dirty="0" smtClean="0">
                <a:solidFill>
                  <a:srgbClr val="000000"/>
                </a:solidFill>
                <a:latin typeface="+mn-ea"/>
              </a:rPr>
              <a:t>) - </a:t>
            </a:r>
            <a:r>
              <a:rPr lang="ko-KR" altLang="en-US" sz="1600" b="1" dirty="0">
                <a:latin typeface="+mn-ea"/>
              </a:rPr>
              <a:t>고용보험 사각지대</a:t>
            </a:r>
            <a:r>
              <a:rPr lang="ko-KR" altLang="en-US" sz="1600" dirty="0">
                <a:latin typeface="+mn-ea"/>
              </a:rPr>
              <a:t>에 </a:t>
            </a:r>
            <a:r>
              <a:rPr lang="ko-KR" altLang="en-US" sz="1600" dirty="0" smtClean="0">
                <a:latin typeface="+mn-ea"/>
              </a:rPr>
              <a:t>있는</a:t>
            </a:r>
            <a:endParaRPr lang="en-US" altLang="ko-KR" sz="1600" dirty="0" smtClean="0">
              <a:latin typeface="+mn-ea"/>
            </a:endParaRPr>
          </a:p>
          <a:p>
            <a:pPr marL="87313" indent="-87313" algn="just" fontAlgn="base"/>
            <a:r>
              <a:rPr lang="en-US" altLang="ko-KR" sz="1600" dirty="0">
                <a:latin typeface="+mn-ea"/>
              </a:rPr>
              <a:t> </a:t>
            </a:r>
            <a:r>
              <a:rPr lang="en-US" altLang="ko-KR" sz="1600" dirty="0" smtClean="0">
                <a:latin typeface="+mn-ea"/>
              </a:rPr>
              <a:t> </a:t>
            </a:r>
            <a:r>
              <a:rPr lang="ko-KR" altLang="en-US" sz="1600" dirty="0" smtClean="0">
                <a:latin typeface="+mn-ea"/>
              </a:rPr>
              <a:t>일정소득이하 </a:t>
            </a:r>
            <a:r>
              <a:rPr lang="ko-KR" altLang="en-US" sz="1600" b="1" dirty="0" smtClean="0">
                <a:latin typeface="+mn-ea"/>
              </a:rPr>
              <a:t>영세자영업자</a:t>
            </a:r>
            <a:r>
              <a:rPr lang="en-US" altLang="ko-KR" sz="1600" b="1" dirty="0" smtClean="0">
                <a:latin typeface="+mn-ea"/>
              </a:rPr>
              <a:t>, </a:t>
            </a:r>
            <a:r>
              <a:rPr lang="ko-KR" altLang="en-US" sz="1600" b="1" dirty="0" err="1" smtClean="0">
                <a:latin typeface="+mn-ea"/>
              </a:rPr>
              <a:t>특고</a:t>
            </a:r>
            <a:r>
              <a:rPr lang="en-US" altLang="ko-KR" sz="1600" b="1" dirty="0">
                <a:latin typeface="+mn-ea"/>
              </a:rPr>
              <a:t>·</a:t>
            </a:r>
            <a:r>
              <a:rPr lang="ko-KR" altLang="en-US" sz="1600" b="1" dirty="0">
                <a:latin typeface="+mn-ea"/>
              </a:rPr>
              <a:t>프리랜서</a:t>
            </a:r>
            <a:r>
              <a:rPr lang="ko-KR" altLang="en-US" sz="1600" b="1" baseline="30000" dirty="0">
                <a:latin typeface="+mn-ea"/>
              </a:rPr>
              <a:t>*</a:t>
            </a:r>
            <a:r>
              <a:rPr lang="en-US" altLang="ko-KR" sz="1600" b="1" dirty="0">
                <a:latin typeface="+mn-ea"/>
              </a:rPr>
              <a:t>, </a:t>
            </a:r>
            <a:r>
              <a:rPr lang="en-US" altLang="ko-KR" sz="1600" b="1" dirty="0" smtClean="0">
                <a:latin typeface="+mn-ea"/>
              </a:rPr>
              <a:t> </a:t>
            </a:r>
            <a:r>
              <a:rPr lang="ko-KR" altLang="en-US" sz="1600" b="1" dirty="0" err="1" smtClean="0">
                <a:latin typeface="+mn-ea"/>
              </a:rPr>
              <a:t>무급휴직자</a:t>
            </a:r>
            <a:r>
              <a:rPr lang="ko-KR" altLang="en-US" sz="1600" b="1" dirty="0" smtClean="0">
                <a:latin typeface="+mn-ea"/>
              </a:rPr>
              <a:t> 등</a:t>
            </a:r>
            <a:r>
              <a:rPr lang="en-US" altLang="ko-KR" sz="1600" b="1" dirty="0" smtClean="0">
                <a:latin typeface="+mn-ea"/>
              </a:rPr>
              <a:t>)</a:t>
            </a:r>
          </a:p>
          <a:p>
            <a:pPr marL="87313" indent="-87313" algn="just" fontAlgn="base"/>
            <a:endParaRPr lang="ko-KR" altLang="en-US" sz="800" dirty="0">
              <a:latin typeface="+mn-ea"/>
            </a:endParaRPr>
          </a:p>
          <a:p>
            <a:pPr marL="474980" indent="-474980" algn="just" fontAlgn="base">
              <a:lnSpc>
                <a:spcPct val="150000"/>
              </a:lnSpc>
            </a:pPr>
            <a:r>
              <a:rPr lang="ko-KR" altLang="en-US" kern="0" dirty="0" smtClean="0">
                <a:solidFill>
                  <a:srgbClr val="000000"/>
                </a:solidFill>
                <a:latin typeface="+mn-ea"/>
              </a:rPr>
              <a:t>▪ </a:t>
            </a:r>
            <a:r>
              <a:rPr lang="ko-KR" altLang="en-US" kern="0" spc="-30" dirty="0" err="1" smtClean="0">
                <a:solidFill>
                  <a:srgbClr val="000000"/>
                </a:solidFill>
                <a:latin typeface="+mn-ea"/>
              </a:rPr>
              <a:t>저소득층</a:t>
            </a:r>
            <a:r>
              <a:rPr lang="ko-KR" altLang="en-US" kern="0" spc="-30" dirty="0" err="1">
                <a:solidFill>
                  <a:srgbClr val="000000"/>
                </a:solidFill>
                <a:latin typeface="+mn-ea"/>
              </a:rPr>
              <a:t>･청년</a:t>
            </a:r>
            <a:r>
              <a:rPr lang="ko-KR" altLang="en-US" kern="0" spc="-30" dirty="0">
                <a:solidFill>
                  <a:srgbClr val="000000"/>
                </a:solidFill>
                <a:latin typeface="+mn-ea"/>
              </a:rPr>
              <a:t> 등 </a:t>
            </a:r>
            <a:r>
              <a:rPr lang="ko-KR" altLang="en-US" b="1" kern="0" spc="-30" dirty="0">
                <a:solidFill>
                  <a:srgbClr val="000000"/>
                </a:solidFill>
                <a:latin typeface="+mn-ea"/>
              </a:rPr>
              <a:t>취약계층 </a:t>
            </a:r>
            <a:r>
              <a:rPr lang="ko-KR" altLang="en-US" b="1" kern="0" spc="-30" dirty="0" err="1">
                <a:solidFill>
                  <a:srgbClr val="0000FF"/>
                </a:solidFill>
                <a:latin typeface="+mn-ea"/>
              </a:rPr>
              <a:t>직접일자리</a:t>
            </a:r>
            <a:r>
              <a:rPr lang="ko-KR" altLang="en-US" b="1" kern="0" spc="-30" dirty="0">
                <a:solidFill>
                  <a:srgbClr val="000000"/>
                </a:solidFill>
                <a:latin typeface="+mn-ea"/>
              </a:rPr>
              <a:t> 지원</a:t>
            </a:r>
            <a:r>
              <a:rPr lang="ko-KR" altLang="en-US" b="1" kern="0" spc="-4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b="1" kern="0" spc="-40" dirty="0">
                <a:solidFill>
                  <a:srgbClr val="000000"/>
                </a:solidFill>
                <a:latin typeface="+mn-ea"/>
              </a:rPr>
              <a:t>: 3.6</a:t>
            </a:r>
            <a:r>
              <a:rPr lang="ko-KR" altLang="en-US" b="1" kern="0" spc="-40" dirty="0">
                <a:solidFill>
                  <a:srgbClr val="000000"/>
                </a:solidFill>
                <a:latin typeface="+mn-ea"/>
              </a:rPr>
              <a:t>조원</a:t>
            </a:r>
            <a:r>
              <a:rPr lang="en-US" altLang="ko-KR" sz="1600" kern="0" spc="-40" dirty="0">
                <a:solidFill>
                  <a:srgbClr val="000000"/>
                </a:solidFill>
                <a:latin typeface="+mn-ea"/>
              </a:rPr>
              <a:t>(55</a:t>
            </a:r>
            <a:r>
              <a:rPr lang="ko-KR" altLang="en-US" sz="1600" kern="0" spc="-40" dirty="0">
                <a:solidFill>
                  <a:srgbClr val="000000"/>
                </a:solidFill>
                <a:latin typeface="+mn-ea"/>
              </a:rPr>
              <a:t>만명</a:t>
            </a:r>
            <a:r>
              <a:rPr lang="en-US" altLang="ko-KR" sz="1600" kern="0" spc="-40" dirty="0">
                <a:solidFill>
                  <a:srgbClr val="000000"/>
                </a:solidFill>
                <a:latin typeface="+mn-ea"/>
              </a:rPr>
              <a:t>)</a:t>
            </a:r>
            <a:endParaRPr lang="ko-KR" altLang="en-US" sz="1050" kern="0" dirty="0">
              <a:solidFill>
                <a:srgbClr val="000000"/>
              </a:solidFill>
              <a:latin typeface="+mn-ea"/>
            </a:endParaRPr>
          </a:p>
          <a:p>
            <a:pPr marL="445770" indent="-445770" algn="just" fontAlgn="base">
              <a:lnSpc>
                <a:spcPct val="150000"/>
              </a:lnSpc>
            </a:pP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&lt;</a:t>
            </a:r>
            <a:r>
              <a:rPr lang="ko-KR" altLang="en-US" sz="1600" kern="0" spc="-80" dirty="0">
                <a:solidFill>
                  <a:srgbClr val="000000"/>
                </a:solidFill>
                <a:latin typeface="+mn-ea"/>
              </a:rPr>
              <a:t>비대면</a:t>
            </a: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‧</a:t>
            </a:r>
            <a:r>
              <a:rPr lang="ko-KR" altLang="en-US" sz="1600" kern="0" spc="-80" dirty="0">
                <a:solidFill>
                  <a:srgbClr val="000000"/>
                </a:solidFill>
                <a:latin typeface="+mn-ea"/>
              </a:rPr>
              <a:t>디지털 </a:t>
            </a:r>
            <a:r>
              <a:rPr lang="ko-KR" altLang="en-US" sz="1600" kern="0" spc="-80" dirty="0" err="1">
                <a:solidFill>
                  <a:srgbClr val="000000"/>
                </a:solidFill>
                <a:latin typeface="+mn-ea"/>
              </a:rPr>
              <a:t>정부일자리</a:t>
            </a: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kern="0" spc="-80" dirty="0">
                <a:solidFill>
                  <a:srgbClr val="000000"/>
                </a:solidFill>
                <a:latin typeface="+mn-ea"/>
              </a:rPr>
              <a:t>취약계층 공공일자리</a:t>
            </a: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kern="0" spc="-80" dirty="0">
                <a:solidFill>
                  <a:srgbClr val="000000"/>
                </a:solidFill>
                <a:latin typeface="+mn-ea"/>
              </a:rPr>
              <a:t>청년 </a:t>
            </a:r>
            <a:r>
              <a:rPr lang="ko-KR" altLang="en-US" sz="1600" kern="0" spc="-80" dirty="0" err="1">
                <a:solidFill>
                  <a:srgbClr val="000000"/>
                </a:solidFill>
                <a:latin typeface="+mn-ea"/>
              </a:rPr>
              <a:t>일경험</a:t>
            </a:r>
            <a:r>
              <a:rPr lang="ko-KR" altLang="en-US" sz="1600" kern="0" spc="-80" dirty="0">
                <a:solidFill>
                  <a:srgbClr val="000000"/>
                </a:solidFill>
                <a:latin typeface="+mn-ea"/>
              </a:rPr>
              <a:t> 지원 등</a:t>
            </a:r>
            <a:r>
              <a:rPr lang="en-US" altLang="ko-KR" sz="1600" kern="0" spc="-80" dirty="0">
                <a:solidFill>
                  <a:srgbClr val="000000"/>
                </a:solidFill>
                <a:latin typeface="+mn-ea"/>
              </a:rPr>
              <a:t>&gt; </a:t>
            </a:r>
            <a:endParaRPr lang="en-US" altLang="ko-KR" sz="1600" kern="0" spc="-80" dirty="0" smtClean="0">
              <a:solidFill>
                <a:srgbClr val="000000"/>
              </a:solidFill>
              <a:latin typeface="+mn-ea"/>
            </a:endParaRPr>
          </a:p>
          <a:p>
            <a:pPr marL="445770" indent="-445770" algn="just" fontAlgn="base">
              <a:lnSpc>
                <a:spcPct val="150000"/>
              </a:lnSpc>
            </a:pPr>
            <a:endParaRPr lang="ko-KR" altLang="en-US" sz="800" kern="0" dirty="0">
              <a:solidFill>
                <a:srgbClr val="000000"/>
              </a:solidFill>
              <a:latin typeface="+mn-ea"/>
            </a:endParaRPr>
          </a:p>
          <a:p>
            <a:pPr marL="474980" indent="-474980" algn="just" fontAlgn="base">
              <a:lnSpc>
                <a:spcPct val="150000"/>
              </a:lnSpc>
            </a:pPr>
            <a:r>
              <a:rPr lang="ko-KR" altLang="en-US" kern="0" dirty="0" smtClean="0">
                <a:solidFill>
                  <a:srgbClr val="000000"/>
                </a:solidFill>
                <a:latin typeface="+mn-ea"/>
              </a:rPr>
              <a:t>▪ </a:t>
            </a:r>
            <a:r>
              <a:rPr lang="ko-KR" altLang="en-US" b="1" kern="0" dirty="0" err="1" smtClean="0">
                <a:solidFill>
                  <a:srgbClr val="000000"/>
                </a:solidFill>
                <a:latin typeface="+mn-ea"/>
              </a:rPr>
              <a:t>구직급여</a:t>
            </a:r>
            <a:r>
              <a:rPr lang="ko-KR" altLang="en-US" b="1" kern="0" dirty="0" err="1">
                <a:solidFill>
                  <a:srgbClr val="000000"/>
                </a:solidFill>
                <a:latin typeface="+mn-ea"/>
              </a:rPr>
              <a:t>･직업훈련</a:t>
            </a:r>
            <a:r>
              <a:rPr lang="ko-KR" altLang="en-US" kern="0" dirty="0">
                <a:solidFill>
                  <a:srgbClr val="000000"/>
                </a:solidFill>
                <a:latin typeface="+mn-ea"/>
              </a:rPr>
              <a:t> 등</a:t>
            </a:r>
            <a:r>
              <a:rPr lang="ko-KR" altLang="en-US" b="1" kern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b="1" kern="0" dirty="0">
                <a:solidFill>
                  <a:srgbClr val="0000FF"/>
                </a:solidFill>
                <a:latin typeface="+mn-ea"/>
              </a:rPr>
              <a:t>실업자 지원</a:t>
            </a:r>
            <a:r>
              <a:rPr lang="ko-KR" altLang="en-US" b="1" kern="0" dirty="0">
                <a:solidFill>
                  <a:srgbClr val="000000"/>
                </a:solidFill>
                <a:latin typeface="+mn-ea"/>
              </a:rPr>
              <a:t> 확대 </a:t>
            </a:r>
            <a:r>
              <a:rPr lang="en-US" altLang="ko-KR" b="1" kern="0" dirty="0">
                <a:solidFill>
                  <a:srgbClr val="000000"/>
                </a:solidFill>
                <a:latin typeface="+mn-ea"/>
              </a:rPr>
              <a:t>: 3.7</a:t>
            </a:r>
            <a:r>
              <a:rPr lang="ko-KR" altLang="en-US" b="1" kern="0" dirty="0">
                <a:solidFill>
                  <a:srgbClr val="000000"/>
                </a:solidFill>
                <a:latin typeface="+mn-ea"/>
              </a:rPr>
              <a:t>조원</a:t>
            </a:r>
            <a:r>
              <a:rPr lang="en-US" altLang="ko-KR" sz="1600" kern="0" dirty="0">
                <a:solidFill>
                  <a:srgbClr val="000000"/>
                </a:solidFill>
                <a:latin typeface="+mn-ea"/>
              </a:rPr>
              <a:t>(66</a:t>
            </a:r>
            <a:r>
              <a:rPr lang="ko-KR" altLang="en-US" sz="1600" kern="0" dirty="0">
                <a:solidFill>
                  <a:srgbClr val="000000"/>
                </a:solidFill>
                <a:latin typeface="+mn-ea"/>
              </a:rPr>
              <a:t>만명</a:t>
            </a:r>
            <a:r>
              <a:rPr lang="en-US" altLang="ko-KR" sz="1600" kern="0" dirty="0" smtClean="0">
                <a:solidFill>
                  <a:srgbClr val="000000"/>
                </a:solidFill>
                <a:latin typeface="+mn-ea"/>
              </a:rPr>
              <a:t>)</a:t>
            </a:r>
          </a:p>
          <a:p>
            <a:pPr marL="176213" indent="-176213" algn="just" fontAlgn="base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87313" algn="l"/>
              </a:tabLst>
            </a:pPr>
            <a:r>
              <a:rPr lang="ko-KR" altLang="en-US" dirty="0">
                <a:latin typeface="+mn-ea"/>
              </a:rPr>
              <a:t>특별고용지원업종 지정 확대</a:t>
            </a:r>
            <a:r>
              <a:rPr lang="en-US" altLang="ko-KR" dirty="0">
                <a:latin typeface="+mn-ea"/>
              </a:rPr>
              <a:t>(+20</a:t>
            </a:r>
            <a:r>
              <a:rPr lang="ko-KR" altLang="en-US" dirty="0">
                <a:latin typeface="+mn-ea"/>
              </a:rPr>
              <a:t>만명</a:t>
            </a:r>
            <a:r>
              <a:rPr lang="en-US" altLang="ko-KR" dirty="0">
                <a:latin typeface="+mn-ea"/>
              </a:rPr>
              <a:t>, 0.27</a:t>
            </a:r>
            <a:r>
              <a:rPr lang="ko-KR" altLang="en-US" dirty="0">
                <a:latin typeface="+mn-ea"/>
              </a:rPr>
              <a:t>조원</a:t>
            </a:r>
            <a:r>
              <a:rPr lang="en-US" altLang="ko-KR" dirty="0" smtClean="0">
                <a:latin typeface="+mn-ea"/>
              </a:rPr>
              <a:t>)</a:t>
            </a:r>
            <a:endParaRPr lang="ko-KR" altLang="en-US" sz="105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75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>
                <a:solidFill>
                  <a:srgbClr val="002060"/>
                </a:solidFill>
              </a:rPr>
              <a:t>외국의 실업급여</a:t>
            </a:r>
            <a:r>
              <a:rPr lang="en-US" altLang="ko-KR" sz="3400" dirty="0">
                <a:solidFill>
                  <a:srgbClr val="002060"/>
                </a:solidFill>
              </a:rPr>
              <a:t>/</a:t>
            </a:r>
            <a:r>
              <a:rPr lang="ko-KR" altLang="en-US" sz="3400" dirty="0">
                <a:solidFill>
                  <a:srgbClr val="002060"/>
                </a:solidFill>
              </a:rPr>
              <a:t>실업부조 대책</a:t>
            </a:r>
            <a:endParaRPr lang="ko-KR" altLang="en-US" sz="34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E28FE6A-0902-4605-BF6F-A7837949936E}"/>
              </a:ext>
            </a:extLst>
          </p:cNvPr>
          <p:cNvSpPr/>
          <p:nvPr/>
        </p:nvSpPr>
        <p:spPr>
          <a:xfrm>
            <a:off x="350669" y="1280251"/>
            <a:ext cx="4086669" cy="1850562"/>
          </a:xfrm>
          <a:prstGeom prst="rect">
            <a:avLst/>
          </a:prstGeom>
          <a:solidFill>
            <a:schemeClr val="bg1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D5C542CE-3930-41F6-89B3-5460367CEF0B}"/>
              </a:ext>
            </a:extLst>
          </p:cNvPr>
          <p:cNvSpPr/>
          <p:nvPr/>
        </p:nvSpPr>
        <p:spPr>
          <a:xfrm>
            <a:off x="4687311" y="1280251"/>
            <a:ext cx="4086669" cy="2339805"/>
          </a:xfrm>
          <a:prstGeom prst="rect">
            <a:avLst/>
          </a:prstGeom>
          <a:solidFill>
            <a:schemeClr val="bg1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E46ED2E-820E-4D19-83E8-12DB3E0A3738}"/>
              </a:ext>
            </a:extLst>
          </p:cNvPr>
          <p:cNvSpPr/>
          <p:nvPr/>
        </p:nvSpPr>
        <p:spPr>
          <a:xfrm>
            <a:off x="-25831" y="1992903"/>
            <a:ext cx="445381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dirty="0" smtClean="0"/>
              <a:t>급여기간 </a:t>
            </a:r>
            <a:r>
              <a:rPr lang="ko-KR" altLang="en-US" sz="2000" dirty="0"/>
              <a:t>확대</a:t>
            </a:r>
            <a:r>
              <a:rPr lang="en-US" altLang="ko-KR" sz="2000" dirty="0"/>
              <a:t>: 6</a:t>
            </a:r>
            <a:r>
              <a:rPr lang="ko-KR" altLang="en-US" sz="2000" dirty="0" smtClean="0"/>
              <a:t>개월</a:t>
            </a:r>
            <a:r>
              <a:rPr lang="en-US" altLang="ko-KR" sz="2000" dirty="0" smtClean="0"/>
              <a:t>+</a:t>
            </a:r>
            <a:r>
              <a:rPr lang="en-US" altLang="ko-KR" sz="2000" dirty="0" smtClean="0">
                <a:solidFill>
                  <a:srgbClr val="3333CC"/>
                </a:solidFill>
              </a:rPr>
              <a:t>3</a:t>
            </a:r>
            <a:r>
              <a:rPr lang="ko-KR" altLang="en-US" sz="2000" dirty="0">
                <a:solidFill>
                  <a:srgbClr val="3333CC"/>
                </a:solidFill>
              </a:rPr>
              <a:t>개월</a:t>
            </a:r>
            <a:r>
              <a:rPr lang="en-US" altLang="ko-KR" sz="2000" dirty="0">
                <a:solidFill>
                  <a:srgbClr val="3333CC"/>
                </a:solidFill>
              </a:rPr>
              <a:t>(</a:t>
            </a:r>
            <a:r>
              <a:rPr lang="ko-KR" altLang="en-US" sz="2000" dirty="0">
                <a:solidFill>
                  <a:srgbClr val="3333CC"/>
                </a:solidFill>
              </a:rPr>
              <a:t>추가</a:t>
            </a:r>
            <a:r>
              <a:rPr lang="en-US" altLang="ko-KR" sz="2000" dirty="0">
                <a:solidFill>
                  <a:srgbClr val="3333CC"/>
                </a:solidFill>
              </a:rPr>
              <a:t>) </a:t>
            </a:r>
            <a:r>
              <a:rPr lang="ko-KR" altLang="en-US" sz="2000" dirty="0"/>
              <a:t>→ 총 </a:t>
            </a:r>
            <a:r>
              <a:rPr lang="en-US" altLang="ko-KR" sz="2000" dirty="0"/>
              <a:t>39</a:t>
            </a:r>
            <a:r>
              <a:rPr lang="ko-KR" altLang="en-US" sz="2000" dirty="0"/>
              <a:t>주 지급</a:t>
            </a:r>
            <a:endParaRPr lang="en-US" altLang="ko-KR" sz="2000" dirty="0"/>
          </a:p>
          <a:p>
            <a:pPr marL="534988" lvl="1" indent="-77788"/>
            <a:endParaRPr lang="en-US" altLang="ko-KR" sz="100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dirty="0" smtClean="0"/>
              <a:t>급여 </a:t>
            </a:r>
            <a:r>
              <a:rPr lang="ko-KR" altLang="en-US" sz="2000" dirty="0"/>
              <a:t>추가</a:t>
            </a:r>
            <a:r>
              <a:rPr lang="en-US" altLang="ko-KR" sz="2000" dirty="0"/>
              <a:t>: </a:t>
            </a:r>
            <a:r>
              <a:rPr lang="en-US" altLang="ko-KR" sz="2000" dirty="0" smtClean="0">
                <a:solidFill>
                  <a:srgbClr val="3333CC"/>
                </a:solidFill>
              </a:rPr>
              <a:t>4</a:t>
            </a:r>
            <a:r>
              <a:rPr lang="ko-KR" altLang="en-US" sz="2000" dirty="0">
                <a:solidFill>
                  <a:srgbClr val="3333CC"/>
                </a:solidFill>
              </a:rPr>
              <a:t>개월간 </a:t>
            </a:r>
            <a:r>
              <a:rPr lang="en-US" altLang="ko-KR" sz="2000" dirty="0">
                <a:solidFill>
                  <a:srgbClr val="3333CC"/>
                </a:solidFill>
              </a:rPr>
              <a:t>600</a:t>
            </a:r>
            <a:r>
              <a:rPr lang="ko-KR" altLang="en-US" sz="2000" dirty="0">
                <a:solidFill>
                  <a:srgbClr val="3333CC"/>
                </a:solidFill>
              </a:rPr>
              <a:t>달러 추가</a:t>
            </a:r>
            <a:endParaRPr lang="en-US" altLang="ko-KR" sz="2000" dirty="0">
              <a:solidFill>
                <a:srgbClr val="3333CC"/>
              </a:solidFill>
            </a:endParaRPr>
          </a:p>
          <a:p>
            <a:pPr lvl="1"/>
            <a:endParaRPr lang="en-US" altLang="ko-KR" sz="40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lvl="1"/>
            <a:endParaRPr lang="en-US" altLang="ko-KR" sz="40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167BA2D-BDEE-490A-95CF-AF56F8B0BBAD}"/>
              </a:ext>
            </a:extLst>
          </p:cNvPr>
          <p:cNvSpPr/>
          <p:nvPr/>
        </p:nvSpPr>
        <p:spPr>
          <a:xfrm>
            <a:off x="347315" y="1183018"/>
            <a:ext cx="4089473" cy="676786"/>
          </a:xfrm>
          <a:prstGeom prst="rect">
            <a:avLst/>
          </a:prstGeom>
          <a:solidFill>
            <a:srgbClr val="B2D234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2805902-CE2D-412C-A165-456FBF25F299}"/>
              </a:ext>
            </a:extLst>
          </p:cNvPr>
          <p:cNvSpPr/>
          <p:nvPr/>
        </p:nvSpPr>
        <p:spPr>
          <a:xfrm>
            <a:off x="4692617" y="1195240"/>
            <a:ext cx="4081363" cy="676786"/>
          </a:xfrm>
          <a:prstGeom prst="rect">
            <a:avLst/>
          </a:prstGeom>
          <a:solidFill>
            <a:srgbClr val="B2D234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3773D00-4990-4211-BC6C-2EA7851B8263}"/>
              </a:ext>
            </a:extLst>
          </p:cNvPr>
          <p:cNvSpPr/>
          <p:nvPr/>
        </p:nvSpPr>
        <p:spPr>
          <a:xfrm>
            <a:off x="335928" y="1336627"/>
            <a:ext cx="407202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2200" spc="-10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미국</a:t>
            </a:r>
            <a:r>
              <a:rPr lang="en-US" altLang="ko-KR" sz="2200" spc="-10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ko-KR" altLang="en-US" sz="2200" spc="-10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실업급여 확대</a:t>
            </a:r>
            <a:endParaRPr lang="en-US" altLang="ko-KR" sz="1600" spc="-150" dirty="0">
              <a:solidFill>
                <a:schemeClr val="bg1">
                  <a:lumMod val="50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091C339D-C3A0-4BCA-BE08-9922BA2B8D6E}"/>
              </a:ext>
            </a:extLst>
          </p:cNvPr>
          <p:cNvSpPr/>
          <p:nvPr/>
        </p:nvSpPr>
        <p:spPr>
          <a:xfrm>
            <a:off x="4701948" y="1331836"/>
            <a:ext cx="40633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2200" spc="-8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          미국</a:t>
            </a:r>
            <a:r>
              <a:rPr lang="en-US" altLang="ko-KR" sz="2200" spc="-8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ko-KR" altLang="en-US" sz="2200" spc="-8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한시적 실업부조 도입</a:t>
            </a:r>
            <a:endParaRPr lang="ko-KR" altLang="en-US" sz="2200" spc="-140" dirty="0">
              <a:solidFill>
                <a:schemeClr val="bg1">
                  <a:lumMod val="50000"/>
                </a:scheme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E28FE6A-0902-4605-BF6F-A7837949936E}"/>
              </a:ext>
            </a:extLst>
          </p:cNvPr>
          <p:cNvSpPr/>
          <p:nvPr/>
        </p:nvSpPr>
        <p:spPr>
          <a:xfrm>
            <a:off x="330635" y="3269003"/>
            <a:ext cx="4086669" cy="1946768"/>
          </a:xfrm>
          <a:prstGeom prst="rect">
            <a:avLst/>
          </a:prstGeom>
          <a:solidFill>
            <a:schemeClr val="bg1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5C542CE-3930-41F6-89B3-5460367CEF0B}"/>
              </a:ext>
            </a:extLst>
          </p:cNvPr>
          <p:cNvSpPr/>
          <p:nvPr/>
        </p:nvSpPr>
        <p:spPr>
          <a:xfrm>
            <a:off x="4720282" y="3694038"/>
            <a:ext cx="4086669" cy="1869546"/>
          </a:xfrm>
          <a:prstGeom prst="rect">
            <a:avLst/>
          </a:prstGeom>
          <a:solidFill>
            <a:schemeClr val="bg1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외출금지령이 시행되는 기간 동안 실업급여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167BA2D-BDEE-490A-95CF-AF56F8B0BBAD}"/>
              </a:ext>
            </a:extLst>
          </p:cNvPr>
          <p:cNvSpPr/>
          <p:nvPr/>
        </p:nvSpPr>
        <p:spPr>
          <a:xfrm>
            <a:off x="330635" y="3257568"/>
            <a:ext cx="4086669" cy="600507"/>
          </a:xfrm>
          <a:prstGeom prst="rect">
            <a:avLst/>
          </a:prstGeom>
          <a:solidFill>
            <a:srgbClr val="B2D234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2805902-CE2D-412C-A165-456FBF25F299}"/>
              </a:ext>
            </a:extLst>
          </p:cNvPr>
          <p:cNvSpPr/>
          <p:nvPr/>
        </p:nvSpPr>
        <p:spPr>
          <a:xfrm>
            <a:off x="4713917" y="3697508"/>
            <a:ext cx="4086669" cy="600507"/>
          </a:xfrm>
          <a:prstGeom prst="rect">
            <a:avLst/>
          </a:prstGeom>
          <a:solidFill>
            <a:srgbClr val="B2D234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smtClean="0">
                <a:solidFill>
                  <a:schemeClr val="tx1"/>
                </a:solidFill>
                <a:ea typeface="KoPub돋움체 Bold" panose="02020603020101020101"/>
              </a:rPr>
              <a:t>            독일</a:t>
            </a:r>
            <a:r>
              <a:rPr lang="en-US" altLang="ko-KR" sz="2200" dirty="0">
                <a:solidFill>
                  <a:schemeClr val="tx1"/>
                </a:solidFill>
                <a:ea typeface="KoPub돋움체 Bold" panose="02020603020101020101"/>
              </a:rPr>
              <a:t>: </a:t>
            </a:r>
            <a:r>
              <a:rPr lang="ko-KR" altLang="en-US" sz="2200" dirty="0">
                <a:solidFill>
                  <a:schemeClr val="tx1"/>
                </a:solidFill>
                <a:ea typeface="KoPub돋움체 Bold" panose="02020603020101020101"/>
              </a:rPr>
              <a:t>실업부조 수급자격 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3773D00-4990-4211-BC6C-2EA7851B8263}"/>
              </a:ext>
            </a:extLst>
          </p:cNvPr>
          <p:cNvSpPr/>
          <p:nvPr/>
        </p:nvSpPr>
        <p:spPr>
          <a:xfrm>
            <a:off x="708008" y="3343051"/>
            <a:ext cx="35866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2200" spc="-10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      </a:t>
            </a:r>
            <a:r>
              <a:rPr lang="ko-KR" altLang="en-US" sz="2200" spc="-17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프랑스</a:t>
            </a:r>
            <a:r>
              <a:rPr lang="en-US" altLang="ko-KR" sz="2200" spc="-170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ko-KR" altLang="en-US" sz="2200" spc="-17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실업급여</a:t>
            </a:r>
            <a:endParaRPr lang="en-US" altLang="ko-KR" sz="2200" spc="-17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F50D2B5-2753-4414-B53C-201FC8214A42}"/>
              </a:ext>
            </a:extLst>
          </p:cNvPr>
          <p:cNvSpPr/>
          <p:nvPr/>
        </p:nvSpPr>
        <p:spPr>
          <a:xfrm>
            <a:off x="4267069" y="4359528"/>
            <a:ext cx="4516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spc="-140" dirty="0">
                <a:latin typeface="+mn-ea"/>
              </a:rPr>
              <a:t>하르츠 </a:t>
            </a:r>
            <a:r>
              <a:rPr lang="en-US" altLang="ko-KR" sz="2000" spc="-140" dirty="0">
                <a:latin typeface="+mn-ea"/>
              </a:rPr>
              <a:t>Ⅳ </a:t>
            </a:r>
            <a:r>
              <a:rPr lang="ko-KR" altLang="en-US" sz="2000" spc="-140" dirty="0">
                <a:latin typeface="+mn-ea"/>
              </a:rPr>
              <a:t>수급자격 </a:t>
            </a:r>
            <a:r>
              <a:rPr lang="ko-KR" altLang="en-US" sz="2000" spc="-140" dirty="0" smtClean="0">
                <a:latin typeface="+mn-ea"/>
              </a:rPr>
              <a:t>완화</a:t>
            </a:r>
            <a:r>
              <a:rPr lang="en-US" altLang="ko-KR" sz="2000" spc="-140" dirty="0" smtClean="0">
                <a:latin typeface="+mn-ea"/>
              </a:rPr>
              <a:t>(</a:t>
            </a:r>
            <a:r>
              <a:rPr lang="ko-KR" altLang="en-US" sz="2000" spc="-140" dirty="0" smtClean="0">
                <a:latin typeface="+mn-ea"/>
              </a:rPr>
              <a:t>자산부재입증</a:t>
            </a:r>
            <a:r>
              <a:rPr lang="en-US" altLang="ko-KR" sz="2000" spc="-140" dirty="0" smtClean="0">
                <a:latin typeface="+mn-ea"/>
              </a:rPr>
              <a:t>)</a:t>
            </a:r>
            <a:endParaRPr lang="en-US" altLang="ko-KR" sz="600" spc="-140" dirty="0">
              <a:latin typeface="+mn-ea"/>
            </a:endParaRPr>
          </a:p>
          <a:p>
            <a:pPr marL="534988" lvl="1" indent="-77788">
              <a:buFont typeface="Wingdings" panose="05000000000000000000" pitchFamily="2" charset="2"/>
              <a:buChar char="§"/>
            </a:pPr>
            <a:endParaRPr lang="en-US" altLang="ko-KR" sz="1000" spc="-100" dirty="0" smtClean="0">
              <a:latin typeface="+mn-ea"/>
            </a:endParaRPr>
          </a:p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spc="-100" dirty="0" smtClean="0">
                <a:latin typeface="+mn-ea"/>
              </a:rPr>
              <a:t>일단 </a:t>
            </a:r>
            <a:r>
              <a:rPr lang="en-US" altLang="ko-KR" sz="2000" spc="-100" dirty="0">
                <a:latin typeface="+mn-ea"/>
              </a:rPr>
              <a:t>6</a:t>
            </a:r>
            <a:r>
              <a:rPr lang="ko-KR" altLang="en-US" sz="2000" spc="-100" dirty="0">
                <a:latin typeface="+mn-ea"/>
              </a:rPr>
              <a:t>개월간 매월 </a:t>
            </a:r>
            <a:r>
              <a:rPr lang="ko-KR" altLang="en-US" sz="2000" spc="-100" dirty="0" smtClean="0">
                <a:latin typeface="+mn-ea"/>
              </a:rPr>
              <a:t>지원 </a:t>
            </a:r>
            <a:r>
              <a:rPr lang="ko-KR" altLang="en-US" sz="2000" spc="-100" dirty="0">
                <a:latin typeface="+mn-ea"/>
              </a:rPr>
              <a:t>승인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2E46ED2E-820E-4D19-83E8-12DB3E0A3738}"/>
              </a:ext>
            </a:extLst>
          </p:cNvPr>
          <p:cNvSpPr/>
          <p:nvPr/>
        </p:nvSpPr>
        <p:spPr>
          <a:xfrm>
            <a:off x="4294649" y="1988840"/>
            <a:ext cx="445381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solidFill>
                  <a:srgbClr val="3333CC"/>
                </a:solidFill>
              </a:rPr>
              <a:t>실업급여 </a:t>
            </a:r>
            <a:r>
              <a:rPr lang="ko-KR" altLang="en-US" sz="2000" dirty="0">
                <a:solidFill>
                  <a:srgbClr val="3333CC"/>
                </a:solidFill>
              </a:rPr>
              <a:t>비적용 </a:t>
            </a:r>
            <a:r>
              <a:rPr lang="ko-KR" altLang="en-US" sz="2000" dirty="0" smtClean="0">
                <a:solidFill>
                  <a:srgbClr val="3333CC"/>
                </a:solidFill>
              </a:rPr>
              <a:t>실업</a:t>
            </a:r>
            <a:r>
              <a:rPr lang="en-US" altLang="ko-KR" sz="2000" dirty="0" smtClean="0"/>
              <a:t>(</a:t>
            </a:r>
            <a:r>
              <a:rPr lang="ko-KR" altLang="en-US" sz="2000" dirty="0"/>
              <a:t>자영업자 등</a:t>
            </a:r>
            <a:r>
              <a:rPr lang="en-US" altLang="ko-KR" sz="2000" dirty="0"/>
              <a:t>) </a:t>
            </a:r>
            <a:r>
              <a:rPr lang="ko-KR" altLang="en-US" sz="2000" dirty="0"/>
              <a:t>실업부조제도 한시 운영</a:t>
            </a:r>
            <a:endParaRPr lang="en-US" altLang="ko-KR" sz="2000" dirty="0"/>
          </a:p>
          <a:p>
            <a:pPr marL="534988" lvl="1" indent="-77788"/>
            <a:endParaRPr lang="en-US" altLang="ko-KR" sz="1000" dirty="0"/>
          </a:p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en-US" altLang="ko-KR" sz="2000" spc="-80" dirty="0"/>
              <a:t>39</a:t>
            </a:r>
            <a:r>
              <a:rPr lang="ko-KR" altLang="en-US" sz="2000" spc="-80" dirty="0"/>
              <a:t>주 </a:t>
            </a:r>
            <a:r>
              <a:rPr lang="ko-KR" altLang="en-US" sz="2000" spc="-80" dirty="0" smtClean="0"/>
              <a:t>내 </a:t>
            </a:r>
            <a:r>
              <a:rPr lang="ko-KR" altLang="en-US" sz="2000" spc="-80" dirty="0"/>
              <a:t>평균 </a:t>
            </a:r>
            <a:r>
              <a:rPr lang="ko-KR" altLang="en-US" sz="2000" spc="-80" dirty="0" smtClean="0"/>
              <a:t>주 </a:t>
            </a:r>
            <a:r>
              <a:rPr lang="en-US" altLang="ko-KR" sz="2000" spc="-80" dirty="0" smtClean="0"/>
              <a:t>190</a:t>
            </a:r>
            <a:r>
              <a:rPr lang="ko-KR" altLang="en-US" sz="2000" spc="-80" dirty="0"/>
              <a:t>달러</a:t>
            </a:r>
            <a:r>
              <a:rPr lang="en-US" altLang="ko-KR" sz="2000" spc="-80" dirty="0"/>
              <a:t> </a:t>
            </a:r>
            <a:r>
              <a:rPr lang="ko-KR" altLang="en-US" sz="2000" spc="-80" dirty="0" smtClean="0"/>
              <a:t>이상 지급</a:t>
            </a:r>
            <a:endParaRPr lang="en-US" altLang="ko-KR" sz="2000" spc="-80" dirty="0"/>
          </a:p>
          <a:p>
            <a:pPr marL="534988" lvl="1" indent="-77788"/>
            <a:endParaRPr lang="en-US" altLang="ko-KR" sz="1000" dirty="0"/>
          </a:p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dirty="0"/>
              <a:t>추가로 </a:t>
            </a:r>
            <a:r>
              <a:rPr lang="en-US" altLang="ko-KR" sz="2000" dirty="0"/>
              <a:t>4</a:t>
            </a:r>
            <a:r>
              <a:rPr lang="ko-KR" altLang="en-US" sz="2000" dirty="0"/>
              <a:t>개월간 매월 </a:t>
            </a:r>
            <a:r>
              <a:rPr lang="en-US" altLang="ko-KR" sz="2000" dirty="0"/>
              <a:t>600</a:t>
            </a:r>
            <a:r>
              <a:rPr lang="ko-KR" altLang="en-US" sz="2000" dirty="0" smtClean="0"/>
              <a:t>달러</a:t>
            </a:r>
            <a:endParaRPr lang="en-US" altLang="ko-KR" sz="140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E46ED2E-820E-4D19-83E8-12DB3E0A3738}"/>
              </a:ext>
            </a:extLst>
          </p:cNvPr>
          <p:cNvSpPr/>
          <p:nvPr/>
        </p:nvSpPr>
        <p:spPr>
          <a:xfrm>
            <a:off x="-17710" y="3920831"/>
            <a:ext cx="44538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dirty="0" smtClean="0"/>
              <a:t>외출금지령이 </a:t>
            </a:r>
            <a:r>
              <a:rPr lang="ko-KR" altLang="en-US" sz="2000" dirty="0"/>
              <a:t>끝날 때까지 계속해서 </a:t>
            </a:r>
            <a:r>
              <a:rPr lang="ko-KR" altLang="en-US" sz="2000" dirty="0" smtClean="0"/>
              <a:t>실업급여 </a:t>
            </a:r>
            <a:r>
              <a:rPr lang="ko-KR" altLang="en-US" sz="2000" dirty="0"/>
              <a:t>수급 </a:t>
            </a:r>
            <a:r>
              <a:rPr lang="ko-KR" altLang="en-US" sz="2000" dirty="0" smtClean="0"/>
              <a:t>가능</a:t>
            </a:r>
            <a:endParaRPr lang="en-US" altLang="ko-KR" sz="2000" dirty="0" smtClean="0"/>
          </a:p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ko-KR" altLang="en-US" sz="2000" spc="-100" dirty="0" err="1" smtClean="0"/>
              <a:t>특고</a:t>
            </a:r>
            <a:r>
              <a:rPr lang="en-US" altLang="ko-KR" sz="2000" spc="-100" dirty="0" smtClean="0"/>
              <a:t>/</a:t>
            </a:r>
            <a:r>
              <a:rPr lang="ko-KR" altLang="en-US" sz="2000" spc="-100" dirty="0" smtClean="0"/>
              <a:t>자영업자</a:t>
            </a:r>
            <a:r>
              <a:rPr lang="en-US" altLang="ko-KR" sz="2000" spc="-100" dirty="0" smtClean="0"/>
              <a:t> </a:t>
            </a:r>
            <a:r>
              <a:rPr lang="ko-KR" altLang="en-US" sz="2000" spc="-100" dirty="0"/>
              <a:t>실업급여 </a:t>
            </a:r>
            <a:r>
              <a:rPr lang="ko-KR" altLang="en-US" sz="2000" spc="-100" dirty="0" err="1" smtClean="0"/>
              <a:t>수급가능</a:t>
            </a:r>
            <a:endParaRPr lang="en-US" altLang="ko-KR" sz="2000" spc="-100" dirty="0"/>
          </a:p>
          <a:p>
            <a:pPr marL="534988" lvl="1" indent="-77788">
              <a:buFont typeface="Wingdings" panose="05000000000000000000" pitchFamily="2" charset="2"/>
              <a:buChar char="§"/>
            </a:pPr>
            <a:r>
              <a:rPr lang="en-US" altLang="ko-KR" sz="2000" dirty="0" smtClean="0"/>
              <a:t>1</a:t>
            </a:r>
            <a:r>
              <a:rPr lang="ko-KR" altLang="en-US" sz="2000" dirty="0" smtClean="0"/>
              <a:t>개월 </a:t>
            </a:r>
            <a:r>
              <a:rPr lang="en-US" altLang="ko-KR" sz="2000" dirty="0"/>
              <a:t>800</a:t>
            </a:r>
            <a:r>
              <a:rPr lang="ko-KR" altLang="en-US" sz="2000" dirty="0"/>
              <a:t>유로</a:t>
            </a:r>
            <a:r>
              <a:rPr lang="en-US" altLang="ko-KR" sz="2000" dirty="0"/>
              <a:t>,</a:t>
            </a:r>
            <a:r>
              <a:rPr lang="ko-KR" altLang="en-US" sz="2000" dirty="0"/>
              <a:t> 최대 </a:t>
            </a:r>
            <a:r>
              <a:rPr lang="en-US" altLang="ko-KR" sz="2000" dirty="0"/>
              <a:t>6</a:t>
            </a:r>
            <a:r>
              <a:rPr lang="ko-KR" altLang="en-US" sz="2000" dirty="0" smtClean="0"/>
              <a:t>개월까지</a:t>
            </a:r>
            <a:endParaRPr lang="ko-KR" altLang="en-US" sz="20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730" y="1286954"/>
            <a:ext cx="652878" cy="51410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3074" y="1286954"/>
            <a:ext cx="652878" cy="5141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16" y="3300945"/>
            <a:ext cx="668450" cy="515436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786" y="3750981"/>
            <a:ext cx="660389" cy="515939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0E28FE6A-0902-4605-BF6F-A7837949936E}"/>
              </a:ext>
            </a:extLst>
          </p:cNvPr>
          <p:cNvSpPr/>
          <p:nvPr/>
        </p:nvSpPr>
        <p:spPr>
          <a:xfrm>
            <a:off x="326152" y="5331003"/>
            <a:ext cx="4086669" cy="1353822"/>
          </a:xfrm>
          <a:prstGeom prst="rect">
            <a:avLst/>
          </a:prstGeom>
          <a:solidFill>
            <a:schemeClr val="bg1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8167BA2D-BDEE-490A-95CF-AF56F8B0BBAD}"/>
              </a:ext>
            </a:extLst>
          </p:cNvPr>
          <p:cNvSpPr/>
          <p:nvPr/>
        </p:nvSpPr>
        <p:spPr>
          <a:xfrm>
            <a:off x="325301" y="5318455"/>
            <a:ext cx="4086669" cy="600507"/>
          </a:xfrm>
          <a:prstGeom prst="rect">
            <a:avLst/>
          </a:prstGeom>
          <a:solidFill>
            <a:srgbClr val="B2D234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3773D00-4990-4211-BC6C-2EA7851B8263}"/>
              </a:ext>
            </a:extLst>
          </p:cNvPr>
          <p:cNvSpPr/>
          <p:nvPr/>
        </p:nvSpPr>
        <p:spPr>
          <a:xfrm>
            <a:off x="509900" y="5370103"/>
            <a:ext cx="37191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220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캐나다</a:t>
            </a:r>
            <a:r>
              <a:rPr lang="en-US" altLang="ko-KR" sz="220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</a:t>
            </a:r>
            <a:r>
              <a:rPr lang="ko-KR" altLang="en-US" sz="2200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긴급지원수당</a:t>
            </a:r>
            <a:endParaRPr lang="en-US" altLang="ko-KR" sz="2200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2E46ED2E-820E-4D19-83E8-12DB3E0A3738}"/>
              </a:ext>
            </a:extLst>
          </p:cNvPr>
          <p:cNvSpPr/>
          <p:nvPr/>
        </p:nvSpPr>
        <p:spPr>
          <a:xfrm>
            <a:off x="73462" y="5976939"/>
            <a:ext cx="44538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lvl="1" indent="-173038"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latin typeface="+mj-ea"/>
                <a:ea typeface="+mj-ea"/>
              </a:rPr>
              <a:t>긴급지원 수당 도입</a:t>
            </a:r>
            <a:r>
              <a:rPr lang="en-US" altLang="ko-KR" sz="2000" dirty="0">
                <a:latin typeface="+mj-ea"/>
                <a:ea typeface="+mj-ea"/>
              </a:rPr>
              <a:t>-</a:t>
            </a:r>
            <a:r>
              <a:rPr lang="ko-KR" altLang="en-US" sz="2000" dirty="0" smtClean="0">
                <a:latin typeface="+mj-ea"/>
                <a:ea typeface="+mj-ea"/>
              </a:rPr>
              <a:t>실업보험에서 제외된 실업자 대상</a:t>
            </a:r>
            <a:endParaRPr lang="en-US" altLang="ko-KR" sz="2000" dirty="0">
              <a:latin typeface="+mj-ea"/>
              <a:ea typeface="+mj-ea"/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04" y="5364868"/>
            <a:ext cx="652878" cy="503166"/>
          </a:xfrm>
          <a:prstGeom prst="rect">
            <a:avLst/>
          </a:prstGeom>
        </p:spPr>
      </p:pic>
      <p:sp>
        <p:nvSpPr>
          <p:cNvPr id="21" name="슬라이드 번호 개체 틀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35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Chart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9412097"/>
              </p:ext>
            </p:extLst>
          </p:nvPr>
        </p:nvGraphicFramePr>
        <p:xfrm>
          <a:off x="379064" y="814533"/>
          <a:ext cx="8282354" cy="5345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직사각형 31"/>
          <p:cNvSpPr/>
          <p:nvPr/>
        </p:nvSpPr>
        <p:spPr>
          <a:xfrm>
            <a:off x="1507690" y="412089"/>
            <a:ext cx="6633713" cy="495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/>
              <a:t>OECD</a:t>
            </a:r>
            <a:r>
              <a:rPr lang="ko-KR" altLang="en-US" sz="2000" b="1" dirty="0" smtClean="0"/>
              <a:t>국가 중 실업급여</a:t>
            </a:r>
            <a:r>
              <a:rPr lang="en-US" altLang="ko-KR" sz="2000" b="1" dirty="0" smtClean="0"/>
              <a:t>+ </a:t>
            </a:r>
            <a:r>
              <a:rPr lang="ko-KR" altLang="en-US" sz="2000" b="1" dirty="0" err="1" smtClean="0"/>
              <a:t>실업부조의</a:t>
            </a:r>
            <a:r>
              <a:rPr lang="en-US" altLang="ko-KR" sz="2000" b="1" dirty="0" smtClean="0"/>
              <a:t> </a:t>
            </a:r>
            <a:r>
              <a:rPr lang="ko-KR" altLang="en-US" sz="2000" b="1" dirty="0" err="1" smtClean="0"/>
              <a:t>유사적용률</a:t>
            </a:r>
            <a:r>
              <a:rPr lang="ko-KR" altLang="en-US" sz="2000" b="1" dirty="0" smtClean="0"/>
              <a:t> 비교</a:t>
            </a:r>
            <a:r>
              <a:rPr lang="en-US" altLang="ko-KR" sz="1200" b="1" dirty="0" smtClean="0"/>
              <a:t>(2014</a:t>
            </a:r>
            <a:r>
              <a:rPr lang="ko-KR" altLang="en-US" sz="1200" b="1" dirty="0" smtClean="0"/>
              <a:t>년</a:t>
            </a:r>
            <a:r>
              <a:rPr lang="en-US" altLang="ko-KR" sz="1200" b="1" dirty="0" smtClean="0"/>
              <a:t>)</a:t>
            </a:r>
            <a:endParaRPr lang="ko-KR" altLang="en-US" sz="1200" b="1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19</a:t>
            </a:fld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24287" y="5936609"/>
            <a:ext cx="859190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주</a:t>
            </a:r>
            <a:r>
              <a:rPr lang="en-US" altLang="ko-KR" sz="1100" dirty="0"/>
              <a:t>: </a:t>
            </a:r>
            <a:r>
              <a:rPr lang="ko-KR" altLang="en-US" sz="1100" dirty="0" err="1" smtClean="0"/>
              <a:t>유사적용률이란</a:t>
            </a:r>
            <a:r>
              <a:rPr lang="ko-KR" altLang="en-US" sz="1100" dirty="0" smtClean="0"/>
              <a:t> 실제 </a:t>
            </a:r>
            <a:r>
              <a:rPr lang="ko-KR" altLang="en-US" sz="1100" dirty="0" err="1" smtClean="0"/>
              <a:t>적용률보다</a:t>
            </a:r>
            <a:r>
              <a:rPr lang="ko-KR" altLang="en-US" sz="1100" dirty="0" smtClean="0"/>
              <a:t> 높게 나타나는 것으로 벨기에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아일랜드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핀란드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독일에서 </a:t>
            </a:r>
            <a:r>
              <a:rPr lang="ko-KR" altLang="en-US" sz="1100" dirty="0" err="1" smtClean="0"/>
              <a:t>적용률이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100%</a:t>
            </a:r>
            <a:r>
              <a:rPr lang="ko-KR" altLang="en-US" sz="1100" dirty="0" smtClean="0"/>
              <a:t>를 넘는 것은 이들 실업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급여와 부조가 적극적인 구직자가 아닌 개인들에게도 돌아갔다는 것으로 가령 구직자 요건이 느슨하거나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일부 비경활인구가 받거나 혹은 저소득이나 노동시간이 짧은 노동자들도 이들 급여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부조를 받을 수 있기 때문임</a:t>
            </a:r>
            <a:r>
              <a:rPr lang="en-US" altLang="ko-KR" sz="1100" dirty="0" smtClean="0"/>
              <a:t>. 2014</a:t>
            </a:r>
            <a:r>
              <a:rPr lang="ko-KR" altLang="en-US" sz="1100" dirty="0" smtClean="0"/>
              <a:t>년에는 </a:t>
            </a:r>
            <a:r>
              <a:rPr lang="en-US" altLang="ko-KR" sz="1100" dirty="0" smtClean="0"/>
              <a:t>2007</a:t>
            </a:r>
            <a:r>
              <a:rPr lang="ko-KR" altLang="en-US" sz="1100" dirty="0" smtClean="0"/>
              <a:t>년보다 유사적용률이 대부분 낮아진 것은 </a:t>
            </a:r>
            <a:r>
              <a:rPr lang="ko-KR" altLang="en-US" sz="1100" dirty="0" err="1" smtClean="0"/>
              <a:t>급여조건을</a:t>
            </a:r>
            <a:r>
              <a:rPr lang="ko-KR" altLang="en-US" sz="1100" dirty="0" smtClean="0"/>
              <a:t> 엄격하게 하였기 때문으로 보임</a:t>
            </a:r>
            <a:r>
              <a:rPr lang="en-US" altLang="ko-KR" sz="1100" dirty="0" smtClean="0"/>
              <a:t>. </a:t>
            </a:r>
            <a:r>
              <a:rPr lang="ko-KR" altLang="en-US" sz="1100" dirty="0" err="1" smtClean="0"/>
              <a:t>적용율이</a:t>
            </a:r>
            <a:r>
              <a:rPr lang="ko-KR" altLang="en-US" sz="1100" dirty="0" smtClean="0"/>
              <a:t> 높은 나라는 대체로 </a:t>
            </a:r>
            <a:r>
              <a:rPr lang="ko-KR" altLang="en-US" sz="1100" dirty="0" err="1" smtClean="0"/>
              <a:t>실업부조의</a:t>
            </a:r>
            <a:r>
              <a:rPr lang="ko-KR" altLang="en-US" sz="1100" dirty="0" smtClean="0"/>
              <a:t> 비중이 크기 때문임</a:t>
            </a:r>
            <a:r>
              <a:rPr lang="en-US" altLang="ko-KR" sz="1100" dirty="0" smtClean="0"/>
              <a:t>.</a:t>
            </a:r>
          </a:p>
          <a:p>
            <a:r>
              <a:rPr lang="ko-KR" altLang="en-US" sz="1100" dirty="0" smtClean="0"/>
              <a:t>자료</a:t>
            </a:r>
            <a:r>
              <a:rPr lang="en-US" altLang="ko-KR" sz="1100" dirty="0" smtClean="0"/>
              <a:t>: OECD. 2018. OECD </a:t>
            </a:r>
            <a:r>
              <a:rPr lang="en-US" altLang="ko-KR" sz="1100" dirty="0"/>
              <a:t>Employment Outlook 2018, Figure 5.3. Pseudo-coverage rates across OECD countries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3225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2</a:t>
            </a:fld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176F1B4-7738-4E8E-8EC4-7B8B0087C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" y="0"/>
            <a:ext cx="9144000" cy="6858000"/>
          </a:xfrm>
          <a:prstGeom prst="rect">
            <a:avLst/>
          </a:prstGeom>
        </p:spPr>
      </p:pic>
      <p:pic>
        <p:nvPicPr>
          <p:cNvPr id="4" name="그림 3" descr="sh-2.png">
            <a:extLst>
              <a:ext uri="{FF2B5EF4-FFF2-40B4-BE49-F238E27FC236}">
                <a16:creationId xmlns:a16="http://schemas.microsoft.com/office/drawing/2014/main" id="{E7AF1440-940A-4734-A332-51CE94947DE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H="1" flipV="1">
            <a:off x="3828850" y="3249514"/>
            <a:ext cx="6875051" cy="25145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758163F4-89C8-409F-80CD-383563B9A54E}"/>
              </a:ext>
            </a:extLst>
          </p:cNvPr>
          <p:cNvSpPr/>
          <p:nvPr/>
        </p:nvSpPr>
        <p:spPr>
          <a:xfrm>
            <a:off x="2940810" y="-17042"/>
            <a:ext cx="5255889" cy="68750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dirty="0"/>
          </a:p>
        </p:txBody>
      </p:sp>
      <p:pic>
        <p:nvPicPr>
          <p:cNvPr id="6" name="그림 5" descr="sh-2.png">
            <a:extLst>
              <a:ext uri="{FF2B5EF4-FFF2-40B4-BE49-F238E27FC236}">
                <a16:creationId xmlns:a16="http://schemas.microsoft.com/office/drawing/2014/main" id="{86068566-F160-4800-A8E9-7B02421395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H="1" flipV="1">
            <a:off x="-526947" y="3294757"/>
            <a:ext cx="6875051" cy="25145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88D2231-43BF-4CCB-91F8-5290FE43DF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10132" y="122818"/>
            <a:ext cx="1437532" cy="209838"/>
          </a:xfrm>
          <a:prstGeom prst="rect">
            <a:avLst/>
          </a:prstGeom>
        </p:spPr>
      </p:pic>
      <p:pic>
        <p:nvPicPr>
          <p:cNvPr id="8" name="그림 7" descr="sh-2.png">
            <a:extLst>
              <a:ext uri="{FF2B5EF4-FFF2-40B4-BE49-F238E27FC236}">
                <a16:creationId xmlns:a16="http://schemas.microsoft.com/office/drawing/2014/main" id="{44237362-F9F2-439D-A300-6145A17B231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H="1" flipV="1">
            <a:off x="5157991" y="3298622"/>
            <a:ext cx="6875051" cy="25145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459E60A-CE54-4BA0-BC09-A2DEFE0045DC}"/>
              </a:ext>
            </a:extLst>
          </p:cNvPr>
          <p:cNvSpPr/>
          <p:nvPr/>
        </p:nvSpPr>
        <p:spPr>
          <a:xfrm>
            <a:off x="3344875" y="-17042"/>
            <a:ext cx="5255889" cy="68750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AF49B53-E560-4A82-A3FA-55C4552301E4}"/>
              </a:ext>
            </a:extLst>
          </p:cNvPr>
          <p:cNvSpPr/>
          <p:nvPr/>
        </p:nvSpPr>
        <p:spPr>
          <a:xfrm>
            <a:off x="815009" y="901046"/>
            <a:ext cx="1388638" cy="1287566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sp>
        <p:nvSpPr>
          <p:cNvPr id="11" name="제목 4">
            <a:extLst>
              <a:ext uri="{FF2B5EF4-FFF2-40B4-BE49-F238E27FC236}">
                <a16:creationId xmlns:a16="http://schemas.microsoft.com/office/drawing/2014/main" id="{F47A00E6-89F9-46A0-88C2-301387C9921D}"/>
              </a:ext>
            </a:extLst>
          </p:cNvPr>
          <p:cNvSpPr txBox="1">
            <a:spLocks/>
          </p:cNvSpPr>
          <p:nvPr/>
        </p:nvSpPr>
        <p:spPr>
          <a:xfrm>
            <a:off x="859604" y="1096696"/>
            <a:ext cx="1299448" cy="1097407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/>
            </a:pPr>
            <a:r>
              <a:rPr kumimoji="0" lang="ko-K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oPub돋움체 Bold"/>
                <a:ea typeface="KoPub돋움체 Bold"/>
                <a:cs typeface="+mj-cs"/>
              </a:rPr>
              <a:t>코로나</a:t>
            </a: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oPub돋움체 Bold"/>
                <a:ea typeface="KoPub돋움체 Bold"/>
                <a:cs typeface="+mj-cs"/>
              </a:rPr>
              <a:t>19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/>
            </a:pPr>
            <a:r>
              <a:rPr lang="ko-KR" altLang="en-US" sz="1800" dirty="0" smtClean="0">
                <a:solidFill>
                  <a:prstClr val="white"/>
                </a:solidFill>
                <a:latin typeface="KoPub돋움체 Bold"/>
                <a:ea typeface="KoPub돋움체 Bold"/>
              </a:rPr>
              <a:t>이후</a:t>
            </a:r>
            <a:endParaRPr lang="en-US" altLang="ko-KR" sz="1800" dirty="0" smtClean="0">
              <a:solidFill>
                <a:prstClr val="white"/>
              </a:solidFill>
              <a:latin typeface="KoPub돋움체 Bold"/>
              <a:ea typeface="KoPub돋움체 Bold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/>
            </a:pPr>
            <a:r>
              <a:rPr kumimoji="0" lang="ko-K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oPub돋움체 Bold"/>
                <a:ea typeface="KoPub돋움체 Bold"/>
                <a:cs typeface="+mj-cs"/>
              </a:rPr>
              <a:t>고용정책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oPub돋움체 Bold"/>
              <a:ea typeface="KoPub돋움체 Bold"/>
              <a:cs typeface="+mj-cs"/>
            </a:endParaRPr>
          </a:p>
        </p:txBody>
      </p:sp>
      <p:pic>
        <p:nvPicPr>
          <p:cNvPr id="12" name="그림 11" descr="sh-2.png">
            <a:extLst>
              <a:ext uri="{FF2B5EF4-FFF2-40B4-BE49-F238E27FC236}">
                <a16:creationId xmlns:a16="http://schemas.microsoft.com/office/drawing/2014/main" id="{82427AA3-F06E-4442-AA55-6CE148F286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H="1" flipV="1">
            <a:off x="-490615" y="3298621"/>
            <a:ext cx="6875051" cy="251450"/>
          </a:xfrm>
          <a:prstGeom prst="rect">
            <a:avLst/>
          </a:prstGeom>
        </p:spPr>
      </p:pic>
      <p:pic>
        <p:nvPicPr>
          <p:cNvPr id="13" name="그림 12" descr="sh-2.png">
            <a:extLst>
              <a:ext uri="{FF2B5EF4-FFF2-40B4-BE49-F238E27FC236}">
                <a16:creationId xmlns:a16="http://schemas.microsoft.com/office/drawing/2014/main" id="{6ECF97D0-0194-486D-A2B9-8DA85C04768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H="1" flipV="1">
            <a:off x="5170083" y="3294757"/>
            <a:ext cx="6875051" cy="251450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389A14A7-55B1-4967-8FF5-6EDF887BAA0A}"/>
              </a:ext>
            </a:extLst>
          </p:cNvPr>
          <p:cNvSpPr/>
          <p:nvPr/>
        </p:nvSpPr>
        <p:spPr>
          <a:xfrm>
            <a:off x="4561905" y="2754824"/>
            <a:ext cx="38010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코로나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19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의 고용영향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-------- 6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58B7867-F3C6-45F2-9CD0-ADFFF36D89DB}"/>
              </a:ext>
            </a:extLst>
          </p:cNvPr>
          <p:cNvSpPr/>
          <p:nvPr/>
        </p:nvSpPr>
        <p:spPr>
          <a:xfrm>
            <a:off x="4561905" y="3478013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5E6508E-39DA-459B-BAAC-3263884FC171}"/>
              </a:ext>
            </a:extLst>
          </p:cNvPr>
          <p:cNvSpPr/>
          <p:nvPr/>
        </p:nvSpPr>
        <p:spPr>
          <a:xfrm>
            <a:off x="4561905" y="4266057"/>
            <a:ext cx="3877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코로나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19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와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고용안전망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------ 19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pic>
        <p:nvPicPr>
          <p:cNvPr id="17" name="나눔선">
            <a:extLst>
              <a:ext uri="{FF2B5EF4-FFF2-40B4-BE49-F238E27FC236}">
                <a16:creationId xmlns:a16="http://schemas.microsoft.com/office/drawing/2014/main" id="{01258325-C9FA-4975-97B7-0DFE361090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191257"/>
            <a:ext cx="3799021" cy="159806"/>
          </a:xfrm>
          <a:prstGeom prst="rect">
            <a:avLst/>
          </a:prstGeom>
        </p:spPr>
      </p:pic>
      <p:pic>
        <p:nvPicPr>
          <p:cNvPr id="18" name="나눔선">
            <a:extLst>
              <a:ext uri="{FF2B5EF4-FFF2-40B4-BE49-F238E27FC236}">
                <a16:creationId xmlns:a16="http://schemas.microsoft.com/office/drawing/2014/main" id="{26EBB459-17D9-457B-B61E-2DB3E99E3E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922731"/>
            <a:ext cx="3799021" cy="159806"/>
          </a:xfrm>
          <a:prstGeom prst="rect">
            <a:avLst/>
          </a:prstGeom>
        </p:spPr>
      </p:pic>
      <p:pic>
        <p:nvPicPr>
          <p:cNvPr id="19" name="나눔선">
            <a:extLst>
              <a:ext uri="{FF2B5EF4-FFF2-40B4-BE49-F238E27FC236}">
                <a16:creationId xmlns:a16="http://schemas.microsoft.com/office/drawing/2014/main" id="{92EC60F0-6345-4859-B62D-C2E25DB4E9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688077"/>
            <a:ext cx="3799021" cy="159806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83C034E5-25A4-44D7-8A9F-F222572D6E3F}"/>
              </a:ext>
            </a:extLst>
          </p:cNvPr>
          <p:cNvGrpSpPr/>
          <p:nvPr/>
        </p:nvGrpSpPr>
        <p:grpSpPr>
          <a:xfrm>
            <a:off x="3707904" y="1987252"/>
            <a:ext cx="4600539" cy="587468"/>
            <a:chOff x="3817031" y="2439938"/>
            <a:chExt cx="4600539" cy="587468"/>
          </a:xfrm>
        </p:grpSpPr>
        <p:pic>
          <p:nvPicPr>
            <p:cNvPr id="21" name="나눔선">
              <a:extLst>
                <a:ext uri="{FF2B5EF4-FFF2-40B4-BE49-F238E27FC236}">
                  <a16:creationId xmlns:a16="http://schemas.microsoft.com/office/drawing/2014/main" id="{C1947A86-6487-4168-A0F1-5D5F3FBE8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7031" y="2867600"/>
              <a:ext cx="3799021" cy="159806"/>
            </a:xfrm>
            <a:prstGeom prst="rect">
              <a:avLst/>
            </a:prstGeom>
          </p:spPr>
        </p:pic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73D621B3-8570-471B-A915-2E246AFCB0A4}"/>
                </a:ext>
              </a:extLst>
            </p:cNvPr>
            <p:cNvGrpSpPr/>
            <p:nvPr/>
          </p:nvGrpSpPr>
          <p:grpSpPr>
            <a:xfrm>
              <a:off x="3989679" y="2439938"/>
              <a:ext cx="550796" cy="578085"/>
              <a:chOff x="1907704" y="2507411"/>
              <a:chExt cx="531770" cy="558118"/>
            </a:xfrm>
          </p:grpSpPr>
          <p:grpSp>
            <p:nvGrpSpPr>
              <p:cNvPr id="24" name="그룹 23">
                <a:extLst>
                  <a:ext uri="{FF2B5EF4-FFF2-40B4-BE49-F238E27FC236}">
                    <a16:creationId xmlns:a16="http://schemas.microsoft.com/office/drawing/2014/main" id="{1DB9102D-7E67-41CB-91C6-C6A71480C4C7}"/>
                  </a:ext>
                </a:extLst>
              </p:cNvPr>
              <p:cNvGrpSpPr/>
              <p:nvPr/>
            </p:nvGrpSpPr>
            <p:grpSpPr>
              <a:xfrm>
                <a:off x="1921012" y="2507411"/>
                <a:ext cx="518462" cy="543275"/>
                <a:chOff x="4803034" y="3241549"/>
                <a:chExt cx="1403942" cy="1303660"/>
              </a:xfrm>
            </p:grpSpPr>
            <p:sp>
              <p:nvSpPr>
                <p:cNvPr id="28" name="육각형 27">
                  <a:extLst>
                    <a:ext uri="{FF2B5EF4-FFF2-40B4-BE49-F238E27FC236}">
                      <a16:creationId xmlns:a16="http://schemas.microsoft.com/office/drawing/2014/main" id="{67F228AD-8616-4C4D-A13B-3DFA02745B24}"/>
                    </a:ext>
                  </a:extLst>
                </p:cNvPr>
                <p:cNvSpPr/>
                <p:nvPr/>
              </p:nvSpPr>
              <p:spPr>
                <a:xfrm rot="16200000">
                  <a:off x="4853175" y="3191408"/>
                  <a:ext cx="1303660" cy="1403942"/>
                </a:xfrm>
                <a:prstGeom prst="hexagon">
                  <a:avLst/>
                </a:prstGeom>
                <a:solidFill>
                  <a:srgbClr val="0070C0"/>
                </a:solidFill>
                <a:ln w="19050" cap="flat" cmpd="sng" algn="ctr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1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D6322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KoPub돋움체 Bold" panose="02020603020101020101" pitchFamily="18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이등변 삼각형 28">
                  <a:extLst>
                    <a:ext uri="{FF2B5EF4-FFF2-40B4-BE49-F238E27FC236}">
                      <a16:creationId xmlns:a16="http://schemas.microsoft.com/office/drawing/2014/main" id="{AEAA740C-A8B3-4DE2-BCA4-3F9D4C35A713}"/>
                    </a:ext>
                  </a:extLst>
                </p:cNvPr>
                <p:cNvSpPr/>
                <p:nvPr/>
              </p:nvSpPr>
              <p:spPr>
                <a:xfrm rot="16200000" flipV="1">
                  <a:off x="4830240" y="3543298"/>
                  <a:ext cx="652314" cy="703413"/>
                </a:xfrm>
                <a:prstGeom prst="triangle">
                  <a:avLst/>
                </a:prstGeom>
                <a:solidFill>
                  <a:srgbClr val="2A7286"/>
                </a:solidFill>
                <a:ln w="1905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1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D6322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KoPub돋움체 Bold" panose="02020603020101020101" pitchFamily="18" charset="-127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5" name="평행 사변형 24">
                <a:extLst>
                  <a:ext uri="{FF2B5EF4-FFF2-40B4-BE49-F238E27FC236}">
                    <a16:creationId xmlns:a16="http://schemas.microsoft.com/office/drawing/2014/main" id="{F9A9D06B-BD5B-487A-8F02-D01EE8B47FC8}"/>
                  </a:ext>
                </a:extLst>
              </p:cNvPr>
              <p:cNvSpPr/>
              <p:nvPr/>
            </p:nvSpPr>
            <p:spPr>
              <a:xfrm rot="5400000">
                <a:off x="1839610" y="2721935"/>
                <a:ext cx="412054" cy="258946"/>
              </a:xfrm>
              <a:prstGeom prst="parallelogram">
                <a:avLst>
                  <a:gd name="adj" fmla="val 52205"/>
                </a:avLst>
              </a:prstGeom>
              <a:solidFill>
                <a:srgbClr val="00B0F0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평행 사변형 25">
                <a:extLst>
                  <a:ext uri="{FF2B5EF4-FFF2-40B4-BE49-F238E27FC236}">
                    <a16:creationId xmlns:a16="http://schemas.microsoft.com/office/drawing/2014/main" id="{0D06C789-FA51-49FD-A634-A8C313E6D593}"/>
                  </a:ext>
                </a:extLst>
              </p:cNvPr>
              <p:cNvSpPr/>
              <p:nvPr/>
            </p:nvSpPr>
            <p:spPr>
              <a:xfrm rot="16200000" flipH="1">
                <a:off x="2100178" y="2720362"/>
                <a:ext cx="412054" cy="258946"/>
              </a:xfrm>
              <a:prstGeom prst="parallelogram">
                <a:avLst>
                  <a:gd name="adj" fmla="val 52205"/>
                </a:avLst>
              </a:prstGeom>
              <a:solidFill>
                <a:srgbClr val="002060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AutoShape 211">
                <a:extLst>
                  <a:ext uri="{FF2B5EF4-FFF2-40B4-BE49-F238E27FC236}">
                    <a16:creationId xmlns:a16="http://schemas.microsoft.com/office/drawing/2014/main" id="{472CACA7-2516-4B7C-9A98-F986EA4D5965}"/>
                  </a:ext>
                </a:extLst>
              </p:cNvPr>
              <p:cNvSpPr>
                <a:spLocks noChangeArrowheads="1"/>
              </p:cNvSpPr>
              <p:nvPr/>
            </p:nvSpPr>
            <p:spPr>
              <a:xfrm>
                <a:off x="1907704" y="2616609"/>
                <a:ext cx="258648" cy="448920"/>
              </a:xfrm>
              <a:prstGeom prst="roundRect">
                <a:avLst>
                  <a:gd name="adj" fmla="val 0"/>
                </a:avLst>
              </a:prstGeom>
              <a:noFill/>
              <a:ln w="9525">
                <a:noFill/>
                <a:round/>
              </a:ln>
              <a:effectLst/>
            </p:spPr>
            <p:txBody>
              <a:bodyPr wrap="none" anchor="ctr">
                <a:scene3d>
                  <a:camera prst="isometricLeftDown"/>
                  <a:lightRig rig="threePt" dir="t"/>
                </a:scene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lang="ko-KR">
                    <a:cs typeface="+mj-cs"/>
                  </a:defRPr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KoPub돋움체 Bold" panose="02020603020101020101" pitchFamily="18" charset="-127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B275B561-C6C4-4FCE-AB91-53967A0ABD60}"/>
                </a:ext>
              </a:extLst>
            </p:cNvPr>
            <p:cNvSpPr/>
            <p:nvPr/>
          </p:nvSpPr>
          <p:spPr>
            <a:xfrm>
              <a:off x="4671032" y="2474492"/>
              <a:ext cx="37465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KoPub돋움체 Bold" panose="02020603020101020101" pitchFamily="18" charset="-127"/>
                  <a:ea typeface="KoPub돋움체 Bold" panose="02020603020101020101" pitchFamily="18" charset="-127"/>
                  <a:cs typeface="+mn-cs"/>
                </a:rPr>
                <a:t>코로나</a:t>
              </a:r>
              <a:r>
                <a:rPr kumimoji="0" lang="en-US" altLang="ko-K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KoPub돋움체 Bold" panose="02020603020101020101" pitchFamily="18" charset="-127"/>
                  <a:ea typeface="KoPub돋움체 Bold" panose="02020603020101020101" pitchFamily="18" charset="-127"/>
                  <a:cs typeface="+mn-cs"/>
                </a:rPr>
                <a:t>19 </a:t>
              </a:r>
              <a:r>
                <a:rPr kumimoji="0" lang="ko-KR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KoPub돋움체 Bold" panose="02020603020101020101" pitchFamily="18" charset="-127"/>
                  <a:ea typeface="KoPub돋움체 Bold" panose="02020603020101020101" pitchFamily="18" charset="-127"/>
                  <a:cs typeface="+mn-cs"/>
                </a:rPr>
                <a:t>이후 경제성장 전망 </a:t>
              </a:r>
              <a:r>
                <a:rPr kumimoji="0" lang="en-US" altLang="ko-K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KoPub돋움체 Bold" panose="02020603020101020101" pitchFamily="18" charset="-127"/>
                  <a:ea typeface="KoPub돋움체 Bold" panose="02020603020101020101" pitchFamily="18" charset="-127"/>
                  <a:cs typeface="+mn-cs"/>
                </a:rPr>
                <a:t>--</a:t>
              </a:r>
              <a:r>
                <a:rPr kumimoji="0" lang="ko-KR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KoPub돋움체 Bold" panose="02020603020101020101" pitchFamily="18" charset="-127"/>
                  <a:ea typeface="KoPub돋움체 Bold" panose="02020603020101020101" pitchFamily="18" charset="-127"/>
                  <a:cs typeface="+mn-cs"/>
                </a:rPr>
                <a:t> </a:t>
              </a:r>
              <a:r>
                <a:rPr lang="en-US" altLang="ko-KR" sz="2000" dirty="0">
                  <a:solidFill>
                    <a:srgbClr val="1F497D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</a:t>
              </a:r>
              <a:endPara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E5333D7F-0ABC-4D7E-BDE8-F5E8DD29C4C5}"/>
              </a:ext>
            </a:extLst>
          </p:cNvPr>
          <p:cNvGrpSpPr/>
          <p:nvPr/>
        </p:nvGrpSpPr>
        <p:grpSpPr>
          <a:xfrm>
            <a:off x="3880552" y="2762316"/>
            <a:ext cx="550796" cy="578085"/>
            <a:chOff x="1907704" y="2507411"/>
            <a:chExt cx="531770" cy="558118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3C0736C4-BE0D-4D97-8157-3A2976C0CE0F}"/>
                </a:ext>
              </a:extLst>
            </p:cNvPr>
            <p:cNvGrpSpPr/>
            <p:nvPr/>
          </p:nvGrpSpPr>
          <p:grpSpPr>
            <a:xfrm>
              <a:off x="1921012" y="2507411"/>
              <a:ext cx="518462" cy="543275"/>
              <a:chOff x="4803034" y="3241549"/>
              <a:chExt cx="1403942" cy="1303660"/>
            </a:xfrm>
          </p:grpSpPr>
          <p:sp>
            <p:nvSpPr>
              <p:cNvPr id="35" name="육각형 34">
                <a:extLst>
                  <a:ext uri="{FF2B5EF4-FFF2-40B4-BE49-F238E27FC236}">
                    <a16:creationId xmlns:a16="http://schemas.microsoft.com/office/drawing/2014/main" id="{F4F76D86-0F20-4F64-A441-531997665090}"/>
                  </a:ext>
                </a:extLst>
              </p:cNvPr>
              <p:cNvSpPr/>
              <p:nvPr/>
            </p:nvSpPr>
            <p:spPr>
              <a:xfrm rot="16200000">
                <a:off x="4853175" y="3191408"/>
                <a:ext cx="1303660" cy="1403942"/>
              </a:xfrm>
              <a:prstGeom prst="hexagon">
                <a:avLst/>
              </a:prstGeom>
              <a:solidFill>
                <a:srgbClr val="0070C0"/>
              </a:solidFill>
              <a:ln w="1905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이등변 삼각형 35">
                <a:extLst>
                  <a:ext uri="{FF2B5EF4-FFF2-40B4-BE49-F238E27FC236}">
                    <a16:creationId xmlns:a16="http://schemas.microsoft.com/office/drawing/2014/main" id="{C04D7905-69E1-48FF-888B-453FE7D1FEF2}"/>
                  </a:ext>
                </a:extLst>
              </p:cNvPr>
              <p:cNvSpPr/>
              <p:nvPr/>
            </p:nvSpPr>
            <p:spPr>
              <a:xfrm rot="16200000" flipV="1">
                <a:off x="4830240" y="3543298"/>
                <a:ext cx="652314" cy="703413"/>
              </a:xfrm>
              <a:prstGeom prst="triangle">
                <a:avLst/>
              </a:prstGeom>
              <a:solidFill>
                <a:srgbClr val="2A728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2" name="평행 사변형 31">
              <a:extLst>
                <a:ext uri="{FF2B5EF4-FFF2-40B4-BE49-F238E27FC236}">
                  <a16:creationId xmlns:a16="http://schemas.microsoft.com/office/drawing/2014/main" id="{F1F3E858-5A85-404E-A3DA-643D82492E16}"/>
                </a:ext>
              </a:extLst>
            </p:cNvPr>
            <p:cNvSpPr/>
            <p:nvPr/>
          </p:nvSpPr>
          <p:spPr>
            <a:xfrm rot="5400000">
              <a:off x="1839610" y="2721935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33" name="평행 사변형 32">
              <a:extLst>
                <a:ext uri="{FF2B5EF4-FFF2-40B4-BE49-F238E27FC236}">
                  <a16:creationId xmlns:a16="http://schemas.microsoft.com/office/drawing/2014/main" id="{A6FEBF27-D914-4ED1-A845-FFDA17EFBF80}"/>
                </a:ext>
              </a:extLst>
            </p:cNvPr>
            <p:cNvSpPr/>
            <p:nvPr/>
          </p:nvSpPr>
          <p:spPr>
            <a:xfrm rot="16200000" flipH="1">
              <a:off x="2100178" y="2720362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206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211">
              <a:extLst>
                <a:ext uri="{FF2B5EF4-FFF2-40B4-BE49-F238E27FC236}">
                  <a16:creationId xmlns:a16="http://schemas.microsoft.com/office/drawing/2014/main" id="{D6D24271-CA9C-478D-ADC0-0F42C444DE88}"/>
                </a:ext>
              </a:extLst>
            </p:cNvPr>
            <p:cNvSpPr>
              <a:spLocks noChangeArrowheads="1"/>
            </p:cNvSpPr>
            <p:nvPr/>
          </p:nvSpPr>
          <p:spPr>
            <a:xfrm>
              <a:off x="1907704" y="2616609"/>
              <a:ext cx="258648" cy="448920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round/>
            </a:ln>
            <a:effectLst/>
          </p:spPr>
          <p:txBody>
            <a:bodyPr wrap="none" anchor="ctr">
              <a:scene3d>
                <a:camera prst="isometricLeftDown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ko-KR">
                  <a:cs typeface="+mj-cs"/>
                </a:defRPr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rPr>
                <a:t>Ⅱ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645BCC6F-DAB7-48ED-8E69-1F3CA8B9D3C8}"/>
              </a:ext>
            </a:extLst>
          </p:cNvPr>
          <p:cNvGrpSpPr/>
          <p:nvPr/>
        </p:nvGrpSpPr>
        <p:grpSpPr>
          <a:xfrm>
            <a:off x="3880552" y="3490427"/>
            <a:ext cx="550796" cy="578085"/>
            <a:chOff x="1907704" y="2507411"/>
            <a:chExt cx="531770" cy="558118"/>
          </a:xfrm>
        </p:grpSpPr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9A271A1C-9717-4F28-99D7-640997234D77}"/>
                </a:ext>
              </a:extLst>
            </p:cNvPr>
            <p:cNvGrpSpPr/>
            <p:nvPr/>
          </p:nvGrpSpPr>
          <p:grpSpPr>
            <a:xfrm>
              <a:off x="1921012" y="2507411"/>
              <a:ext cx="518462" cy="543275"/>
              <a:chOff x="4803034" y="3241549"/>
              <a:chExt cx="1403942" cy="1303660"/>
            </a:xfrm>
          </p:grpSpPr>
          <p:sp>
            <p:nvSpPr>
              <p:cNvPr id="42" name="육각형 41">
                <a:extLst>
                  <a:ext uri="{FF2B5EF4-FFF2-40B4-BE49-F238E27FC236}">
                    <a16:creationId xmlns:a16="http://schemas.microsoft.com/office/drawing/2014/main" id="{597395D7-8971-4394-B853-B9B87527B6E9}"/>
                  </a:ext>
                </a:extLst>
              </p:cNvPr>
              <p:cNvSpPr/>
              <p:nvPr/>
            </p:nvSpPr>
            <p:spPr>
              <a:xfrm rot="16200000">
                <a:off x="4853175" y="3191408"/>
                <a:ext cx="1303660" cy="1403942"/>
              </a:xfrm>
              <a:prstGeom prst="hexagon">
                <a:avLst/>
              </a:prstGeom>
              <a:solidFill>
                <a:srgbClr val="0070C0"/>
              </a:solidFill>
              <a:ln w="1905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이등변 삼각형 42">
                <a:extLst>
                  <a:ext uri="{FF2B5EF4-FFF2-40B4-BE49-F238E27FC236}">
                    <a16:creationId xmlns:a16="http://schemas.microsoft.com/office/drawing/2014/main" id="{B9E5F801-E75C-4304-884C-F2E0E638FB4A}"/>
                  </a:ext>
                </a:extLst>
              </p:cNvPr>
              <p:cNvSpPr/>
              <p:nvPr/>
            </p:nvSpPr>
            <p:spPr>
              <a:xfrm rot="16200000" flipV="1">
                <a:off x="4830240" y="3543298"/>
                <a:ext cx="652314" cy="703413"/>
              </a:xfrm>
              <a:prstGeom prst="triangle">
                <a:avLst/>
              </a:prstGeom>
              <a:solidFill>
                <a:srgbClr val="2A728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평행 사변형 38">
              <a:extLst>
                <a:ext uri="{FF2B5EF4-FFF2-40B4-BE49-F238E27FC236}">
                  <a16:creationId xmlns:a16="http://schemas.microsoft.com/office/drawing/2014/main" id="{B1B41444-9990-40F3-88B2-531035EEE258}"/>
                </a:ext>
              </a:extLst>
            </p:cNvPr>
            <p:cNvSpPr/>
            <p:nvPr/>
          </p:nvSpPr>
          <p:spPr>
            <a:xfrm rot="5400000">
              <a:off x="1839610" y="2721935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0" name="평행 사변형 39">
              <a:extLst>
                <a:ext uri="{FF2B5EF4-FFF2-40B4-BE49-F238E27FC236}">
                  <a16:creationId xmlns:a16="http://schemas.microsoft.com/office/drawing/2014/main" id="{A2B2DA59-D3CC-464F-98FF-12996541D4D7}"/>
                </a:ext>
              </a:extLst>
            </p:cNvPr>
            <p:cNvSpPr/>
            <p:nvPr/>
          </p:nvSpPr>
          <p:spPr>
            <a:xfrm rot="16200000" flipH="1">
              <a:off x="2100178" y="2720362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206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1" name="AutoShape 211">
              <a:extLst>
                <a:ext uri="{FF2B5EF4-FFF2-40B4-BE49-F238E27FC236}">
                  <a16:creationId xmlns:a16="http://schemas.microsoft.com/office/drawing/2014/main" id="{524183B8-8688-4514-BCE2-D6DB28D3903A}"/>
                </a:ext>
              </a:extLst>
            </p:cNvPr>
            <p:cNvSpPr>
              <a:spLocks noChangeArrowheads="1"/>
            </p:cNvSpPr>
            <p:nvPr/>
          </p:nvSpPr>
          <p:spPr>
            <a:xfrm>
              <a:off x="1907704" y="2616609"/>
              <a:ext cx="258648" cy="448920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round/>
            </a:ln>
            <a:effectLst/>
          </p:spPr>
          <p:txBody>
            <a:bodyPr wrap="none" anchor="ctr">
              <a:scene3d>
                <a:camera prst="isometricLeftDown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ko-KR">
                  <a:cs typeface="+mj-cs"/>
                </a:defRPr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rPr>
                <a:t>Ⅲ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4C7B6753-E1BB-43D5-B52B-1FC974AEEE45}"/>
              </a:ext>
            </a:extLst>
          </p:cNvPr>
          <p:cNvGrpSpPr/>
          <p:nvPr/>
        </p:nvGrpSpPr>
        <p:grpSpPr>
          <a:xfrm>
            <a:off x="3880552" y="4265490"/>
            <a:ext cx="550796" cy="578085"/>
            <a:chOff x="1907704" y="2507411"/>
            <a:chExt cx="531770" cy="558118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7680F117-41E6-42D7-A4D3-6A01DE2B1DFF}"/>
                </a:ext>
              </a:extLst>
            </p:cNvPr>
            <p:cNvGrpSpPr/>
            <p:nvPr/>
          </p:nvGrpSpPr>
          <p:grpSpPr>
            <a:xfrm>
              <a:off x="1921012" y="2507411"/>
              <a:ext cx="518462" cy="543275"/>
              <a:chOff x="4803034" y="3241549"/>
              <a:chExt cx="1403942" cy="1303660"/>
            </a:xfrm>
          </p:grpSpPr>
          <p:sp>
            <p:nvSpPr>
              <p:cNvPr id="49" name="육각형 48">
                <a:extLst>
                  <a:ext uri="{FF2B5EF4-FFF2-40B4-BE49-F238E27FC236}">
                    <a16:creationId xmlns:a16="http://schemas.microsoft.com/office/drawing/2014/main" id="{2728B111-ED6E-459B-AD05-96BF1EACCF1B}"/>
                  </a:ext>
                </a:extLst>
              </p:cNvPr>
              <p:cNvSpPr/>
              <p:nvPr/>
            </p:nvSpPr>
            <p:spPr>
              <a:xfrm rot="16200000">
                <a:off x="4853175" y="3191408"/>
                <a:ext cx="1303660" cy="1403942"/>
              </a:xfrm>
              <a:prstGeom prst="hexagon">
                <a:avLst/>
              </a:prstGeom>
              <a:solidFill>
                <a:srgbClr val="0070C0"/>
              </a:solidFill>
              <a:ln w="1905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이등변 삼각형 49">
                <a:extLst>
                  <a:ext uri="{FF2B5EF4-FFF2-40B4-BE49-F238E27FC236}">
                    <a16:creationId xmlns:a16="http://schemas.microsoft.com/office/drawing/2014/main" id="{C678CAB8-D619-4BF8-96E9-068B688D37AD}"/>
                  </a:ext>
                </a:extLst>
              </p:cNvPr>
              <p:cNvSpPr/>
              <p:nvPr/>
            </p:nvSpPr>
            <p:spPr>
              <a:xfrm rot="16200000" flipV="1">
                <a:off x="4830240" y="3543298"/>
                <a:ext cx="652314" cy="703413"/>
              </a:xfrm>
              <a:prstGeom prst="triangle">
                <a:avLst/>
              </a:prstGeom>
              <a:solidFill>
                <a:srgbClr val="2A728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6" name="평행 사변형 45">
              <a:extLst>
                <a:ext uri="{FF2B5EF4-FFF2-40B4-BE49-F238E27FC236}">
                  <a16:creationId xmlns:a16="http://schemas.microsoft.com/office/drawing/2014/main" id="{3D1A0765-6598-4205-900D-EF9CDC9B06A8}"/>
                </a:ext>
              </a:extLst>
            </p:cNvPr>
            <p:cNvSpPr/>
            <p:nvPr/>
          </p:nvSpPr>
          <p:spPr>
            <a:xfrm rot="5400000">
              <a:off x="1839610" y="2721935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7" name="평행 사변형 46">
              <a:extLst>
                <a:ext uri="{FF2B5EF4-FFF2-40B4-BE49-F238E27FC236}">
                  <a16:creationId xmlns:a16="http://schemas.microsoft.com/office/drawing/2014/main" id="{0A208395-C0BF-4F87-A82D-E8825B7C2EB9}"/>
                </a:ext>
              </a:extLst>
            </p:cNvPr>
            <p:cNvSpPr/>
            <p:nvPr/>
          </p:nvSpPr>
          <p:spPr>
            <a:xfrm rot="16200000" flipH="1">
              <a:off x="2100178" y="2720362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206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8" name="AutoShape 211">
              <a:extLst>
                <a:ext uri="{FF2B5EF4-FFF2-40B4-BE49-F238E27FC236}">
                  <a16:creationId xmlns:a16="http://schemas.microsoft.com/office/drawing/2014/main" id="{A81AFF00-1054-42B5-A55A-BA3EE400E63A}"/>
                </a:ext>
              </a:extLst>
            </p:cNvPr>
            <p:cNvSpPr>
              <a:spLocks noChangeArrowheads="1"/>
            </p:cNvSpPr>
            <p:nvPr/>
          </p:nvSpPr>
          <p:spPr>
            <a:xfrm>
              <a:off x="1907704" y="2616609"/>
              <a:ext cx="258648" cy="448920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round/>
            </a:ln>
            <a:effectLst/>
          </p:spPr>
          <p:txBody>
            <a:bodyPr wrap="none" anchor="ctr">
              <a:scene3d>
                <a:camera prst="isometricLeftDown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ko-KR">
                  <a:cs typeface="+mj-cs"/>
                </a:defRPr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rPr>
                <a:t>Ⅳ</a:t>
              </a:r>
            </a:p>
          </p:txBody>
        </p:sp>
      </p:grp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389A14A7-55B1-4967-8FF5-6EDF887BAA0A}"/>
              </a:ext>
            </a:extLst>
          </p:cNvPr>
          <p:cNvSpPr/>
          <p:nvPr/>
        </p:nvSpPr>
        <p:spPr>
          <a:xfrm>
            <a:off x="4563713" y="3479559"/>
            <a:ext cx="3865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코로나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19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의 </a:t>
            </a:r>
            <a:r>
              <a:rPr kumimoji="0" lang="ko-KR" altLang="en-US" sz="2000" b="0" i="0" u="none" strike="noStrike" kern="1200" cap="none" spc="-10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고용유지지원제도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-- 10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05E6508E-39DA-459B-BAAC-3263884FC171}"/>
              </a:ext>
            </a:extLst>
          </p:cNvPr>
          <p:cNvSpPr/>
          <p:nvPr/>
        </p:nvSpPr>
        <p:spPr>
          <a:xfrm>
            <a:off x="4561905" y="5011722"/>
            <a:ext cx="38331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한국형 </a:t>
            </a:r>
            <a:r>
              <a:rPr kumimoji="0" lang="ko-KR" altLang="en-US" sz="2000" b="0" i="0" u="none" strike="noStrike" kern="1200" cap="none" spc="-10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rPr>
              <a:t>뉴딜을 위한 타협 </a:t>
            </a:r>
            <a:r>
              <a:rPr lang="en-US" altLang="ko-KR" sz="2000" dirty="0" smtClean="0">
                <a:solidFill>
                  <a:srgbClr val="1F497D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------ 28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돋움체 Bold"/>
              <a:ea typeface="KoPub돋움체 Bold"/>
              <a:cs typeface="+mn-cs"/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4C7B6753-E1BB-43D5-B52B-1FC974AEEE45}"/>
              </a:ext>
            </a:extLst>
          </p:cNvPr>
          <p:cNvGrpSpPr/>
          <p:nvPr/>
        </p:nvGrpSpPr>
        <p:grpSpPr>
          <a:xfrm>
            <a:off x="3880552" y="5011155"/>
            <a:ext cx="550796" cy="578085"/>
            <a:chOff x="1907704" y="2507411"/>
            <a:chExt cx="531770" cy="558118"/>
          </a:xfrm>
        </p:grpSpPr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7680F117-41E6-42D7-A4D3-6A01DE2B1DFF}"/>
                </a:ext>
              </a:extLst>
            </p:cNvPr>
            <p:cNvGrpSpPr/>
            <p:nvPr/>
          </p:nvGrpSpPr>
          <p:grpSpPr>
            <a:xfrm>
              <a:off x="1921012" y="2507411"/>
              <a:ext cx="518462" cy="543275"/>
              <a:chOff x="4803034" y="3241549"/>
              <a:chExt cx="1403942" cy="1303660"/>
            </a:xfrm>
          </p:grpSpPr>
          <p:sp>
            <p:nvSpPr>
              <p:cNvPr id="58" name="육각형 57">
                <a:extLst>
                  <a:ext uri="{FF2B5EF4-FFF2-40B4-BE49-F238E27FC236}">
                    <a16:creationId xmlns:a16="http://schemas.microsoft.com/office/drawing/2014/main" id="{2728B111-ED6E-459B-AD05-96BF1EACCF1B}"/>
                  </a:ext>
                </a:extLst>
              </p:cNvPr>
              <p:cNvSpPr/>
              <p:nvPr/>
            </p:nvSpPr>
            <p:spPr>
              <a:xfrm rot="16200000">
                <a:off x="4853175" y="3191408"/>
                <a:ext cx="1303660" cy="1403942"/>
              </a:xfrm>
              <a:prstGeom prst="hexagon">
                <a:avLst/>
              </a:prstGeom>
              <a:solidFill>
                <a:srgbClr val="0070C0"/>
              </a:solidFill>
              <a:ln w="1905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이등변 삼각형 58">
                <a:extLst>
                  <a:ext uri="{FF2B5EF4-FFF2-40B4-BE49-F238E27FC236}">
                    <a16:creationId xmlns:a16="http://schemas.microsoft.com/office/drawing/2014/main" id="{C678CAB8-D619-4BF8-96E9-068B688D37AD}"/>
                  </a:ext>
                </a:extLst>
              </p:cNvPr>
              <p:cNvSpPr/>
              <p:nvPr/>
            </p:nvSpPr>
            <p:spPr>
              <a:xfrm rot="16200000" flipV="1">
                <a:off x="4830240" y="3543298"/>
                <a:ext cx="652314" cy="703413"/>
              </a:xfrm>
              <a:prstGeom prst="triangle">
                <a:avLst/>
              </a:prstGeom>
              <a:solidFill>
                <a:srgbClr val="2A728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1" i="0" u="none" strike="noStrike" kern="0" cap="none" spc="0" normalizeH="0" baseline="-25000" noProof="0" dirty="0">
                  <a:ln>
                    <a:noFill/>
                  </a:ln>
                  <a:solidFill>
                    <a:srgbClr val="D6322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5" name="평행 사변형 54">
              <a:extLst>
                <a:ext uri="{FF2B5EF4-FFF2-40B4-BE49-F238E27FC236}">
                  <a16:creationId xmlns:a16="http://schemas.microsoft.com/office/drawing/2014/main" id="{3D1A0765-6598-4205-900D-EF9CDC9B06A8}"/>
                </a:ext>
              </a:extLst>
            </p:cNvPr>
            <p:cNvSpPr/>
            <p:nvPr/>
          </p:nvSpPr>
          <p:spPr>
            <a:xfrm rot="5400000">
              <a:off x="1839610" y="2721935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56" name="평행 사변형 55">
              <a:extLst>
                <a:ext uri="{FF2B5EF4-FFF2-40B4-BE49-F238E27FC236}">
                  <a16:creationId xmlns:a16="http://schemas.microsoft.com/office/drawing/2014/main" id="{0A208395-C0BF-4F87-A82D-E8825B7C2EB9}"/>
                </a:ext>
              </a:extLst>
            </p:cNvPr>
            <p:cNvSpPr/>
            <p:nvPr/>
          </p:nvSpPr>
          <p:spPr>
            <a:xfrm rot="16200000" flipH="1">
              <a:off x="2100178" y="2720362"/>
              <a:ext cx="412054" cy="258946"/>
            </a:xfrm>
            <a:prstGeom prst="parallelogram">
              <a:avLst>
                <a:gd name="adj" fmla="val 52205"/>
              </a:avLst>
            </a:prstGeom>
            <a:solidFill>
              <a:srgbClr val="00206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D63229"/>
                </a:solidFill>
                <a:effectLst/>
                <a:uLnTx/>
                <a:uFillTx/>
                <a:latin typeface="Times New Roman" panose="02020603050405020304" pitchFamily="18" charset="0"/>
                <a:ea typeface="KoPub돋움체 Bold" panose="0202060302010102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57" name="AutoShape 211">
              <a:extLst>
                <a:ext uri="{FF2B5EF4-FFF2-40B4-BE49-F238E27FC236}">
                  <a16:creationId xmlns:a16="http://schemas.microsoft.com/office/drawing/2014/main" id="{A81AFF00-1054-42B5-A55A-BA3EE400E63A}"/>
                </a:ext>
              </a:extLst>
            </p:cNvPr>
            <p:cNvSpPr>
              <a:spLocks noChangeArrowheads="1"/>
            </p:cNvSpPr>
            <p:nvPr/>
          </p:nvSpPr>
          <p:spPr>
            <a:xfrm>
              <a:off x="1907704" y="2616609"/>
              <a:ext cx="258648" cy="448920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round/>
            </a:ln>
            <a:effectLst/>
          </p:spPr>
          <p:txBody>
            <a:bodyPr wrap="none" anchor="ctr">
              <a:scene3d>
                <a:camera prst="isometricLeftDown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ko-KR">
                  <a:cs typeface="+mj-cs"/>
                </a:defRPr>
              </a:pPr>
              <a:r>
                <a:rPr kumimoji="0" lang="en-US" altLang="ko-KR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KoPub돋움체 Bold" panose="02020603020101020101" pitchFamily="18" charset="-127"/>
                  <a:cs typeface="Times New Roman" panose="02020603050405020304" pitchFamily="18" charset="0"/>
                </a:rPr>
                <a:t>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97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99991" y="26837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587089"/>
              </p:ext>
            </p:extLst>
          </p:nvPr>
        </p:nvGraphicFramePr>
        <p:xfrm>
          <a:off x="336429" y="1433017"/>
          <a:ext cx="8488392" cy="4992192"/>
        </p:xfrm>
        <a:graphic>
          <a:graphicData uri="http://schemas.openxmlformats.org/drawingml/2006/table">
            <a:tbl>
              <a:tblPr/>
              <a:tblGrid>
                <a:gridCol w="1069677">
                  <a:extLst>
                    <a:ext uri="{9D8B030D-6E8A-4147-A177-3AD203B41FA5}">
                      <a16:colId xmlns:a16="http://schemas.microsoft.com/office/drawing/2014/main" val="1015263881"/>
                    </a:ext>
                  </a:extLst>
                </a:gridCol>
                <a:gridCol w="1639019">
                  <a:extLst>
                    <a:ext uri="{9D8B030D-6E8A-4147-A177-3AD203B41FA5}">
                      <a16:colId xmlns:a16="http://schemas.microsoft.com/office/drawing/2014/main" val="2262912729"/>
                    </a:ext>
                  </a:extLst>
                </a:gridCol>
                <a:gridCol w="1535500">
                  <a:extLst>
                    <a:ext uri="{9D8B030D-6E8A-4147-A177-3AD203B41FA5}">
                      <a16:colId xmlns:a16="http://schemas.microsoft.com/office/drawing/2014/main" val="3269833697"/>
                    </a:ext>
                  </a:extLst>
                </a:gridCol>
                <a:gridCol w="1682152">
                  <a:extLst>
                    <a:ext uri="{9D8B030D-6E8A-4147-A177-3AD203B41FA5}">
                      <a16:colId xmlns:a16="http://schemas.microsoft.com/office/drawing/2014/main" val="42714452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049417890"/>
                    </a:ext>
                  </a:extLst>
                </a:gridCol>
                <a:gridCol w="1190444">
                  <a:extLst>
                    <a:ext uri="{9D8B030D-6E8A-4147-A177-3AD203B41FA5}">
                      <a16:colId xmlns:a16="http://schemas.microsoft.com/office/drawing/2014/main" val="2361437581"/>
                    </a:ext>
                  </a:extLst>
                </a:gridCol>
              </a:tblGrid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기간제 전일제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정규직 시간제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기간제 시간제 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자영업자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전체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844945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벨기에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62.5/4.7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0.1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51.1/8.6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100.0/72.1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18.4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700079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덴마크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2.3/12.4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26.1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47.2/12.8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60.7/31.7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8.9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248713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독일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23.6/21.0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0.0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49.2/15,6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58.0/60.0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9.5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871699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프랑스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20.6/13.6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0.0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10.8/2.6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100.0/80.8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13.8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946400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이탈리아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9.0/2.3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0.0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9.3/1.3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100.0/91.0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24.6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958021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네덜란드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11.1/1.5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0.0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9.3/2.9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100.0/92.9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17.6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13170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핀란드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22.6/21.9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33.8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32.2/22.8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9.9/11.7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5.5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702087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스웨덴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23.8/21.2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11.5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53.3/47.7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8.9/9.9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8.1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87618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영국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72.4/24.9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0.0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72.7/16.7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18.8/54.2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5.0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967003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유럽연합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31.9/18.9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0.6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38.7/9.0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54.4/61.1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12.9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647149"/>
                  </a:ext>
                </a:extLst>
              </a:tr>
              <a:tr h="416016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한국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42.4</a:t>
                      </a:r>
                      <a:endParaRPr lang="en-US" sz="1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74.9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99.8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45.2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298335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82260" y="6425210"/>
            <a:ext cx="823494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FoundryJournal-Medium"/>
              </a:rPr>
              <a:t>자료</a:t>
            </a:r>
            <a:r>
              <a:rPr kumimoji="0" lang="en-US" altLang="ko-KR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FoundryJournal-Medium"/>
              </a:rPr>
              <a:t>:</a:t>
            </a: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FoundryJournal-Medium"/>
              </a:rPr>
              <a:t> </a:t>
            </a: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</a:rPr>
              <a:t>Eurostat EU-LFS 2014. </a:t>
            </a:r>
            <a:r>
              <a:rPr kumimoji="0" lang="en-US" altLang="ko-KR" sz="1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</a:rPr>
              <a:t>Matsaganis</a:t>
            </a: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</a:rPr>
              <a:t> et al. 2016. Non-standard employment and access to social security benefits, </a:t>
            </a:r>
            <a:r>
              <a:rPr kumimoji="0" lang="en-US" altLang="ko-KR" sz="1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</a:rPr>
              <a:t>Research note 8/2015</a:t>
            </a:r>
            <a:r>
              <a:rPr kumimoji="0" lang="ko-KR" altLang="en-US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Verdana" panose="020B0604030504040204" pitchFamily="34" charset="0"/>
              </a:rPr>
              <a:t>에서 재인용</a:t>
            </a: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</a:rPr>
              <a:t>. </a:t>
            </a:r>
            <a:endParaRPr kumimoji="0" lang="en-US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07366" y="531647"/>
            <a:ext cx="7798279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ko-KR" altLang="ko-KR" sz="2000" b="1" dirty="0">
                <a:solidFill>
                  <a:srgbClr val="000000"/>
                </a:solidFill>
                <a:latin typeface="+mj-ea"/>
                <a:ea typeface="+mj-ea"/>
              </a:rPr>
              <a:t>유럽 주요국의 고용형태별 실업급여배제자 </a:t>
            </a:r>
            <a:r>
              <a:rPr lang="ko-KR" altLang="ko-KR" sz="2000" b="1" dirty="0" smtClean="0">
                <a:solidFill>
                  <a:srgbClr val="000000"/>
                </a:solidFill>
                <a:latin typeface="+mj-ea"/>
                <a:ea typeface="+mj-ea"/>
              </a:rPr>
              <a:t>비율</a:t>
            </a:r>
            <a:endParaRPr lang="en-US" altLang="ko-KR" sz="20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lvl="0"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FoundryJournal-Medium"/>
              </a:rPr>
              <a:t>(</a:t>
            </a:r>
            <a:r>
              <a:rPr lang="ko-KR" altLang="en-US" sz="1600" dirty="0" err="1">
                <a:solidFill>
                  <a:srgbClr val="000000"/>
                </a:solidFill>
                <a:latin typeface="함초롬바탕" panose="02030604000101010101" pitchFamily="18" charset="-127"/>
                <a:ea typeface="FoundryJournal-Medium"/>
              </a:rPr>
              <a:t>전체고용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  <a:ea typeface="FoundryJournal-Medium"/>
              </a:rPr>
              <a:t>/15~64</a:t>
            </a:r>
            <a:r>
              <a:rPr lang="ko-KR" altLang="en-US" sz="1600" dirty="0">
                <a:solidFill>
                  <a:srgbClr val="000000"/>
                </a:solidFill>
                <a:latin typeface="함초롬바탕" panose="02030604000101010101" pitchFamily="18" charset="-127"/>
                <a:ea typeface="FoundryJournal-Medium"/>
              </a:rPr>
              <a:t>세 </a:t>
            </a:r>
            <a:r>
              <a:rPr lang="ko-KR" altLang="en-US" sz="16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FoundryJournal-Medium"/>
              </a:rPr>
              <a:t>취업자 </a:t>
            </a:r>
            <a:r>
              <a:rPr lang="ko-KR" altLang="en-US" sz="1600" dirty="0">
                <a:solidFill>
                  <a:srgbClr val="000000"/>
                </a:solidFill>
                <a:latin typeface="함초롬바탕" panose="02030604000101010101" pitchFamily="18" charset="-127"/>
                <a:ea typeface="FoundryJournal-Medium"/>
              </a:rPr>
              <a:t>중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  <a:ea typeface="FoundryJournal-Medium"/>
              </a:rPr>
              <a:t>)(2014</a:t>
            </a:r>
            <a:r>
              <a:rPr lang="ko-KR" altLang="en-US" sz="1600" dirty="0">
                <a:solidFill>
                  <a:srgbClr val="000000"/>
                </a:solidFill>
                <a:latin typeface="함초롬바탕" panose="02030604000101010101" pitchFamily="18" charset="-127"/>
                <a:ea typeface="FoundryJournal-Medium"/>
              </a:rPr>
              <a:t>년 현재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  <a:ea typeface="FoundryJournal-Medium"/>
              </a:rPr>
              <a:t>)</a:t>
            </a:r>
            <a:endParaRPr lang="en-US" altLang="ko-KR" sz="700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655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716621"/>
              </p:ext>
            </p:extLst>
          </p:nvPr>
        </p:nvGraphicFramePr>
        <p:xfrm>
          <a:off x="386862" y="483577"/>
          <a:ext cx="8299937" cy="5625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직사각형 1"/>
          <p:cNvSpPr/>
          <p:nvPr/>
        </p:nvSpPr>
        <p:spPr>
          <a:xfrm>
            <a:off x="560570" y="6109134"/>
            <a:ext cx="7971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주</a:t>
            </a:r>
            <a:r>
              <a:rPr lang="en-US" altLang="ko-KR" sz="1200" dirty="0"/>
              <a:t>: </a:t>
            </a:r>
            <a:r>
              <a:rPr lang="en-US" altLang="ko-KR" sz="1200" dirty="0" smtClean="0"/>
              <a:t>16~64</a:t>
            </a:r>
            <a:r>
              <a:rPr lang="ko-KR" altLang="en-US" sz="1200" dirty="0" smtClean="0"/>
              <a:t>세의</a:t>
            </a:r>
            <a:r>
              <a:rPr lang="en-US" altLang="ko-KR" sz="1200" dirty="0"/>
              <a:t> working-age </a:t>
            </a:r>
            <a:r>
              <a:rPr lang="ko-KR" altLang="en-US" sz="1200" dirty="0" smtClean="0"/>
              <a:t>인구의 </a:t>
            </a:r>
            <a:r>
              <a:rPr lang="en-US" altLang="ko-KR" sz="1200" dirty="0" smtClean="0"/>
              <a:t>%</a:t>
            </a:r>
            <a:r>
              <a:rPr lang="ko-KR" altLang="en-US" sz="1200" dirty="0" smtClean="0"/>
              <a:t>로서 행정통계로부터 </a:t>
            </a:r>
            <a:r>
              <a:rPr lang="ko-KR" altLang="en-US" sz="1200" dirty="0" err="1" smtClean="0"/>
              <a:t>수령자</a:t>
            </a:r>
            <a:r>
              <a:rPr lang="ko-KR" altLang="en-US" sz="1200" dirty="0" smtClean="0"/>
              <a:t> 전체</a:t>
            </a:r>
            <a:endParaRPr lang="en-US" altLang="ko-KR" sz="1200" dirty="0"/>
          </a:p>
          <a:p>
            <a:r>
              <a:rPr lang="ko-KR" altLang="en-US" sz="1200" dirty="0" smtClean="0"/>
              <a:t>자료</a:t>
            </a:r>
            <a:r>
              <a:rPr lang="en-US" altLang="ko-KR" sz="1200" dirty="0" smtClean="0"/>
              <a:t>: OECD. 2018. OECD </a:t>
            </a:r>
            <a:r>
              <a:rPr lang="en-US" altLang="ko-KR" sz="1200" dirty="0"/>
              <a:t>Employment Outlook 2018, Figure 5.2. Unemployment-benefit receipt rose following the financial and economic crisis</a:t>
            </a:r>
            <a:endParaRPr lang="ko-KR" altLang="en-US" sz="12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6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x372122640" descr="EMB000059e03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62" y="439945"/>
            <a:ext cx="8290315" cy="636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FD5DE1-8DF4-4054-AF89-FE2169D6D527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97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16A996-A39B-423C-A8EB-DE2608890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4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고용안전망의 적용</a:t>
            </a:r>
            <a:endParaRPr lang="ko-KR" altLang="en-US" sz="3400" dirty="0">
              <a:solidFill>
                <a:srgbClr val="C00000"/>
              </a:solidFill>
            </a:endParaRPr>
          </a:p>
        </p:txBody>
      </p:sp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indent="-266700" algn="l"/>
            <a:endParaRPr lang="ko-KR" altLang="en-US" sz="1600" b="0" spc="0" dirty="0"/>
          </a:p>
        </p:txBody>
      </p:sp>
      <p:graphicFrame>
        <p:nvGraphicFramePr>
          <p:cNvPr id="35" name="표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564706"/>
              </p:ext>
            </p:extLst>
          </p:nvPr>
        </p:nvGraphicFramePr>
        <p:xfrm>
          <a:off x="422863" y="1227472"/>
          <a:ext cx="8313608" cy="1823458"/>
        </p:xfrm>
        <a:graphic>
          <a:graphicData uri="http://schemas.openxmlformats.org/drawingml/2006/table">
            <a:tbl>
              <a:tblPr/>
              <a:tblGrid>
                <a:gridCol w="1844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441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4874"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 err="1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취</a:t>
                      </a:r>
                      <a:r>
                        <a:rPr lang="ko-KR" altLang="en-US" sz="1800" b="1" kern="0" spc="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   업   자</a:t>
                      </a:r>
                      <a:endParaRPr lang="ko-KR" altLang="en-US" sz="1800" kern="0" spc="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10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비임금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노동자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임금 노동자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10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고용보험적용 제외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고용보험 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미가입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공무원 등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-1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고용보험 가입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162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6,799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천명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(24.9%)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1,781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천명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(6.5%)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3,781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천명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(13.8%)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0196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1,469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천명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(5.4%)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13,528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천명</a:t>
                      </a:r>
                      <a:endParaRPr lang="en-US" altLang="ko-KR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(49.4%)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206"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법적 사각지대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실질적 사각지대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5019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99991" y="26837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05" y="3086100"/>
            <a:ext cx="4099780" cy="367445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871" y="3098494"/>
            <a:ext cx="4352191" cy="3557283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99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pic>
        <p:nvPicPr>
          <p:cNvPr id="5" name="_x241001856" descr="EMB00006194336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3" y="379562"/>
            <a:ext cx="8738557" cy="611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48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885475"/>
              </p:ext>
            </p:extLst>
          </p:nvPr>
        </p:nvGraphicFramePr>
        <p:xfrm>
          <a:off x="578135" y="1103829"/>
          <a:ext cx="7827312" cy="4489754"/>
        </p:xfrm>
        <a:graphic>
          <a:graphicData uri="http://schemas.openxmlformats.org/drawingml/2006/table">
            <a:tbl>
              <a:tblPr/>
              <a:tblGrid>
                <a:gridCol w="2180808">
                  <a:extLst>
                    <a:ext uri="{9D8B030D-6E8A-4147-A177-3AD203B41FA5}">
                      <a16:colId xmlns:a16="http://schemas.microsoft.com/office/drawing/2014/main" val="385890536"/>
                    </a:ext>
                  </a:extLst>
                </a:gridCol>
                <a:gridCol w="941084">
                  <a:extLst>
                    <a:ext uri="{9D8B030D-6E8A-4147-A177-3AD203B41FA5}">
                      <a16:colId xmlns:a16="http://schemas.microsoft.com/office/drawing/2014/main" val="3251768067"/>
                    </a:ext>
                  </a:extLst>
                </a:gridCol>
                <a:gridCol w="941084">
                  <a:extLst>
                    <a:ext uri="{9D8B030D-6E8A-4147-A177-3AD203B41FA5}">
                      <a16:colId xmlns:a16="http://schemas.microsoft.com/office/drawing/2014/main" val="3160435231"/>
                    </a:ext>
                  </a:extLst>
                </a:gridCol>
                <a:gridCol w="941084">
                  <a:extLst>
                    <a:ext uri="{9D8B030D-6E8A-4147-A177-3AD203B41FA5}">
                      <a16:colId xmlns:a16="http://schemas.microsoft.com/office/drawing/2014/main" val="3881171212"/>
                    </a:ext>
                  </a:extLst>
                </a:gridCol>
                <a:gridCol w="941084">
                  <a:extLst>
                    <a:ext uri="{9D8B030D-6E8A-4147-A177-3AD203B41FA5}">
                      <a16:colId xmlns:a16="http://schemas.microsoft.com/office/drawing/2014/main" val="3931380539"/>
                    </a:ext>
                  </a:extLst>
                </a:gridCol>
                <a:gridCol w="941084">
                  <a:extLst>
                    <a:ext uri="{9D8B030D-6E8A-4147-A177-3AD203B41FA5}">
                      <a16:colId xmlns:a16="http://schemas.microsoft.com/office/drawing/2014/main" val="2038574357"/>
                    </a:ext>
                  </a:extLst>
                </a:gridCol>
                <a:gridCol w="941084">
                  <a:extLst>
                    <a:ext uri="{9D8B030D-6E8A-4147-A177-3AD203B41FA5}">
                      <a16:colId xmlns:a16="http://schemas.microsoft.com/office/drawing/2014/main" val="4078860079"/>
                    </a:ext>
                  </a:extLst>
                </a:gridCol>
              </a:tblGrid>
              <a:tr h="331677">
                <a:tc row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2019. 8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1322702"/>
                  </a:ext>
                </a:extLst>
              </a:tr>
              <a:tr h="396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540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국민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  <a:p>
                      <a:pPr marL="2540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연금</a:t>
                      </a:r>
                      <a:r>
                        <a:rPr lang="en-US" altLang="ko-KR" sz="2000" kern="0" spc="20" baseline="3000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1)2)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35941" cap="flat" cmpd="tri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2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810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건강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  <a:p>
                      <a:pPr marL="3810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보험</a:t>
                      </a:r>
                      <a:r>
                        <a:rPr lang="en-US" altLang="ko-KR" sz="2000" kern="0" spc="20" baseline="3000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1)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2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810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고용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  <a:p>
                      <a:pPr marL="3810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보험</a:t>
                      </a:r>
                      <a:r>
                        <a:rPr lang="en-US" altLang="ko-KR" sz="2000" kern="0" spc="20" baseline="3000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3)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0" kern="0" spc="2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>
                      <a:noFill/>
                    </a:lnR>
                    <a:lnT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788645"/>
                  </a:ext>
                </a:extLst>
              </a:tr>
              <a:tr h="3641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증감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증감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2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증감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675757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&lt;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임금근로자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&gt;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69.5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-0.3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75.7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0.2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70.9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-0.7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753852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◦ 정 규 직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87.5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1.3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91.5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1.4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87.2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0.2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8952551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◦ 비정규직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37.9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1.3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48.0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2.1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44.9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1.3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74332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 </a:t>
                      </a: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한 시 적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49.0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-1.6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61.7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-1.2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57.1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-0.8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552385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․</a:t>
                      </a: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기 간 제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49.0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-2.3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63.1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-2.2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57.6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-1.2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068166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․</a:t>
                      </a: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비기간제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49.1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1.1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56.3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2.1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55.0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0.4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915780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 </a:t>
                      </a: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시 간 제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19.8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1.2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26.7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1.7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26.1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1.3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976110"/>
                  </a:ext>
                </a:extLst>
              </a:tr>
              <a:tr h="42376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 </a:t>
                      </a: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비 전 형</a:t>
                      </a:r>
                      <a:endParaRPr lang="ko-KR" altLang="en-US" sz="2000" kern="0" spc="0">
                        <a:solidFill>
                          <a:srgbClr val="000000"/>
                        </a:solidFill>
                        <a:effectLst/>
                        <a:latin typeface="한양신명조"/>
                        <a:ea typeface="휴먼명조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19.1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25146" cap="flat" cmpd="dbl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-0.7 </a:t>
                      </a:r>
                      <a:endParaRPr lang="en-US" sz="20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32.3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0.2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29.0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7112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HCI Poppy"/>
                          <a:ea typeface="휴먼명조"/>
                        </a:rPr>
                        <a:t>-0.9 </a:t>
                      </a:r>
                      <a:endParaRPr lang="en-US" sz="20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07950" anchor="ctr">
                    <a:lnL w="3556" cap="flat" cmpd="sng" algn="ctr">
                      <a:solidFill>
                        <a:srgbClr val="5D5D5D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5D5D5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3408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1998825" y="500085"/>
            <a:ext cx="5226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400" b="1" dirty="0">
                <a:solidFill>
                  <a:srgbClr val="000000"/>
                </a:solidFill>
                <a:latin typeface="HCI Poppy"/>
                <a:ea typeface="휴먼명조"/>
              </a:rPr>
              <a:t> </a:t>
            </a:r>
            <a:r>
              <a:rPr lang="ko-KR" altLang="en-US" sz="2400" b="1" dirty="0" smtClean="0">
                <a:solidFill>
                  <a:srgbClr val="000000"/>
                </a:solidFill>
                <a:latin typeface="HCI Poppy"/>
                <a:ea typeface="휴먼명조"/>
              </a:rPr>
              <a:t>고용형태별 </a:t>
            </a:r>
            <a:r>
              <a:rPr lang="ko-KR" altLang="en-US" sz="2400" b="1" dirty="0" smtClean="0">
                <a:solidFill>
                  <a:srgbClr val="000000"/>
                </a:solidFill>
                <a:latin typeface="한양신명조"/>
                <a:ea typeface="휴먼명조"/>
              </a:rPr>
              <a:t>사회보험 </a:t>
            </a:r>
            <a:r>
              <a:rPr lang="ko-KR" altLang="en-US" sz="2400" b="1" dirty="0" err="1" smtClean="0">
                <a:solidFill>
                  <a:srgbClr val="000000"/>
                </a:solidFill>
                <a:latin typeface="한양신명조"/>
                <a:ea typeface="휴먼명조"/>
              </a:rPr>
              <a:t>가입률</a:t>
            </a:r>
            <a:r>
              <a:rPr lang="en-US" altLang="ko-KR" b="1" dirty="0" smtClean="0">
                <a:solidFill>
                  <a:srgbClr val="000000"/>
                </a:solidFill>
                <a:latin typeface="한양신명조"/>
                <a:ea typeface="휴먼명조"/>
              </a:rPr>
              <a:t>(2019. 8)</a:t>
            </a:r>
            <a:r>
              <a:rPr lang="ko-KR" altLang="en-US" b="1" dirty="0" smtClean="0">
                <a:solidFill>
                  <a:srgbClr val="000000"/>
                </a:solidFill>
                <a:latin typeface="한양신명조"/>
                <a:ea typeface="휴먼명조"/>
              </a:rPr>
              <a:t> </a:t>
            </a:r>
            <a:endParaRPr lang="en-US" altLang="ko-KR" sz="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39985" y="5586626"/>
            <a:ext cx="61269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주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1)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직장가입자만 집계한 수치임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(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지역가입자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수급권자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 및 </a:t>
            </a:r>
            <a:r>
              <a:rPr kumimoji="0" lang="ko-KR" alt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피부양자는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 제외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) </a:t>
            </a:r>
            <a:endParaRPr kumimoji="0" lang="en-US" altLang="ko-K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2)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공무원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군인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사립학교 교직원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별정우체국법이 정하는 연금 등 </a:t>
            </a:r>
            <a:r>
              <a:rPr kumimoji="0" lang="ko-KR" alt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특수직역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 연금 포함</a:t>
            </a:r>
            <a:endParaRPr kumimoji="0" lang="ko-KR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3)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공무원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사립학교 교직원</a:t>
            </a:r>
            <a:r>
              <a:rPr kumimoji="0" lang="en-US" altLang="ko-K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별정우체국</a:t>
            </a:r>
            <a:r>
              <a:rPr kumimoji="0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한양신명조"/>
                <a:ea typeface="휴먼명조"/>
              </a:rPr>
              <a:t> 직원은 응답대상에서 제외</a:t>
            </a:r>
            <a:endParaRPr kumimoji="0" lang="en-US" altLang="ko-K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한양신명조"/>
              <a:ea typeface="휴먼명조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200" dirty="0" smtClean="0">
                <a:solidFill>
                  <a:srgbClr val="000000"/>
                </a:solidFill>
                <a:latin typeface="한양신명조"/>
              </a:rPr>
              <a:t>자료</a:t>
            </a:r>
            <a:r>
              <a:rPr lang="en-US" altLang="ko-KR" sz="1200" dirty="0" smtClean="0">
                <a:solidFill>
                  <a:srgbClr val="000000"/>
                </a:solidFill>
                <a:latin typeface="한양신명조"/>
              </a:rPr>
              <a:t>: </a:t>
            </a:r>
            <a:r>
              <a:rPr lang="ko-KR" altLang="en-US" sz="1200" dirty="0" smtClean="0">
                <a:solidFill>
                  <a:srgbClr val="000000"/>
                </a:solidFill>
                <a:latin typeface="한양신명조"/>
              </a:rPr>
              <a:t>통계청</a:t>
            </a:r>
            <a:r>
              <a:rPr lang="en-US" altLang="ko-KR" sz="1200" dirty="0" smtClean="0">
                <a:solidFill>
                  <a:srgbClr val="000000"/>
                </a:solidFill>
                <a:latin typeface="한양신명조"/>
              </a:rPr>
              <a:t>.2019. 8.  </a:t>
            </a:r>
            <a:r>
              <a:rPr lang="ko-KR" altLang="en-US" sz="1200" dirty="0" smtClean="0">
                <a:solidFill>
                  <a:srgbClr val="000000"/>
                </a:solidFill>
                <a:latin typeface="한양신명조"/>
              </a:rPr>
              <a:t>경제활동인구조사 </a:t>
            </a:r>
            <a:r>
              <a:rPr lang="ko-KR" altLang="en-US" sz="1200" dirty="0" err="1" smtClean="0">
                <a:solidFill>
                  <a:srgbClr val="000000"/>
                </a:solidFill>
                <a:latin typeface="한양신명조"/>
              </a:rPr>
              <a:t>부가조사</a:t>
            </a:r>
            <a:endParaRPr kumimoji="0" lang="ko-KR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0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490036" y="1362140"/>
            <a:ext cx="8105755" cy="5053430"/>
            <a:chOff x="163991" y="5181940"/>
            <a:chExt cx="1756639" cy="1777147"/>
          </a:xfrm>
        </p:grpSpPr>
        <p:sp>
          <p:nvSpPr>
            <p:cNvPr id="18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6665" y="518194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9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3716A996-A39B-423C-A8EB-DE2608890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2800" dirty="0" err="1" smtClean="0">
                <a:solidFill>
                  <a:schemeClr val="tx1"/>
                </a:solidFill>
                <a:latin typeface="+mn-ea"/>
                <a:cs typeface="Arial" pitchFamily="34" charset="0"/>
              </a:rPr>
              <a:t>외국제도가</a:t>
            </a:r>
            <a:r>
              <a:rPr lang="ko-KR" altLang="en-US" sz="28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 한국의 고용안전망에 주는 함의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228709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각 삼각형 6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521939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sp>
        <p:nvSpPr>
          <p:cNvPr id="8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898137" y="-2390065"/>
            <a:ext cx="437842" cy="7388394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8691696" y="6586304"/>
            <a:ext cx="467544" cy="332656"/>
          </a:xfrm>
        </p:spPr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26</a:t>
            </a:fld>
            <a:endParaRPr lang="ko-KR" altLang="en-US"/>
          </a:p>
        </p:txBody>
      </p:sp>
      <p:sp>
        <p:nvSpPr>
          <p:cNvPr id="11" name="내용 개체 틀 2"/>
          <p:cNvSpPr txBox="1"/>
          <p:nvPr/>
        </p:nvSpPr>
        <p:spPr>
          <a:xfrm>
            <a:off x="508362" y="1471468"/>
            <a:ext cx="8016283" cy="488555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고용보험의 낮은 </a:t>
            </a:r>
            <a:r>
              <a:rPr lang="ko-KR" altLang="en-US" sz="2000" dirty="0" err="1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적용률</a:t>
            </a: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 </a:t>
            </a:r>
            <a:r>
              <a:rPr lang="en-US" altLang="ko-KR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- </a:t>
            </a:r>
            <a:r>
              <a:rPr lang="ko-KR" altLang="en-US" sz="1800" dirty="0" smtClean="0"/>
              <a:t>코로나</a:t>
            </a:r>
            <a:r>
              <a:rPr lang="en-US" altLang="ko-KR" sz="1800" dirty="0"/>
              <a:t>19</a:t>
            </a:r>
            <a:r>
              <a:rPr lang="ko-KR" altLang="en-US" sz="1800" dirty="0"/>
              <a:t>로 촉발된 </a:t>
            </a:r>
            <a:r>
              <a:rPr lang="ko-KR" altLang="en-US" sz="1800" dirty="0" smtClean="0"/>
              <a:t>고용위기 </a:t>
            </a:r>
            <a:r>
              <a:rPr lang="ko-KR" altLang="en-US" sz="1800" dirty="0"/>
              <a:t>속에서 </a:t>
            </a:r>
            <a:r>
              <a:rPr lang="ko-KR" altLang="en-US" sz="1800" dirty="0" smtClean="0"/>
              <a:t>노동시장 </a:t>
            </a:r>
            <a:r>
              <a:rPr lang="ko-KR" altLang="en-US" sz="1800" dirty="0" smtClean="0"/>
              <a:t>취약계층이 </a:t>
            </a:r>
            <a:r>
              <a:rPr lang="ko-KR" altLang="en-US" sz="1800" dirty="0" smtClean="0"/>
              <a:t>실업과</a:t>
            </a:r>
            <a:r>
              <a:rPr lang="en-US" altLang="ko-KR" sz="1800" dirty="0" smtClean="0"/>
              <a:t> </a:t>
            </a:r>
            <a:r>
              <a:rPr lang="ko-KR" altLang="en-US" sz="1800" dirty="0" err="1" smtClean="0"/>
              <a:t>소득감소가</a:t>
            </a:r>
            <a:r>
              <a:rPr lang="ko-KR" altLang="en-US" sz="1800" dirty="0" smtClean="0"/>
              <a:t> 먼저 일어나는데 비해 </a:t>
            </a:r>
            <a:r>
              <a:rPr lang="ko-KR" altLang="en-US" sz="1800" dirty="0"/>
              <a:t>고용안전망의 </a:t>
            </a:r>
            <a:r>
              <a:rPr lang="ko-KR" altLang="en-US" sz="1800" dirty="0" smtClean="0"/>
              <a:t>보호에서 배제</a:t>
            </a:r>
            <a:endParaRPr lang="en-US" altLang="ko-KR" sz="1800" dirty="0" smtClean="0"/>
          </a:p>
          <a:p>
            <a:pPr marL="176400" indent="-17640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ko-KR" sz="1800" dirty="0" smtClean="0"/>
              <a:t>- </a:t>
            </a:r>
            <a:r>
              <a:rPr lang="ko-KR" altLang="en-US" sz="1600" dirty="0" smtClean="0"/>
              <a:t>실업급여 </a:t>
            </a:r>
            <a:r>
              <a:rPr lang="ko-KR" altLang="en-US" sz="1600" dirty="0" err="1" smtClean="0"/>
              <a:t>수급률이</a:t>
            </a:r>
            <a:r>
              <a:rPr lang="ko-KR" altLang="en-US" sz="1600" dirty="0" smtClean="0"/>
              <a:t> </a:t>
            </a:r>
            <a:r>
              <a:rPr lang="ko-KR" altLang="en-US" sz="1600" dirty="0"/>
              <a:t>고용안전망의 </a:t>
            </a:r>
            <a:r>
              <a:rPr lang="ko-KR" altLang="en-US" sz="1600" dirty="0" smtClean="0"/>
              <a:t>핵심척도인데 </a:t>
            </a:r>
            <a:r>
              <a:rPr lang="ko-KR" altLang="en-US" sz="1600" dirty="0"/>
              <a:t>한국은 </a:t>
            </a:r>
            <a:r>
              <a:rPr lang="en-US" altLang="ko-KR" sz="1600" dirty="0"/>
              <a:t>40% </a:t>
            </a:r>
            <a:r>
              <a:rPr lang="ko-KR" altLang="en-US" sz="1600" dirty="0" smtClean="0"/>
              <a:t>수준으로 </a:t>
            </a:r>
            <a:r>
              <a:rPr lang="en-US" altLang="ko-KR" sz="1600" dirty="0" smtClean="0"/>
              <a:t>OECD</a:t>
            </a:r>
            <a:r>
              <a:rPr lang="ko-KR" altLang="en-US" sz="1600" dirty="0" smtClean="0"/>
              <a:t>가입국들 </a:t>
            </a:r>
            <a:r>
              <a:rPr lang="ko-KR" altLang="en-US" sz="1600" dirty="0"/>
              <a:t>평균인 </a:t>
            </a:r>
            <a:r>
              <a:rPr lang="en-US" altLang="ko-KR" sz="1600" dirty="0"/>
              <a:t>60%</a:t>
            </a:r>
            <a:r>
              <a:rPr lang="ko-KR" altLang="en-US" sz="1600" dirty="0"/>
              <a:t>의 </a:t>
            </a:r>
            <a:r>
              <a:rPr lang="en-US" altLang="ko-KR" sz="1600" dirty="0"/>
              <a:t>2/3 </a:t>
            </a:r>
            <a:r>
              <a:rPr lang="ko-KR" altLang="en-US" sz="1600" dirty="0" smtClean="0"/>
              <a:t>수준</a:t>
            </a:r>
            <a:endParaRPr lang="ko-KR" altLang="en-US" sz="1600" dirty="0"/>
          </a:p>
          <a:p>
            <a:pPr marL="180975" lvl="0" indent="-180975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2000" dirty="0" smtClean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>노동시장의 구조적 불안정성을 고려한 고용보험 확대 전략 필요</a:t>
            </a:r>
            <a:endParaRPr lang="en-US" altLang="ko-KR" sz="2000" dirty="0" smtClean="0">
              <a:solidFill>
                <a:srgbClr val="000000"/>
              </a:solidFill>
              <a:latin typeface="함초롬바탕" panose="02030604000101010101" pitchFamily="18" charset="-127"/>
              <a:ea typeface="KoPub돋움체 Bold" panose="02020603020101020101"/>
            </a:endParaRPr>
          </a:p>
          <a:p>
            <a:pPr marL="176213" indent="-176213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600" dirty="0" smtClean="0"/>
              <a:t>고용구조의 구조적 </a:t>
            </a:r>
            <a:r>
              <a:rPr lang="ko-KR" altLang="en-US" sz="1600" dirty="0"/>
              <a:t>특성인 영세자영업의 높은 비율</a:t>
            </a:r>
            <a:r>
              <a:rPr lang="en-US" altLang="ko-KR" sz="1600" dirty="0"/>
              <a:t>(</a:t>
            </a:r>
            <a:r>
              <a:rPr lang="ko-KR" altLang="en-US" sz="1600" dirty="0"/>
              <a:t>약 </a:t>
            </a:r>
            <a:r>
              <a:rPr lang="en-US" altLang="ko-KR" sz="1600" dirty="0" smtClean="0"/>
              <a:t>25</a:t>
            </a:r>
            <a:r>
              <a:rPr lang="en-US" altLang="ko-KR" sz="1600" dirty="0"/>
              <a:t>%), </a:t>
            </a:r>
            <a:r>
              <a:rPr lang="ko-KR" altLang="en-US" sz="1600" dirty="0" smtClean="0"/>
              <a:t>높은 비정규직 비율 </a:t>
            </a:r>
            <a:r>
              <a:rPr lang="en-US" altLang="ko-KR" sz="1600" dirty="0" smtClean="0"/>
              <a:t>(</a:t>
            </a:r>
            <a:r>
              <a:rPr lang="ko-KR" altLang="en-US" sz="1600" dirty="0"/>
              <a:t>근로자의 </a:t>
            </a:r>
            <a:r>
              <a:rPr lang="en-US" altLang="ko-KR" sz="1600" dirty="0"/>
              <a:t>34</a:t>
            </a:r>
            <a:r>
              <a:rPr lang="en-US" altLang="ko-KR" sz="1600" dirty="0" smtClean="0"/>
              <a:t>%), 160</a:t>
            </a:r>
            <a:r>
              <a:rPr lang="ko-KR" altLang="en-US" sz="1600" dirty="0" smtClean="0"/>
              <a:t>만에 이르는 </a:t>
            </a:r>
            <a:r>
              <a:rPr lang="ko-KR" altLang="en-US" sz="1600" dirty="0" err="1" smtClean="0"/>
              <a:t>특고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영세소기업들의 </a:t>
            </a:r>
            <a:r>
              <a:rPr lang="ko-KR" altLang="en-US" sz="1600" dirty="0"/>
              <a:t>높은 비중</a:t>
            </a:r>
            <a:r>
              <a:rPr lang="en-US" altLang="ko-KR" sz="1600" dirty="0"/>
              <a:t>(378</a:t>
            </a:r>
            <a:r>
              <a:rPr lang="ko-KR" altLang="en-US" sz="1600" dirty="0"/>
              <a:t>만명 </a:t>
            </a:r>
            <a:r>
              <a:rPr lang="ko-KR" altLang="en-US" sz="1600" dirty="0" smtClean="0"/>
              <a:t>고용</a:t>
            </a:r>
            <a:r>
              <a:rPr lang="en-US" altLang="ko-KR" sz="1600" dirty="0" smtClean="0"/>
              <a:t>)</a:t>
            </a:r>
            <a:r>
              <a:rPr lang="ko-KR" altLang="en-US" sz="1600" dirty="0" smtClean="0"/>
              <a:t>에 따라</a:t>
            </a:r>
            <a:r>
              <a:rPr lang="en-US" altLang="ko-KR" sz="1600" dirty="0" smtClean="0"/>
              <a:t> 2019</a:t>
            </a:r>
            <a:r>
              <a:rPr lang="ko-KR" altLang="en-US" sz="1600" dirty="0"/>
              <a:t>년 </a:t>
            </a:r>
            <a:r>
              <a:rPr lang="ko-KR" altLang="en-US" sz="1600" dirty="0" smtClean="0"/>
              <a:t>고용보 험 가입자의 </a:t>
            </a:r>
            <a:r>
              <a:rPr lang="en-US" altLang="ko-KR" sz="1600" dirty="0" smtClean="0"/>
              <a:t>52.9</a:t>
            </a:r>
            <a:r>
              <a:rPr lang="en-US" altLang="ko-KR" sz="1600" dirty="0"/>
              <a:t>%</a:t>
            </a:r>
            <a:r>
              <a:rPr lang="ko-KR" altLang="en-US" sz="1600" dirty="0"/>
              <a:t>가 </a:t>
            </a:r>
            <a:r>
              <a:rPr lang="ko-KR" altLang="en-US" sz="1600" dirty="0" err="1" smtClean="0"/>
              <a:t>신규취득자</a:t>
            </a:r>
            <a:r>
              <a:rPr lang="en-US" altLang="ko-KR" sz="1600" dirty="0"/>
              <a:t>(</a:t>
            </a:r>
            <a:r>
              <a:rPr lang="ko-KR" altLang="en-US" sz="1600" dirty="0"/>
              <a:t>과거 </a:t>
            </a:r>
            <a:r>
              <a:rPr lang="ko-KR" altLang="en-US" sz="1600" dirty="0" smtClean="0"/>
              <a:t>가입자 </a:t>
            </a:r>
            <a:r>
              <a:rPr lang="ko-KR" altLang="en-US" sz="1600" dirty="0"/>
              <a:t>포함</a:t>
            </a:r>
            <a:r>
              <a:rPr lang="en-US" altLang="ko-KR" sz="1600" dirty="0"/>
              <a:t>), 49.1%</a:t>
            </a:r>
            <a:r>
              <a:rPr lang="ko-KR" altLang="en-US" sz="1600" dirty="0"/>
              <a:t>가 </a:t>
            </a:r>
            <a:r>
              <a:rPr lang="ko-KR" altLang="en-US" sz="1600" dirty="0" err="1" smtClean="0"/>
              <a:t>자격상실자</a:t>
            </a:r>
            <a:r>
              <a:rPr lang="ko-KR" altLang="en-US" sz="1600" dirty="0" smtClean="0"/>
              <a:t> 로 노동시장의 높 은 유동성을 반영함</a:t>
            </a:r>
            <a:r>
              <a:rPr lang="en-US" altLang="ko-KR" sz="1600" dirty="0" smtClean="0"/>
              <a:t>.</a:t>
            </a:r>
          </a:p>
          <a:p>
            <a:pPr marL="176213" indent="-176213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이들 노동시장의 구조적 불안정성을 반영하여 소득파악과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보험료 부과가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보다 쉬운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계층과 </a:t>
            </a:r>
            <a:r>
              <a:rPr lang="ko-KR" altLang="en-US" sz="1600" dirty="0" smtClean="0">
                <a:solidFill>
                  <a:srgbClr val="000000"/>
                </a:solidFill>
                <a:latin typeface="+mn-ea"/>
              </a:rPr>
              <a:t>집단부터 고용보험의 단계적 </a:t>
            </a:r>
            <a:r>
              <a:rPr lang="ko-KR" altLang="en-US" sz="1600" dirty="0" err="1" smtClean="0">
                <a:solidFill>
                  <a:srgbClr val="000000"/>
                </a:solidFill>
                <a:latin typeface="+mn-ea"/>
              </a:rPr>
              <a:t>확대전략</a:t>
            </a:r>
            <a:endParaRPr lang="en-US" altLang="ko-KR" sz="1600" dirty="0" smtClean="0">
              <a:solidFill>
                <a:srgbClr val="000000"/>
              </a:solidFill>
              <a:latin typeface="+mn-ea"/>
            </a:endParaRPr>
          </a:p>
          <a:p>
            <a:pPr marL="176213" indent="-176213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노동시장의 구조적 불안정성으로 인한 </a:t>
            </a:r>
            <a:r>
              <a:rPr lang="ko-KR" altLang="en-US" sz="2000" dirty="0" smtClean="0">
                <a:solidFill>
                  <a:srgbClr val="000000"/>
                </a:solidFill>
                <a:latin typeface="+mn-ea"/>
                <a:ea typeface="KoPub돋움체 Bold" panose="02020603020101020101"/>
              </a:rPr>
              <a:t>고용보험 확대의 한계는 실업부조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취업지원제도</a:t>
            </a:r>
            <a:r>
              <a:rPr lang="en-US" altLang="ko-KR" sz="1800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sz="1800" dirty="0" smtClean="0">
                <a:solidFill>
                  <a:srgbClr val="000000"/>
                </a:solidFill>
                <a:latin typeface="+mn-ea"/>
              </a:rPr>
              <a:t>의 도입을 통한 해결 모색</a:t>
            </a:r>
            <a:endParaRPr lang="en-US" altLang="ko-KR" sz="1800" dirty="0" smtClean="0">
              <a:solidFill>
                <a:srgbClr val="000000"/>
              </a:solidFill>
              <a:latin typeface="+mn-ea"/>
            </a:endParaRPr>
          </a:p>
          <a:p>
            <a:pPr marL="176213" indent="-176213" eaLnBrk="0" fontAlgn="base" latinLnBrk="0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고용보험의 확대 노력은 자영업자</a:t>
            </a:r>
            <a:r>
              <a:rPr lang="en-US" altLang="ko-KR" sz="1600" spc="-200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spc="-200" dirty="0" err="1" smtClean="0">
                <a:solidFill>
                  <a:srgbClr val="000000"/>
                </a:solidFill>
                <a:latin typeface="+mn-ea"/>
              </a:rPr>
              <a:t>특고</a:t>
            </a:r>
            <a:r>
              <a:rPr lang="en-US" altLang="ko-KR" sz="1600" spc="-200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비정규직</a:t>
            </a:r>
            <a:r>
              <a:rPr lang="en-US" altLang="ko-KR" sz="1600" spc="-200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영세소기업의 높은 비중 때문에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한계가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있기 때문에 고용보험에 가입하기 어려운 노동시장 취약계층은 </a:t>
            </a:r>
            <a:r>
              <a:rPr lang="ko-KR" altLang="en-US" sz="1600" spc="-200" dirty="0" err="1" smtClean="0">
                <a:solidFill>
                  <a:srgbClr val="000000"/>
                </a:solidFill>
                <a:latin typeface="+mn-ea"/>
              </a:rPr>
              <a:t>실업부조를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통해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고용불안정을 </a:t>
            </a:r>
            <a:r>
              <a:rPr lang="ko-KR" altLang="en-US" sz="1600" spc="-200" dirty="0" smtClean="0">
                <a:solidFill>
                  <a:srgbClr val="000000"/>
                </a:solidFill>
                <a:latin typeface="+mn-ea"/>
              </a:rPr>
              <a:t>해소</a:t>
            </a:r>
            <a:endParaRPr lang="en-US" altLang="ko-KR" sz="1600" spc="-200" dirty="0" smtClean="0">
              <a:solidFill>
                <a:srgbClr val="000000"/>
              </a:solidFill>
              <a:latin typeface="+mn-ea"/>
            </a:endParaRPr>
          </a:p>
          <a:p>
            <a:pPr marL="176213" indent="-176213"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sz="1800" spc="-100" dirty="0" smtClean="0">
                <a:solidFill>
                  <a:srgbClr val="000000"/>
                </a:solidFill>
                <a:latin typeface="+mn-ea"/>
              </a:rPr>
              <a:t>코로나</a:t>
            </a:r>
            <a:r>
              <a:rPr lang="en-US" altLang="ko-KR" sz="1800" spc="-100" dirty="0" smtClean="0">
                <a:solidFill>
                  <a:srgbClr val="000000"/>
                </a:solidFill>
                <a:latin typeface="+mn-ea"/>
              </a:rPr>
              <a:t>19</a:t>
            </a:r>
            <a:r>
              <a:rPr lang="ko-KR" altLang="en-US" sz="1800" spc="-100" dirty="0" smtClean="0">
                <a:solidFill>
                  <a:srgbClr val="000000"/>
                </a:solidFill>
                <a:latin typeface="+mn-ea"/>
              </a:rPr>
              <a:t>위기 속 </a:t>
            </a:r>
            <a:r>
              <a:rPr lang="ko-KR" altLang="en-US" sz="1800" spc="-100" dirty="0">
                <a:solidFill>
                  <a:srgbClr val="000000"/>
                </a:solidFill>
                <a:latin typeface="+mn-ea"/>
              </a:rPr>
              <a:t>넓은 </a:t>
            </a:r>
            <a:r>
              <a:rPr lang="ko-KR" altLang="en-US" sz="2000" spc="-100" dirty="0">
                <a:solidFill>
                  <a:srgbClr val="000000"/>
                </a:solidFill>
                <a:latin typeface="+mn-ea"/>
                <a:ea typeface="KoPub돋움체 Bold" panose="02020603020101020101"/>
              </a:rPr>
              <a:t>고용보험 </a:t>
            </a:r>
            <a:r>
              <a:rPr lang="ko-KR" altLang="en-US" sz="2000" spc="-100" dirty="0" smtClean="0">
                <a:solidFill>
                  <a:srgbClr val="000000"/>
                </a:solidFill>
                <a:latin typeface="+mn-ea"/>
                <a:ea typeface="KoPub돋움체 Bold" panose="02020603020101020101"/>
              </a:rPr>
              <a:t>사각지대에 대한 임시대응으로 긴급고용안정 </a:t>
            </a:r>
            <a:r>
              <a:rPr lang="ko-KR" altLang="en-US" sz="2000" spc="-100" dirty="0" smtClean="0">
                <a:solidFill>
                  <a:srgbClr val="000000"/>
                </a:solidFill>
                <a:latin typeface="+mn-ea"/>
                <a:ea typeface="KoPub돋움체 Bold" panose="02020603020101020101"/>
              </a:rPr>
              <a:t>지원금</a:t>
            </a:r>
            <a:r>
              <a:rPr lang="ko-KR" altLang="en-US" sz="1800" spc="-100" dirty="0" smtClean="0">
                <a:solidFill>
                  <a:srgbClr val="000000"/>
                </a:solidFill>
                <a:latin typeface="+mn-ea"/>
              </a:rPr>
              <a:t>과 </a:t>
            </a:r>
            <a:r>
              <a:rPr lang="ko-KR" altLang="en-US" sz="1800" spc="-100" dirty="0" smtClean="0">
                <a:solidFill>
                  <a:srgbClr val="000000"/>
                </a:solidFill>
                <a:latin typeface="+mn-ea"/>
              </a:rPr>
              <a:t>같은 일시적 실업부조 활용 필요</a:t>
            </a:r>
            <a:r>
              <a:rPr lang="en-US" altLang="ko-KR" sz="1800" spc="-100" dirty="0" smtClean="0">
                <a:solidFill>
                  <a:srgbClr val="000000"/>
                </a:solidFill>
                <a:latin typeface="+mn-ea"/>
              </a:rPr>
              <a:t> </a:t>
            </a:r>
            <a:endParaRPr lang="en-US" altLang="ko-KR" sz="1600" spc="-100" dirty="0"/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1" y="1057747"/>
            <a:ext cx="6968300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고용보험의 </a:t>
            </a:r>
            <a:r>
              <a:rPr lang="ko-KR" altLang="en-US" sz="2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적용률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확대와 </a:t>
            </a:r>
            <a:r>
              <a:rPr lang="ko-KR" altLang="en-US" sz="2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실업부조의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도입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75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569166" y="1309385"/>
            <a:ext cx="8105755" cy="5053430"/>
            <a:chOff x="163991" y="5181940"/>
            <a:chExt cx="1756639" cy="1777147"/>
          </a:xfrm>
        </p:grpSpPr>
        <p:sp>
          <p:nvSpPr>
            <p:cNvPr id="18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6665" y="518194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9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228709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각 삼각형 6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521939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sp>
        <p:nvSpPr>
          <p:cNvPr id="8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898137" y="-2390065"/>
            <a:ext cx="437842" cy="7388394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8691696" y="6586304"/>
            <a:ext cx="467544" cy="332656"/>
          </a:xfrm>
        </p:spPr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27</a:t>
            </a:fld>
            <a:endParaRPr lang="ko-KR" altLang="en-US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3716A996-A39B-423C-A8EB-DE2608890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28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한국형 </a:t>
            </a:r>
            <a:r>
              <a:rPr lang="ko-KR" altLang="en-US" sz="2800" dirty="0" err="1" smtClean="0">
                <a:solidFill>
                  <a:schemeClr val="tx1"/>
                </a:solidFill>
                <a:latin typeface="+mn-ea"/>
                <a:cs typeface="Arial" pitchFamily="34" charset="0"/>
              </a:rPr>
              <a:t>사회부조</a:t>
            </a:r>
            <a:r>
              <a:rPr lang="en-US" altLang="ko-KR" sz="20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긴급고용안정지원금</a:t>
            </a:r>
            <a:r>
              <a:rPr lang="en-US" altLang="ko-KR" sz="20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+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실업자 취업지원</a:t>
            </a:r>
            <a:r>
              <a:rPr lang="en-US" altLang="ko-KR" sz="2000" dirty="0" smtClean="0">
                <a:solidFill>
                  <a:schemeClr val="tx1"/>
                </a:solidFill>
                <a:latin typeface="+mn-ea"/>
                <a:cs typeface="Arial" pitchFamily="34" charset="0"/>
              </a:rPr>
              <a:t>)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1" y="1057739"/>
            <a:ext cx="6968300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코로나</a:t>
            </a:r>
            <a:r>
              <a:rPr lang="en-US" altLang="ko-K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19 </a:t>
            </a:r>
            <a:r>
              <a:rPr lang="ko-KR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긴급고용안정 지원금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81506" y="1571936"/>
            <a:ext cx="8022270" cy="469102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6213" marR="0" lvl="0" indent="-176213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Y울릉도M"/>
                <a:ea typeface="KoPub돋움체 Bold" panose="02020603020101020101"/>
              </a:rPr>
              <a:t>(</a:t>
            </a:r>
            <a:r>
              <a:rPr kumimoji="0" lang="ko-KR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KoPub돋움체 Bold" panose="02020603020101020101"/>
              </a:rPr>
              <a:t>대상</a:t>
            </a:r>
            <a:r>
              <a:rPr kumimoji="0" lang="en-US" altLang="ko-K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Y울릉도M"/>
                <a:ea typeface="KoPub돋움체 Bold" panose="02020603020101020101"/>
              </a:rPr>
              <a:t>)</a:t>
            </a:r>
            <a:r>
              <a:rPr kumimoji="0" lang="ko-KR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KoPub돋움체 Bold" panose="02020603020101020101"/>
              </a:rPr>
              <a:t>고용보험 사각지대</a:t>
            </a:r>
            <a:r>
              <a:rPr kumimoji="0" lang="ko-KR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KoPub돋움체 Bold" panose="02020603020101020101"/>
              </a:rPr>
              <a:t>에 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휴먼명조"/>
              </a:rPr>
              <a:t>있는 </a:t>
            </a:r>
            <a:r>
              <a:rPr kumimoji="0" lang="ko-KR" alt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휴먼명조"/>
              </a:rPr>
              <a:t>일정소득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휴먼명조"/>
              </a:rPr>
              <a:t> 이하 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영세 자영업자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특고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HCI Poppy"/>
                <a:ea typeface="휴먼명조"/>
              </a:rPr>
              <a:t>· 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프리랜서</a:t>
            </a:r>
            <a:r>
              <a:rPr kumimoji="0" lang="ko-KR" altLang="en-US" b="1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HCI Poppy"/>
                <a:ea typeface="휴먼명조"/>
              </a:rPr>
              <a:t>*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HCI Poppy"/>
                <a:ea typeface="휴먼명조"/>
              </a:rPr>
              <a:t>, </a:t>
            </a:r>
            <a:r>
              <a:rPr kumimoji="0" lang="ko-KR" altLang="en-US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무급휴직자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 등 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93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만명에 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1.5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조 지원</a:t>
            </a:r>
            <a:r>
              <a:rPr kumimoji="0" lang="ko-KR" altLang="en-US" sz="15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함초롬바탕" panose="02030604000101010101" pitchFamily="18" charset="-127"/>
                <a:ea typeface="휴먼명조"/>
              </a:rPr>
              <a:t> </a:t>
            </a:r>
            <a:endParaRPr kumimoji="0" lang="en-US" altLang="ko-KR" sz="15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함초롬바탕" panose="02030604000101010101" pitchFamily="18" charset="-127"/>
              <a:ea typeface="휴먼명조"/>
            </a:endParaRPr>
          </a:p>
          <a:p>
            <a:pPr marL="176400" marR="0" lvl="0" indent="-17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특고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･프리랜서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영세사업장 무급휴직자에 대한 생계지원은 기 </a:t>
            </a:r>
            <a:r>
              <a:rPr kumimoji="0" lang="ko-KR" alt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시행중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지역고용대응 등 특별지원사업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2</a:t>
            </a:r>
            <a:r>
              <a:rPr kumimoji="0" lang="ko-KR" alt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천억원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6400" marR="0" lvl="0" indent="-17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(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예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대리운전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학습지강사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교육연수기관 강사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연극</a:t>
            </a: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kumimoji="0" lang="ko-KR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영화 종사원 등</a:t>
            </a:r>
            <a:endParaRPr kumimoji="0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dirty="0" err="1">
                <a:solidFill>
                  <a:srgbClr val="000000"/>
                </a:solidFill>
                <a:latin typeface="+mn-ea"/>
              </a:rPr>
              <a:t>-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(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요건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)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</a:rPr>
              <a:t> 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코로나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19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의 영향으로 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</a:rPr>
              <a:t>소득 및 매출이 급격히 감소</a:t>
            </a:r>
            <a:endParaRPr kumimoji="0" lang="ko-KR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- (</a:t>
            </a:r>
            <a:r>
              <a:rPr kumimoji="0" lang="ko-KR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지원 내용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)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+mn-ea"/>
              </a:rPr>
              <a:t>月 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+mn-ea"/>
              </a:rPr>
              <a:t>50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+mn-ea"/>
              </a:rPr>
              <a:t>만원 </a:t>
            </a:r>
            <a:r>
              <a:rPr kumimoji="0" lang="en-US" altLang="ko-KR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+mn-ea"/>
              </a:rPr>
              <a:t>× 3</a:t>
            </a:r>
            <a:r>
              <a:rPr kumimoji="0" lang="ko-KR" altLang="en-US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+mn-ea"/>
              </a:rPr>
              <a:t>개월</a:t>
            </a:r>
            <a:endParaRPr kumimoji="0" lang="en-US" altLang="ko-KR" b="1" i="0" u="none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+mn-ea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en-US" altLang="ko-KR" sz="1500" b="1" dirty="0">
              <a:solidFill>
                <a:srgbClr val="0D0D0D"/>
              </a:solidFill>
              <a:latin typeface="함초롬바탕" panose="02030604000101010101" pitchFamily="18" charset="-127"/>
            </a:endParaRPr>
          </a:p>
          <a:p>
            <a:pPr marL="176213" indent="-176213" latinLnBrk="0">
              <a:buFont typeface="Wingdings" panose="05000000000000000000" pitchFamily="2" charset="2"/>
              <a:buChar char="§"/>
            </a:pPr>
            <a:r>
              <a:rPr lang="ko-KR" altLang="en-US" sz="2000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청년구직활동지원금 확대</a:t>
            </a:r>
            <a:r>
              <a:rPr lang="en-US" altLang="ko-KR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(+5</a:t>
            </a:r>
            <a:r>
              <a:rPr lang="ko-KR" altLang="en-US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만명</a:t>
            </a:r>
            <a:r>
              <a:rPr lang="en-US" altLang="ko-KR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, +0.13</a:t>
            </a:r>
            <a:r>
              <a:rPr lang="ko-KR" altLang="en-US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조원</a:t>
            </a:r>
            <a:r>
              <a:rPr lang="en-US" altLang="ko-KR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)</a:t>
            </a:r>
            <a:r>
              <a:rPr lang="ko-KR" altLang="en-US" kern="0" dirty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  <a:t/>
            </a:r>
            <a:br>
              <a:rPr lang="ko-KR" altLang="en-US" kern="0" dirty="0">
                <a:solidFill>
                  <a:srgbClr val="000000"/>
                </a:solidFill>
                <a:latin typeface="함초롬바탕" panose="02030604000101010101" pitchFamily="18" charset="-127"/>
                <a:ea typeface="KoPub돋움체 Bold" panose="02020603020101020101"/>
              </a:rPr>
            </a:br>
            <a:r>
              <a:rPr lang="ko-KR" altLang="en-US" kern="0" dirty="0" smtClean="0">
                <a:latin typeface="함초롬바탕" panose="02030604000101010101" pitchFamily="18" charset="-127"/>
                <a:ea typeface="KoPub돋움체 Bold" panose="02020603020101020101"/>
              </a:rPr>
              <a:t>  </a:t>
            </a:r>
            <a:r>
              <a:rPr lang="ko-KR" altLang="en-US" kern="0" dirty="0" smtClean="0">
                <a:latin typeface="HY울릉도M"/>
                <a:ea typeface="HY울릉도M"/>
              </a:rPr>
              <a:t>↳</a:t>
            </a:r>
            <a:r>
              <a:rPr lang="ko-KR" altLang="en-US" kern="0" dirty="0" smtClean="0">
                <a:latin typeface="함초롬바탕" panose="02030604000101010101" pitchFamily="18" charset="-127"/>
              </a:rPr>
              <a:t> </a:t>
            </a:r>
            <a:r>
              <a:rPr lang="ko-KR" altLang="en-US" kern="0" dirty="0">
                <a:latin typeface="맑은 고딕" panose="020B0503020000020004" pitchFamily="50" charset="-127"/>
              </a:rPr>
              <a:t>月 </a:t>
            </a:r>
            <a:r>
              <a:rPr lang="en-US" altLang="ko-KR" kern="0" dirty="0">
                <a:latin typeface="맑은 고딕" panose="020B0503020000020004" pitchFamily="50" charset="-127"/>
              </a:rPr>
              <a:t>50</a:t>
            </a:r>
            <a:r>
              <a:rPr lang="ko-KR" altLang="en-US" kern="0" dirty="0">
                <a:latin typeface="맑은 고딕" panose="020B0503020000020004" pitchFamily="50" charset="-127"/>
              </a:rPr>
              <a:t>만원 </a:t>
            </a:r>
            <a:r>
              <a:rPr lang="en-US" altLang="ko-KR" kern="0" dirty="0">
                <a:latin typeface="맑은 고딕" panose="020B0503020000020004" pitchFamily="50" charset="-127"/>
              </a:rPr>
              <a:t>× 6</a:t>
            </a:r>
            <a:r>
              <a:rPr lang="ko-KR" altLang="en-US" kern="0" dirty="0">
                <a:latin typeface="맑은 고딕" panose="020B0503020000020004" pitchFamily="50" charset="-127"/>
              </a:rPr>
              <a:t>개월</a:t>
            </a:r>
            <a:endParaRPr lang="ko-KR" altLang="en-US" kern="0" dirty="0">
              <a:latin typeface="함초롬바탕" panose="02030604000101010101" pitchFamily="18" charset="-127"/>
            </a:endParaRPr>
          </a:p>
          <a:p>
            <a:pPr marL="342900" indent="-342900" algn="just"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ko-KR" altLang="en-US" sz="2000" kern="0" dirty="0" smtClean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실업자 </a:t>
            </a:r>
            <a:r>
              <a:rPr lang="ko-KR" altLang="en-US" sz="2000" kern="0" dirty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등 취업지원 </a:t>
            </a:r>
            <a:r>
              <a:rPr lang="ko-KR" altLang="en-US" sz="2000" kern="0" dirty="0" smtClean="0">
                <a:solidFill>
                  <a:srgbClr val="000000"/>
                </a:solidFill>
                <a:latin typeface="HY울릉도M"/>
                <a:ea typeface="KoPub돋움체 Bold" panose="02020603020101020101"/>
              </a:rPr>
              <a:t>확대</a:t>
            </a:r>
            <a:endParaRPr lang="en-US" altLang="ko-KR" sz="2000" kern="0" dirty="0" smtClean="0">
              <a:solidFill>
                <a:srgbClr val="000000"/>
              </a:solidFill>
              <a:latin typeface="HY울릉도M"/>
              <a:ea typeface="KoPub돋움체 Bold" panose="02020603020101020101"/>
            </a:endParaRP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ko-KR" altLang="en-US" kern="0" dirty="0" smtClean="0">
                <a:solidFill>
                  <a:srgbClr val="000000"/>
                </a:solidFill>
                <a:latin typeface="HY울릉도M"/>
                <a:ea typeface="HY울릉도M"/>
              </a:rPr>
              <a:t>취업성공패키지 </a:t>
            </a:r>
            <a:r>
              <a:rPr lang="ko-KR" altLang="en-US" kern="0" dirty="0">
                <a:solidFill>
                  <a:srgbClr val="000000"/>
                </a:solidFill>
                <a:latin typeface="HY울릉도M"/>
                <a:ea typeface="HY울릉도M"/>
              </a:rPr>
              <a:t>확대</a:t>
            </a:r>
            <a:r>
              <a:rPr lang="en-US" altLang="ko-KR" sz="1600" kern="0" dirty="0">
                <a:solidFill>
                  <a:srgbClr val="000000"/>
                </a:solidFill>
                <a:latin typeface="HY울릉도M"/>
                <a:ea typeface="HY울릉도M"/>
              </a:rPr>
              <a:t>(+11</a:t>
            </a:r>
            <a:r>
              <a:rPr lang="ko-KR" altLang="en-US" sz="1600" kern="0" dirty="0">
                <a:solidFill>
                  <a:srgbClr val="000000"/>
                </a:solidFill>
                <a:latin typeface="HY울릉도M"/>
                <a:ea typeface="HY울릉도M"/>
              </a:rPr>
              <a:t>만명</a:t>
            </a:r>
            <a:r>
              <a:rPr lang="ko-KR" altLang="en-US" sz="1600" kern="0" baseline="30000" dirty="0">
                <a:solidFill>
                  <a:srgbClr val="000000"/>
                </a:solidFill>
                <a:latin typeface="HY울릉도M"/>
                <a:ea typeface="HY울릉도M"/>
              </a:rPr>
              <a:t>*</a:t>
            </a:r>
            <a:r>
              <a:rPr lang="en-US" altLang="ko-KR" sz="1600" kern="0" dirty="0">
                <a:solidFill>
                  <a:srgbClr val="000000"/>
                </a:solidFill>
                <a:latin typeface="HY울릉도M"/>
                <a:ea typeface="HY울릉도M"/>
              </a:rPr>
              <a:t>, +0.13</a:t>
            </a:r>
            <a:r>
              <a:rPr lang="ko-KR" altLang="en-US" sz="1600" kern="0" dirty="0">
                <a:solidFill>
                  <a:srgbClr val="000000"/>
                </a:solidFill>
                <a:latin typeface="HY울릉도M"/>
                <a:ea typeface="HY울릉도M"/>
              </a:rPr>
              <a:t>조원</a:t>
            </a:r>
            <a:r>
              <a:rPr lang="en-US" altLang="ko-KR" sz="1600" kern="0" dirty="0">
                <a:solidFill>
                  <a:srgbClr val="000000"/>
                </a:solidFill>
                <a:latin typeface="HY울릉도M"/>
                <a:ea typeface="HY울릉도M"/>
              </a:rPr>
              <a:t>)</a:t>
            </a:r>
            <a:r>
              <a:rPr lang="ko-KR" altLang="en-US" sz="1600" kern="0" dirty="0">
                <a:solidFill>
                  <a:srgbClr val="000000"/>
                </a:solidFill>
                <a:latin typeface="함초롬바탕" panose="02030604000101010101" pitchFamily="18" charset="-127"/>
                <a:ea typeface="HY울릉도M"/>
              </a:rPr>
              <a:t> </a:t>
            </a:r>
            <a:endParaRPr lang="en-US" altLang="ko-KR" sz="1600" kern="0" dirty="0" smtClean="0">
              <a:solidFill>
                <a:srgbClr val="000000"/>
              </a:solidFill>
              <a:latin typeface="함초롬바탕" panose="02030604000101010101" pitchFamily="18" charset="-127"/>
              <a:ea typeface="HY울릉도M"/>
            </a:endParaRPr>
          </a:p>
          <a:p>
            <a:pPr algn="just">
              <a:spcBef>
                <a:spcPts val="600"/>
              </a:spcBef>
            </a:pPr>
            <a:r>
              <a:rPr lang="ko-KR" altLang="en-US" sz="2000" kern="0" spc="-50" dirty="0" smtClean="0">
                <a:solidFill>
                  <a:srgbClr val="000000"/>
                </a:solidFill>
                <a:latin typeface="HY울릉도M"/>
                <a:ea typeface="HY울릉도M"/>
              </a:rPr>
              <a:t>    ↳</a:t>
            </a:r>
            <a:r>
              <a:rPr lang="ko-KR" altLang="en-US" kern="0" spc="-50" dirty="0" smtClean="0">
                <a:solidFill>
                  <a:srgbClr val="000000"/>
                </a:solidFill>
                <a:latin typeface="함초롬바탕" panose="02030604000101010101" pitchFamily="18" charset="-127"/>
              </a:rPr>
              <a:t> </a:t>
            </a:r>
            <a:r>
              <a:rPr lang="ko-KR" altLang="en-US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종합취업지원 프로그램</a:t>
            </a:r>
            <a:r>
              <a:rPr lang="en-US" altLang="ko-KR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月 </a:t>
            </a:r>
            <a:r>
              <a:rPr lang="en-US" altLang="ko-KR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50</a:t>
            </a:r>
            <a:r>
              <a:rPr lang="ko-KR" altLang="en-US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만원 </a:t>
            </a:r>
            <a:r>
              <a:rPr lang="en-US" altLang="ko-KR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× 3</a:t>
            </a:r>
            <a:r>
              <a:rPr lang="ko-KR" altLang="en-US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개월 구직촉진수당 지원</a:t>
            </a:r>
            <a:r>
              <a:rPr lang="en-US" altLang="ko-KR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)</a:t>
            </a:r>
            <a:endParaRPr lang="ko-KR" altLang="en-US" sz="12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marL="438150" indent="-438150" algn="just"/>
            <a:r>
              <a:rPr lang="ko-KR" altLang="en-US" kern="0" spc="-50" dirty="0">
                <a:solidFill>
                  <a:srgbClr val="000000"/>
                </a:solidFill>
                <a:latin typeface="맑은 고딕" panose="020B0503020000020004" pitchFamily="50" charset="-127"/>
              </a:rPr>
              <a:t>* 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▴저소득층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: 7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→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10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만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(</a:t>
            </a:r>
            <a:r>
              <a:rPr lang="en-US" altLang="ko-KR" b="1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+3</a:t>
            </a:r>
            <a:r>
              <a:rPr lang="ko-KR" altLang="en-US" b="1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만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), 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▴</a:t>
            </a:r>
            <a:r>
              <a:rPr lang="ko-KR" altLang="en-US" kern="0" spc="-100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특고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‧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프리랜서 등 특정취약계층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: 2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→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5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만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(</a:t>
            </a:r>
            <a:r>
              <a:rPr lang="en-US" altLang="ko-KR" b="1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+3</a:t>
            </a:r>
            <a:r>
              <a:rPr lang="ko-KR" altLang="en-US" b="1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만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),</a:t>
            </a:r>
            <a:r>
              <a:rPr lang="ko-KR" altLang="en-US" sz="1200" kern="0" spc="-100" dirty="0">
                <a:solidFill>
                  <a:srgbClr val="000000"/>
                </a:solidFill>
                <a:latin typeface="함초롬바탕" panose="02030604000101010101" pitchFamily="18" charset="-127"/>
              </a:rPr>
              <a:t/>
            </a:r>
            <a:br>
              <a:rPr lang="ko-KR" altLang="en-US" sz="1200" kern="0" spc="-100" dirty="0">
                <a:solidFill>
                  <a:srgbClr val="000000"/>
                </a:solidFill>
                <a:latin typeface="함초롬바탕" panose="02030604000101010101" pitchFamily="18" charset="-127"/>
              </a:rPr>
            </a:b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▴청년층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: 8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→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13</a:t>
            </a:r>
            <a:r>
              <a:rPr lang="ko-KR" altLang="en-US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만</a:t>
            </a:r>
            <a:r>
              <a:rPr lang="en-US" altLang="ko-KR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(</a:t>
            </a:r>
            <a:r>
              <a:rPr lang="en-US" altLang="ko-KR" b="1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+5</a:t>
            </a:r>
            <a:r>
              <a:rPr lang="ko-KR" altLang="en-US" b="1" kern="0" spc="-100" dirty="0">
                <a:solidFill>
                  <a:srgbClr val="000000"/>
                </a:solidFill>
                <a:latin typeface="맑은 고딕" panose="020B0503020000020004" pitchFamily="50" charset="-127"/>
              </a:rPr>
              <a:t>만</a:t>
            </a:r>
            <a:r>
              <a:rPr lang="en-US" altLang="ko-KR" kern="0" spc="-100" dirty="0" smtClean="0">
                <a:solidFill>
                  <a:srgbClr val="000000"/>
                </a:solidFill>
                <a:latin typeface="맑은 고딕" panose="020B0503020000020004" pitchFamily="50" charset="-127"/>
              </a:rPr>
              <a:t>)</a:t>
            </a:r>
            <a:endParaRPr kumimoji="0" lang="ko-KR" altLang="en-US" sz="1800" b="0" i="0" u="none" strike="noStrike" cap="none" spc="-100" normalizeH="0" dirty="0" smtClean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7081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386"/>
            <a:ext cx="9144000" cy="674777"/>
          </a:xfrm>
        </p:spPr>
        <p:txBody>
          <a:bodyPr/>
          <a:lstStyle/>
          <a:p>
            <a:r>
              <a:rPr lang="ko-KR" altLang="en-US" sz="3400" dirty="0" smtClean="0"/>
              <a:t>한국형 뉴딜을 위한 타협</a:t>
            </a:r>
            <a:r>
              <a:rPr lang="en-US" altLang="ko-KR" sz="3400" dirty="0" smtClean="0"/>
              <a:t>?</a:t>
            </a:r>
            <a:endParaRPr lang="ko-KR" altLang="en-US" sz="34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28</a:t>
            </a:fld>
            <a:endParaRPr lang="ko-KR" altLang="en-US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11479" y="839005"/>
            <a:ext cx="8339329" cy="600164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6400" indent="-176400"/>
            <a:r>
              <a:rPr lang="en-US" altLang="ko-KR" sz="2000" dirty="0" smtClean="0">
                <a:ea typeface="KoPub돋움체 Bold" panose="02020603020101020101"/>
              </a:rPr>
              <a:t>1. </a:t>
            </a:r>
            <a:r>
              <a:rPr lang="ko-KR" altLang="en-US" sz="2000" dirty="0" err="1" smtClean="0">
                <a:ea typeface="KoPub돋움체 Bold" panose="02020603020101020101"/>
              </a:rPr>
              <a:t>고용안전망</a:t>
            </a:r>
            <a:r>
              <a:rPr lang="ko-KR" altLang="en-US" sz="2000" dirty="0" smtClean="0">
                <a:ea typeface="KoPub돋움체 Bold" panose="02020603020101020101"/>
              </a:rPr>
              <a:t> </a:t>
            </a:r>
            <a:r>
              <a:rPr lang="ko-KR" altLang="en-US" sz="1900" dirty="0">
                <a:ea typeface="KoPub돋움체 Bold" panose="02020603020101020101"/>
              </a:rPr>
              <a:t>강화 </a:t>
            </a:r>
            <a:r>
              <a:rPr lang="en-US" altLang="ko-KR" sz="1900" dirty="0"/>
              <a:t>- </a:t>
            </a:r>
            <a:r>
              <a:rPr lang="ko-KR" altLang="en-US" dirty="0"/>
              <a:t>코로나</a:t>
            </a:r>
            <a:r>
              <a:rPr lang="en-US" altLang="ko-KR" dirty="0" smtClean="0"/>
              <a:t>19 </a:t>
            </a:r>
            <a:r>
              <a:rPr lang="ko-KR" altLang="en-US" dirty="0" smtClean="0"/>
              <a:t>위기에 </a:t>
            </a:r>
            <a:r>
              <a:rPr lang="ko-KR" altLang="en-US" dirty="0"/>
              <a:t>따라 </a:t>
            </a:r>
            <a:r>
              <a:rPr lang="ko-KR" altLang="en-US" dirty="0" err="1"/>
              <a:t>실업위험</a:t>
            </a:r>
            <a:r>
              <a:rPr lang="en-US" altLang="ko-KR" dirty="0"/>
              <a:t>, </a:t>
            </a:r>
            <a:r>
              <a:rPr lang="ko-KR" altLang="en-US" dirty="0" err="1" smtClean="0"/>
              <a:t>소득상실과</a:t>
            </a:r>
            <a:endParaRPr lang="en-US" altLang="ko-KR" dirty="0" smtClean="0"/>
          </a:p>
          <a:p>
            <a:pPr marL="176400" indent="-176400"/>
            <a:r>
              <a:rPr lang="ko-KR" altLang="en-US" dirty="0" smtClean="0"/>
              <a:t>     </a:t>
            </a:r>
            <a:r>
              <a:rPr lang="ko-KR" altLang="en-US" dirty="0"/>
              <a:t>감소위험에서 </a:t>
            </a:r>
            <a:r>
              <a:rPr lang="ko-KR" altLang="en-US" dirty="0" smtClean="0"/>
              <a:t>  </a:t>
            </a:r>
            <a:r>
              <a:rPr lang="ko-KR" altLang="en-US" dirty="0" err="1"/>
              <a:t>고용안전망</a:t>
            </a:r>
            <a:r>
              <a:rPr lang="ko-KR" altLang="en-US" dirty="0"/>
              <a:t> 강화 필요성도 제기되고 </a:t>
            </a:r>
            <a:r>
              <a:rPr lang="ko-KR" altLang="en-US" dirty="0" smtClean="0"/>
              <a:t>있음</a:t>
            </a:r>
            <a:endParaRPr lang="en-US" altLang="ko-KR" dirty="0"/>
          </a:p>
          <a:p>
            <a:pPr marL="182563" indent="-182563">
              <a:buFontTx/>
              <a:buChar char="-"/>
            </a:pPr>
            <a:r>
              <a:rPr lang="ko-KR" altLang="en-US" dirty="0"/>
              <a:t>국가가 </a:t>
            </a:r>
            <a:r>
              <a:rPr lang="ko-KR" altLang="en-US" dirty="0" smtClean="0"/>
              <a:t>고용보험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ko-KR" altLang="en-US" dirty="0"/>
              <a:t>조세제도 </a:t>
            </a:r>
            <a:r>
              <a:rPr lang="ko-KR" altLang="en-US" dirty="0" smtClean="0"/>
              <a:t>등 이용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고용안전망</a:t>
            </a:r>
            <a:r>
              <a:rPr lang="ko-KR" altLang="en-US" dirty="0" smtClean="0"/>
              <a:t> 강화</a:t>
            </a:r>
            <a:r>
              <a:rPr lang="en-US" altLang="ko-KR" dirty="0" smtClean="0"/>
              <a:t>(</a:t>
            </a:r>
            <a:r>
              <a:rPr lang="ko-KR" altLang="en-US" dirty="0" smtClean="0"/>
              <a:t>실업급여</a:t>
            </a:r>
            <a:r>
              <a:rPr lang="en-US" altLang="ko-KR" dirty="0"/>
              <a:t>, </a:t>
            </a:r>
            <a:r>
              <a:rPr lang="ko-KR" altLang="en-US" dirty="0" smtClean="0"/>
              <a:t>실업부조</a:t>
            </a:r>
            <a:r>
              <a:rPr lang="en-US" altLang="ko-KR" dirty="0" smtClean="0"/>
              <a:t>)</a:t>
            </a:r>
            <a:r>
              <a:rPr lang="ko-KR" altLang="en-US" dirty="0" smtClean="0"/>
              <a:t>를</a:t>
            </a:r>
            <a:endParaRPr lang="en-US" altLang="ko-KR" dirty="0" smtClean="0"/>
          </a:p>
          <a:p>
            <a:r>
              <a:rPr lang="en-US" altLang="ko-KR" dirty="0" smtClean="0"/>
              <a:t>  </a:t>
            </a:r>
            <a:r>
              <a:rPr lang="ko-KR" altLang="en-US" dirty="0" smtClean="0"/>
              <a:t> </a:t>
            </a:r>
            <a:r>
              <a:rPr lang="ko-KR" altLang="en-US" dirty="0" smtClean="0"/>
              <a:t>통해</a:t>
            </a:r>
            <a:r>
              <a:rPr lang="en-US" altLang="ko-KR" dirty="0" smtClean="0"/>
              <a:t> </a:t>
            </a:r>
            <a:r>
              <a:rPr lang="ko-KR" altLang="en-US" dirty="0"/>
              <a:t>소득감소 보상</a:t>
            </a:r>
            <a:r>
              <a:rPr lang="en-US" altLang="ko-KR" dirty="0"/>
              <a:t>, </a:t>
            </a:r>
            <a:r>
              <a:rPr lang="ko-KR" altLang="en-US" dirty="0"/>
              <a:t>고용유지지원</a:t>
            </a:r>
            <a:r>
              <a:rPr lang="en-US" altLang="ko-KR" dirty="0"/>
              <a:t>, </a:t>
            </a:r>
            <a:r>
              <a:rPr lang="ko-KR" altLang="en-US" dirty="0"/>
              <a:t>노인과 </a:t>
            </a:r>
            <a:r>
              <a:rPr lang="ko-KR" altLang="en-US" dirty="0" smtClean="0"/>
              <a:t>청년일자리보호</a:t>
            </a:r>
            <a:endParaRPr lang="en-US" altLang="ko-KR" dirty="0" smtClean="0"/>
          </a:p>
          <a:p>
            <a:pPr marL="182563" indent="-182563">
              <a:buFontTx/>
              <a:buChar char="-"/>
            </a:pPr>
            <a:r>
              <a:rPr lang="ko-KR" altLang="en-US" dirty="0" smtClean="0"/>
              <a:t>고용보험료율 </a:t>
            </a:r>
            <a:r>
              <a:rPr lang="ko-KR" altLang="en-US" dirty="0" smtClean="0"/>
              <a:t>인상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고용보험 </a:t>
            </a:r>
            <a:r>
              <a:rPr lang="ko-KR" altLang="en-US" dirty="0" err="1" smtClean="0"/>
              <a:t>징수체계의</a:t>
            </a:r>
            <a:r>
              <a:rPr lang="ko-KR" altLang="en-US" dirty="0" smtClean="0"/>
              <a:t> 개편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상병수당</a:t>
            </a:r>
            <a:r>
              <a:rPr lang="ko-KR" altLang="en-US" dirty="0" smtClean="0"/>
              <a:t> 도입 등 </a:t>
            </a:r>
            <a:endParaRPr lang="en-US" altLang="ko-KR" dirty="0" smtClean="0"/>
          </a:p>
          <a:p>
            <a:pPr marL="182563" indent="-182563">
              <a:buFontTx/>
              <a:buChar char="-"/>
            </a:pPr>
            <a:endParaRPr lang="en-US" altLang="ko-KR" sz="1400" dirty="0"/>
          </a:p>
          <a:p>
            <a:r>
              <a:rPr lang="en-US" altLang="ko-KR" sz="2000" dirty="0">
                <a:ea typeface="KoPub돋움체 Bold" panose="02020603020101020101"/>
              </a:rPr>
              <a:t>2. </a:t>
            </a:r>
            <a:r>
              <a:rPr lang="ko-KR" altLang="en-US" sz="2000" dirty="0" smtClean="0">
                <a:latin typeface="+mj-ea"/>
                <a:ea typeface="KoPub돋움체 Bold" panose="02020603020101020101"/>
              </a:rPr>
              <a:t>재직자들에 </a:t>
            </a:r>
            <a:r>
              <a:rPr lang="ko-KR" altLang="en-US" sz="2000" dirty="0">
                <a:latin typeface="+mj-ea"/>
                <a:ea typeface="KoPub돋움체 Bold" panose="02020603020101020101"/>
              </a:rPr>
              <a:t>대한 훈련과 </a:t>
            </a:r>
            <a:r>
              <a:rPr lang="ko-KR" altLang="en-US" sz="2000" dirty="0" smtClean="0">
                <a:latin typeface="+mj-ea"/>
                <a:ea typeface="KoPub돋움체 Bold" panose="02020603020101020101"/>
              </a:rPr>
              <a:t>교육 </a:t>
            </a:r>
            <a:r>
              <a:rPr lang="ko-KR" altLang="en-US" sz="2000" dirty="0">
                <a:latin typeface="+mj-ea"/>
                <a:ea typeface="KoPub돋움체 Bold" panose="02020603020101020101"/>
              </a:rPr>
              <a:t>강화 </a:t>
            </a:r>
            <a:r>
              <a:rPr lang="ko-KR" altLang="en-US" sz="2000" dirty="0" smtClean="0">
                <a:latin typeface="+mj-ea"/>
                <a:ea typeface="KoPub돋움체 Bold" panose="02020603020101020101"/>
              </a:rPr>
              <a:t>기회</a:t>
            </a:r>
            <a:endParaRPr lang="en-US" altLang="ko-KR" sz="2000" dirty="0" smtClean="0">
              <a:latin typeface="+mj-ea"/>
              <a:ea typeface="KoPub돋움체 Bold" panose="02020603020101020101"/>
            </a:endParaRPr>
          </a:p>
          <a:p>
            <a:pPr marL="285750" indent="-285750">
              <a:buFontTx/>
              <a:buChar char="-"/>
            </a:pPr>
            <a:r>
              <a:rPr lang="ko-KR" altLang="en-US" dirty="0" smtClean="0"/>
              <a:t>코로나</a:t>
            </a:r>
            <a:r>
              <a:rPr lang="en-US" altLang="ko-KR" dirty="0" smtClean="0"/>
              <a:t>19</a:t>
            </a:r>
            <a:r>
              <a:rPr lang="ko-KR" altLang="en-US" dirty="0" smtClean="0"/>
              <a:t> </a:t>
            </a:r>
            <a:r>
              <a:rPr lang="ko-KR" altLang="en-US" dirty="0"/>
              <a:t>수요감소에 따른 노동시간 단축을 </a:t>
            </a:r>
            <a:r>
              <a:rPr lang="ko-KR" altLang="en-US" dirty="0" smtClean="0"/>
              <a:t>재직자 </a:t>
            </a:r>
            <a:r>
              <a:rPr lang="ko-KR" altLang="en-US" dirty="0"/>
              <a:t>직업훈련과 </a:t>
            </a:r>
            <a:r>
              <a:rPr lang="ko-KR" altLang="en-US" dirty="0" smtClean="0"/>
              <a:t>교육 </a:t>
            </a:r>
            <a:r>
              <a:rPr lang="ko-KR" altLang="en-US" dirty="0"/>
              <a:t>기회로 </a:t>
            </a:r>
            <a:r>
              <a:rPr lang="ko-KR" altLang="en-US" dirty="0" smtClean="0"/>
              <a:t>활용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ko-KR" altLang="en-US" dirty="0"/>
              <a:t>숙련도</a:t>
            </a:r>
            <a:r>
              <a:rPr lang="en-US" altLang="ko-KR" dirty="0"/>
              <a:t>, </a:t>
            </a:r>
            <a:r>
              <a:rPr lang="ko-KR" altLang="en-US" dirty="0" smtClean="0"/>
              <a:t>직무능력 제고를 통해 </a:t>
            </a:r>
            <a:r>
              <a:rPr lang="ko-KR" altLang="en-US" dirty="0"/>
              <a:t>생산성</a:t>
            </a:r>
            <a:r>
              <a:rPr lang="en-US" altLang="ko-KR" dirty="0"/>
              <a:t>, </a:t>
            </a:r>
            <a:r>
              <a:rPr lang="ko-KR" altLang="en-US" dirty="0"/>
              <a:t>품질향상</a:t>
            </a:r>
            <a:r>
              <a:rPr lang="en-US" altLang="ko-KR" dirty="0"/>
              <a:t>, </a:t>
            </a:r>
            <a:r>
              <a:rPr lang="ko-KR" altLang="en-US" dirty="0" err="1"/>
              <a:t>인적경쟁력</a:t>
            </a:r>
            <a:r>
              <a:rPr lang="ko-KR" altLang="en-US" dirty="0"/>
              <a:t> </a:t>
            </a:r>
            <a:r>
              <a:rPr lang="ko-KR" altLang="en-US" dirty="0" smtClean="0"/>
              <a:t>향상</a:t>
            </a:r>
            <a:endParaRPr lang="en-US" altLang="ko-KR" dirty="0" smtClean="0"/>
          </a:p>
          <a:p>
            <a:r>
              <a:rPr lang="en-US" altLang="ko-KR" dirty="0" smtClean="0"/>
              <a:t>    </a:t>
            </a:r>
            <a:r>
              <a:rPr lang="ko-KR" altLang="en-US" dirty="0" smtClean="0"/>
              <a:t>기회로 </a:t>
            </a:r>
            <a:r>
              <a:rPr lang="ko-KR" altLang="en-US" dirty="0"/>
              <a:t>활용 </a:t>
            </a:r>
            <a:r>
              <a:rPr lang="en-US" altLang="ko-KR" dirty="0"/>
              <a:t>– </a:t>
            </a:r>
            <a:r>
              <a:rPr lang="ko-KR" altLang="en-US" dirty="0"/>
              <a:t>경기회복에 대비한 기업들의 능력 </a:t>
            </a:r>
            <a:r>
              <a:rPr lang="ko-KR" altLang="en-US" dirty="0" smtClean="0"/>
              <a:t>구축</a:t>
            </a:r>
            <a:endParaRPr lang="en-US" altLang="ko-KR" dirty="0" smtClean="0"/>
          </a:p>
          <a:p>
            <a:pPr marL="285750" indent="-285750">
              <a:buFontTx/>
              <a:buChar char="-"/>
            </a:pPr>
            <a:r>
              <a:rPr lang="ko-KR" altLang="en-US" dirty="0" smtClean="0"/>
              <a:t>디지털 전환에 </a:t>
            </a:r>
            <a:r>
              <a:rPr lang="ko-KR" altLang="en-US" dirty="0" smtClean="0"/>
              <a:t>따른 </a:t>
            </a:r>
            <a:r>
              <a:rPr lang="en-US" altLang="ko-KR" dirty="0" smtClean="0"/>
              <a:t>IT</a:t>
            </a:r>
            <a:r>
              <a:rPr lang="ko-KR" altLang="en-US" dirty="0" smtClean="0"/>
              <a:t>활용능력</a:t>
            </a:r>
            <a:r>
              <a:rPr lang="en-US" altLang="ko-KR" dirty="0" smtClean="0"/>
              <a:t>, </a:t>
            </a:r>
            <a:r>
              <a:rPr lang="ko-KR" altLang="en-US" dirty="0" smtClean="0"/>
              <a:t>소프트웨어 활용과 개발능력 구축</a:t>
            </a:r>
            <a:endParaRPr lang="ko-KR" altLang="en-US" dirty="0"/>
          </a:p>
          <a:p>
            <a:endParaRPr lang="en-US" altLang="ko-KR" sz="1000" dirty="0" smtClean="0">
              <a:ea typeface="KoPub돋움체 Bold" panose="02020603020101020101"/>
            </a:endParaRPr>
          </a:p>
          <a:p>
            <a:pPr marL="265113" indent="-265113">
              <a:buAutoNum type="arabicPeriod" startAt="3"/>
            </a:pPr>
            <a:r>
              <a:rPr lang="ko-KR" altLang="en-US" sz="2000" dirty="0" smtClean="0">
                <a:ea typeface="KoPub돋움체 Bold" panose="02020603020101020101"/>
              </a:rPr>
              <a:t>산업과 기업의 구조조정</a:t>
            </a:r>
            <a:endParaRPr lang="en-US" altLang="ko-KR" sz="2000" dirty="0" smtClean="0">
              <a:ea typeface="KoPub돋움체 Bold" panose="02020603020101020101"/>
            </a:endParaRPr>
          </a:p>
          <a:p>
            <a:pPr marL="285750" indent="-285750">
              <a:buFontTx/>
              <a:buChar char="-"/>
            </a:pPr>
            <a:r>
              <a:rPr lang="ko-KR" altLang="en-US" dirty="0" err="1" smtClean="0">
                <a:latin typeface="+mj-ea"/>
                <a:ea typeface="+mj-ea"/>
              </a:rPr>
              <a:t>항공업</a:t>
            </a:r>
            <a:r>
              <a:rPr lang="en-US" altLang="ko-KR" dirty="0" smtClean="0">
                <a:latin typeface="+mj-ea"/>
                <a:ea typeface="+mj-ea"/>
              </a:rPr>
              <a:t>, </a:t>
            </a:r>
            <a:r>
              <a:rPr lang="ko-KR" altLang="en-US" dirty="0" smtClean="0">
                <a:latin typeface="+mj-ea"/>
                <a:ea typeface="+mj-ea"/>
              </a:rPr>
              <a:t>관광업</a:t>
            </a:r>
            <a:r>
              <a:rPr lang="en-US" altLang="ko-KR" dirty="0" smtClean="0">
                <a:latin typeface="+mj-ea"/>
                <a:ea typeface="+mj-ea"/>
              </a:rPr>
              <a:t>, </a:t>
            </a:r>
            <a:r>
              <a:rPr lang="ko-KR" altLang="en-US" dirty="0" err="1" smtClean="0">
                <a:latin typeface="+mj-ea"/>
                <a:ea typeface="+mj-ea"/>
              </a:rPr>
              <a:t>도소매업</a:t>
            </a:r>
            <a:r>
              <a:rPr lang="ko-KR" altLang="en-US" dirty="0" smtClean="0">
                <a:latin typeface="+mj-ea"/>
                <a:ea typeface="+mj-ea"/>
              </a:rPr>
              <a:t> 등에서 이미 구조조정 진행</a:t>
            </a:r>
            <a:endParaRPr lang="en-US" altLang="ko-KR" dirty="0" smtClean="0">
              <a:latin typeface="+mj-ea"/>
              <a:ea typeface="+mj-ea"/>
            </a:endParaRPr>
          </a:p>
          <a:p>
            <a:pPr marL="285750" indent="-285750">
              <a:buFontTx/>
              <a:buChar char="-"/>
            </a:pPr>
            <a:r>
              <a:rPr lang="ko-KR" altLang="en-US" dirty="0" smtClean="0">
                <a:latin typeface="+mj-ea"/>
                <a:ea typeface="+mj-ea"/>
              </a:rPr>
              <a:t>향후 자동차 등 타 산업으로 확산 가능성</a:t>
            </a:r>
            <a:endParaRPr lang="en-US" altLang="ko-KR" sz="2000" dirty="0" smtClean="0">
              <a:ea typeface="KoPub돋움체 Bold" panose="02020603020101020101"/>
            </a:endParaRPr>
          </a:p>
          <a:p>
            <a:endParaRPr lang="en-US" altLang="ko-KR" sz="1000" dirty="0" smtClean="0">
              <a:ea typeface="KoPub돋움체 Bold" panose="02020603020101020101"/>
            </a:endParaRPr>
          </a:p>
          <a:p>
            <a:r>
              <a:rPr lang="en-US" altLang="ko-KR" sz="2000" dirty="0" smtClean="0">
                <a:ea typeface="KoPub돋움체 Bold" panose="02020603020101020101"/>
              </a:rPr>
              <a:t>4. </a:t>
            </a:r>
            <a:r>
              <a:rPr lang="ko-KR" altLang="en-US" sz="2000" dirty="0" smtClean="0">
                <a:ea typeface="KoPub돋움체 Bold" panose="02020603020101020101"/>
              </a:rPr>
              <a:t>노동시장의 </a:t>
            </a:r>
            <a:r>
              <a:rPr lang="ko-KR" altLang="en-US" sz="2000" dirty="0" err="1">
                <a:ea typeface="KoPub돋움체 Bold" panose="02020603020101020101"/>
              </a:rPr>
              <a:t>분절구조</a:t>
            </a:r>
            <a:r>
              <a:rPr lang="ko-KR" altLang="en-US" sz="2000" dirty="0">
                <a:ea typeface="KoPub돋움체 Bold" panose="02020603020101020101"/>
              </a:rPr>
              <a:t> 개혁을 통한 포용적 </a:t>
            </a:r>
            <a:r>
              <a:rPr lang="ko-KR" altLang="en-US" sz="2000" dirty="0" err="1" smtClean="0">
                <a:ea typeface="KoPub돋움체 Bold" panose="02020603020101020101"/>
              </a:rPr>
              <a:t>고용시스템</a:t>
            </a:r>
            <a:endParaRPr lang="en-US" altLang="ko-KR" dirty="0"/>
          </a:p>
          <a:p>
            <a:pPr marL="285750" indent="-285750">
              <a:buFontTx/>
              <a:buChar char="-"/>
            </a:pPr>
            <a:r>
              <a:rPr lang="ko-KR" altLang="en-US" dirty="0" smtClean="0"/>
              <a:t>정규직</a:t>
            </a:r>
            <a:r>
              <a:rPr lang="en-US" altLang="ko-KR" dirty="0"/>
              <a:t>/</a:t>
            </a:r>
            <a:r>
              <a:rPr lang="ko-KR" altLang="en-US" dirty="0"/>
              <a:t>비정규직</a:t>
            </a:r>
            <a:r>
              <a:rPr lang="en-US" altLang="ko-KR" dirty="0"/>
              <a:t>, </a:t>
            </a:r>
            <a:r>
              <a:rPr lang="ko-KR" altLang="en-US" dirty="0"/>
              <a:t>대</a:t>
            </a:r>
            <a:r>
              <a:rPr lang="en-US" altLang="ko-KR" dirty="0"/>
              <a:t>/</a:t>
            </a:r>
            <a:r>
              <a:rPr lang="ko-KR" altLang="en-US" dirty="0" smtClean="0"/>
              <a:t>중</a:t>
            </a:r>
            <a:r>
              <a:rPr lang="en-US" altLang="ko-KR" dirty="0" smtClean="0"/>
              <a:t>  </a:t>
            </a:r>
            <a:r>
              <a:rPr lang="ko-KR" altLang="en-US" dirty="0" smtClean="0"/>
              <a:t>소기업</a:t>
            </a:r>
            <a:r>
              <a:rPr lang="en-US" altLang="ko-KR" dirty="0"/>
              <a:t>, </a:t>
            </a:r>
            <a:r>
              <a:rPr lang="ko-KR" altLang="en-US" dirty="0"/>
              <a:t>남</a:t>
            </a:r>
            <a:r>
              <a:rPr lang="en-US" altLang="ko-KR" dirty="0"/>
              <a:t>/</a:t>
            </a:r>
            <a:r>
              <a:rPr lang="ko-KR" altLang="en-US" dirty="0"/>
              <a:t>녀</a:t>
            </a:r>
            <a:r>
              <a:rPr lang="en-US" altLang="ko-KR" dirty="0"/>
              <a:t>, </a:t>
            </a:r>
            <a:r>
              <a:rPr lang="ko-KR" altLang="en-US" dirty="0" smtClean="0"/>
              <a:t>공공</a:t>
            </a:r>
            <a:r>
              <a:rPr lang="en-US" altLang="ko-KR" dirty="0" smtClean="0"/>
              <a:t>/</a:t>
            </a:r>
            <a:r>
              <a:rPr lang="ko-KR" altLang="en-US" dirty="0" smtClean="0"/>
              <a:t>민간 </a:t>
            </a:r>
            <a:r>
              <a:rPr lang="ko-KR" altLang="en-US" dirty="0"/>
              <a:t>격차의 지속적 축소를 </a:t>
            </a:r>
            <a:r>
              <a:rPr lang="ko-KR" altLang="en-US" dirty="0" smtClean="0"/>
              <a:t>통한</a:t>
            </a:r>
            <a:endParaRPr lang="en-US" altLang="ko-KR" dirty="0" smtClean="0"/>
          </a:p>
          <a:p>
            <a:r>
              <a:rPr lang="ko-KR" altLang="en-US" dirty="0" smtClean="0"/>
              <a:t>    포용적 </a:t>
            </a:r>
            <a:r>
              <a:rPr lang="ko-KR" altLang="en-US" dirty="0" smtClean="0"/>
              <a:t>고용체제구축</a:t>
            </a:r>
            <a:endParaRPr lang="ko-KR" altLang="en-US" dirty="0"/>
          </a:p>
          <a:p>
            <a:pPr marL="182563" indent="-182563">
              <a:buFontTx/>
              <a:buChar char="-"/>
            </a:pPr>
            <a:r>
              <a:rPr lang="ko-KR" altLang="en-US" dirty="0" smtClean="0"/>
              <a:t> 고용위기를 계기로 노동시장 </a:t>
            </a:r>
            <a:r>
              <a:rPr lang="ko-KR" altLang="en-US" dirty="0" err="1" smtClean="0"/>
              <a:t>분절구조</a:t>
            </a:r>
            <a:r>
              <a:rPr lang="ko-KR" altLang="en-US" dirty="0" smtClean="0"/>
              <a:t> 개혁을 위한 임금체계 개편 시작</a:t>
            </a:r>
            <a:endParaRPr lang="en-US" altLang="ko-KR" dirty="0" smtClean="0"/>
          </a:p>
          <a:p>
            <a:pPr marL="182563" indent="-182563">
              <a:buFontTx/>
              <a:buChar char="-"/>
            </a:pPr>
            <a:r>
              <a:rPr lang="ko-KR" altLang="en-US" dirty="0" smtClean="0"/>
              <a:t> 개혁을 </a:t>
            </a:r>
            <a:r>
              <a:rPr lang="ko-KR" altLang="en-US" dirty="0" smtClean="0"/>
              <a:t>위한 차등임금인상</a:t>
            </a:r>
            <a:r>
              <a:rPr lang="en-US" altLang="ko-KR" dirty="0" smtClean="0"/>
              <a:t>(</a:t>
            </a:r>
            <a:r>
              <a:rPr lang="ko-KR" altLang="en-US" dirty="0" smtClean="0"/>
              <a:t>과도한 연공주의개혁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동일노동 동일임금 겨냥</a:t>
            </a:r>
            <a:r>
              <a:rPr lang="en-US" altLang="ko-KR" dirty="0" smtClean="0"/>
              <a:t>) </a:t>
            </a:r>
          </a:p>
          <a:p>
            <a:pPr marL="182563" indent="-182563">
              <a:buFontTx/>
              <a:buChar char="-"/>
            </a:pPr>
            <a:r>
              <a:rPr lang="ko-KR" altLang="en-US" dirty="0" smtClean="0"/>
              <a:t> 고령자 </a:t>
            </a:r>
            <a:r>
              <a:rPr lang="ko-KR" altLang="en-US" dirty="0" err="1" smtClean="0"/>
              <a:t>고용연장을</a:t>
            </a:r>
            <a:r>
              <a:rPr lang="ko-KR" altLang="en-US" dirty="0" smtClean="0"/>
              <a:t> 위한 직무등급 및 임금체계 개선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70242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8970"/>
            <a:ext cx="9144000" cy="674777"/>
          </a:xfrm>
        </p:spPr>
        <p:txBody>
          <a:bodyPr/>
          <a:lstStyle/>
          <a:p>
            <a:r>
              <a:rPr lang="ko-KR" altLang="en-US" sz="3400" dirty="0" smtClean="0"/>
              <a:t>한국형 뉴딜을 위한 타협</a:t>
            </a:r>
            <a:r>
              <a:rPr lang="en-US" altLang="ko-KR" sz="3400" dirty="0" smtClean="0"/>
              <a:t>?</a:t>
            </a:r>
            <a:endParaRPr lang="ko-KR" altLang="en-US" sz="34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29</a:t>
            </a:fld>
            <a:endParaRPr lang="ko-KR" altLang="en-US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92600" y="1048205"/>
            <a:ext cx="8549647" cy="560153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57188" indent="-357188">
              <a:buAutoNum type="arabicPeriod" startAt="5"/>
            </a:pPr>
            <a:r>
              <a:rPr lang="ko-KR" altLang="en-US" sz="2000" dirty="0" smtClean="0">
                <a:ea typeface="KoPub돋움체 Bold" panose="02020603020101020101"/>
              </a:rPr>
              <a:t>제조업 회귀 전략 </a:t>
            </a:r>
            <a:endParaRPr lang="en-US" altLang="ko-KR" sz="2000" dirty="0" smtClean="0">
              <a:ea typeface="KoPub돋움체 Bold" panose="02020603020101020101"/>
            </a:endParaRPr>
          </a:p>
          <a:p>
            <a:pPr marL="176400" indent="-176400"/>
            <a:r>
              <a:rPr lang="en-US" altLang="ko-KR" dirty="0" smtClean="0">
                <a:latin typeface="+mj-ea"/>
                <a:ea typeface="+mj-ea"/>
              </a:rPr>
              <a:t>- </a:t>
            </a:r>
            <a:r>
              <a:rPr lang="ko-KR" altLang="en-US" dirty="0" smtClean="0">
                <a:latin typeface="+mj-ea"/>
                <a:ea typeface="+mj-ea"/>
              </a:rPr>
              <a:t>미국무역분쟁</a:t>
            </a:r>
            <a:r>
              <a:rPr lang="en-US" altLang="ko-KR" dirty="0" smtClean="0">
                <a:latin typeface="+mj-ea"/>
                <a:ea typeface="+mj-ea"/>
              </a:rPr>
              <a:t>, </a:t>
            </a:r>
            <a:r>
              <a:rPr lang="ko-KR" altLang="en-US" dirty="0" smtClean="0">
                <a:latin typeface="+mj-ea"/>
                <a:ea typeface="+mj-ea"/>
              </a:rPr>
              <a:t>세계공급사슬의 차질과 중단으로 각국의 제조업 회귀</a:t>
            </a:r>
            <a:r>
              <a:rPr lang="en-US" altLang="ko-KR" dirty="0" smtClean="0">
                <a:latin typeface="+mj-ea"/>
                <a:ea typeface="+mj-ea"/>
              </a:rPr>
              <a:t>(reshoring)</a:t>
            </a:r>
            <a:r>
              <a:rPr lang="ko-KR" altLang="en-US" dirty="0" smtClean="0">
                <a:latin typeface="+mj-ea"/>
                <a:ea typeface="+mj-ea"/>
              </a:rPr>
              <a:t>경향 </a:t>
            </a:r>
            <a:r>
              <a:rPr lang="en-US" altLang="ko-KR" dirty="0" smtClean="0">
                <a:latin typeface="+mj-ea"/>
                <a:ea typeface="+mj-ea"/>
              </a:rPr>
              <a:t>– </a:t>
            </a:r>
            <a:r>
              <a:rPr lang="ko-KR" altLang="en-US" dirty="0" smtClean="0">
                <a:latin typeface="+mj-ea"/>
                <a:ea typeface="+mj-ea"/>
              </a:rPr>
              <a:t>국내에서도 이를 </a:t>
            </a:r>
            <a:r>
              <a:rPr lang="ko-KR" altLang="en-US" dirty="0" err="1" smtClean="0">
                <a:latin typeface="+mj-ea"/>
                <a:ea typeface="+mj-ea"/>
              </a:rPr>
              <a:t>뒷바침할</a:t>
            </a:r>
            <a:r>
              <a:rPr lang="ko-KR" altLang="en-US" dirty="0" smtClean="0">
                <a:latin typeface="+mj-ea"/>
                <a:ea typeface="+mj-ea"/>
              </a:rPr>
              <a:t> 수 있는 노력 필요</a:t>
            </a:r>
            <a:endParaRPr lang="en-US" altLang="ko-KR" dirty="0" smtClean="0">
              <a:latin typeface="+mj-ea"/>
              <a:ea typeface="+mj-ea"/>
            </a:endParaRPr>
          </a:p>
          <a:p>
            <a:r>
              <a:rPr lang="en-US" altLang="ko-KR" dirty="0" smtClean="0">
                <a:latin typeface="+mj-ea"/>
                <a:ea typeface="+mj-ea"/>
              </a:rPr>
              <a:t>- </a:t>
            </a:r>
            <a:r>
              <a:rPr lang="ko-KR" altLang="en-US" dirty="0" smtClean="0">
                <a:latin typeface="+mj-ea"/>
                <a:ea typeface="+mj-ea"/>
              </a:rPr>
              <a:t>국내분업구조의 긴밀화 필요</a:t>
            </a:r>
            <a:endParaRPr lang="en-US" altLang="ko-KR" dirty="0" smtClean="0">
              <a:latin typeface="+mj-ea"/>
              <a:ea typeface="+mj-ea"/>
            </a:endParaRPr>
          </a:p>
          <a:p>
            <a:pPr marL="457200" indent="-457200">
              <a:buAutoNum type="arabicPeriod" startAt="5"/>
            </a:pPr>
            <a:endParaRPr lang="en-US" altLang="ko-KR" sz="1200" dirty="0" smtClean="0">
              <a:ea typeface="KoPub돋움체 Bold" panose="02020603020101020101"/>
            </a:endParaRPr>
          </a:p>
          <a:p>
            <a:r>
              <a:rPr lang="en-US" altLang="ko-KR" sz="2000" dirty="0" smtClean="0">
                <a:ea typeface="KoPub돋움체 Bold" panose="02020603020101020101"/>
              </a:rPr>
              <a:t>6.  </a:t>
            </a:r>
            <a:r>
              <a:rPr lang="ko-KR" altLang="en-US" sz="2000" dirty="0" smtClean="0">
                <a:ea typeface="KoPub돋움체 Bold" panose="02020603020101020101"/>
              </a:rPr>
              <a:t>기업들간의 </a:t>
            </a:r>
            <a:r>
              <a:rPr lang="ko-KR" altLang="en-US" sz="2000" dirty="0">
                <a:ea typeface="KoPub돋움체 Bold" panose="02020603020101020101"/>
              </a:rPr>
              <a:t>새로운 </a:t>
            </a:r>
            <a:r>
              <a:rPr lang="ko-KR" altLang="en-US" sz="2000" dirty="0" smtClean="0">
                <a:ea typeface="KoPub돋움체 Bold" panose="02020603020101020101"/>
              </a:rPr>
              <a:t>파트너십 </a:t>
            </a:r>
            <a:endParaRPr lang="ko-KR" altLang="en-US" sz="2000" dirty="0">
              <a:ea typeface="KoPub돋움체 Bold" panose="02020603020101020101"/>
            </a:endParaRPr>
          </a:p>
          <a:p>
            <a:pPr marL="176400" lvl="0" indent="-176400">
              <a:buFontTx/>
              <a:buChar char="-"/>
            </a:pPr>
            <a:r>
              <a:rPr lang="ko-KR" altLang="en-US" dirty="0" smtClean="0"/>
              <a:t>대기업 </a:t>
            </a:r>
            <a:r>
              <a:rPr lang="ko-KR" altLang="en-US" dirty="0"/>
              <a:t>간의 전략적 제휴 활성화 </a:t>
            </a:r>
            <a:r>
              <a:rPr lang="en-US" altLang="ko-KR" dirty="0"/>
              <a:t>– </a:t>
            </a:r>
            <a:r>
              <a:rPr lang="ko-KR" altLang="en-US" dirty="0"/>
              <a:t>그동안 국내외 시장에서 국내 대기업 </a:t>
            </a:r>
            <a:r>
              <a:rPr lang="ko-KR" altLang="en-US" dirty="0" smtClean="0"/>
              <a:t>간의</a:t>
            </a:r>
            <a:endParaRPr lang="en-US" altLang="ko-KR" dirty="0" smtClean="0"/>
          </a:p>
          <a:p>
            <a:pPr lvl="0"/>
            <a:r>
              <a:rPr lang="en-US" altLang="ko-KR" dirty="0"/>
              <a:t> </a:t>
            </a:r>
            <a:r>
              <a:rPr lang="en-US" altLang="ko-KR" dirty="0" smtClean="0"/>
              <a:t> </a:t>
            </a:r>
            <a:r>
              <a:rPr lang="ko-KR" altLang="en-US" dirty="0" smtClean="0"/>
              <a:t> </a:t>
            </a:r>
            <a:r>
              <a:rPr lang="ko-KR" altLang="en-US" dirty="0"/>
              <a:t>경쟁에 주력하면서 전략적 협력이나 </a:t>
            </a:r>
            <a:r>
              <a:rPr lang="ko-KR" altLang="en-US" dirty="0" err="1" smtClean="0"/>
              <a:t>제휴노력</a:t>
            </a:r>
            <a:r>
              <a:rPr lang="ko-KR" altLang="en-US" dirty="0" smtClean="0"/>
              <a:t> 부족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전기차에 대비한 현대차</a:t>
            </a:r>
            <a:r>
              <a:rPr lang="en-US" altLang="ko-KR" dirty="0" smtClean="0"/>
              <a:t>-</a:t>
            </a:r>
          </a:p>
          <a:p>
            <a:pPr lvl="0"/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삼성전자의 </a:t>
            </a:r>
            <a:r>
              <a:rPr lang="ko-KR" altLang="en-US" dirty="0" smtClean="0"/>
              <a:t>전략적 제휴 등 대기업간의 협력 본격화 필요</a:t>
            </a:r>
            <a:endParaRPr lang="en-US" altLang="ko-KR" dirty="0" smtClean="0"/>
          </a:p>
          <a:p>
            <a:pPr marL="176400" lvl="0" indent="-176400">
              <a:buFontTx/>
              <a:buChar char="-"/>
            </a:pPr>
            <a:r>
              <a:rPr lang="ko-KR" altLang="en-US" dirty="0" smtClean="0"/>
              <a:t>대기업과 </a:t>
            </a:r>
            <a:r>
              <a:rPr lang="ko-KR" altLang="en-US" dirty="0"/>
              <a:t>중소기업 간의 전략적 파트너십 강화 </a:t>
            </a:r>
            <a:r>
              <a:rPr lang="en-US" altLang="ko-KR" dirty="0"/>
              <a:t>– </a:t>
            </a:r>
            <a:r>
              <a:rPr lang="ko-KR" altLang="en-US" dirty="0"/>
              <a:t>세계적 </a:t>
            </a:r>
            <a:r>
              <a:rPr lang="ko-KR" altLang="en-US" dirty="0" err="1"/>
              <a:t>공급망의</a:t>
            </a:r>
            <a:r>
              <a:rPr lang="ko-KR" altLang="en-US" dirty="0"/>
              <a:t> 부분적인 차질 혹은 붕괴</a:t>
            </a:r>
            <a:r>
              <a:rPr lang="en-US" altLang="ko-KR" dirty="0"/>
              <a:t>, </a:t>
            </a:r>
            <a:r>
              <a:rPr lang="ko-KR" altLang="en-US" dirty="0"/>
              <a:t>일본의 수출 규제로 인해 </a:t>
            </a:r>
            <a:r>
              <a:rPr lang="ko-KR" altLang="en-US" dirty="0" smtClean="0"/>
              <a:t>해외부품</a:t>
            </a:r>
            <a:r>
              <a:rPr lang="en-US" altLang="ko-KR" dirty="0"/>
              <a:t>, </a:t>
            </a:r>
            <a:r>
              <a:rPr lang="ko-KR" altLang="en-US" dirty="0"/>
              <a:t>소재 등의 </a:t>
            </a:r>
            <a:r>
              <a:rPr lang="en-US" altLang="ko-KR" dirty="0" smtClean="0"/>
              <a:t>Sourcing</a:t>
            </a:r>
            <a:r>
              <a:rPr lang="ko-KR" altLang="en-US" dirty="0" smtClean="0"/>
              <a:t> 차질 </a:t>
            </a:r>
            <a:r>
              <a:rPr lang="ko-KR" altLang="en-US" dirty="0"/>
              <a:t>개연성 상존</a:t>
            </a:r>
            <a:r>
              <a:rPr lang="en-US" altLang="ko-KR" dirty="0"/>
              <a:t>, 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소부장의</a:t>
            </a:r>
            <a:r>
              <a:rPr lang="ko-KR" altLang="en-US" dirty="0" smtClean="0"/>
              <a:t> 국산화를 계기로 </a:t>
            </a:r>
            <a:r>
              <a:rPr lang="ko-KR" altLang="en-US" dirty="0" err="1" smtClean="0"/>
              <a:t>국내제품</a:t>
            </a:r>
            <a:r>
              <a:rPr lang="ko-KR" altLang="en-US" dirty="0" smtClean="0"/>
              <a:t> 사용을 통한 대</a:t>
            </a:r>
            <a:r>
              <a:rPr lang="en-US" altLang="ko-KR" dirty="0" smtClean="0"/>
              <a:t>/</a:t>
            </a:r>
            <a:r>
              <a:rPr lang="ko-KR" altLang="en-US" dirty="0" smtClean="0"/>
              <a:t>중소기업 간의 </a:t>
            </a:r>
            <a:r>
              <a:rPr lang="ko-KR" altLang="en-US" dirty="0" smtClean="0"/>
              <a:t>분업</a:t>
            </a:r>
            <a:endParaRPr lang="en-US" altLang="ko-KR" dirty="0" smtClean="0"/>
          </a:p>
          <a:p>
            <a:pPr lvl="0"/>
            <a:r>
              <a:rPr lang="en-US" altLang="ko-KR" dirty="0" smtClean="0"/>
              <a:t>   </a:t>
            </a:r>
            <a:r>
              <a:rPr lang="ko-KR" altLang="en-US" dirty="0" smtClean="0"/>
              <a:t>구조 </a:t>
            </a:r>
            <a:r>
              <a:rPr lang="ko-KR" altLang="en-US" dirty="0" err="1" smtClean="0"/>
              <a:t>긴밀화와</a:t>
            </a:r>
            <a:r>
              <a:rPr lang="ko-KR" altLang="en-US" dirty="0" smtClean="0"/>
              <a:t> 전략적 파트너십 강화</a:t>
            </a:r>
            <a:endParaRPr lang="en-US" altLang="ko-KR" dirty="0" smtClean="0"/>
          </a:p>
          <a:p>
            <a:pPr marL="342900" indent="-342900">
              <a:buFontTx/>
              <a:buChar char="-"/>
            </a:pPr>
            <a:endParaRPr lang="ko-KR" altLang="en-US" sz="1600" dirty="0"/>
          </a:p>
          <a:p>
            <a:r>
              <a:rPr lang="en-US" altLang="ko-KR" sz="2000" dirty="0" smtClean="0"/>
              <a:t>7. </a:t>
            </a:r>
            <a:r>
              <a:rPr lang="ko-KR" altLang="en-US" sz="2000" dirty="0" smtClean="0">
                <a:ea typeface="KoPub돋움체 Bold" panose="02020603020101020101"/>
              </a:rPr>
              <a:t>공공의료 강화 </a:t>
            </a:r>
            <a:r>
              <a:rPr lang="en-US" altLang="ko-KR" sz="2000" dirty="0" smtClean="0"/>
              <a:t>– </a:t>
            </a:r>
            <a:r>
              <a:rPr lang="ko-KR" altLang="en-US" dirty="0" smtClean="0"/>
              <a:t>국가가 </a:t>
            </a:r>
            <a:r>
              <a:rPr lang="ko-KR" altLang="en-US" dirty="0" err="1" smtClean="0"/>
              <a:t>예측불가한</a:t>
            </a:r>
            <a:r>
              <a:rPr lang="ko-KR" altLang="en-US" dirty="0" smtClean="0"/>
              <a:t> 위험에서 국민의 생명과 안전보호를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ko-KR" altLang="en-US" dirty="0" smtClean="0"/>
              <a:t>위해 각종 제도 구축과 </a:t>
            </a:r>
            <a:r>
              <a:rPr lang="ko-KR" altLang="en-US" dirty="0"/>
              <a:t>공공서비스 </a:t>
            </a:r>
            <a:r>
              <a:rPr lang="ko-KR" altLang="en-US" dirty="0" smtClean="0"/>
              <a:t>제공 의무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감염병</a:t>
            </a:r>
            <a:r>
              <a:rPr lang="ko-KR" altLang="en-US" dirty="0" smtClean="0"/>
              <a:t> </a:t>
            </a:r>
            <a:r>
              <a:rPr lang="ko-KR" altLang="en-US" dirty="0"/>
              <a:t>예방</a:t>
            </a:r>
            <a:r>
              <a:rPr lang="en-US" altLang="ko-KR" dirty="0"/>
              <a:t>, </a:t>
            </a:r>
            <a:r>
              <a:rPr lang="ko-KR" altLang="en-US" dirty="0"/>
              <a:t>검사</a:t>
            </a:r>
            <a:r>
              <a:rPr lang="en-US" altLang="ko-KR" dirty="0" smtClean="0"/>
              <a:t>,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ko-KR" altLang="en-US" dirty="0" smtClean="0"/>
              <a:t>치료와 </a:t>
            </a:r>
            <a:r>
              <a:rPr lang="ko-KR" altLang="en-US" dirty="0" smtClean="0"/>
              <a:t>격리</a:t>
            </a:r>
            <a:r>
              <a:rPr lang="en-US" altLang="ko-KR" dirty="0"/>
              <a:t>, </a:t>
            </a:r>
            <a:r>
              <a:rPr lang="ko-KR" altLang="en-US" dirty="0" smtClean="0"/>
              <a:t>국경통제 등</a:t>
            </a:r>
            <a:endParaRPr lang="en-US" altLang="ko-KR" dirty="0" smtClean="0"/>
          </a:p>
          <a:p>
            <a:pPr marL="176400" indent="-176400">
              <a:buFontTx/>
              <a:buChar char="-"/>
            </a:pPr>
            <a:r>
              <a:rPr lang="ko-KR" altLang="en-US" dirty="0" smtClean="0"/>
              <a:t>지방의료원 등 공공병원 </a:t>
            </a:r>
            <a:r>
              <a:rPr lang="ko-KR" altLang="en-US" dirty="0"/>
              <a:t>역할과 규모 등을 늘려서 비상 시에는 전염병 </a:t>
            </a:r>
            <a:r>
              <a:rPr lang="ko-KR" altLang="en-US" dirty="0" err="1" smtClean="0"/>
              <a:t>감염방지와</a:t>
            </a:r>
            <a:r>
              <a:rPr lang="en-US" altLang="ko-KR" dirty="0" smtClean="0"/>
              <a:t>  </a:t>
            </a:r>
            <a:r>
              <a:rPr lang="ko-KR" altLang="en-US" dirty="0" smtClean="0"/>
              <a:t>검사 </a:t>
            </a:r>
            <a:r>
              <a:rPr lang="ko-KR" altLang="en-US" dirty="0"/>
              <a:t>및 </a:t>
            </a:r>
            <a:r>
              <a:rPr lang="ko-KR" altLang="en-US" dirty="0" err="1" smtClean="0"/>
              <a:t>치료역할</a:t>
            </a:r>
            <a:r>
              <a:rPr lang="ko-KR" altLang="en-US" dirty="0" smtClean="0"/>
              <a:t> 및 평상 </a:t>
            </a:r>
            <a:r>
              <a:rPr lang="ko-KR" altLang="en-US" dirty="0"/>
              <a:t>시에는 저소득</a:t>
            </a:r>
            <a:r>
              <a:rPr lang="en-US" altLang="ko-KR" dirty="0"/>
              <a:t>, </a:t>
            </a:r>
            <a:r>
              <a:rPr lang="ko-KR" altLang="en-US" dirty="0"/>
              <a:t>고령층을 위한 공공의료서비스 </a:t>
            </a:r>
            <a:r>
              <a:rPr lang="ko-KR" altLang="en-US" dirty="0" smtClean="0"/>
              <a:t>강화</a:t>
            </a:r>
            <a:endParaRPr lang="en-US" altLang="ko-KR" dirty="0" smtClean="0"/>
          </a:p>
          <a:p>
            <a:r>
              <a:rPr lang="en-US" altLang="ko-KR" dirty="0" smtClean="0"/>
              <a:t>  </a:t>
            </a:r>
            <a:r>
              <a:rPr lang="ko-KR" altLang="en-US" dirty="0" smtClean="0"/>
              <a:t> </a:t>
            </a:r>
            <a:r>
              <a:rPr lang="ko-KR" altLang="en-US" dirty="0" smtClean="0"/>
              <a:t>노력 필요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16661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983480" y="3423016"/>
            <a:ext cx="3926881" cy="256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100" dirty="0" smtClean="0">
                <a:solidFill>
                  <a:schemeClr val="tx1"/>
                </a:solidFill>
              </a:rPr>
              <a:t>자료</a:t>
            </a:r>
            <a:r>
              <a:rPr lang="en-US" altLang="ko-KR" sz="1100" dirty="0" smtClean="0">
                <a:solidFill>
                  <a:schemeClr val="tx1"/>
                </a:solidFill>
              </a:rPr>
              <a:t>: WHO. 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Coronavirus disease </a:t>
            </a:r>
            <a:r>
              <a:rPr lang="en-US" altLang="ko-KR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COVID-19) Situation </a:t>
            </a:r>
            <a:r>
              <a:rPr lang="en-US" altLang="ko-KR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3</a:t>
            </a:fld>
            <a:endParaRPr lang="ko-KR" altLang="en-US"/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533696"/>
              </p:ext>
            </p:extLst>
          </p:nvPr>
        </p:nvGraphicFramePr>
        <p:xfrm>
          <a:off x="175667" y="386862"/>
          <a:ext cx="7514438" cy="3042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1786444"/>
              </p:ext>
            </p:extLst>
          </p:nvPr>
        </p:nvGraphicFramePr>
        <p:xfrm>
          <a:off x="2912688" y="4024755"/>
          <a:ext cx="5779008" cy="276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539561"/>
              </p:ext>
            </p:extLst>
          </p:nvPr>
        </p:nvGraphicFramePr>
        <p:xfrm>
          <a:off x="256032" y="3391154"/>
          <a:ext cx="4562853" cy="492984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1145868917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1384081629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2528025046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1127007470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3229510232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3492157384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274285071"/>
                    </a:ext>
                  </a:extLst>
                </a:gridCol>
                <a:gridCol w="436299">
                  <a:extLst>
                    <a:ext uri="{9D8B030D-6E8A-4147-A177-3AD203B41FA5}">
                      <a16:colId xmlns:a16="http://schemas.microsoft.com/office/drawing/2014/main" val="4042993253"/>
                    </a:ext>
                  </a:extLst>
                </a:gridCol>
              </a:tblGrid>
              <a:tr h="116013">
                <a:tc>
                  <a:txBody>
                    <a:bodyPr/>
                    <a:lstStyle/>
                    <a:p>
                      <a:pPr algn="just" fontAlgn="ctr"/>
                      <a:r>
                        <a:rPr lang="ko-KR" altLang="en-US" sz="1000" u="none" strike="noStrike" dirty="0">
                          <a:effectLst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2.26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3.11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3. 26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4.10.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</a:rPr>
                        <a:t>4.25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5.9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>
                          <a:effectLst/>
                        </a:rPr>
                        <a:t>5.15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7179587"/>
                  </a:ext>
                </a:extLst>
              </a:tr>
              <a:tr h="300579">
                <a:tc>
                  <a:txBody>
                    <a:bodyPr/>
                    <a:lstStyle/>
                    <a:p>
                      <a:pPr algn="just" fontAlgn="ctr"/>
                      <a:r>
                        <a:rPr lang="en-US" altLang="ko-KR" sz="1000" u="none" strike="noStrike" dirty="0">
                          <a:effectLst/>
                        </a:rPr>
                        <a:t>5,000</a:t>
                      </a:r>
                      <a:r>
                        <a:rPr lang="ko-KR" altLang="en-US" sz="1000" u="none" strike="noStrike" dirty="0">
                          <a:effectLst/>
                        </a:rPr>
                        <a:t>명 이상 </a:t>
                      </a:r>
                      <a:r>
                        <a:rPr lang="ko-KR" altLang="en-US" sz="1000" u="none" strike="noStrike" dirty="0" err="1">
                          <a:effectLst/>
                        </a:rPr>
                        <a:t>확진자</a:t>
                      </a:r>
                      <a:r>
                        <a:rPr lang="ko-KR" altLang="en-US" sz="1000" u="none" strike="noStrike" dirty="0">
                          <a:effectLst/>
                        </a:rPr>
                        <a:t> 국가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1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4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13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46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55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</a:rPr>
                        <a:t>61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076065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75667" y="6065097"/>
            <a:ext cx="2576677" cy="521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100" dirty="0" smtClean="0">
                <a:solidFill>
                  <a:schemeClr val="tx1"/>
                </a:solidFill>
              </a:rPr>
              <a:t>자료</a:t>
            </a:r>
            <a:r>
              <a:rPr lang="en-US" altLang="ko-KR" sz="1100" dirty="0" smtClean="0">
                <a:solidFill>
                  <a:schemeClr val="tx1"/>
                </a:solidFill>
              </a:rPr>
              <a:t>: </a:t>
            </a:r>
            <a:r>
              <a:rPr lang="en-US" altLang="ko-KR" sz="1100" dirty="0" err="1" smtClean="0">
                <a:solidFill>
                  <a:schemeClr val="tx1"/>
                </a:solidFill>
              </a:rPr>
              <a:t>Worldometer</a:t>
            </a:r>
            <a:r>
              <a:rPr lang="en-US" altLang="ko-KR" sz="1100" dirty="0" smtClean="0">
                <a:solidFill>
                  <a:schemeClr val="tx1"/>
                </a:solidFill>
              </a:rPr>
              <a:t>. </a:t>
            </a:r>
            <a:r>
              <a:rPr lang="en-US" altLang="ko-KR" sz="1100" dirty="0">
                <a:hlinkClick r:id="rId5"/>
              </a:rPr>
              <a:t>https://www.worldometers.info/coronavirus/worldwide-graphs/#total-deaths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2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8658"/>
            <a:ext cx="9144000" cy="674777"/>
          </a:xfrm>
        </p:spPr>
        <p:txBody>
          <a:bodyPr/>
          <a:lstStyle/>
          <a:p>
            <a:r>
              <a:rPr lang="ko-KR" altLang="en-US" sz="3400" dirty="0" smtClean="0"/>
              <a:t>한국형 뉴딜을 위한 타협</a:t>
            </a:r>
            <a:r>
              <a:rPr lang="en-US" altLang="ko-KR" sz="3400" dirty="0" smtClean="0"/>
              <a:t>?</a:t>
            </a:r>
            <a:endParaRPr lang="ko-KR" altLang="en-US" sz="34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30</a:t>
            </a:fld>
            <a:endParaRPr lang="ko-KR" altLang="en-US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92601" y="914619"/>
            <a:ext cx="8549647" cy="36009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9388" indent="-179388">
              <a:buFontTx/>
              <a:buChar char="-"/>
            </a:pPr>
            <a:endParaRPr lang="en-US" altLang="ko-KR" sz="800" dirty="0" smtClean="0"/>
          </a:p>
          <a:p>
            <a:pPr marL="176400" indent="-176400"/>
            <a:r>
              <a:rPr lang="en-US" altLang="ko-KR" sz="2000" dirty="0" smtClean="0">
                <a:ea typeface="KoPub돋움체 Bold" panose="02020603020101020101"/>
              </a:rPr>
              <a:t>8. </a:t>
            </a:r>
            <a:r>
              <a:rPr lang="ko-KR" altLang="en-US" sz="2000" dirty="0" smtClean="0">
                <a:ea typeface="KoPub돋움체 Bold" panose="02020603020101020101"/>
              </a:rPr>
              <a:t>공공수의체계 </a:t>
            </a:r>
            <a:r>
              <a:rPr lang="ko-KR" altLang="en-US" dirty="0" smtClean="0">
                <a:ea typeface="KoPub돋움체 Bold" panose="02020603020101020101"/>
              </a:rPr>
              <a:t>구축</a:t>
            </a:r>
            <a:r>
              <a:rPr lang="ko-KR" altLang="en-US" dirty="0" smtClean="0"/>
              <a:t>을 통해 아프리카 </a:t>
            </a:r>
            <a:r>
              <a:rPr lang="ko-KR" altLang="en-US" dirty="0" err="1"/>
              <a:t>돼지전염병</a:t>
            </a:r>
            <a:r>
              <a:rPr lang="en-US" altLang="ko-KR" dirty="0"/>
              <a:t>, </a:t>
            </a:r>
            <a:r>
              <a:rPr lang="ko-KR" altLang="en-US" dirty="0"/>
              <a:t>구제역</a:t>
            </a:r>
            <a:r>
              <a:rPr lang="en-US" altLang="ko-KR" dirty="0"/>
              <a:t>, </a:t>
            </a:r>
            <a:r>
              <a:rPr lang="ko-KR" altLang="en-US" dirty="0"/>
              <a:t>조류인플루엔자 등 </a:t>
            </a:r>
            <a:r>
              <a:rPr lang="ko-KR" altLang="en-US" dirty="0" smtClean="0"/>
              <a:t>가축전염병 예방을 </a:t>
            </a:r>
            <a:r>
              <a:rPr lang="ko-KR" altLang="en-US" dirty="0"/>
              <a:t>위한 대량 </a:t>
            </a:r>
            <a:r>
              <a:rPr lang="ko-KR" altLang="en-US" dirty="0" err="1" smtClean="0"/>
              <a:t>살처분</a:t>
            </a:r>
            <a:r>
              <a:rPr lang="ko-KR" altLang="en-US" dirty="0" smtClean="0"/>
              <a:t> 및 </a:t>
            </a:r>
            <a:r>
              <a:rPr lang="ko-KR" altLang="en-US" dirty="0"/>
              <a:t>그에 따른 보상 등도 </a:t>
            </a:r>
            <a:r>
              <a:rPr lang="ko-KR" altLang="en-US" dirty="0" smtClean="0"/>
              <a:t>축산업과 </a:t>
            </a:r>
            <a:r>
              <a:rPr lang="ko-KR" altLang="en-US" dirty="0" smtClean="0"/>
              <a:t>먹거리</a:t>
            </a:r>
            <a:endParaRPr lang="en-US" altLang="ko-KR" dirty="0" smtClean="0"/>
          </a:p>
          <a:p>
            <a:pPr marL="176400" indent="-176400"/>
            <a:r>
              <a:rPr lang="en-US" altLang="ko-KR" dirty="0"/>
              <a:t> </a:t>
            </a:r>
            <a:r>
              <a:rPr lang="en-US" altLang="ko-KR" dirty="0" smtClean="0"/>
              <a:t> </a:t>
            </a:r>
            <a:r>
              <a:rPr lang="ko-KR" altLang="en-US" dirty="0" smtClean="0"/>
              <a:t> </a:t>
            </a:r>
            <a:r>
              <a:rPr lang="ko-KR" altLang="en-US" dirty="0" smtClean="0"/>
              <a:t>보호 필요</a:t>
            </a:r>
            <a:endParaRPr lang="en-US" altLang="ko-KR" dirty="0" smtClean="0"/>
          </a:p>
          <a:p>
            <a:r>
              <a:rPr lang="en-US" altLang="ko-KR" dirty="0" smtClean="0"/>
              <a:t>-  </a:t>
            </a:r>
            <a:r>
              <a:rPr lang="ko-KR" altLang="en-US" dirty="0" smtClean="0"/>
              <a:t>지자체와 </a:t>
            </a:r>
            <a:r>
              <a:rPr lang="ko-KR" altLang="en-US" dirty="0"/>
              <a:t>함께 </a:t>
            </a:r>
            <a:r>
              <a:rPr lang="ko-KR" altLang="en-US" dirty="0" smtClean="0"/>
              <a:t>공공수의체계 구축 및 </a:t>
            </a:r>
            <a:r>
              <a:rPr lang="ko-KR" altLang="en-US" dirty="0"/>
              <a:t>민간 </a:t>
            </a:r>
            <a:r>
              <a:rPr lang="ko-KR" altLang="en-US" dirty="0" smtClean="0"/>
              <a:t>수의사들과 협력모델 구축</a:t>
            </a:r>
            <a:r>
              <a:rPr lang="en-US" altLang="ko-KR" dirty="0" smtClean="0"/>
              <a:t>,</a:t>
            </a:r>
            <a:r>
              <a:rPr lang="ko-KR" altLang="en-US" dirty="0" smtClean="0"/>
              <a:t> 대응 필요</a:t>
            </a:r>
            <a:endParaRPr lang="en-US" altLang="ko-KR" dirty="0" smtClean="0"/>
          </a:p>
          <a:p>
            <a:pPr marL="182563" indent="-182563">
              <a:buFontTx/>
              <a:buChar char="-"/>
            </a:pPr>
            <a:r>
              <a:rPr lang="en-US" altLang="ko-KR" dirty="0" smtClean="0"/>
              <a:t>7</a:t>
            </a:r>
            <a:r>
              <a:rPr lang="ko-KR" altLang="en-US" dirty="0" smtClean="0"/>
              <a:t>과 </a:t>
            </a:r>
            <a:r>
              <a:rPr lang="en-US" altLang="ko-KR" dirty="0" smtClean="0"/>
              <a:t>8</a:t>
            </a:r>
            <a:r>
              <a:rPr lang="ko-KR" altLang="en-US" dirty="0" smtClean="0"/>
              <a:t>은 국가가 공공적 역할과 </a:t>
            </a:r>
            <a:r>
              <a:rPr lang="ko-KR" altLang="en-US" dirty="0" err="1" smtClean="0"/>
              <a:t>능력구축을</a:t>
            </a:r>
            <a:r>
              <a:rPr lang="ko-KR" altLang="en-US" dirty="0" smtClean="0"/>
              <a:t> 통해 국제적 </a:t>
            </a:r>
            <a:r>
              <a:rPr lang="ko-KR" altLang="en-US" dirty="0"/>
              <a:t>모범을 </a:t>
            </a:r>
            <a:r>
              <a:rPr lang="ko-KR" altLang="en-US" dirty="0" smtClean="0"/>
              <a:t>만들어 </a:t>
            </a:r>
            <a:r>
              <a:rPr lang="ko-KR" altLang="en-US" dirty="0" smtClean="0"/>
              <a:t>국가</a:t>
            </a:r>
            <a:endParaRPr lang="en-US" altLang="ko-KR" dirty="0" smtClean="0"/>
          </a:p>
          <a:p>
            <a:r>
              <a:rPr lang="en-US" altLang="ko-KR" dirty="0" smtClean="0"/>
              <a:t>   </a:t>
            </a:r>
            <a:r>
              <a:rPr lang="ko-KR" altLang="en-US" dirty="0" smtClean="0"/>
              <a:t>브랜드나 </a:t>
            </a:r>
            <a:r>
              <a:rPr lang="ko-KR" altLang="en-US" dirty="0" smtClean="0"/>
              <a:t>상품화를 통한 수출도 가능</a:t>
            </a:r>
            <a:endParaRPr lang="en-US" altLang="ko-KR" dirty="0" smtClean="0"/>
          </a:p>
          <a:p>
            <a:pPr marL="285750" indent="-285750">
              <a:buFontTx/>
              <a:buChar char="-"/>
            </a:pPr>
            <a:endParaRPr lang="en-US" altLang="ko-KR" dirty="0" smtClean="0"/>
          </a:p>
          <a:p>
            <a:pPr marL="176400" indent="-176400"/>
            <a:r>
              <a:rPr lang="en-US" altLang="ko-KR" dirty="0" smtClean="0"/>
              <a:t>9. </a:t>
            </a:r>
            <a:r>
              <a:rPr lang="ko-KR" altLang="en-US" sz="2000" spc="-100" dirty="0">
                <a:ea typeface="KoPub돋움체 Bold" panose="02020603020101020101"/>
              </a:rPr>
              <a:t>긴급사고예방과 수습에 필요한 소방서비스의 강화 </a:t>
            </a:r>
            <a:r>
              <a:rPr lang="en-US" altLang="ko-KR" spc="-100" dirty="0"/>
              <a:t>- </a:t>
            </a:r>
            <a:r>
              <a:rPr lang="ko-KR" altLang="en-US" spc="-100" dirty="0"/>
              <a:t>각종 산불</a:t>
            </a:r>
            <a:r>
              <a:rPr lang="en-US" altLang="ko-KR" spc="-100" dirty="0"/>
              <a:t>, </a:t>
            </a:r>
            <a:r>
              <a:rPr lang="ko-KR" altLang="en-US" spc="-100" dirty="0"/>
              <a:t>대형 교통사고</a:t>
            </a:r>
            <a:r>
              <a:rPr lang="en-US" altLang="ko-KR" spc="-100" dirty="0"/>
              <a:t>, </a:t>
            </a:r>
            <a:r>
              <a:rPr lang="ko-KR" altLang="en-US" spc="-100" dirty="0"/>
              <a:t>대형 화재사고 등으로부터 국민의 생명과 재산 보호와 다양한 역할이 점점 더 </a:t>
            </a:r>
            <a:r>
              <a:rPr lang="ko-KR" altLang="en-US" spc="-100" dirty="0" smtClean="0"/>
              <a:t>요구됨</a:t>
            </a:r>
            <a:endParaRPr lang="en-US" altLang="ko-KR" spc="-100" dirty="0"/>
          </a:p>
          <a:p>
            <a:pPr marL="182563" indent="-182563">
              <a:buFontTx/>
              <a:buChar char="-"/>
            </a:pPr>
            <a:r>
              <a:rPr lang="ko-KR" altLang="en-US" dirty="0"/>
              <a:t>소방서비스는 점차 그 역할과 영역이 방화를 넘어 </a:t>
            </a:r>
            <a:r>
              <a:rPr lang="ko-KR" altLang="en-US" dirty="0" err="1"/>
              <a:t>긴급사고</a:t>
            </a:r>
            <a:r>
              <a:rPr lang="ko-KR" altLang="en-US" dirty="0"/>
              <a:t> 구조</a:t>
            </a:r>
            <a:r>
              <a:rPr lang="en-US" altLang="ko-KR" dirty="0"/>
              <a:t>, </a:t>
            </a:r>
            <a:r>
              <a:rPr lang="ko-KR" altLang="en-US" dirty="0"/>
              <a:t>수습</a:t>
            </a:r>
            <a:r>
              <a:rPr lang="en-US" altLang="ko-KR" dirty="0"/>
              <a:t>, </a:t>
            </a:r>
            <a:r>
              <a:rPr lang="ko-KR" altLang="en-US" dirty="0"/>
              <a:t>방지</a:t>
            </a:r>
            <a:r>
              <a:rPr lang="en-US" altLang="ko-KR" dirty="0" smtClean="0"/>
              <a:t>,</a:t>
            </a:r>
          </a:p>
          <a:p>
            <a:r>
              <a:rPr lang="en-US" altLang="ko-KR" dirty="0" smtClean="0"/>
              <a:t>   </a:t>
            </a:r>
            <a:r>
              <a:rPr lang="ko-KR" altLang="en-US" dirty="0" err="1" smtClean="0"/>
              <a:t>건물위험에</a:t>
            </a:r>
            <a:r>
              <a:rPr lang="ko-KR" altLang="en-US" dirty="0" smtClean="0"/>
              <a:t> </a:t>
            </a:r>
            <a:r>
              <a:rPr lang="ko-KR" altLang="en-US" dirty="0"/>
              <a:t>대한 기준과 점검</a:t>
            </a:r>
            <a:r>
              <a:rPr lang="en-US" altLang="ko-KR" dirty="0"/>
              <a:t>, </a:t>
            </a:r>
            <a:r>
              <a:rPr lang="ko-KR" altLang="en-US" dirty="0"/>
              <a:t>심지어 등으로 사소한 시민안전 </a:t>
            </a:r>
            <a:r>
              <a:rPr lang="ko-KR" altLang="en-US" dirty="0" smtClean="0"/>
              <a:t>책임까지도 요구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받고 </a:t>
            </a:r>
            <a:r>
              <a:rPr lang="ko-KR" altLang="en-US" dirty="0" smtClean="0"/>
              <a:t>있음</a:t>
            </a:r>
            <a:endParaRPr lang="en-US" altLang="ko-KR" sz="1600" dirty="0" smtClean="0"/>
          </a:p>
        </p:txBody>
      </p:sp>
      <p:sp>
        <p:nvSpPr>
          <p:cNvPr id="6" name="직사각형 5"/>
          <p:cNvSpPr/>
          <p:nvPr/>
        </p:nvSpPr>
        <p:spPr>
          <a:xfrm>
            <a:off x="292601" y="4576789"/>
            <a:ext cx="8540503" cy="2107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ko-KR" altLang="en-US" dirty="0" smtClean="0"/>
              <a:t>국가가 기존 정책패러다임을 넘어서서 다양한 사회적 계층의 요구를 </a:t>
            </a:r>
            <a:r>
              <a:rPr lang="ko-KR" altLang="en-US" dirty="0" smtClean="0"/>
              <a:t>반영하여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</a:t>
            </a:r>
            <a:r>
              <a:rPr lang="ko-KR" altLang="en-US" dirty="0" smtClean="0"/>
              <a:t>선도적으로 </a:t>
            </a:r>
            <a:r>
              <a:rPr lang="ko-KR" altLang="en-US" dirty="0" smtClean="0"/>
              <a:t>정책수립과 시행</a:t>
            </a:r>
            <a:endParaRPr lang="en-US" altLang="ko-KR" dirty="0" smtClean="0"/>
          </a:p>
          <a:p>
            <a:pPr marL="285750" indent="-285750">
              <a:buFontTx/>
              <a:buChar char="-"/>
            </a:pPr>
            <a:r>
              <a:rPr lang="ko-KR" altLang="en-US" dirty="0" smtClean="0"/>
              <a:t>한국의 새로운 사회질서 및 </a:t>
            </a:r>
            <a:r>
              <a:rPr lang="ko-KR" altLang="en-US" dirty="0" err="1" smtClean="0"/>
              <a:t>고용시스템</a:t>
            </a:r>
            <a:r>
              <a:rPr lang="ko-KR" altLang="en-US" dirty="0" smtClean="0"/>
              <a:t> 구축을 위해  </a:t>
            </a:r>
            <a:r>
              <a:rPr lang="ko-KR" altLang="en-US" dirty="0" err="1" smtClean="0"/>
              <a:t>노사정을</a:t>
            </a:r>
            <a:r>
              <a:rPr lang="ko-KR" altLang="en-US" dirty="0" smtClean="0"/>
              <a:t> 넘어선 사회 </a:t>
            </a:r>
            <a:r>
              <a:rPr lang="ko-KR" altLang="en-US" dirty="0" smtClean="0"/>
              <a:t>각</a:t>
            </a:r>
            <a:endParaRPr lang="en-US" altLang="ko-KR" dirty="0" smtClean="0"/>
          </a:p>
          <a:p>
            <a:r>
              <a:rPr lang="ko-KR" altLang="en-US" dirty="0" smtClean="0"/>
              <a:t>    계층들의 </a:t>
            </a:r>
            <a:r>
              <a:rPr lang="ko-KR" altLang="en-US" dirty="0" smtClean="0"/>
              <a:t>다양한 참여 속에 새로운 </a:t>
            </a:r>
            <a:r>
              <a:rPr lang="ko-KR" altLang="en-US" dirty="0" err="1" smtClean="0"/>
              <a:t>공공역할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사회안전망</a:t>
            </a:r>
            <a:r>
              <a:rPr lang="ko-KR" altLang="en-US" dirty="0" smtClean="0"/>
              <a:t> 구축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재직자 </a:t>
            </a:r>
            <a:r>
              <a:rPr lang="ko-KR" altLang="en-US" dirty="0" smtClean="0"/>
              <a:t>직업훈련과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 교육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구조조정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노동시장 분절 구조 개혁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제조업 회귀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기업간 새로운 </a:t>
            </a:r>
            <a:r>
              <a:rPr lang="ko-KR" altLang="en-US" dirty="0" smtClean="0"/>
              <a:t>파트너십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ko-KR" altLang="en-US" dirty="0" smtClean="0"/>
              <a:t>형성</a:t>
            </a:r>
            <a:r>
              <a:rPr lang="en-US" altLang="ko-KR" dirty="0" smtClean="0"/>
              <a:t> </a:t>
            </a:r>
            <a:r>
              <a:rPr lang="ko-KR" altLang="en-US" dirty="0" smtClean="0"/>
              <a:t> </a:t>
            </a:r>
            <a:r>
              <a:rPr lang="ko-KR" altLang="en-US" dirty="0" smtClean="0"/>
              <a:t>등의 </a:t>
            </a:r>
            <a:r>
              <a:rPr lang="ko-KR" altLang="en-US" dirty="0"/>
              <a:t>의제를 놓고 사회적 논의와 대화가 </a:t>
            </a:r>
            <a:r>
              <a:rPr lang="ko-KR" altLang="en-US" dirty="0" smtClean="0"/>
              <a:t>필요함</a:t>
            </a:r>
            <a:endParaRPr lang="en-US" altLang="ko-KR" dirty="0" smtClean="0"/>
          </a:p>
          <a:p>
            <a:pPr marL="285750" indent="-285750">
              <a:buFontTx/>
              <a:buChar char="-"/>
            </a:pPr>
            <a:r>
              <a:rPr lang="ko-KR" altLang="en-US" dirty="0" smtClean="0"/>
              <a:t>새로운 사회계약</a:t>
            </a:r>
            <a:r>
              <a:rPr lang="en-US" altLang="ko-KR" dirty="0" smtClean="0"/>
              <a:t>(New Social Contract)</a:t>
            </a:r>
            <a:r>
              <a:rPr lang="ko-KR" altLang="en-US" dirty="0" smtClean="0"/>
              <a:t>의 형성</a:t>
            </a:r>
            <a:r>
              <a:rPr lang="en-US" altLang="ko-KR" dirty="0" smtClean="0"/>
              <a:t>(?)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1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99991" y="26837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21" y="685431"/>
            <a:ext cx="8220973" cy="5544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6" name="모서리가 둥근 직사각형 5"/>
          <p:cNvSpPr/>
          <p:nvPr/>
        </p:nvSpPr>
        <p:spPr>
          <a:xfrm>
            <a:off x="1396818" y="294954"/>
            <a:ext cx="6349042" cy="416853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/>
              <a:t>Covid19 </a:t>
            </a:r>
            <a:r>
              <a:rPr lang="ko-KR" altLang="en-US" sz="2400" dirty="0" smtClean="0"/>
              <a:t>충격 </a:t>
            </a:r>
            <a:r>
              <a:rPr lang="en-US" altLang="ko-KR" sz="2400" dirty="0" smtClean="0"/>
              <a:t>-</a:t>
            </a:r>
            <a:r>
              <a:rPr lang="ko-KR" altLang="en-US" sz="2400" dirty="0" smtClean="0"/>
              <a:t> 세계경제성장률의 큰 폭 저하</a:t>
            </a:r>
            <a:endParaRPr lang="ko-KR" altLang="en-US" sz="2400" dirty="0"/>
          </a:p>
        </p:txBody>
      </p:sp>
      <p:sp>
        <p:nvSpPr>
          <p:cNvPr id="7" name="직사각형 6"/>
          <p:cNvSpPr/>
          <p:nvPr/>
        </p:nvSpPr>
        <p:spPr>
          <a:xfrm>
            <a:off x="396815" y="6185471"/>
            <a:ext cx="8255479" cy="560717"/>
          </a:xfrm>
          <a:prstGeom prst="rect">
            <a:avLst/>
          </a:prstGeom>
          <a:solidFill>
            <a:srgbClr val="FFF9E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dirty="0" smtClean="0">
                <a:solidFill>
                  <a:schemeClr val="tx1"/>
                </a:solidFill>
              </a:rPr>
              <a:t>세계경제성장 전망은 여전히 불확실 </a:t>
            </a:r>
            <a:r>
              <a:rPr lang="en-US" altLang="ko-KR" sz="1600" dirty="0" smtClean="0">
                <a:solidFill>
                  <a:schemeClr val="tx1"/>
                </a:solidFill>
              </a:rPr>
              <a:t>-  </a:t>
            </a:r>
            <a:r>
              <a:rPr lang="ko-KR" altLang="en-US" sz="1600" dirty="0" smtClean="0">
                <a:solidFill>
                  <a:schemeClr val="tx1"/>
                </a:solidFill>
              </a:rPr>
              <a:t>위 수치도 약간 낙관적 전망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r>
              <a:rPr lang="ko-KR" altLang="en-US" sz="1600" dirty="0" smtClean="0">
                <a:solidFill>
                  <a:schemeClr val="tx1"/>
                </a:solidFill>
              </a:rPr>
              <a:t>한국은 </a:t>
            </a:r>
            <a:r>
              <a:rPr lang="en-US" altLang="ko-KR" sz="1600" dirty="0" smtClean="0">
                <a:solidFill>
                  <a:schemeClr val="tx1"/>
                </a:solidFill>
              </a:rPr>
              <a:t>Covid19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이동금지를</a:t>
            </a:r>
            <a:r>
              <a:rPr lang="ko-KR" altLang="en-US" sz="1600" dirty="0" smtClean="0">
                <a:solidFill>
                  <a:schemeClr val="tx1"/>
                </a:solidFill>
              </a:rPr>
              <a:t> 하지 않았고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초기진화로</a:t>
            </a:r>
            <a:r>
              <a:rPr lang="ko-KR" altLang="en-US" sz="1600" dirty="0" smtClean="0">
                <a:solidFill>
                  <a:schemeClr val="tx1"/>
                </a:solidFill>
              </a:rPr>
              <a:t> 다른 국가보다 성장률이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높은편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56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99991" y="26837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33" y="938212"/>
            <a:ext cx="8833449" cy="492625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092572" y="378069"/>
            <a:ext cx="4923692" cy="5099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향후 선진국과 신흥국 경제전망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75846" y="6005369"/>
            <a:ext cx="8824138" cy="546351"/>
          </a:xfrm>
          <a:prstGeom prst="rect">
            <a:avLst/>
          </a:prstGeom>
          <a:solidFill>
            <a:srgbClr val="EEEE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ko-KR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향후 경제전망의 불확실성이 매우 크나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V</a:t>
            </a:r>
            <a:r>
              <a:rPr lang="ko-KR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자형 회복 전망 가능성은 희박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ko-KR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위 그래프도 여러 시나리오 중 하나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W</a:t>
            </a:r>
            <a:r>
              <a:rPr lang="ko-KR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자형의 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Coronavirus</a:t>
            </a:r>
            <a:r>
              <a:rPr lang="ko-KR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의 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altLang="ko-KR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nd 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Wave</a:t>
            </a:r>
            <a:r>
              <a:rPr lang="ko-KR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에 따른 전망도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2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6</a:t>
            </a:fld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645920" y="282166"/>
            <a:ext cx="5899136" cy="4744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/>
              <a:t> 2020</a:t>
            </a:r>
            <a:r>
              <a:rPr lang="ko-KR" altLang="en-US" sz="2800" dirty="0" smtClean="0"/>
              <a:t>년 </a:t>
            </a:r>
            <a:r>
              <a:rPr lang="en-US" altLang="ko-KR" sz="2800" dirty="0" smtClean="0"/>
              <a:t>4</a:t>
            </a:r>
            <a:r>
              <a:rPr lang="ko-KR" altLang="en-US" sz="2800" dirty="0" smtClean="0"/>
              <a:t>월 </a:t>
            </a:r>
            <a:r>
              <a:rPr lang="ko-KR" altLang="en-US" sz="2800" dirty="0" err="1" smtClean="0"/>
              <a:t>고용동향의</a:t>
            </a:r>
            <a:r>
              <a:rPr lang="ko-KR" altLang="en-US" sz="2800" dirty="0" smtClean="0"/>
              <a:t> 특징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통계청 </a:t>
            </a:r>
            <a:r>
              <a:rPr lang="en-US" altLang="ko-KR" sz="1200" dirty="0" smtClean="0"/>
              <a:t>2020.5</a:t>
            </a:r>
            <a:r>
              <a:rPr lang="ko-KR" altLang="en-US" sz="1200" dirty="0" smtClean="0"/>
              <a:t>월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016988"/>
              </p:ext>
            </p:extLst>
          </p:nvPr>
        </p:nvGraphicFramePr>
        <p:xfrm>
          <a:off x="358936" y="1193127"/>
          <a:ext cx="6019250" cy="2756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워크시트" r:id="rId3" imgW="6332245" imgH="2270827" progId="Excel.Sheet.12">
                  <p:embed/>
                </p:oleObj>
              </mc:Choice>
              <mc:Fallback>
                <p:oleObj name="워크시트" r:id="rId3" imgW="6332245" imgH="227082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936" y="1193127"/>
                        <a:ext cx="6019250" cy="2756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434176" y="756619"/>
            <a:ext cx="434175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fontAlgn="base"/>
            <a:r>
              <a:rPr lang="ko-KR" altLang="en-US" sz="2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취업자수</a:t>
            </a:r>
            <a:r>
              <a:rPr lang="en-US" altLang="ko-KR" sz="2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ko-KR" altLang="en-US" sz="2000" kern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비경제활동인구</a:t>
            </a:r>
            <a:r>
              <a:rPr lang="en-US" altLang="ko-KR" sz="2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 </a:t>
            </a:r>
            <a:r>
              <a:rPr lang="ko-KR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계절조정계열</a:t>
            </a:r>
            <a:endParaRPr lang="ko-KR" altLang="en-US" sz="1100" kern="0" spc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708025"/>
              </p:ext>
            </p:extLst>
          </p:nvPr>
        </p:nvGraphicFramePr>
        <p:xfrm>
          <a:off x="4705836" y="4098354"/>
          <a:ext cx="4339488" cy="2473960"/>
        </p:xfrm>
        <a:graphic>
          <a:graphicData uri="http://schemas.openxmlformats.org/drawingml/2006/table">
            <a:tbl>
              <a:tblPr/>
              <a:tblGrid>
                <a:gridCol w="513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4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94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73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8656">
                <a:tc rowSpan="2"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일시휴직자</a:t>
                      </a:r>
                      <a:endParaRPr lang="ko-KR" altLang="en-US" sz="1300" b="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원계열</a:t>
                      </a:r>
                    </a:p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전년동월대비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계절조정</a:t>
                      </a:r>
                    </a:p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개월전 대비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08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월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월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증감율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083"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전체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1,260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1,130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988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40.0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083">
                <a:tc row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solidFill>
                            <a:srgbClr val="221E1F"/>
                          </a:solidFill>
                          <a:effectLst/>
                          <a:latin typeface="+mn-ea"/>
                          <a:ea typeface="+mn-ea"/>
                        </a:rPr>
                        <a:t>산업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숙박 음식점업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44.5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08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교육 서비스업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292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146</a:t>
                      </a:r>
                      <a:endParaRPr lang="en-US" sz="1300" b="0" kern="0" spc="0" dirty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37.9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08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보건</a:t>
                      </a:r>
                      <a:r>
                        <a:rPr lang="en-US" altLang="ko-KR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·</a:t>
                      </a: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사회복지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286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281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242</a:t>
                      </a:r>
                      <a:endParaRPr lang="en-US" sz="1300" b="0" kern="0" spc="0" dirty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44.1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083">
                <a:tc rowSpan="3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종사</a:t>
                      </a: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지위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상용직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283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272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30.9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08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임시직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654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594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501</a:t>
                      </a:r>
                      <a:endParaRPr lang="en-US" sz="1300" b="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43.7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spc="0">
                          <a:solidFill>
                            <a:srgbClr val="221E1F"/>
                          </a:solidFill>
                          <a:effectLst/>
                          <a:latin typeface="+mj-ea"/>
                          <a:ea typeface="+mj-ea"/>
                        </a:rPr>
                        <a:t>자영자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43.3 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349475"/>
              </p:ext>
            </p:extLst>
          </p:nvPr>
        </p:nvGraphicFramePr>
        <p:xfrm>
          <a:off x="358936" y="4150981"/>
          <a:ext cx="4048605" cy="2346960"/>
        </p:xfrm>
        <a:graphic>
          <a:graphicData uri="http://schemas.openxmlformats.org/drawingml/2006/table">
            <a:tbl>
              <a:tblPr/>
              <a:tblGrid>
                <a:gridCol w="54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8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18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4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324">
                <a:tc rowSpan="2"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일시휴직자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원계열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전년동월대비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계절조정</a:t>
                      </a:r>
                    </a:p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o-KR" altLang="en-US" sz="13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개월전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대비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514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월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o-KR" alt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월</a:t>
                      </a: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증감</a:t>
                      </a: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증감율</a:t>
                      </a: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514">
                <a:tc grid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전체</a:t>
                      </a:r>
                      <a:endParaRPr lang="ko-KR" altLang="en-US" sz="13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1,260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1,130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988</a:t>
                      </a:r>
                      <a:endParaRPr lang="en-US" sz="13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40.0 </a:t>
                      </a:r>
                      <a:endParaRPr lang="en-US" sz="13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514">
                <a:tc rowSpan="4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연령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20-29</a:t>
                      </a:r>
                      <a:r>
                        <a:rPr lang="ko-KR" alt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세</a:t>
                      </a:r>
                      <a:endParaRPr lang="ko-KR" alt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122</a:t>
                      </a:r>
                      <a:endParaRPr 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120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119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44.9 </a:t>
                      </a:r>
                      <a:endParaRPr lang="en-US" sz="13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5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40-49</a:t>
                      </a:r>
                      <a:r>
                        <a:rPr lang="ko-KR" alt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세</a:t>
                      </a:r>
                      <a:endParaRPr lang="ko-KR" alt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223</a:t>
                      </a:r>
                      <a:endParaRPr 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189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173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40.7 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60-69</a:t>
                      </a:r>
                      <a:r>
                        <a:rPr lang="ko-KR" alt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세</a:t>
                      </a:r>
                      <a:endParaRPr lang="ko-KR" alt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185</a:t>
                      </a:r>
                      <a:endParaRPr 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150</a:t>
                      </a:r>
                      <a:endParaRPr lang="en-US" sz="13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129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41.2 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ko-KR" altLang="en-US" sz="1300" kern="0" spc="0" dirty="0" err="1" smtClean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세이상</a:t>
                      </a:r>
                      <a:endParaRPr lang="ko-KR" altLang="en-US" sz="1300" kern="0" spc="0" dirty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344</a:t>
                      </a:r>
                      <a:endParaRPr 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330</a:t>
                      </a:r>
                      <a:endParaRPr lang="en-US" sz="13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260</a:t>
                      </a:r>
                      <a:endParaRPr lang="en-US" sz="1300" b="1" kern="0" spc="0" dirty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43.1 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514">
                <a:tc rowSpan="2"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종사</a:t>
                      </a: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규모</a:t>
                      </a: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1-4</a:t>
                      </a:r>
                      <a:r>
                        <a:rPr lang="ko-KR" alt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인</a:t>
                      </a:r>
                      <a:endParaRPr lang="ko-KR" alt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557</a:t>
                      </a:r>
                      <a:endParaRPr 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480</a:t>
                      </a:r>
                      <a:endParaRPr lang="en-US" sz="13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444</a:t>
                      </a:r>
                      <a:endParaRPr lang="en-US" sz="1300" b="1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43.8 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10-29</a:t>
                      </a:r>
                      <a:r>
                        <a:rPr lang="ko-KR" alt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인</a:t>
                      </a:r>
                      <a:endParaRPr lang="ko-KR" alt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>
                          <a:solidFill>
                            <a:srgbClr val="221E1F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271</a:t>
                      </a:r>
                      <a:endParaRPr lang="en-US" sz="1300" kern="0" spc="0">
                        <a:solidFill>
                          <a:srgbClr val="221E1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249</a:t>
                      </a:r>
                      <a:endParaRPr lang="en-US" sz="1300" b="1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228</a:t>
                      </a:r>
                      <a:endParaRPr lang="en-US" sz="13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ctr" latinLnBrk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42.1 </a:t>
                      </a:r>
                      <a:endParaRPr lang="en-US" sz="1300" b="1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6413904" y="1274799"/>
            <a:ext cx="266591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 4</a:t>
            </a:r>
            <a:r>
              <a:rPr lang="ko-KR" altLang="en-US" dirty="0"/>
              <a:t>월 </a:t>
            </a:r>
            <a:r>
              <a:rPr lang="ko-KR" altLang="en-US" sz="1600" dirty="0"/>
              <a:t>고용동향 </a:t>
            </a:r>
            <a:endParaRPr lang="en-US" altLang="ko-KR" sz="1600" dirty="0" smtClean="0"/>
          </a:p>
          <a:p>
            <a:r>
              <a:rPr lang="en-US" altLang="ko-KR" sz="1600" dirty="0" smtClean="0"/>
              <a:t>- </a:t>
            </a:r>
            <a:r>
              <a:rPr lang="en-US" altLang="ko-KR" sz="1400" dirty="0" smtClean="0"/>
              <a:t>2019.11~2020.2</a:t>
            </a:r>
            <a:r>
              <a:rPr lang="ko-KR" altLang="en-US" sz="1400" dirty="0"/>
              <a:t>월 </a:t>
            </a:r>
            <a:r>
              <a:rPr lang="ko-KR" altLang="en-US" sz="1400" dirty="0" smtClean="0"/>
              <a:t>취업자이동평균이 </a:t>
            </a:r>
            <a:r>
              <a:rPr lang="en-US" altLang="ko-KR" sz="1400" dirty="0"/>
              <a:t>47.7</a:t>
            </a:r>
            <a:r>
              <a:rPr lang="ko-KR" altLang="en-US" sz="1400" dirty="0"/>
              <a:t>만 증가</a:t>
            </a:r>
            <a:r>
              <a:rPr lang="en-US" altLang="ko-KR" sz="1400" dirty="0"/>
              <a:t>, 4</a:t>
            </a:r>
            <a:r>
              <a:rPr lang="ko-KR" altLang="en-US" sz="1400" dirty="0"/>
              <a:t>월 취업자감소</a:t>
            </a:r>
            <a:r>
              <a:rPr lang="en-US" altLang="ko-KR" sz="1400" dirty="0"/>
              <a:t>– 47.6</a:t>
            </a:r>
            <a:r>
              <a:rPr lang="ko-KR" altLang="en-US" sz="1400" dirty="0" err="1"/>
              <a:t>만명</a:t>
            </a:r>
            <a:r>
              <a:rPr lang="en-US" altLang="ko-KR" sz="1600" dirty="0"/>
              <a:t>, </a:t>
            </a:r>
            <a:r>
              <a:rPr lang="ko-KR" altLang="en-US" sz="1400" dirty="0"/>
              <a:t>비경활 </a:t>
            </a:r>
            <a:r>
              <a:rPr lang="en-US" altLang="ko-KR" sz="1400" dirty="0"/>
              <a:t>83</a:t>
            </a:r>
            <a:r>
              <a:rPr lang="ko-KR" altLang="en-US" sz="1400" dirty="0" err="1"/>
              <a:t>만명</a:t>
            </a:r>
            <a:r>
              <a:rPr lang="ko-KR" altLang="en-US" sz="1400" dirty="0"/>
              <a:t> </a:t>
            </a:r>
            <a:r>
              <a:rPr lang="ko-KR" altLang="en-US" sz="1400" spc="-150" dirty="0"/>
              <a:t>증가</a:t>
            </a:r>
            <a:r>
              <a:rPr lang="en-US" altLang="ko-KR" sz="1400" spc="-150" dirty="0"/>
              <a:t>, </a:t>
            </a:r>
            <a:r>
              <a:rPr lang="ko-KR" altLang="en-US" sz="1400" spc="-150" dirty="0" err="1"/>
              <a:t>일시휴직</a:t>
            </a:r>
            <a:r>
              <a:rPr lang="ko-KR" altLang="en-US" sz="1400" spc="-150" dirty="0"/>
              <a:t> 이동평균 </a:t>
            </a:r>
            <a:r>
              <a:rPr lang="en-US" altLang="ko-KR" sz="1400" spc="-150" dirty="0"/>
              <a:t>43.9</a:t>
            </a:r>
            <a:r>
              <a:rPr lang="ko-KR" altLang="en-US" sz="1400" spc="-150" dirty="0" smtClean="0"/>
              <a:t>만명          </a:t>
            </a:r>
            <a:r>
              <a:rPr lang="en-US" altLang="ko-KR" sz="1400" spc="-150" dirty="0"/>
              <a:t>4</a:t>
            </a:r>
            <a:r>
              <a:rPr lang="ko-KR" altLang="en-US" sz="1400" spc="-150" dirty="0"/>
              <a:t>월 </a:t>
            </a:r>
            <a:r>
              <a:rPr lang="en-US" altLang="ko-KR" sz="1400" spc="-150" dirty="0"/>
              <a:t>148.5</a:t>
            </a:r>
            <a:r>
              <a:rPr lang="ko-KR" altLang="en-US" sz="1400" spc="-150" dirty="0" err="1"/>
              <a:t>만명</a:t>
            </a:r>
            <a:r>
              <a:rPr lang="ko-KR" altLang="en-US" sz="1400" spc="-150" dirty="0"/>
              <a:t> </a:t>
            </a:r>
            <a:r>
              <a:rPr lang="ko-KR" altLang="en-US" sz="1400" spc="-150" dirty="0" smtClean="0">
                <a:latin typeface="+mj-ea"/>
                <a:ea typeface="+mj-ea"/>
              </a:rPr>
              <a:t>상당한 </a:t>
            </a:r>
            <a:r>
              <a:rPr lang="ko-KR" altLang="en-US" sz="1400" spc="-150" dirty="0">
                <a:latin typeface="+mj-ea"/>
                <a:ea typeface="+mj-ea"/>
              </a:rPr>
              <a:t>고용충격 </a:t>
            </a:r>
            <a:endParaRPr lang="en-US" altLang="ko-KR" sz="1400" spc="-150" dirty="0" smtClean="0">
              <a:latin typeface="+mj-ea"/>
              <a:ea typeface="+mj-ea"/>
            </a:endParaRPr>
          </a:p>
          <a:p>
            <a:pPr fontAlgn="base"/>
            <a:r>
              <a:rPr lang="en-US" altLang="ko-KR" sz="1400" dirty="0" smtClean="0"/>
              <a:t>- 2</a:t>
            </a:r>
            <a:r>
              <a:rPr lang="ko-KR" altLang="en-US" sz="1400" dirty="0" smtClean="0"/>
              <a:t>개월 간 </a:t>
            </a:r>
            <a:r>
              <a:rPr lang="ko-KR" altLang="en-US" sz="1400" dirty="0"/>
              <a:t>취업자수 </a:t>
            </a:r>
            <a:r>
              <a:rPr lang="en-US" altLang="ko-KR" sz="1400" dirty="0"/>
              <a:t>102</a:t>
            </a:r>
            <a:r>
              <a:rPr lang="ko-KR" altLang="en-US" sz="1400" dirty="0" smtClean="0"/>
              <a:t>만명    </a:t>
            </a:r>
            <a:r>
              <a:rPr lang="ko-KR" altLang="en-US" sz="1400" dirty="0"/>
              <a:t>감소</a:t>
            </a:r>
            <a:r>
              <a:rPr lang="en-US" altLang="ko-KR" sz="1400" dirty="0"/>
              <a:t>(-3.7%), </a:t>
            </a:r>
            <a:r>
              <a:rPr lang="ko-KR" altLang="en-US" sz="1400" dirty="0" err="1"/>
              <a:t>일시휴직</a:t>
            </a:r>
            <a:r>
              <a:rPr lang="ko-KR" altLang="en-US" sz="1400" dirty="0"/>
              <a:t> </a:t>
            </a:r>
            <a:r>
              <a:rPr lang="en-US" altLang="ko-KR" sz="1400" dirty="0"/>
              <a:t>98.8</a:t>
            </a:r>
            <a:r>
              <a:rPr lang="ko-KR" altLang="en-US" sz="1400" dirty="0" err="1"/>
              <a:t>만명</a:t>
            </a:r>
            <a:r>
              <a:rPr lang="ko-KR" altLang="en-US" sz="1400" dirty="0"/>
              <a:t> </a:t>
            </a:r>
            <a:r>
              <a:rPr lang="ko-KR" altLang="en-US" sz="1400" dirty="0" smtClean="0"/>
              <a:t>증가</a:t>
            </a:r>
            <a:r>
              <a:rPr lang="en-US" altLang="ko-KR" sz="1400" dirty="0" smtClean="0"/>
              <a:t>,  </a:t>
            </a:r>
            <a:r>
              <a:rPr lang="en-US" altLang="ko-KR" sz="1400" dirty="0"/>
              <a:t>2</a:t>
            </a:r>
            <a:r>
              <a:rPr lang="ko-KR" altLang="en-US" sz="1400" dirty="0"/>
              <a:t>개월 동안 </a:t>
            </a:r>
            <a:r>
              <a:rPr lang="en-US" altLang="ko-KR" sz="1400" dirty="0"/>
              <a:t>200</a:t>
            </a:r>
            <a:r>
              <a:rPr lang="ko-KR" altLang="en-US" sz="1400" dirty="0" smtClean="0"/>
              <a:t>만개의    </a:t>
            </a:r>
            <a:r>
              <a:rPr lang="ko-KR" altLang="en-US" sz="1400" dirty="0"/>
              <a:t>일이 </a:t>
            </a:r>
            <a:r>
              <a:rPr lang="ko-KR" altLang="en-US" sz="1400" dirty="0" smtClean="0"/>
              <a:t>감소 → </a:t>
            </a:r>
            <a:r>
              <a:rPr lang="ko-KR" altLang="en-US" sz="1400" b="1" dirty="0">
                <a:ea typeface="KoPub돋움체 Bold" panose="02020603020101020101"/>
              </a:rPr>
              <a:t>근본적 대책 </a:t>
            </a:r>
            <a:r>
              <a:rPr lang="ko-KR" altLang="en-US" sz="1400" b="1" dirty="0" smtClean="0">
                <a:ea typeface="KoPub돋움체 Bold" panose="02020603020101020101"/>
              </a:rPr>
              <a:t>요구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5208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645920" y="290958"/>
            <a:ext cx="5899136" cy="4744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/>
              <a:t> 2020</a:t>
            </a:r>
            <a:r>
              <a:rPr lang="ko-KR" altLang="en-US" sz="2800" dirty="0" smtClean="0"/>
              <a:t>년 </a:t>
            </a:r>
            <a:r>
              <a:rPr lang="en-US" altLang="ko-KR" sz="2800" dirty="0" smtClean="0"/>
              <a:t>4</a:t>
            </a:r>
            <a:r>
              <a:rPr lang="ko-KR" altLang="en-US" sz="2800" dirty="0" smtClean="0"/>
              <a:t>월 </a:t>
            </a:r>
            <a:r>
              <a:rPr lang="ko-KR" altLang="en-US" sz="2800" dirty="0" err="1" smtClean="0"/>
              <a:t>고용동향의</a:t>
            </a:r>
            <a:r>
              <a:rPr lang="ko-KR" altLang="en-US" sz="2800" dirty="0" smtClean="0"/>
              <a:t> 특징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통계청 </a:t>
            </a:r>
            <a:r>
              <a:rPr lang="en-US" altLang="ko-KR" sz="1200" dirty="0" smtClean="0"/>
              <a:t>2020.5</a:t>
            </a:r>
            <a:r>
              <a:rPr lang="ko-KR" altLang="en-US" sz="1200" dirty="0" smtClean="0"/>
              <a:t>월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165607" y="5350631"/>
            <a:ext cx="8740649" cy="1354546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dirty="0" smtClean="0">
                <a:solidFill>
                  <a:schemeClr val="tx1"/>
                </a:solidFill>
              </a:rPr>
              <a:t>- 2020</a:t>
            </a:r>
            <a:r>
              <a:rPr lang="ko-KR" altLang="en-US" sz="1400" dirty="0" smtClean="0">
                <a:solidFill>
                  <a:schemeClr val="tx1"/>
                </a:solidFill>
              </a:rPr>
              <a:t>년 </a:t>
            </a:r>
            <a:r>
              <a:rPr lang="en-US" altLang="ko-KR" sz="1400" dirty="0" smtClean="0">
                <a:solidFill>
                  <a:schemeClr val="tx1"/>
                </a:solidFill>
              </a:rPr>
              <a:t>4</a:t>
            </a:r>
            <a:r>
              <a:rPr lang="ko-KR" altLang="en-US" sz="1400" dirty="0" smtClean="0">
                <a:solidFill>
                  <a:schemeClr val="tx1"/>
                </a:solidFill>
              </a:rPr>
              <a:t>월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고용감소는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20</a:t>
            </a:r>
            <a:r>
              <a:rPr lang="ko-KR" altLang="en-US" sz="1400" dirty="0" smtClean="0">
                <a:solidFill>
                  <a:schemeClr val="tx1"/>
                </a:solidFill>
              </a:rPr>
              <a:t>대 특히 </a:t>
            </a:r>
            <a:r>
              <a:rPr lang="en-US" altLang="ko-KR" sz="1400" dirty="0" smtClean="0">
                <a:solidFill>
                  <a:schemeClr val="tx1"/>
                </a:solidFill>
              </a:rPr>
              <a:t>20</a:t>
            </a:r>
            <a:r>
              <a:rPr lang="ko-KR" altLang="en-US" sz="1400" dirty="0" smtClean="0">
                <a:solidFill>
                  <a:schemeClr val="tx1"/>
                </a:solidFill>
              </a:rPr>
              <a:t>대 초반에서 컸고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초단시간</a:t>
            </a:r>
            <a:r>
              <a:rPr lang="ko-KR" altLang="en-US" sz="1400" dirty="0" smtClean="0">
                <a:solidFill>
                  <a:schemeClr val="tx1"/>
                </a:solidFill>
              </a:rPr>
              <a:t> 아르바이트감소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채용시장</a:t>
            </a:r>
            <a:r>
              <a:rPr lang="en-US" altLang="ko-KR" sz="1400" dirty="0" smtClean="0">
                <a:solidFill>
                  <a:schemeClr val="tx1"/>
                </a:solidFill>
              </a:rPr>
              <a:t>), 40~50</a:t>
            </a:r>
            <a:r>
              <a:rPr lang="ko-KR" altLang="en-US" sz="1400" dirty="0" smtClean="0">
                <a:solidFill>
                  <a:schemeClr val="tx1"/>
                </a:solidFill>
              </a:rPr>
              <a:t>대 감소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r>
              <a:rPr lang="en-US" altLang="ko-KR" sz="1400" dirty="0" smtClean="0">
                <a:solidFill>
                  <a:schemeClr val="tx1"/>
                </a:solidFill>
              </a:rPr>
              <a:t>- </a:t>
            </a:r>
            <a:r>
              <a:rPr lang="ko-KR" altLang="en-US" sz="1400" dirty="0" smtClean="0">
                <a:solidFill>
                  <a:schemeClr val="tx1"/>
                </a:solidFill>
              </a:rPr>
              <a:t>주 </a:t>
            </a:r>
            <a:r>
              <a:rPr lang="en-US" altLang="ko-KR" sz="1400" dirty="0" smtClean="0">
                <a:solidFill>
                  <a:schemeClr val="tx1"/>
                </a:solidFill>
              </a:rPr>
              <a:t>36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이상의  취업자수가 크게 감소하여 수요감소에 시간단축으로 대응 </a:t>
            </a:r>
            <a:r>
              <a:rPr lang="en-US" altLang="ko-KR" sz="1400" dirty="0" smtClean="0">
                <a:solidFill>
                  <a:schemeClr val="tx1"/>
                </a:solidFill>
              </a:rPr>
              <a:t>–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임금감소도</a:t>
            </a:r>
            <a:r>
              <a:rPr lang="ko-KR" altLang="en-US" sz="1400" dirty="0" smtClean="0">
                <a:solidFill>
                  <a:schemeClr val="tx1"/>
                </a:solidFill>
              </a:rPr>
              <a:t> 동반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r>
              <a:rPr lang="en-US" altLang="ko-KR" sz="1400" dirty="0" smtClean="0">
                <a:solidFill>
                  <a:schemeClr val="tx1"/>
                </a:solidFill>
              </a:rPr>
              <a:t>- </a:t>
            </a:r>
            <a:r>
              <a:rPr lang="ko-KR" altLang="en-US" sz="1400" dirty="0" smtClean="0">
                <a:solidFill>
                  <a:schemeClr val="tx1"/>
                </a:solidFill>
              </a:rPr>
              <a:t>도소매</a:t>
            </a:r>
            <a:r>
              <a:rPr lang="en-US" altLang="ko-KR" sz="1400" dirty="0" smtClean="0">
                <a:solidFill>
                  <a:schemeClr val="tx1"/>
                </a:solidFill>
              </a:rPr>
              <a:t>/</a:t>
            </a:r>
            <a:r>
              <a:rPr lang="ko-KR" altLang="en-US" sz="1400" dirty="0" smtClean="0">
                <a:solidFill>
                  <a:schemeClr val="tx1"/>
                </a:solidFill>
              </a:rPr>
              <a:t>음식숙박업</a:t>
            </a:r>
            <a:r>
              <a:rPr lang="en-US" altLang="ko-KR" sz="1400" dirty="0" smtClean="0">
                <a:solidFill>
                  <a:schemeClr val="tx1"/>
                </a:solidFill>
              </a:rPr>
              <a:t>,</a:t>
            </a:r>
            <a:r>
              <a:rPr lang="ko-KR" altLang="en-US" sz="1400" dirty="0" smtClean="0">
                <a:solidFill>
                  <a:schemeClr val="tx1"/>
                </a:solidFill>
              </a:rPr>
              <a:t> 교육서비스업의 일자리 감소 및 임시</a:t>
            </a:r>
            <a:r>
              <a:rPr lang="en-US" altLang="ko-KR" sz="1400" dirty="0" smtClean="0">
                <a:solidFill>
                  <a:schemeClr val="tx1"/>
                </a:solidFill>
              </a:rPr>
              <a:t>/</a:t>
            </a:r>
            <a:r>
              <a:rPr lang="ko-KR" altLang="en-US" sz="1400" dirty="0" smtClean="0">
                <a:solidFill>
                  <a:schemeClr val="tx1"/>
                </a:solidFill>
              </a:rPr>
              <a:t>일용노동자의 일자리 감소도 두드러짐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/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</a:t>
            </a:r>
            <a:r>
              <a:rPr lang="ko-KR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정책</a:t>
            </a:r>
            <a:endParaRPr lang="en-US" altLang="ko-KR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/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1)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재정지원일자리 사업을 조기에 활성화 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이미 정부정책 발표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보건복지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공공행정에 도움이 됨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ko-KR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base"/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(2) </a:t>
            </a:r>
            <a:r>
              <a:rPr lang="ko-KR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고용유지지원은 대면서비스를 제공하는 소규모 영세사업장 위주로 집중지원과 확대가 필요</a:t>
            </a: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슬라이드 번호 개체 틀 15"/>
          <p:cNvSpPr txBox="1">
            <a:spLocks/>
          </p:cNvSpPr>
          <p:nvPr/>
        </p:nvSpPr>
        <p:spPr>
          <a:xfrm>
            <a:off x="8691696" y="6586304"/>
            <a:ext cx="467544" cy="3326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lang="ko-KR" altLang="en-US"/>
            </a:pPr>
            <a:fld id="{BD6CC5C1-ABB0-4FE7-93F6-AB75D70D412E}" type="slidenum">
              <a:rPr lang="ko-KR" altLang="en-US" smtClean="0"/>
              <a:pPr>
                <a:defRPr lang="ko-KR" altLang="en-US"/>
              </a:pPr>
              <a:t>7</a:t>
            </a:fld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838521"/>
              </p:ext>
            </p:extLst>
          </p:nvPr>
        </p:nvGraphicFramePr>
        <p:xfrm>
          <a:off x="165607" y="881003"/>
          <a:ext cx="3302938" cy="2268284"/>
        </p:xfrm>
        <a:graphic>
          <a:graphicData uri="http://schemas.openxmlformats.org/drawingml/2006/table">
            <a:tbl>
              <a:tblPr/>
              <a:tblGrid>
                <a:gridCol w="1182855">
                  <a:extLst>
                    <a:ext uri="{9D8B030D-6E8A-4147-A177-3AD203B41FA5}">
                      <a16:colId xmlns:a16="http://schemas.microsoft.com/office/drawing/2014/main" val="566760035"/>
                    </a:ext>
                  </a:extLst>
                </a:gridCol>
                <a:gridCol w="600199">
                  <a:extLst>
                    <a:ext uri="{9D8B030D-6E8A-4147-A177-3AD203B41FA5}">
                      <a16:colId xmlns:a16="http://schemas.microsoft.com/office/drawing/2014/main" val="2652891335"/>
                    </a:ext>
                  </a:extLst>
                </a:gridCol>
                <a:gridCol w="759942">
                  <a:extLst>
                    <a:ext uri="{9D8B030D-6E8A-4147-A177-3AD203B41FA5}">
                      <a16:colId xmlns:a16="http://schemas.microsoft.com/office/drawing/2014/main" val="1050394957"/>
                    </a:ext>
                  </a:extLst>
                </a:gridCol>
                <a:gridCol w="759942">
                  <a:extLst>
                    <a:ext uri="{9D8B030D-6E8A-4147-A177-3AD203B41FA5}">
                      <a16:colId xmlns:a16="http://schemas.microsoft.com/office/drawing/2014/main" val="2346869969"/>
                    </a:ext>
                  </a:extLst>
                </a:gridCol>
              </a:tblGrid>
              <a:tr h="189896">
                <a:tc row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연령대별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587" marR="17587" marT="17587" marB="17587" anchor="ctr">
                    <a:lnL>
                      <a:noFill/>
                    </a:lnL>
                    <a:lnR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2020. 4. 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587" marR="17587" marT="17587" marB="17587" anchor="ctr">
                    <a:lnL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494229"/>
                  </a:ext>
                </a:extLst>
              </a:tr>
              <a:tr h="1842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인구</a:t>
                      </a: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취업자</a:t>
                      </a: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5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고용률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485544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-146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-622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-1.4p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632930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-149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-245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-2.0p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279859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․20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17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-159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-2.6p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554346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‥20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o-KR" altLang="en-US" sz="1300" kern="0" spc="19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-50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-138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-4.0p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16517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‥25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o-KR" altLang="en-US" sz="1300" kern="0" spc="19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67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-21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-1.8p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394313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-70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-190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-1.7p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381324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59</a:t>
                      </a:r>
                      <a:r>
                        <a:rPr lang="ko-KR" altLang="en-US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</a:t>
                      </a: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-143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-1.9p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76786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ko-KR" altLang="en-US" sz="1300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세이상</a:t>
                      </a:r>
                      <a:endParaRPr lang="ko-KR" altLang="en-US" sz="13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619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274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0.2p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587" marR="17587" marT="17587" marB="1758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352711"/>
                  </a:ext>
                </a:extLst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054022"/>
              </p:ext>
            </p:extLst>
          </p:nvPr>
        </p:nvGraphicFramePr>
        <p:xfrm>
          <a:off x="4787512" y="3320708"/>
          <a:ext cx="3935864" cy="1765173"/>
        </p:xfrm>
        <a:graphic>
          <a:graphicData uri="http://schemas.openxmlformats.org/drawingml/2006/table">
            <a:tbl>
              <a:tblPr/>
              <a:tblGrid>
                <a:gridCol w="1667479">
                  <a:extLst>
                    <a:ext uri="{9D8B030D-6E8A-4147-A177-3AD203B41FA5}">
                      <a16:colId xmlns:a16="http://schemas.microsoft.com/office/drawing/2014/main" val="4111143777"/>
                    </a:ext>
                  </a:extLst>
                </a:gridCol>
                <a:gridCol w="593869">
                  <a:extLst>
                    <a:ext uri="{9D8B030D-6E8A-4147-A177-3AD203B41FA5}">
                      <a16:colId xmlns:a16="http://schemas.microsoft.com/office/drawing/2014/main" val="3372567683"/>
                    </a:ext>
                  </a:extLst>
                </a:gridCol>
                <a:gridCol w="564662">
                  <a:extLst>
                    <a:ext uri="{9D8B030D-6E8A-4147-A177-3AD203B41FA5}">
                      <a16:colId xmlns:a16="http://schemas.microsoft.com/office/drawing/2014/main" val="442814939"/>
                    </a:ext>
                  </a:extLst>
                </a:gridCol>
                <a:gridCol w="506249">
                  <a:extLst>
                    <a:ext uri="{9D8B030D-6E8A-4147-A177-3AD203B41FA5}">
                      <a16:colId xmlns:a16="http://schemas.microsoft.com/office/drawing/2014/main" val="46958866"/>
                    </a:ext>
                  </a:extLst>
                </a:gridCol>
                <a:gridCol w="603605">
                  <a:extLst>
                    <a:ext uri="{9D8B030D-6E8A-4147-A177-3AD203B41FA5}">
                      <a16:colId xmlns:a16="http://schemas.microsoft.com/office/drawing/2014/main" val="2028623129"/>
                    </a:ext>
                  </a:extLst>
                </a:gridCol>
              </a:tblGrid>
              <a:tr h="220729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산업별 취업자수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5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2020.4</a:t>
                      </a:r>
                      <a:endParaRPr lang="ko-KR" altLang="en-US" sz="1200" kern="0" spc="-5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구성비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5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8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증감률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368924"/>
                  </a:ext>
                </a:extLst>
              </a:tr>
              <a:tr h="310515">
                <a:tc>
                  <a:txBody>
                    <a:bodyPr/>
                    <a:lstStyle/>
                    <a:p>
                      <a:pPr marL="0" marR="254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&lt;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전 체 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&gt;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26,562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100.0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-476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-1.8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245532"/>
                  </a:ext>
                </a:extLst>
              </a:tr>
              <a:tr h="301371">
                <a:tc>
                  <a:txBody>
                    <a:bodyPr/>
                    <a:lstStyle/>
                    <a:p>
                      <a:pPr marL="0" marR="2540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8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◦ 도매 및 소매업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3,536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13.3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-123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-3.4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913178"/>
                  </a:ext>
                </a:extLst>
              </a:tr>
              <a:tr h="301371">
                <a:tc>
                  <a:txBody>
                    <a:bodyPr/>
                    <a:lstStyle/>
                    <a:p>
                      <a:pPr marL="0" marR="2540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8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◦ 숙박 및 </a:t>
                      </a:r>
                      <a:r>
                        <a:rPr lang="ko-KR" altLang="en-US" sz="1200" kern="0" spc="-8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음식점업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2,077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7.8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-212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-9.2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401406"/>
                  </a:ext>
                </a:extLst>
              </a:tr>
              <a:tr h="301371">
                <a:tc>
                  <a:txBody>
                    <a:bodyPr/>
                    <a:lstStyle/>
                    <a:p>
                      <a:pPr marL="0" marR="2540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8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◦ 교육 서비스업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1,759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6.6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-130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-6.9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603461"/>
                  </a:ext>
                </a:extLst>
              </a:tr>
              <a:tr h="301371">
                <a:tc>
                  <a:txBody>
                    <a:bodyPr/>
                    <a:lstStyle/>
                    <a:p>
                      <a:pPr marL="0" marR="2540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220" dirty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◦</a:t>
                      </a:r>
                      <a:r>
                        <a:rPr lang="ko-KR" altLang="en-US" sz="1200" kern="0" spc="-130" dirty="0">
                          <a:solidFill>
                            <a:srgbClr val="000000"/>
                          </a:solidFill>
                          <a:effectLst/>
                          <a:latin typeface="한컴바탕"/>
                          <a:ea typeface="한양중고딕"/>
                        </a:rPr>
                        <a:t> </a:t>
                      </a:r>
                      <a:r>
                        <a:rPr lang="ko-KR" altLang="en-US" sz="1200" kern="0" spc="-170" dirty="0" smtClean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협회･ 기타개인서비스업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1,160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4.4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-99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  <a:cs typeface="Times New Roman" panose="02020603050405020304" pitchFamily="18" charset="0"/>
                        </a:rPr>
                        <a:t>-7.9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65599"/>
                  </a:ext>
                </a:extLst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664931"/>
              </p:ext>
            </p:extLst>
          </p:nvPr>
        </p:nvGraphicFramePr>
        <p:xfrm>
          <a:off x="160165" y="3208686"/>
          <a:ext cx="4332893" cy="2082546"/>
        </p:xfrm>
        <a:graphic>
          <a:graphicData uri="http://schemas.openxmlformats.org/drawingml/2006/table">
            <a:tbl>
              <a:tblPr/>
              <a:tblGrid>
                <a:gridCol w="1970881">
                  <a:extLst>
                    <a:ext uri="{9D8B030D-6E8A-4147-A177-3AD203B41FA5}">
                      <a16:colId xmlns:a16="http://schemas.microsoft.com/office/drawing/2014/main" val="31345058"/>
                    </a:ext>
                  </a:extLst>
                </a:gridCol>
                <a:gridCol w="680134">
                  <a:extLst>
                    <a:ext uri="{9D8B030D-6E8A-4147-A177-3AD203B41FA5}">
                      <a16:colId xmlns:a16="http://schemas.microsoft.com/office/drawing/2014/main" val="3310271461"/>
                    </a:ext>
                  </a:extLst>
                </a:gridCol>
                <a:gridCol w="519245">
                  <a:extLst>
                    <a:ext uri="{9D8B030D-6E8A-4147-A177-3AD203B41FA5}">
                      <a16:colId xmlns:a16="http://schemas.microsoft.com/office/drawing/2014/main" val="3407664637"/>
                    </a:ext>
                  </a:extLst>
                </a:gridCol>
                <a:gridCol w="567413">
                  <a:extLst>
                    <a:ext uri="{9D8B030D-6E8A-4147-A177-3AD203B41FA5}">
                      <a16:colId xmlns:a16="http://schemas.microsoft.com/office/drawing/2014/main" val="452135370"/>
                    </a:ext>
                  </a:extLst>
                </a:gridCol>
                <a:gridCol w="595220">
                  <a:extLst>
                    <a:ext uri="{9D8B030D-6E8A-4147-A177-3AD203B41FA5}">
                      <a16:colId xmlns:a16="http://schemas.microsoft.com/office/drawing/2014/main" val="35969776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종사상 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지위별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2020.4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21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구성비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증감률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462728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&lt;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 체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26,562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100.0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-476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-1.8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635647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◦임금근로자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19,919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75.0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-382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-1.9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351681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상용근로자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14,401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54.2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400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2.9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9684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임시근로자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4,288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16.1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-587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-12.0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374447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일용근로자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1,230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4.6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-195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-13.7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914434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◦비임금근로자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6,644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25.0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-94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-1.4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682787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1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400" kern="0" spc="-1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고용원 있는 자영업자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1,388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5.2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-179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-11.4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838565"/>
                  </a:ext>
                </a:extLst>
              </a:tr>
              <a:tr h="224282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1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400" kern="0" spc="-1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고용원 없는 자영업자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4,195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15.8 </a:t>
                      </a:r>
                      <a:endParaRPr lang="en-US" sz="11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107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2.6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140220"/>
                  </a:ext>
                </a:extLst>
              </a:tr>
            </a:tbl>
          </a:graphicData>
        </a:graphic>
      </p:graphicFrame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50211"/>
              </p:ext>
            </p:extLst>
          </p:nvPr>
        </p:nvGraphicFramePr>
        <p:xfrm>
          <a:off x="3768051" y="848508"/>
          <a:ext cx="4955325" cy="2273970"/>
        </p:xfrm>
        <a:graphic>
          <a:graphicData uri="http://schemas.openxmlformats.org/drawingml/2006/table">
            <a:tbl>
              <a:tblPr/>
              <a:tblGrid>
                <a:gridCol w="1169709">
                  <a:extLst>
                    <a:ext uri="{9D8B030D-6E8A-4147-A177-3AD203B41FA5}">
                      <a16:colId xmlns:a16="http://schemas.microsoft.com/office/drawing/2014/main" val="1199371616"/>
                    </a:ext>
                  </a:extLst>
                </a:gridCol>
                <a:gridCol w="649224">
                  <a:extLst>
                    <a:ext uri="{9D8B030D-6E8A-4147-A177-3AD203B41FA5}">
                      <a16:colId xmlns:a16="http://schemas.microsoft.com/office/drawing/2014/main" val="721600115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744021261"/>
                    </a:ext>
                  </a:extLst>
                </a:gridCol>
                <a:gridCol w="493776">
                  <a:extLst>
                    <a:ext uri="{9D8B030D-6E8A-4147-A177-3AD203B41FA5}">
                      <a16:colId xmlns:a16="http://schemas.microsoft.com/office/drawing/2014/main" val="3301796746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1331371202"/>
                    </a:ext>
                  </a:extLst>
                </a:gridCol>
                <a:gridCol w="512064">
                  <a:extLst>
                    <a:ext uri="{9D8B030D-6E8A-4147-A177-3AD203B41FA5}">
                      <a16:colId xmlns:a16="http://schemas.microsoft.com/office/drawing/2014/main" val="126082271"/>
                    </a:ext>
                  </a:extLst>
                </a:gridCol>
                <a:gridCol w="521208">
                  <a:extLst>
                    <a:ext uri="{9D8B030D-6E8A-4147-A177-3AD203B41FA5}">
                      <a16:colId xmlns:a16="http://schemas.microsoft.com/office/drawing/2014/main" val="1750461584"/>
                    </a:ext>
                  </a:extLst>
                </a:gridCol>
                <a:gridCol w="484632">
                  <a:extLst>
                    <a:ext uri="{9D8B030D-6E8A-4147-A177-3AD203B41FA5}">
                      <a16:colId xmlns:a16="http://schemas.microsoft.com/office/drawing/2014/main" val="2188210263"/>
                    </a:ext>
                  </a:extLst>
                </a:gridCol>
              </a:tblGrid>
              <a:tr h="313245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취업시간대별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2020.3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6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구성비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2020.4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6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구성비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증감률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542586"/>
                  </a:ext>
                </a:extLst>
              </a:tr>
              <a:tr h="22573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&lt;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전 체 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&gt;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26,609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100.0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-195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26,562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100.0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-476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-1.8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249252"/>
                  </a:ext>
                </a:extLst>
              </a:tr>
              <a:tr h="2270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36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시간 미만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5,049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19.0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136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9,809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36.9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4,906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100.1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079589"/>
                  </a:ext>
                </a:extLst>
              </a:tr>
              <a:tr h="2270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- 1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～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17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시간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1,593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6.0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-196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1,672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6.3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-109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-6.1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486401"/>
                  </a:ext>
                </a:extLst>
              </a:tr>
              <a:tr h="2270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- 18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～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35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시간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3,456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13.0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331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8,138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30.6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5,016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160.7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148302"/>
                  </a:ext>
                </a:extLst>
              </a:tr>
              <a:tr h="2270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36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시간 이상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19,953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75.0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-1,592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15,268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57.5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-6,513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-29.9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463315"/>
                  </a:ext>
                </a:extLst>
              </a:tr>
              <a:tr h="2270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- 36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～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52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시간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16,745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62.9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-675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12,446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46.9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-5,177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-29.4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355267"/>
                  </a:ext>
                </a:extLst>
              </a:tr>
              <a:tr h="227084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- 53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시간 이상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3,208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12.1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-916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2,822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10.6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-1,337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-32.1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948932"/>
                  </a:ext>
                </a:extLst>
              </a:tr>
              <a:tr h="30794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일 시 휴 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1,607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6.0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1,260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1,485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5.6 </a:t>
                      </a:r>
                      <a:endParaRPr lang="en-US" sz="1000" kern="0" spc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휴먼명조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1,130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540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ea typeface="한양중고딕"/>
                        </a:rPr>
                        <a:t>318.8 </a:t>
                      </a:r>
                      <a:endParaRPr lang="en-US" sz="1000" kern="0" spc="0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CI Poppy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439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558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279" y="775435"/>
            <a:ext cx="3424687" cy="538158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30" y="746655"/>
            <a:ext cx="4524375" cy="541036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58" y="755281"/>
            <a:ext cx="409575" cy="5022659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502758" y="6358330"/>
            <a:ext cx="8106404" cy="327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100" dirty="0" smtClean="0">
                <a:solidFill>
                  <a:schemeClr val="tx1"/>
                </a:solidFill>
              </a:rPr>
              <a:t>자료</a:t>
            </a:r>
            <a:r>
              <a:rPr lang="en-US" altLang="ko-KR" sz="1100" dirty="0" smtClean="0">
                <a:solidFill>
                  <a:schemeClr val="tx1"/>
                </a:solidFill>
              </a:rPr>
              <a:t>: The Was</a:t>
            </a:r>
            <a:r>
              <a:rPr lang="en-US" altLang="ko-KR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hington Post.  2020. 5.8. </a:t>
            </a:r>
            <a:r>
              <a:rPr lang="en-US" altLang="ko-KR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U.S. unemployment rate soars to 14.7 percent, the worst since the Depression era</a:t>
            </a:r>
            <a:endParaRPr lang="ko-KR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087918" y="312536"/>
            <a:ext cx="5313871" cy="495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/>
              <a:t>Covid19</a:t>
            </a:r>
            <a:r>
              <a:rPr lang="ko-KR" altLang="en-US" sz="2400" b="1" dirty="0" smtClean="0"/>
              <a:t>로 인한 미국의 </a:t>
            </a:r>
            <a:r>
              <a:rPr lang="ko-KR" altLang="en-US" sz="2400" b="1" dirty="0" err="1" smtClean="0"/>
              <a:t>실업급증</a:t>
            </a:r>
            <a:endParaRPr lang="ko-KR" altLang="en-US" sz="2400" b="1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>
          <a:xfrm>
            <a:off x="8691696" y="6621472"/>
            <a:ext cx="467544" cy="332656"/>
          </a:xfrm>
        </p:spPr>
        <p:txBody>
          <a:bodyPr/>
          <a:lstStyle/>
          <a:p>
            <a:fld id="{65FD5DE1-8DF4-4054-AF89-FE2169D6D527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699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내용 개체 틀 2">
            <a:extLst>
              <a:ext uri="{FF2B5EF4-FFF2-40B4-BE49-F238E27FC236}">
                <a16:creationId xmlns:a16="http://schemas.microsoft.com/office/drawing/2014/main" id="{BF7642C3-074F-48A7-8100-2385896CA975}"/>
              </a:ext>
            </a:extLst>
          </p:cNvPr>
          <p:cNvSpPr txBox="1"/>
          <p:nvPr/>
        </p:nvSpPr>
        <p:spPr>
          <a:xfrm>
            <a:off x="560570" y="1052736"/>
            <a:ext cx="8349791" cy="631477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defPPr>
              <a:defRPr lang="ko-KR"/>
            </a:defPPr>
            <a:lvl1pPr marL="342900" indent="-342900" algn="just" latinLnBrk="0">
              <a:spcBef>
                <a:spcPct val="20000"/>
              </a:spcBef>
              <a:buFont typeface="Wingdings"/>
              <a:buChar char="§"/>
              <a:defRPr b="1" spc="-148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Char char="§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KoPub돋움체 Bold" panose="02020603020101020101" pitchFamily="18" charset="-127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499991" y="26837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9ADBD280-8837-4BA1-B004-F5F17A682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0410"/>
            <a:ext cx="9144000" cy="674777"/>
          </a:xfrm>
        </p:spPr>
        <p:txBody>
          <a:bodyPr/>
          <a:lstStyle/>
          <a:p>
            <a:r>
              <a:rPr lang="ko-KR" altLang="en-US" sz="3400" dirty="0" smtClean="0"/>
              <a:t>경제위기 </a:t>
            </a:r>
            <a:r>
              <a:rPr lang="en-US" altLang="ko-KR" sz="3400" dirty="0" smtClean="0"/>
              <a:t>– </a:t>
            </a:r>
            <a:r>
              <a:rPr lang="ko-KR" altLang="en-US" sz="3400" dirty="0" err="1" smtClean="0"/>
              <a:t>고용위기로</a:t>
            </a:r>
            <a:r>
              <a:rPr lang="ko-KR" altLang="en-US" sz="3400" dirty="0" smtClean="0"/>
              <a:t> 전환에 따른 대책</a:t>
            </a:r>
            <a:endParaRPr lang="ko-KR" altLang="en-US" sz="34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1439722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각 삼각형 7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1732952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643055" y="1450059"/>
            <a:ext cx="8107448" cy="1475876"/>
            <a:chOff x="160950" y="5166480"/>
            <a:chExt cx="1757006" cy="1792607"/>
          </a:xfrm>
        </p:grpSpPr>
        <p:sp>
          <p:nvSpPr>
            <p:cNvPr id="11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2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13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898138" y="-2179052"/>
            <a:ext cx="437842" cy="7388393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0" y="1268760"/>
            <a:ext cx="7388394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우선 </a:t>
            </a:r>
            <a:r>
              <a:rPr lang="en-US" altLang="ko-K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–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고용유지를 위한 다양한 지원책 마련</a:t>
            </a:r>
            <a:r>
              <a:rPr lang="en-US" altLang="ko-K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, 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제공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15" name="내용 개체 틀 2"/>
          <p:cNvSpPr txBox="1"/>
          <p:nvPr/>
        </p:nvSpPr>
        <p:spPr>
          <a:xfrm>
            <a:off x="829041" y="1805167"/>
            <a:ext cx="7822590" cy="107089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r>
              <a:rPr lang="ko-KR" altLang="en-US" sz="2000" spc="-80" dirty="0" err="1" smtClean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고용유지가</a:t>
            </a:r>
            <a:r>
              <a:rPr lang="ko-KR" altLang="en-US" sz="2000" spc="-80" dirty="0" smtClean="0"/>
              <a:t> </a:t>
            </a:r>
            <a:r>
              <a:rPr lang="ko-KR" altLang="en-US" sz="1800" spc="-80" dirty="0" smtClean="0"/>
              <a:t>인력감축 후 고용창출보다  훨씬 비용도 절약하고 노사에 유리</a:t>
            </a:r>
            <a:endParaRPr lang="en-US" altLang="ko-KR" sz="1800" spc="-80" dirty="0" smtClean="0"/>
          </a:p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r>
              <a:rPr lang="ko-KR" altLang="en-US" sz="1800" dirty="0" smtClean="0"/>
              <a:t>고용유지 시 </a:t>
            </a:r>
            <a:r>
              <a:rPr lang="ko-KR" altLang="en-US" sz="1800" dirty="0" err="1" smtClean="0"/>
              <a:t>채용비용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훈련과 교육비용 절약을 통해 수요증가에 대응 용이</a:t>
            </a:r>
            <a:endParaRPr lang="en-US" altLang="ko-KR" sz="1800" dirty="0" smtClean="0"/>
          </a:p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r>
              <a:rPr lang="ko-KR" altLang="en-US" sz="1800" dirty="0" smtClean="0"/>
              <a:t>단순 고용유지원금만이 아니라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기업의 생존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운영을 위한 막대한 지원</a:t>
            </a:r>
            <a:endParaRPr lang="ko-KR" altLang="en-US" sz="1600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E11C9D1-218D-4795-86CD-EE48CE4C7212}"/>
              </a:ext>
            </a:extLst>
          </p:cNvPr>
          <p:cNvSpPr/>
          <p:nvPr/>
        </p:nvSpPr>
        <p:spPr>
          <a:xfrm>
            <a:off x="2770" y="3311930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각 삼각형 16">
            <a:extLst>
              <a:ext uri="{FF2B5EF4-FFF2-40B4-BE49-F238E27FC236}">
                <a16:creationId xmlns:a16="http://schemas.microsoft.com/office/drawing/2014/main" id="{427B1DA7-6DD3-45CC-903B-2944239A426F}"/>
              </a:ext>
            </a:extLst>
          </p:cNvPr>
          <p:cNvSpPr/>
          <p:nvPr/>
        </p:nvSpPr>
        <p:spPr>
          <a:xfrm flipH="1" flipV="1">
            <a:off x="412012" y="3605160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sp>
        <p:nvSpPr>
          <p:cNvPr id="18" name="사각형: 둥근 모서리 42">
            <a:extLst>
              <a:ext uri="{FF2B5EF4-FFF2-40B4-BE49-F238E27FC236}">
                <a16:creationId xmlns:a16="http://schemas.microsoft.com/office/drawing/2014/main" id="{F4FD5E9B-DB0F-4614-8281-AE7735F3E285}"/>
              </a:ext>
            </a:extLst>
          </p:cNvPr>
          <p:cNvSpPr/>
          <p:nvPr/>
        </p:nvSpPr>
        <p:spPr>
          <a:xfrm>
            <a:off x="643055" y="3314027"/>
            <a:ext cx="8093416" cy="754684"/>
          </a:xfrm>
          <a:prstGeom prst="roundRect">
            <a:avLst>
              <a:gd name="adj" fmla="val 13481"/>
            </a:avLst>
          </a:prstGeom>
          <a:gradFill>
            <a:gsLst>
              <a:gs pos="41000">
                <a:srgbClr val="002060"/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9" name="사각형: 둥근 모서리 43">
            <a:extLst>
              <a:ext uri="{FF2B5EF4-FFF2-40B4-BE49-F238E27FC236}">
                <a16:creationId xmlns:a16="http://schemas.microsoft.com/office/drawing/2014/main" id="{CE027E1F-8572-4FFD-A6A8-56471B0ED47C}"/>
              </a:ext>
            </a:extLst>
          </p:cNvPr>
          <p:cNvSpPr/>
          <p:nvPr/>
        </p:nvSpPr>
        <p:spPr>
          <a:xfrm>
            <a:off x="657087" y="3354558"/>
            <a:ext cx="8093416" cy="1007383"/>
          </a:xfrm>
          <a:prstGeom prst="roundRect">
            <a:avLst>
              <a:gd name="adj" fmla="val 5124"/>
            </a:avLst>
          </a:prstGeom>
          <a:gradFill>
            <a:gsLst>
              <a:gs pos="54000">
                <a:schemeClr val="bg1"/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20" name="사각형: 둥근 위쪽 모서리 47">
            <a:extLst>
              <a:ext uri="{FF2B5EF4-FFF2-40B4-BE49-F238E27FC236}">
                <a16:creationId xmlns:a16="http://schemas.microsoft.com/office/drawing/2014/main" id="{D1DA5943-781F-4DEF-8A9A-A8B481127A02}"/>
              </a:ext>
            </a:extLst>
          </p:cNvPr>
          <p:cNvSpPr/>
          <p:nvPr/>
        </p:nvSpPr>
        <p:spPr>
          <a:xfrm rot="5400000">
            <a:off x="3682667" y="-102222"/>
            <a:ext cx="437842" cy="6979149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내용 개체 틀 2">
            <a:extLst>
              <a:ext uri="{FF2B5EF4-FFF2-40B4-BE49-F238E27FC236}">
                <a16:creationId xmlns:a16="http://schemas.microsoft.com/office/drawing/2014/main" id="{D00D09B2-F91B-4239-813E-8E02543EF2FC}"/>
              </a:ext>
            </a:extLst>
          </p:cNvPr>
          <p:cNvSpPr txBox="1"/>
          <p:nvPr/>
        </p:nvSpPr>
        <p:spPr>
          <a:xfrm>
            <a:off x="422861" y="3140968"/>
            <a:ext cx="6968300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실업자에 대한 지원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22" name="내용 개체 틀 2">
            <a:extLst>
              <a:ext uri="{FF2B5EF4-FFF2-40B4-BE49-F238E27FC236}">
                <a16:creationId xmlns:a16="http://schemas.microsoft.com/office/drawing/2014/main" id="{96145EEA-6033-43F2-B0EB-5B8CFD00041E}"/>
              </a:ext>
            </a:extLst>
          </p:cNvPr>
          <p:cNvSpPr txBox="1"/>
          <p:nvPr/>
        </p:nvSpPr>
        <p:spPr>
          <a:xfrm>
            <a:off x="829042" y="3672194"/>
            <a:ext cx="7725873" cy="114063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r>
              <a:rPr lang="ko-KR" altLang="en-US" sz="1800" dirty="0" smtClean="0"/>
              <a:t>실업자들에 대해 평상시보다 실업급여 </a:t>
            </a:r>
            <a:r>
              <a:rPr lang="ko-KR" altLang="en-US" sz="1800" dirty="0" err="1" smtClean="0"/>
              <a:t>요건완화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실업급여액수 </a:t>
            </a:r>
            <a:r>
              <a:rPr lang="ko-KR" altLang="en-US" sz="1800" dirty="0" smtClean="0"/>
              <a:t>상향조정</a:t>
            </a:r>
            <a:r>
              <a:rPr lang="en-US" altLang="ko-KR" sz="1800" dirty="0" smtClean="0"/>
              <a:t>,</a:t>
            </a:r>
            <a:r>
              <a:rPr lang="ko-KR" altLang="en-US" sz="1800" dirty="0" smtClean="0"/>
              <a:t> 실업급여 지급기간 연장 등 추가적 지원</a:t>
            </a:r>
            <a:endParaRPr lang="en-US" altLang="ko-KR" sz="1800" dirty="0" smtClean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6E84F99-5269-466C-98EF-3DD6A0523C43}"/>
              </a:ext>
            </a:extLst>
          </p:cNvPr>
          <p:cNvSpPr/>
          <p:nvPr/>
        </p:nvSpPr>
        <p:spPr>
          <a:xfrm>
            <a:off x="2770" y="4744521"/>
            <a:ext cx="640285" cy="4014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각 삼각형 23">
            <a:extLst>
              <a:ext uri="{FF2B5EF4-FFF2-40B4-BE49-F238E27FC236}">
                <a16:creationId xmlns:a16="http://schemas.microsoft.com/office/drawing/2014/main" id="{D54620AA-E8D6-407F-91C7-4FE3098D61BF}"/>
              </a:ext>
            </a:extLst>
          </p:cNvPr>
          <p:cNvSpPr/>
          <p:nvPr/>
        </p:nvSpPr>
        <p:spPr>
          <a:xfrm flipH="1" flipV="1">
            <a:off x="412012" y="4985001"/>
            <a:ext cx="249370" cy="108251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KoPub돋움체 Bold" panose="02020603020101020101" pitchFamily="18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DDF8B94D-207F-4D2B-9081-6C1EA3682663}"/>
              </a:ext>
            </a:extLst>
          </p:cNvPr>
          <p:cNvGrpSpPr/>
          <p:nvPr/>
        </p:nvGrpSpPr>
        <p:grpSpPr>
          <a:xfrm>
            <a:off x="643055" y="4702118"/>
            <a:ext cx="8107448" cy="1725059"/>
            <a:chOff x="160950" y="5166480"/>
            <a:chExt cx="1757006" cy="1792607"/>
          </a:xfrm>
        </p:grpSpPr>
        <p:sp>
          <p:nvSpPr>
            <p:cNvPr id="26" name="사각형: 둥근 모서리 30">
              <a:extLst>
                <a:ext uri="{FF2B5EF4-FFF2-40B4-BE49-F238E27FC236}">
                  <a16:creationId xmlns:a16="http://schemas.microsoft.com/office/drawing/2014/main" id="{69E3BC11-28CE-474C-837E-7D03470DDD79}"/>
                </a:ext>
              </a:extLst>
            </p:cNvPr>
            <p:cNvSpPr/>
            <p:nvPr/>
          </p:nvSpPr>
          <p:spPr>
            <a:xfrm>
              <a:off x="160950" y="5166480"/>
              <a:ext cx="1753965" cy="1395185"/>
            </a:xfrm>
            <a:prstGeom prst="roundRect">
              <a:avLst>
                <a:gd name="adj" fmla="val 13481"/>
              </a:avLst>
            </a:prstGeom>
            <a:gradFill>
              <a:gsLst>
                <a:gs pos="41000">
                  <a:srgbClr val="002060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27" name="사각형: 둥근 모서리 31">
              <a:extLst>
                <a:ext uri="{FF2B5EF4-FFF2-40B4-BE49-F238E27FC236}">
                  <a16:creationId xmlns:a16="http://schemas.microsoft.com/office/drawing/2014/main" id="{03814FAF-F769-4874-9A20-583A17570BA2}"/>
                </a:ext>
              </a:extLst>
            </p:cNvPr>
            <p:cNvSpPr/>
            <p:nvPr/>
          </p:nvSpPr>
          <p:spPr>
            <a:xfrm>
              <a:off x="163991" y="5226181"/>
              <a:ext cx="1753965" cy="1732906"/>
            </a:xfrm>
            <a:prstGeom prst="roundRect">
              <a:avLst>
                <a:gd name="adj" fmla="val 6654"/>
              </a:avLst>
            </a:prstGeom>
            <a:gradFill>
              <a:gsLst>
                <a:gs pos="54000">
                  <a:schemeClr val="bg1"/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28" name="사각형: 둥근 위쪽 모서리 29">
            <a:extLst>
              <a:ext uri="{FF2B5EF4-FFF2-40B4-BE49-F238E27FC236}">
                <a16:creationId xmlns:a16="http://schemas.microsoft.com/office/drawing/2014/main" id="{11379D34-E281-434C-91F0-0B8B272A4830}"/>
              </a:ext>
            </a:extLst>
          </p:cNvPr>
          <p:cNvSpPr/>
          <p:nvPr/>
        </p:nvSpPr>
        <p:spPr>
          <a:xfrm rot="5400000">
            <a:off x="3688091" y="1291833"/>
            <a:ext cx="437842" cy="6968301"/>
          </a:xfrm>
          <a:prstGeom prst="round2SameRect">
            <a:avLst>
              <a:gd name="adj1" fmla="val 23731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내용 개체 틀 2">
            <a:extLst>
              <a:ext uri="{FF2B5EF4-FFF2-40B4-BE49-F238E27FC236}">
                <a16:creationId xmlns:a16="http://schemas.microsoft.com/office/drawing/2014/main" id="{066E4D82-D2FA-4F88-99D8-5D533113354C}"/>
              </a:ext>
            </a:extLst>
          </p:cNvPr>
          <p:cNvSpPr txBox="1"/>
          <p:nvPr/>
        </p:nvSpPr>
        <p:spPr>
          <a:xfrm>
            <a:off x="422861" y="4547183"/>
            <a:ext cx="6968300" cy="4653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고용안전망</a:t>
            </a:r>
            <a:r>
              <a:rPr lang="ko-KR" altLang="en-US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KoPub돋움체 Bold" panose="02020603020101020101" pitchFamily="18" charset="-127"/>
              </a:rPr>
              <a:t> 사각지대에 놓여 있는 노동자들 지원</a:t>
            </a:r>
            <a:endParaRPr lang="ko-KR" altLang="en-US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KoPub돋움체 Bold" panose="02020603020101020101" pitchFamily="18" charset="-127"/>
            </a:endParaRPr>
          </a:p>
        </p:txBody>
      </p:sp>
      <p:sp>
        <p:nvSpPr>
          <p:cNvPr id="30" name="내용 개체 틀 2"/>
          <p:cNvSpPr txBox="1"/>
          <p:nvPr/>
        </p:nvSpPr>
        <p:spPr>
          <a:xfrm>
            <a:off x="829041" y="5004458"/>
            <a:ext cx="7581379" cy="152088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r>
              <a:rPr lang="ko-KR" altLang="en-US" sz="2000" dirty="0">
                <a:ea typeface="KoPub돋움체 Bold" panose="02020603020101020101"/>
              </a:rPr>
              <a:t>실업급여 사각지대</a:t>
            </a:r>
            <a:r>
              <a:rPr lang="ko-KR" altLang="en-US" sz="1800" dirty="0">
                <a:latin typeface="+mj-ea"/>
                <a:ea typeface="+mj-ea"/>
              </a:rPr>
              <a:t>에 </a:t>
            </a:r>
            <a:r>
              <a:rPr lang="ko-KR" altLang="en-US" sz="1800" dirty="0" smtClean="0">
                <a:latin typeface="+mj-ea"/>
                <a:ea typeface="+mj-ea"/>
              </a:rPr>
              <a:t>놓여 있는</a:t>
            </a:r>
            <a:r>
              <a:rPr lang="ko-KR" altLang="en-US" sz="1800" dirty="0" smtClean="0"/>
              <a:t> </a:t>
            </a:r>
            <a:r>
              <a:rPr lang="ko-KR" altLang="en-US" sz="1800" dirty="0"/>
              <a:t>노동자들에게 </a:t>
            </a:r>
            <a:r>
              <a:rPr lang="en-US" altLang="ko-KR" sz="1800" dirty="0" smtClean="0"/>
              <a:t>‘</a:t>
            </a:r>
            <a:r>
              <a:rPr lang="ko-KR" altLang="en-US" sz="1800" dirty="0" smtClean="0"/>
              <a:t>실업부조</a:t>
            </a:r>
            <a:r>
              <a:rPr lang="en-US" altLang="ko-KR" sz="1800" dirty="0" smtClean="0"/>
              <a:t>’ </a:t>
            </a:r>
            <a:r>
              <a:rPr lang="ko-KR" altLang="en-US" sz="1800" dirty="0" smtClean="0"/>
              <a:t>형식의 </a:t>
            </a:r>
            <a:r>
              <a:rPr lang="ko-KR" altLang="en-US" sz="1800" dirty="0" smtClean="0"/>
              <a:t>긴급생계지원</a:t>
            </a:r>
            <a:endParaRPr lang="en-US" altLang="ko-KR" sz="1800" dirty="0"/>
          </a:p>
          <a:p>
            <a:pPr marL="176213" indent="-176213" latinLnBrk="0">
              <a:lnSpc>
                <a:spcPts val="2400"/>
              </a:lnSpc>
              <a:buFont typeface="Wingdings"/>
              <a:buChar char="§"/>
              <a:defRPr lang="ko-KR" altLang="en-US"/>
            </a:pPr>
            <a:r>
              <a:rPr lang="ko-KR" altLang="en-US" sz="2000" dirty="0" err="1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고용안전망</a:t>
            </a:r>
            <a:r>
              <a:rPr lang="ko-KR" altLang="en-US" sz="2000" dirty="0">
                <a:latin typeface="KoPub돋움체 Bold" panose="02020603020101020101" pitchFamily="18" charset="-127"/>
                <a:ea typeface="KoPub돋움체 Bold" panose="02020603020101020101" pitchFamily="18" charset="-127"/>
                <a:cs typeface="Arial"/>
              </a:rPr>
              <a:t> 사각지대를 </a:t>
            </a:r>
            <a:r>
              <a:rPr lang="ko-KR" altLang="en-US" sz="1800" dirty="0">
                <a:latin typeface="+mj-ea"/>
                <a:cs typeface="Arial"/>
              </a:rPr>
              <a:t>줄이기 위한 </a:t>
            </a:r>
            <a:r>
              <a:rPr lang="ko-KR" altLang="en-US" sz="1800" dirty="0" smtClean="0">
                <a:latin typeface="+mj-ea"/>
                <a:cs typeface="Arial"/>
              </a:rPr>
              <a:t>취민취업지원제도</a:t>
            </a:r>
            <a:r>
              <a:rPr lang="en-US" altLang="ko-KR" sz="1800" dirty="0" smtClean="0">
                <a:latin typeface="+mj-ea"/>
                <a:cs typeface="Arial"/>
              </a:rPr>
              <a:t>(</a:t>
            </a:r>
            <a:r>
              <a:rPr lang="ko-KR" altLang="en-US" sz="1800" dirty="0" smtClean="0">
                <a:latin typeface="+mj-ea"/>
                <a:cs typeface="Arial"/>
              </a:rPr>
              <a:t>한국형 </a:t>
            </a:r>
            <a:r>
              <a:rPr lang="ko-KR" altLang="en-US" sz="1800" dirty="0" smtClean="0">
                <a:latin typeface="+mj-ea"/>
                <a:cs typeface="Arial"/>
              </a:rPr>
              <a:t>실업부조</a:t>
            </a:r>
            <a:r>
              <a:rPr lang="en-US" altLang="ko-KR" sz="1800" dirty="0" smtClean="0">
                <a:latin typeface="+mj-ea"/>
                <a:cs typeface="Arial"/>
              </a:rPr>
              <a:t>), </a:t>
            </a:r>
            <a:r>
              <a:rPr lang="ko-KR" altLang="en-US" sz="1800" dirty="0" smtClean="0">
                <a:latin typeface="+mj-ea"/>
                <a:cs typeface="Arial"/>
              </a:rPr>
              <a:t>고용보험 </a:t>
            </a:r>
            <a:r>
              <a:rPr lang="ko-KR" altLang="en-US" sz="1800" dirty="0" err="1" smtClean="0">
                <a:latin typeface="+mj-ea"/>
                <a:cs typeface="Arial"/>
              </a:rPr>
              <a:t>적용률</a:t>
            </a:r>
            <a:r>
              <a:rPr lang="ko-KR" altLang="en-US" sz="1800" dirty="0" smtClean="0">
                <a:latin typeface="+mj-ea"/>
                <a:cs typeface="Arial"/>
              </a:rPr>
              <a:t> 확대를 위한 제도개선과 조치 등</a:t>
            </a:r>
            <a:endParaRPr lang="en-US" altLang="ko-KR" sz="2000" dirty="0">
              <a:latin typeface="+mj-ea"/>
              <a:cs typeface="Arial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>
              <a:defRPr lang="ko-KR" altLang="en-US"/>
            </a:pPr>
            <a:fld id="{BD6CC5C1-ABB0-4FE7-93F6-AB75D70D412E}" type="slidenum">
              <a:rPr lang="ko-KR" altLang="en-US" smtClean="0"/>
              <a:pPr lvl="0">
                <a:defRPr lang="ko-KR" altLang="en-US"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98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5269</TotalTime>
  <Words>3455</Words>
  <Application>Microsoft Office PowerPoint</Application>
  <PresentationFormat>화면 슬라이드 쇼(4:3)</PresentationFormat>
  <Paragraphs>795</Paragraphs>
  <Slides>30</Slides>
  <Notes>24</Notes>
  <HiddenSlides>0</HiddenSlides>
  <MMClips>0</MMClips>
  <ScaleCrop>false</ScaleCrop>
  <HeadingPairs>
    <vt:vector size="8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50" baseType="lpstr">
      <vt:lpstr>FoundryJournal-Medium</vt:lpstr>
      <vt:lpstr>HCI Poppy</vt:lpstr>
      <vt:lpstr>HY울릉도M</vt:lpstr>
      <vt:lpstr>HY헤드라인M</vt:lpstr>
      <vt:lpstr>KoPub돋움체 Bold</vt:lpstr>
      <vt:lpstr>맑은 고딕</vt:lpstr>
      <vt:lpstr>한양신명조</vt:lpstr>
      <vt:lpstr>한양중고딕</vt:lpstr>
      <vt:lpstr>한컴바탕</vt:lpstr>
      <vt:lpstr>함초롬바탕</vt:lpstr>
      <vt:lpstr>휴먼명조</vt:lpstr>
      <vt:lpstr>Arial</vt:lpstr>
      <vt:lpstr>Arial Narrow</vt:lpstr>
      <vt:lpstr>Calibri</vt:lpstr>
      <vt:lpstr>Calibri Light</vt:lpstr>
      <vt:lpstr>Times New Roman</vt:lpstr>
      <vt:lpstr>Verdana</vt:lpstr>
      <vt:lpstr>Wingdings</vt:lpstr>
      <vt:lpstr>Office 테마</vt:lpstr>
      <vt:lpstr>워크시트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경제위기 – 고용위기로 전환에 따른 대책</vt:lpstr>
      <vt:lpstr>외국의 고용유지 지원제도(미국)</vt:lpstr>
      <vt:lpstr>외국의 고용유지 지원제도(영국)</vt:lpstr>
      <vt:lpstr>외국의 고용유지 지원제도(프랑스)</vt:lpstr>
      <vt:lpstr>외국의 고용유지 지원제도(독일)</vt:lpstr>
      <vt:lpstr>외국의 고용유지 지원제도(스웨덴)</vt:lpstr>
      <vt:lpstr>PowerPoint 프레젠테이션</vt:lpstr>
      <vt:lpstr>외국의 고용유지 지원제도 시사점</vt:lpstr>
      <vt:lpstr>PowerPoint 프레젠테이션</vt:lpstr>
      <vt:lpstr>외국의 실업급여/실업부조 대책</vt:lpstr>
      <vt:lpstr>PowerPoint 프레젠테이션</vt:lpstr>
      <vt:lpstr>PowerPoint 프레젠테이션</vt:lpstr>
      <vt:lpstr>PowerPoint 프레젠테이션</vt:lpstr>
      <vt:lpstr>PowerPoint 프레젠테이션</vt:lpstr>
      <vt:lpstr>고용안전망의 적용</vt:lpstr>
      <vt:lpstr>PowerPoint 프레젠테이션</vt:lpstr>
      <vt:lpstr>PowerPoint 프레젠테이션</vt:lpstr>
      <vt:lpstr>외국제도가 한국의 고용안전망에 주는 함의</vt:lpstr>
      <vt:lpstr>한국형 사회부조(긴급고용안정지원금+실업자 취업지원)</vt:lpstr>
      <vt:lpstr>한국형 뉴딜을 위한 타협?</vt:lpstr>
      <vt:lpstr>한국형 뉴딜을 위한 타협?</vt:lpstr>
      <vt:lpstr>한국형 뉴딜을 위한 타협?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BGS</dc:creator>
  <cp:lastModifiedBy>Moel</cp:lastModifiedBy>
  <cp:revision>282</cp:revision>
  <cp:lastPrinted>2020-05-18T05:57:12Z</cp:lastPrinted>
  <dcterms:created xsi:type="dcterms:W3CDTF">2018-05-06T14:26:50Z</dcterms:created>
  <dcterms:modified xsi:type="dcterms:W3CDTF">2020-05-20T11:13:30Z</dcterms:modified>
</cp:coreProperties>
</file>