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7"/>
  </p:notesMasterIdLst>
  <p:sldIdLst>
    <p:sldId id="304" r:id="rId2"/>
    <p:sldId id="259" r:id="rId3"/>
    <p:sldId id="309" r:id="rId4"/>
    <p:sldId id="264" r:id="rId5"/>
    <p:sldId id="297" r:id="rId6"/>
    <p:sldId id="268" r:id="rId7"/>
    <p:sldId id="290" r:id="rId8"/>
    <p:sldId id="291" r:id="rId9"/>
    <p:sldId id="308" r:id="rId10"/>
    <p:sldId id="272" r:id="rId11"/>
    <p:sldId id="310" r:id="rId12"/>
    <p:sldId id="278" r:id="rId13"/>
    <p:sldId id="279" r:id="rId14"/>
    <p:sldId id="280" r:id="rId15"/>
    <p:sldId id="311" r:id="rId16"/>
    <p:sldId id="312" r:id="rId17"/>
    <p:sldId id="313" r:id="rId18"/>
    <p:sldId id="314" r:id="rId19"/>
    <p:sldId id="300" r:id="rId20"/>
    <p:sldId id="301" r:id="rId21"/>
    <p:sldId id="302" r:id="rId22"/>
    <p:sldId id="293" r:id="rId23"/>
    <p:sldId id="294" r:id="rId24"/>
    <p:sldId id="303" r:id="rId25"/>
    <p:sldId id="296" r:id="rId2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apy1RQCLsRBfPA36TmzMmA==" hashData="F8jGf0YcyeekBLzN3m+OmPnf30FohPq3k6911dCQ3rpkxnlphJtUwJUSFyFYZM6C3p6iIUDj8UQ/uZL9IHNNeg=="/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04" userDrawn="1">
          <p15:clr>
            <a:srgbClr val="A4A3A4"/>
          </p15:clr>
        </p15:guide>
        <p15:guide id="4" pos="7376" userDrawn="1">
          <p15:clr>
            <a:srgbClr val="A4A3A4"/>
          </p15:clr>
        </p15:guide>
        <p15:guide id="5" orient="horz" pos="4008" userDrawn="1">
          <p15:clr>
            <a:srgbClr val="A4A3A4"/>
          </p15:clr>
        </p15:guide>
        <p15:guide id="6" orient="horz" pos="75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7F2D522-AD11-84DD-6E3E-815B00649F70}" name="8138" initials="88" userId="S::B8138@365k.me::4fbfe455-493b-4255-8be2-1dfba0b5c15b" providerId="AD"/>
  <p188:author id="{CA7966A2-C899-E5C3-8737-2E99222D51B8}" name="Wonjoo Kim" initials="WK" userId="09c8d8997ab6930e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만든 이" initials="오전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D7A"/>
    <a:srgbClr val="374E67"/>
    <a:srgbClr val="1F82E7"/>
    <a:srgbClr val="1057F6"/>
    <a:srgbClr val="75B1E7"/>
    <a:srgbClr val="FF5050"/>
    <a:srgbClr val="074DB5"/>
    <a:srgbClr val="0D82D4"/>
    <a:srgbClr val="FF2121"/>
    <a:srgbClr val="FFF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20" autoAdjust="0"/>
    <p:restoredTop sz="96196" autoAdjust="0"/>
  </p:normalViewPr>
  <p:slideViewPr>
    <p:cSldViewPr snapToGrid="0">
      <p:cViewPr varScale="1">
        <p:scale>
          <a:sx n="115" d="100"/>
          <a:sy n="115" d="100"/>
        </p:scale>
        <p:origin x="654" y="102"/>
      </p:cViewPr>
      <p:guideLst>
        <p:guide orient="horz" pos="2160"/>
        <p:guide pos="3840"/>
        <p:guide pos="304"/>
        <p:guide pos="7376"/>
        <p:guide orient="horz" pos="400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3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9FFADE-91A0-493A-8E7F-F1CC3C4A71CC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184F5A-FB7D-4F41-8487-342884F9D9A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0426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184F5A-FB7D-4F41-8487-342884F9D9AC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4328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184F5A-FB7D-4F41-8487-342884F9D9AC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3505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184F5A-FB7D-4F41-8487-342884F9D9AC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1411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184F5A-FB7D-4F41-8487-342884F9D9AC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8337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8.svg"/><Relationship Id="rId7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image" Target="../media/image9.png"/><Relationship Id="rId5" Type="http://schemas.openxmlformats.org/officeDocument/2006/relationships/image" Target="../media/image10.svg"/><Relationship Id="rId10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svg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그래픽 61">
            <a:extLst>
              <a:ext uri="{FF2B5EF4-FFF2-40B4-BE49-F238E27FC236}">
                <a16:creationId xmlns:a16="http://schemas.microsoft.com/office/drawing/2014/main" id="{4BD1DFFA-1623-67E1-90BB-288028CC3CD2}"/>
              </a:ext>
            </a:extLst>
          </p:cNvPr>
          <p:cNvSpPr/>
          <p:nvPr userDrawn="1"/>
        </p:nvSpPr>
        <p:spPr>
          <a:xfrm>
            <a:off x="1820184" y="3407164"/>
            <a:ext cx="288016" cy="285652"/>
          </a:xfrm>
          <a:custGeom>
            <a:avLst/>
            <a:gdLst>
              <a:gd name="connsiteX0" fmla="*/ 2261042 w 2327485"/>
              <a:gd name="connsiteY0" fmla="*/ 1149401 h 2308384"/>
              <a:gd name="connsiteX1" fmla="*/ 2222942 w 2327485"/>
              <a:gd name="connsiteY1" fmla="*/ 884606 h 2308384"/>
              <a:gd name="connsiteX2" fmla="*/ 2132073 w 2327485"/>
              <a:gd name="connsiteY2" fmla="*/ 580958 h 2308384"/>
              <a:gd name="connsiteX3" fmla="*/ 2074256 w 2327485"/>
              <a:gd name="connsiteY3" fmla="*/ 559422 h 2308384"/>
              <a:gd name="connsiteX4" fmla="*/ 1899091 w 2327485"/>
              <a:gd name="connsiteY4" fmla="*/ 357302 h 2308384"/>
              <a:gd name="connsiteX5" fmla="*/ 1899091 w 2327485"/>
              <a:gd name="connsiteY5" fmla="*/ 357302 h 2308384"/>
              <a:gd name="connsiteX6" fmla="*/ 1658965 w 2327485"/>
              <a:gd name="connsiteY6" fmla="*/ 150571 h 2308384"/>
              <a:gd name="connsiteX7" fmla="*/ 1598006 w 2327485"/>
              <a:gd name="connsiteY7" fmla="*/ 163848 h 2308384"/>
              <a:gd name="connsiteX8" fmla="*/ 1598006 w 2327485"/>
              <a:gd name="connsiteY8" fmla="*/ 163848 h 2308384"/>
              <a:gd name="connsiteX9" fmla="*/ 1341402 w 2327485"/>
              <a:gd name="connsiteY9" fmla="*/ 88506 h 2308384"/>
              <a:gd name="connsiteX10" fmla="*/ 1027649 w 2327485"/>
              <a:gd name="connsiteY10" fmla="*/ 44281 h 2308384"/>
              <a:gd name="connsiteX11" fmla="*/ 983453 w 2327485"/>
              <a:gd name="connsiteY11" fmla="*/ 88506 h 2308384"/>
              <a:gd name="connsiteX12" fmla="*/ 726849 w 2327485"/>
              <a:gd name="connsiteY12" fmla="*/ 163848 h 2308384"/>
              <a:gd name="connsiteX13" fmla="*/ 726849 w 2327485"/>
              <a:gd name="connsiteY13" fmla="*/ 163848 h 2308384"/>
              <a:gd name="connsiteX14" fmla="*/ 439004 w 2327485"/>
              <a:gd name="connsiteY14" fmla="*/ 296303 h 2308384"/>
              <a:gd name="connsiteX15" fmla="*/ 425764 w 2327485"/>
              <a:gd name="connsiteY15" fmla="*/ 357302 h 2308384"/>
              <a:gd name="connsiteX16" fmla="*/ 425764 w 2327485"/>
              <a:gd name="connsiteY16" fmla="*/ 357302 h 2308384"/>
              <a:gd name="connsiteX17" fmla="*/ 250599 w 2327485"/>
              <a:gd name="connsiteY17" fmla="*/ 559422 h 2308384"/>
              <a:gd name="connsiteX18" fmla="*/ 250599 w 2327485"/>
              <a:gd name="connsiteY18" fmla="*/ 559422 h 2308384"/>
              <a:gd name="connsiteX19" fmla="*/ 80197 w 2327485"/>
              <a:gd name="connsiteY19" fmla="*/ 826656 h 2308384"/>
              <a:gd name="connsiteX20" fmla="*/ 101914 w 2327485"/>
              <a:gd name="connsiteY20" fmla="*/ 884986 h 2308384"/>
              <a:gd name="connsiteX21" fmla="*/ 63814 w 2327485"/>
              <a:gd name="connsiteY21" fmla="*/ 1149781 h 2308384"/>
              <a:gd name="connsiteX22" fmla="*/ 64957 w 2327485"/>
              <a:gd name="connsiteY22" fmla="*/ 1466735 h 2308384"/>
              <a:gd name="connsiteX23" fmla="*/ 114772 w 2327485"/>
              <a:gd name="connsiteY23" fmla="*/ 1504016 h 2308384"/>
              <a:gd name="connsiteX24" fmla="*/ 225834 w 2327485"/>
              <a:gd name="connsiteY24" fmla="*/ 1747285 h 2308384"/>
              <a:gd name="connsiteX25" fmla="*/ 225834 w 2327485"/>
              <a:gd name="connsiteY25" fmla="*/ 1747285 h 2308384"/>
              <a:gd name="connsiteX26" fmla="*/ 398046 w 2327485"/>
              <a:gd name="connsiteY26" fmla="*/ 2013347 h 2308384"/>
              <a:gd name="connsiteX27" fmla="*/ 460244 w 2327485"/>
              <a:gd name="connsiteY27" fmla="*/ 2017795 h 2308384"/>
              <a:gd name="connsiteX28" fmla="*/ 685225 w 2327485"/>
              <a:gd name="connsiteY28" fmla="*/ 2162384 h 2308384"/>
              <a:gd name="connsiteX29" fmla="*/ 973928 w 2327485"/>
              <a:gd name="connsiteY29" fmla="*/ 2293163 h 2308384"/>
              <a:gd name="connsiteX30" fmla="*/ 1028697 w 2327485"/>
              <a:gd name="connsiteY30" fmla="*/ 2263254 h 2308384"/>
              <a:gd name="connsiteX31" fmla="*/ 1296159 w 2327485"/>
              <a:gd name="connsiteY31" fmla="*/ 2263254 h 2308384"/>
              <a:gd name="connsiteX32" fmla="*/ 1609531 w 2327485"/>
              <a:gd name="connsiteY32" fmla="*/ 2216581 h 2308384"/>
              <a:gd name="connsiteX33" fmla="*/ 1639059 w 2327485"/>
              <a:gd name="connsiteY33" fmla="*/ 2162384 h 2308384"/>
              <a:gd name="connsiteX34" fmla="*/ 1864039 w 2327485"/>
              <a:gd name="connsiteY34" fmla="*/ 2017795 h 2308384"/>
              <a:gd name="connsiteX35" fmla="*/ 1864039 w 2327485"/>
              <a:gd name="connsiteY35" fmla="*/ 2017795 h 2308384"/>
              <a:gd name="connsiteX36" fmla="*/ 2102927 w 2327485"/>
              <a:gd name="connsiteY36" fmla="*/ 1809664 h 2308384"/>
              <a:gd name="connsiteX37" fmla="*/ 2098449 w 2327485"/>
              <a:gd name="connsiteY37" fmla="*/ 1747285 h 2308384"/>
              <a:gd name="connsiteX38" fmla="*/ 2098449 w 2327485"/>
              <a:gd name="connsiteY38" fmla="*/ 1747285 h 2308384"/>
              <a:gd name="connsiteX39" fmla="*/ 2209606 w 2327485"/>
              <a:gd name="connsiteY39" fmla="*/ 1504016 h 2308384"/>
              <a:gd name="connsiteX40" fmla="*/ 2298665 w 2327485"/>
              <a:gd name="connsiteY40" fmla="*/ 1199835 h 2308384"/>
              <a:gd name="connsiteX41" fmla="*/ 2261042 w 2327485"/>
              <a:gd name="connsiteY41" fmla="*/ 1149401 h 2308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327485" h="2308384">
                <a:moveTo>
                  <a:pt x="2261042" y="1149401"/>
                </a:moveTo>
                <a:cubicBezTo>
                  <a:pt x="2191318" y="1079221"/>
                  <a:pt x="2175792" y="971607"/>
                  <a:pt x="2222942" y="884606"/>
                </a:cubicBezTo>
                <a:cubicBezTo>
                  <a:pt x="2281710" y="775659"/>
                  <a:pt x="2241039" y="639708"/>
                  <a:pt x="2132073" y="580958"/>
                </a:cubicBezTo>
                <a:cubicBezTo>
                  <a:pt x="2113880" y="571147"/>
                  <a:pt x="2094449" y="563898"/>
                  <a:pt x="2074256" y="559422"/>
                </a:cubicBezTo>
                <a:cubicBezTo>
                  <a:pt x="1977673" y="538086"/>
                  <a:pt x="1906521" y="455952"/>
                  <a:pt x="1899091" y="357302"/>
                </a:cubicBezTo>
                <a:lnTo>
                  <a:pt x="1899091" y="357302"/>
                </a:lnTo>
                <a:cubicBezTo>
                  <a:pt x="1889853" y="233915"/>
                  <a:pt x="1782410" y="141360"/>
                  <a:pt x="1658965" y="150571"/>
                </a:cubicBezTo>
                <a:cubicBezTo>
                  <a:pt x="1638202" y="152133"/>
                  <a:pt x="1617627" y="156600"/>
                  <a:pt x="1598006" y="163848"/>
                </a:cubicBezTo>
                <a:lnTo>
                  <a:pt x="1598006" y="163848"/>
                </a:lnTo>
                <a:cubicBezTo>
                  <a:pt x="1505233" y="198072"/>
                  <a:pt x="1400934" y="167468"/>
                  <a:pt x="1341402" y="88506"/>
                </a:cubicBezTo>
                <a:cubicBezTo>
                  <a:pt x="1267013" y="-10335"/>
                  <a:pt x="1126519" y="-30137"/>
                  <a:pt x="1027649" y="44281"/>
                </a:cubicBezTo>
                <a:cubicBezTo>
                  <a:pt x="1010981" y="56883"/>
                  <a:pt x="996026" y="71770"/>
                  <a:pt x="983453" y="88506"/>
                </a:cubicBezTo>
                <a:cubicBezTo>
                  <a:pt x="923922" y="167468"/>
                  <a:pt x="819622" y="198072"/>
                  <a:pt x="726849" y="163848"/>
                </a:cubicBezTo>
                <a:lnTo>
                  <a:pt x="726849" y="163848"/>
                </a:lnTo>
                <a:cubicBezTo>
                  <a:pt x="610835" y="120948"/>
                  <a:pt x="481962" y="180251"/>
                  <a:pt x="439004" y="296303"/>
                </a:cubicBezTo>
                <a:cubicBezTo>
                  <a:pt x="431765" y="315915"/>
                  <a:pt x="427288" y="336451"/>
                  <a:pt x="425764" y="357302"/>
                </a:cubicBezTo>
                <a:lnTo>
                  <a:pt x="425764" y="357302"/>
                </a:lnTo>
                <a:cubicBezTo>
                  <a:pt x="418334" y="455952"/>
                  <a:pt x="347183" y="538086"/>
                  <a:pt x="250599" y="559422"/>
                </a:cubicBezTo>
                <a:lnTo>
                  <a:pt x="250599" y="559422"/>
                </a:lnTo>
                <a:cubicBezTo>
                  <a:pt x="129727" y="586149"/>
                  <a:pt x="53432" y="705793"/>
                  <a:pt x="80197" y="826656"/>
                </a:cubicBezTo>
                <a:cubicBezTo>
                  <a:pt x="84674" y="847010"/>
                  <a:pt x="92009" y="866651"/>
                  <a:pt x="101914" y="884986"/>
                </a:cubicBezTo>
                <a:cubicBezTo>
                  <a:pt x="149063" y="971988"/>
                  <a:pt x="133538" y="1079601"/>
                  <a:pt x="63814" y="1149781"/>
                </a:cubicBezTo>
                <a:cubicBezTo>
                  <a:pt x="-23435" y="1237621"/>
                  <a:pt x="-22863" y="1379534"/>
                  <a:pt x="64957" y="1466735"/>
                </a:cubicBezTo>
                <a:cubicBezTo>
                  <a:pt x="79721" y="1481423"/>
                  <a:pt x="96485" y="1493967"/>
                  <a:pt x="114772" y="1504016"/>
                </a:cubicBezTo>
                <a:cubicBezTo>
                  <a:pt x="201451" y="1551699"/>
                  <a:pt x="246599" y="1650568"/>
                  <a:pt x="225834" y="1747285"/>
                </a:cubicBezTo>
                <a:lnTo>
                  <a:pt x="225834" y="1747285"/>
                </a:lnTo>
                <a:cubicBezTo>
                  <a:pt x="199927" y="1868319"/>
                  <a:pt x="277079" y="1987448"/>
                  <a:pt x="398046" y="2013347"/>
                </a:cubicBezTo>
                <a:cubicBezTo>
                  <a:pt x="418525" y="2017718"/>
                  <a:pt x="439385" y="2019214"/>
                  <a:pt x="460244" y="2017795"/>
                </a:cubicBezTo>
                <a:cubicBezTo>
                  <a:pt x="558923" y="2011127"/>
                  <a:pt x="650269" y="2069897"/>
                  <a:pt x="685225" y="2162384"/>
                </a:cubicBezTo>
                <a:cubicBezTo>
                  <a:pt x="728850" y="2278208"/>
                  <a:pt x="858104" y="2336787"/>
                  <a:pt x="973928" y="2293163"/>
                </a:cubicBezTo>
                <a:cubicBezTo>
                  <a:pt x="993549" y="2285733"/>
                  <a:pt x="1011933" y="2275731"/>
                  <a:pt x="1028697" y="2263254"/>
                </a:cubicBezTo>
                <a:cubicBezTo>
                  <a:pt x="1108040" y="2204199"/>
                  <a:pt x="1216816" y="2204199"/>
                  <a:pt x="1296159" y="2263254"/>
                </a:cubicBezTo>
                <a:cubicBezTo>
                  <a:pt x="1395600" y="2336882"/>
                  <a:pt x="1535903" y="2316023"/>
                  <a:pt x="1609531" y="2216581"/>
                </a:cubicBezTo>
                <a:cubicBezTo>
                  <a:pt x="1621819" y="2199913"/>
                  <a:pt x="1631724" y="2181720"/>
                  <a:pt x="1639059" y="2162384"/>
                </a:cubicBezTo>
                <a:cubicBezTo>
                  <a:pt x="1674016" y="2069897"/>
                  <a:pt x="1765360" y="2011127"/>
                  <a:pt x="1864039" y="2017795"/>
                </a:cubicBezTo>
                <a:lnTo>
                  <a:pt x="1864039" y="2017795"/>
                </a:lnTo>
                <a:cubicBezTo>
                  <a:pt x="1987484" y="2026281"/>
                  <a:pt x="2094449" y="1933099"/>
                  <a:pt x="2102927" y="1809664"/>
                </a:cubicBezTo>
                <a:cubicBezTo>
                  <a:pt x="2104355" y="1788766"/>
                  <a:pt x="2102831" y="1767763"/>
                  <a:pt x="2098449" y="1747285"/>
                </a:cubicBezTo>
                <a:lnTo>
                  <a:pt x="2098449" y="1747285"/>
                </a:lnTo>
                <a:cubicBezTo>
                  <a:pt x="2077781" y="1650558"/>
                  <a:pt x="2122929" y="1551708"/>
                  <a:pt x="2209606" y="1504016"/>
                </a:cubicBezTo>
                <a:cubicBezTo>
                  <a:pt x="2318192" y="1444619"/>
                  <a:pt x="2358101" y="1308440"/>
                  <a:pt x="2298665" y="1199835"/>
                </a:cubicBezTo>
                <a:cubicBezTo>
                  <a:pt x="2288569" y="1181338"/>
                  <a:pt x="2275900" y="1164355"/>
                  <a:pt x="2261042" y="1149401"/>
                </a:cubicBezTo>
                <a:close/>
              </a:path>
            </a:pathLst>
          </a:custGeom>
          <a:solidFill>
            <a:srgbClr val="1E6BE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BAA148C8-2880-5E9A-4C23-86ECAA32A8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53" r="82857" b="8571"/>
          <a:stretch/>
        </p:blipFill>
        <p:spPr>
          <a:xfrm>
            <a:off x="0" y="2061028"/>
            <a:ext cx="2090057" cy="4209143"/>
          </a:xfrm>
          <a:prstGeom prst="rect">
            <a:avLst/>
          </a:prstGeom>
        </p:spPr>
      </p:pic>
      <p:sp>
        <p:nvSpPr>
          <p:cNvPr id="9" name="자유형: 도형 8">
            <a:extLst>
              <a:ext uri="{FF2B5EF4-FFF2-40B4-BE49-F238E27FC236}">
                <a16:creationId xmlns:a16="http://schemas.microsoft.com/office/drawing/2014/main" id="{5E8D5707-96EB-48DE-6A8B-59F9330EB6A4}"/>
              </a:ext>
            </a:extLst>
          </p:cNvPr>
          <p:cNvSpPr/>
          <p:nvPr userDrawn="1"/>
        </p:nvSpPr>
        <p:spPr>
          <a:xfrm>
            <a:off x="1361207" y="6100634"/>
            <a:ext cx="803674" cy="757366"/>
          </a:xfrm>
          <a:custGeom>
            <a:avLst/>
            <a:gdLst>
              <a:gd name="connsiteX0" fmla="*/ 803674 w 803674"/>
              <a:gd name="connsiteY0" fmla="*/ 0 h 757366"/>
              <a:gd name="connsiteX1" fmla="*/ 803674 w 803674"/>
              <a:gd name="connsiteY1" fmla="*/ 373470 h 757366"/>
              <a:gd name="connsiteX2" fmla="*/ 760581 w 803674"/>
              <a:gd name="connsiteY2" fmla="*/ 373470 h 757366"/>
              <a:gd name="connsiteX3" fmla="*/ 381000 w 803674"/>
              <a:gd name="connsiteY3" fmla="*/ 682950 h 757366"/>
              <a:gd name="connsiteX4" fmla="*/ 373453 w 803674"/>
              <a:gd name="connsiteY4" fmla="*/ 757366 h 757366"/>
              <a:gd name="connsiteX5" fmla="*/ 287229 w 803674"/>
              <a:gd name="connsiteY5" fmla="*/ 757366 h 757366"/>
              <a:gd name="connsiteX6" fmla="*/ 295486 w 803674"/>
              <a:gd name="connsiteY6" fmla="*/ 671191 h 757366"/>
              <a:gd name="connsiteX7" fmla="*/ 717488 w 803674"/>
              <a:gd name="connsiteY7" fmla="*/ 289056 h 757366"/>
              <a:gd name="connsiteX8" fmla="*/ 717488 w 803674"/>
              <a:gd name="connsiteY8" fmla="*/ 87526 h 757366"/>
              <a:gd name="connsiteX9" fmla="*/ 98688 w 803674"/>
              <a:gd name="connsiteY9" fmla="*/ 630228 h 757366"/>
              <a:gd name="connsiteX10" fmla="*/ 86326 w 803674"/>
              <a:gd name="connsiteY10" fmla="*/ 757366 h 757366"/>
              <a:gd name="connsiteX11" fmla="*/ 0 w 803674"/>
              <a:gd name="connsiteY11" fmla="*/ 757366 h 757366"/>
              <a:gd name="connsiteX12" fmla="*/ 3740 w 803674"/>
              <a:gd name="connsiteY12" fmla="*/ 683534 h 757366"/>
              <a:gd name="connsiteX13" fmla="*/ 760581 w 803674"/>
              <a:gd name="connsiteY13" fmla="*/ 383 h 757366"/>
              <a:gd name="connsiteX14" fmla="*/ 803674 w 803674"/>
              <a:gd name="connsiteY14" fmla="*/ 0 h 757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3674" h="757366">
                <a:moveTo>
                  <a:pt x="803674" y="0"/>
                </a:moveTo>
                <a:lnTo>
                  <a:pt x="803674" y="373470"/>
                </a:lnTo>
                <a:lnTo>
                  <a:pt x="760581" y="373470"/>
                </a:lnTo>
                <a:cubicBezTo>
                  <a:pt x="573392" y="373637"/>
                  <a:pt x="417216" y="506435"/>
                  <a:pt x="381000" y="682950"/>
                </a:cubicBezTo>
                <a:lnTo>
                  <a:pt x="373453" y="757366"/>
                </a:lnTo>
                <a:lnTo>
                  <a:pt x="287229" y="757366"/>
                </a:lnTo>
                <a:lnTo>
                  <a:pt x="295486" y="671191"/>
                </a:lnTo>
                <a:cubicBezTo>
                  <a:pt x="334719" y="467762"/>
                  <a:pt x="504198" y="308831"/>
                  <a:pt x="717488" y="289056"/>
                </a:cubicBezTo>
                <a:lnTo>
                  <a:pt x="717488" y="87526"/>
                </a:lnTo>
                <a:cubicBezTo>
                  <a:pt x="409514" y="107049"/>
                  <a:pt x="157004" y="334354"/>
                  <a:pt x="98688" y="630228"/>
                </a:cubicBezTo>
                <a:lnTo>
                  <a:pt x="86326" y="757366"/>
                </a:lnTo>
                <a:lnTo>
                  <a:pt x="0" y="757366"/>
                </a:lnTo>
                <a:lnTo>
                  <a:pt x="3740" y="683534"/>
                </a:lnTo>
                <a:cubicBezTo>
                  <a:pt x="42772" y="300391"/>
                  <a:pt x="367317" y="383"/>
                  <a:pt x="760581" y="383"/>
                </a:cubicBezTo>
                <a:lnTo>
                  <a:pt x="803674" y="0"/>
                </a:lnTo>
                <a:close/>
              </a:path>
            </a:pathLst>
          </a:custGeom>
          <a:solidFill>
            <a:srgbClr val="1E6B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F9CB3524-A7C0-7D4B-2277-55F7C3BDD6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17" b="44520"/>
          <a:stretch/>
        </p:blipFill>
        <p:spPr>
          <a:xfrm>
            <a:off x="9304570" y="0"/>
            <a:ext cx="2887430" cy="3804812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047837B0-0B61-5C11-1381-985286898A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11" t="74881" r="3690"/>
          <a:stretch/>
        </p:blipFill>
        <p:spPr>
          <a:xfrm>
            <a:off x="8636000" y="4907464"/>
            <a:ext cx="3106057" cy="1950536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:a16="http://schemas.microsoft.com/office/drawing/2014/main" id="{FE5A0B54-33AA-DE51-09F0-4ED402E5B8C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929917" y="3852855"/>
            <a:ext cx="1510062" cy="1252370"/>
          </a:xfrm>
          <a:prstGeom prst="rect">
            <a:avLst/>
          </a:prstGeom>
        </p:spPr>
      </p:pic>
      <p:sp>
        <p:nvSpPr>
          <p:cNvPr id="13" name="그래픽 34">
            <a:extLst>
              <a:ext uri="{FF2B5EF4-FFF2-40B4-BE49-F238E27FC236}">
                <a16:creationId xmlns:a16="http://schemas.microsoft.com/office/drawing/2014/main" id="{37110D9E-3F2C-4431-A9B9-619D8216DA9B}"/>
              </a:ext>
            </a:extLst>
          </p:cNvPr>
          <p:cNvSpPr/>
          <p:nvPr userDrawn="1"/>
        </p:nvSpPr>
        <p:spPr>
          <a:xfrm>
            <a:off x="11087554" y="4155060"/>
            <a:ext cx="647700" cy="637852"/>
          </a:xfrm>
          <a:custGeom>
            <a:avLst/>
            <a:gdLst>
              <a:gd name="connsiteX0" fmla="*/ 1315688 w 2631281"/>
              <a:gd name="connsiteY0" fmla="*/ 988219 h 2591276"/>
              <a:gd name="connsiteX1" fmla="*/ 1772603 w 2631281"/>
              <a:gd name="connsiteY1" fmla="*/ 0 h 2591276"/>
              <a:gd name="connsiteX2" fmla="*/ 1487424 w 2631281"/>
              <a:gd name="connsiteY2" fmla="*/ 1050703 h 2591276"/>
              <a:gd name="connsiteX3" fmla="*/ 2472595 w 2631281"/>
              <a:gd name="connsiteY3" fmla="*/ 587407 h 2591276"/>
              <a:gd name="connsiteX4" fmla="*/ 1578769 w 2631281"/>
              <a:gd name="connsiteY4" fmla="*/ 1209008 h 2591276"/>
              <a:gd name="connsiteX5" fmla="*/ 2631281 w 2631281"/>
              <a:gd name="connsiteY5" fmla="*/ 1487329 h 2591276"/>
              <a:gd name="connsiteX6" fmla="*/ 1547051 w 2631281"/>
              <a:gd name="connsiteY6" fmla="*/ 1388936 h 2591276"/>
              <a:gd name="connsiteX7" fmla="*/ 2174367 w 2631281"/>
              <a:gd name="connsiteY7" fmla="*/ 2278761 h 2591276"/>
              <a:gd name="connsiteX8" fmla="*/ 1407033 w 2631281"/>
              <a:gd name="connsiteY8" fmla="*/ 1506474 h 2591276"/>
              <a:gd name="connsiteX9" fmla="*/ 1315688 w 2631281"/>
              <a:gd name="connsiteY9" fmla="*/ 2591276 h 2591276"/>
              <a:gd name="connsiteX10" fmla="*/ 1224248 w 2631281"/>
              <a:gd name="connsiteY10" fmla="*/ 1506474 h 2591276"/>
              <a:gd name="connsiteX11" fmla="*/ 456914 w 2631281"/>
              <a:gd name="connsiteY11" fmla="*/ 2278761 h 2591276"/>
              <a:gd name="connsiteX12" fmla="*/ 1084231 w 2631281"/>
              <a:gd name="connsiteY12" fmla="*/ 1388936 h 2591276"/>
              <a:gd name="connsiteX13" fmla="*/ 0 w 2631281"/>
              <a:gd name="connsiteY13" fmla="*/ 1487329 h 2591276"/>
              <a:gd name="connsiteX14" fmla="*/ 1052513 w 2631281"/>
              <a:gd name="connsiteY14" fmla="*/ 1209008 h 2591276"/>
              <a:gd name="connsiteX15" fmla="*/ 158687 w 2631281"/>
              <a:gd name="connsiteY15" fmla="*/ 587407 h 2591276"/>
              <a:gd name="connsiteX16" fmla="*/ 1143857 w 2631281"/>
              <a:gd name="connsiteY16" fmla="*/ 1050703 h 2591276"/>
              <a:gd name="connsiteX17" fmla="*/ 858774 w 2631281"/>
              <a:gd name="connsiteY17" fmla="*/ 0 h 2591276"/>
              <a:gd name="connsiteX18" fmla="*/ 1315688 w 2631281"/>
              <a:gd name="connsiteY18" fmla="*/ 988219 h 259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631281" h="2591276">
                <a:moveTo>
                  <a:pt x="1315688" y="988219"/>
                </a:moveTo>
                <a:lnTo>
                  <a:pt x="1772603" y="0"/>
                </a:lnTo>
                <a:lnTo>
                  <a:pt x="1487424" y="1050703"/>
                </a:lnTo>
                <a:lnTo>
                  <a:pt x="2472595" y="587407"/>
                </a:lnTo>
                <a:lnTo>
                  <a:pt x="1578769" y="1209008"/>
                </a:lnTo>
                <a:lnTo>
                  <a:pt x="2631281" y="1487329"/>
                </a:lnTo>
                <a:lnTo>
                  <a:pt x="1547051" y="1388936"/>
                </a:lnTo>
                <a:lnTo>
                  <a:pt x="2174367" y="2278761"/>
                </a:lnTo>
                <a:lnTo>
                  <a:pt x="1407033" y="1506474"/>
                </a:lnTo>
                <a:lnTo>
                  <a:pt x="1315688" y="2591276"/>
                </a:lnTo>
                <a:lnTo>
                  <a:pt x="1224248" y="1506474"/>
                </a:lnTo>
                <a:lnTo>
                  <a:pt x="456914" y="2278761"/>
                </a:lnTo>
                <a:lnTo>
                  <a:pt x="1084231" y="1388936"/>
                </a:lnTo>
                <a:lnTo>
                  <a:pt x="0" y="1487329"/>
                </a:lnTo>
                <a:lnTo>
                  <a:pt x="1052513" y="1209008"/>
                </a:lnTo>
                <a:lnTo>
                  <a:pt x="158687" y="587407"/>
                </a:lnTo>
                <a:lnTo>
                  <a:pt x="1143857" y="1050703"/>
                </a:lnTo>
                <a:lnTo>
                  <a:pt x="858774" y="0"/>
                </a:lnTo>
                <a:lnTo>
                  <a:pt x="1315688" y="988219"/>
                </a:lnTo>
                <a:close/>
              </a:path>
            </a:pathLst>
          </a:custGeom>
          <a:solidFill>
            <a:srgbClr val="1E6BE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6" name="자유형: 도형 15">
            <a:extLst>
              <a:ext uri="{FF2B5EF4-FFF2-40B4-BE49-F238E27FC236}">
                <a16:creationId xmlns:a16="http://schemas.microsoft.com/office/drawing/2014/main" id="{EDEC3FAF-2718-E0F8-AD53-908E4EF50080}"/>
              </a:ext>
            </a:extLst>
          </p:cNvPr>
          <p:cNvSpPr/>
          <p:nvPr userDrawn="1"/>
        </p:nvSpPr>
        <p:spPr>
          <a:xfrm flipH="1">
            <a:off x="604362" y="1"/>
            <a:ext cx="1560983" cy="634499"/>
          </a:xfrm>
          <a:custGeom>
            <a:avLst/>
            <a:gdLst>
              <a:gd name="connsiteX0" fmla="*/ 1560983 w 1560983"/>
              <a:gd name="connsiteY0" fmla="*/ 0 h 634499"/>
              <a:gd name="connsiteX1" fmla="*/ 1461364 w 1560983"/>
              <a:gd name="connsiteY1" fmla="*/ 0 h 634499"/>
              <a:gd name="connsiteX2" fmla="*/ 1453459 w 1560983"/>
              <a:gd name="connsiteY2" fmla="*/ 59643 h 634499"/>
              <a:gd name="connsiteX3" fmla="*/ 780460 w 1560983"/>
              <a:gd name="connsiteY3" fmla="*/ 478251 h 634499"/>
              <a:gd name="connsiteX4" fmla="*/ 569654 w 1560983"/>
              <a:gd name="connsiteY4" fmla="*/ 452871 h 634499"/>
              <a:gd name="connsiteX5" fmla="*/ 544649 w 1560983"/>
              <a:gd name="connsiteY5" fmla="*/ 446713 h 634499"/>
              <a:gd name="connsiteX6" fmla="*/ 525587 w 1560983"/>
              <a:gd name="connsiteY6" fmla="*/ 464062 h 634499"/>
              <a:gd name="connsiteX7" fmla="*/ 337118 w 1560983"/>
              <a:gd name="connsiteY7" fmla="*/ 537296 h 634499"/>
              <a:gd name="connsiteX8" fmla="*/ 281695 w 1560983"/>
              <a:gd name="connsiteY8" fmla="*/ 535814 h 634499"/>
              <a:gd name="connsiteX9" fmla="*/ 281637 w 1560983"/>
              <a:gd name="connsiteY9" fmla="*/ 535919 h 634499"/>
              <a:gd name="connsiteX10" fmla="*/ 281637 w 1560983"/>
              <a:gd name="connsiteY10" fmla="*/ 535812 h 634499"/>
              <a:gd name="connsiteX11" fmla="*/ 281695 w 1560983"/>
              <a:gd name="connsiteY11" fmla="*/ 535814 h 634499"/>
              <a:gd name="connsiteX12" fmla="*/ 318194 w 1560983"/>
              <a:gd name="connsiteY12" fmla="*/ 469103 h 634499"/>
              <a:gd name="connsiteX13" fmla="*/ 343106 w 1560983"/>
              <a:gd name="connsiteY13" fmla="*/ 397131 h 634499"/>
              <a:gd name="connsiteX14" fmla="*/ 351834 w 1560983"/>
              <a:gd name="connsiteY14" fmla="*/ 364201 h 634499"/>
              <a:gd name="connsiteX15" fmla="*/ 323669 w 1560983"/>
              <a:gd name="connsiteY15" fmla="*/ 345031 h 634499"/>
              <a:gd name="connsiteX16" fmla="*/ 97316 w 1560983"/>
              <a:gd name="connsiteY16" fmla="*/ 9512 h 634499"/>
              <a:gd name="connsiteX17" fmla="*/ 96648 w 1560983"/>
              <a:gd name="connsiteY17" fmla="*/ 0 h 634499"/>
              <a:gd name="connsiteX18" fmla="*/ 0 w 1560983"/>
              <a:gd name="connsiteY18" fmla="*/ 0 h 634499"/>
              <a:gd name="connsiteX19" fmla="*/ 1136 w 1560983"/>
              <a:gd name="connsiteY19" fmla="*/ 17638 h 634499"/>
              <a:gd name="connsiteX20" fmla="*/ 240139 w 1560983"/>
              <a:gd name="connsiteY20" fmla="*/ 403610 h 634499"/>
              <a:gd name="connsiteX21" fmla="*/ 158751 w 1560983"/>
              <a:gd name="connsiteY21" fmla="*/ 529065 h 634499"/>
              <a:gd name="connsiteX22" fmla="*/ 90482 w 1560983"/>
              <a:gd name="connsiteY22" fmla="*/ 583681 h 634499"/>
              <a:gd name="connsiteX23" fmla="*/ 173155 w 1560983"/>
              <a:gd name="connsiteY23" fmla="*/ 612220 h 634499"/>
              <a:gd name="connsiteX24" fmla="*/ 321260 w 1560983"/>
              <a:gd name="connsiteY24" fmla="*/ 634495 h 634499"/>
              <a:gd name="connsiteX25" fmla="*/ 570779 w 1560983"/>
              <a:gd name="connsiteY25" fmla="*/ 551982 h 634499"/>
              <a:gd name="connsiteX26" fmla="*/ 780460 w 1560983"/>
              <a:gd name="connsiteY26" fmla="*/ 574525 h 634499"/>
              <a:gd name="connsiteX27" fmla="*/ 1329937 w 1560983"/>
              <a:gd name="connsiteY27" fmla="*/ 396702 h 634499"/>
              <a:gd name="connsiteX28" fmla="*/ 1559958 w 1560983"/>
              <a:gd name="connsiteY28" fmla="*/ 16555 h 634499"/>
              <a:gd name="connsiteX29" fmla="*/ 1560983 w 1560983"/>
              <a:gd name="connsiteY29" fmla="*/ 0 h 63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60983" h="634499">
                <a:moveTo>
                  <a:pt x="1560983" y="0"/>
                </a:moveTo>
                <a:lnTo>
                  <a:pt x="1461364" y="0"/>
                </a:lnTo>
                <a:lnTo>
                  <a:pt x="1453459" y="59643"/>
                </a:lnTo>
                <a:cubicBezTo>
                  <a:pt x="1389298" y="298241"/>
                  <a:pt x="1111936" y="478251"/>
                  <a:pt x="780460" y="478251"/>
                </a:cubicBezTo>
                <a:cubicBezTo>
                  <a:pt x="709422" y="478337"/>
                  <a:pt x="638641" y="469818"/>
                  <a:pt x="569654" y="452871"/>
                </a:cubicBezTo>
                <a:lnTo>
                  <a:pt x="544649" y="446713"/>
                </a:lnTo>
                <a:lnTo>
                  <a:pt x="525587" y="464062"/>
                </a:lnTo>
                <a:cubicBezTo>
                  <a:pt x="467116" y="517554"/>
                  <a:pt x="396899" y="534721"/>
                  <a:pt x="337118" y="537296"/>
                </a:cubicBezTo>
                <a:lnTo>
                  <a:pt x="281695" y="535814"/>
                </a:lnTo>
                <a:lnTo>
                  <a:pt x="281637" y="535919"/>
                </a:lnTo>
                <a:lnTo>
                  <a:pt x="281637" y="535812"/>
                </a:lnTo>
                <a:lnTo>
                  <a:pt x="281695" y="535814"/>
                </a:lnTo>
                <a:lnTo>
                  <a:pt x="318194" y="469103"/>
                </a:lnTo>
                <a:cubicBezTo>
                  <a:pt x="328475" y="445890"/>
                  <a:pt x="336815" y="421818"/>
                  <a:pt x="343106" y="397131"/>
                </a:cubicBezTo>
                <a:lnTo>
                  <a:pt x="351834" y="364201"/>
                </a:lnTo>
                <a:lnTo>
                  <a:pt x="323669" y="345031"/>
                </a:lnTo>
                <a:cubicBezTo>
                  <a:pt x="195577" y="257606"/>
                  <a:pt x="115367" y="137672"/>
                  <a:pt x="97316" y="9512"/>
                </a:cubicBezTo>
                <a:lnTo>
                  <a:pt x="96648" y="0"/>
                </a:lnTo>
                <a:lnTo>
                  <a:pt x="0" y="0"/>
                </a:lnTo>
                <a:lnTo>
                  <a:pt x="1136" y="17638"/>
                </a:lnTo>
                <a:cubicBezTo>
                  <a:pt x="20124" y="164508"/>
                  <a:pt x="104551" y="301379"/>
                  <a:pt x="240139" y="403610"/>
                </a:cubicBezTo>
                <a:cubicBezTo>
                  <a:pt x="226164" y="443393"/>
                  <a:pt x="201159" y="495171"/>
                  <a:pt x="158751" y="529065"/>
                </a:cubicBezTo>
                <a:lnTo>
                  <a:pt x="90482" y="583681"/>
                </a:lnTo>
                <a:lnTo>
                  <a:pt x="173155" y="612220"/>
                </a:lnTo>
                <a:cubicBezTo>
                  <a:pt x="221093" y="627186"/>
                  <a:pt x="271040" y="634698"/>
                  <a:pt x="321260" y="634495"/>
                </a:cubicBezTo>
                <a:cubicBezTo>
                  <a:pt x="396383" y="634495"/>
                  <a:pt x="488802" y="617200"/>
                  <a:pt x="570779" y="551982"/>
                </a:cubicBezTo>
                <a:cubicBezTo>
                  <a:pt x="639659" y="567023"/>
                  <a:pt x="709958" y="574578"/>
                  <a:pt x="780460" y="574525"/>
                </a:cubicBezTo>
                <a:cubicBezTo>
                  <a:pt x="987250" y="574525"/>
                  <a:pt x="1182635" y="511342"/>
                  <a:pt x="1329937" y="396702"/>
                </a:cubicBezTo>
                <a:cubicBezTo>
                  <a:pt x="1461919" y="294097"/>
                  <a:pt x="1542000" y="160745"/>
                  <a:pt x="1559958" y="16555"/>
                </a:cubicBezTo>
                <a:lnTo>
                  <a:pt x="1560983" y="0"/>
                </a:lnTo>
                <a:close/>
              </a:path>
            </a:pathLst>
          </a:custGeom>
          <a:solidFill>
            <a:srgbClr val="EAEAEA"/>
          </a:solidFill>
          <a:ln w="5331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7129832-E46C-93D4-959E-672D863FBB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7" r="52024" b="73333"/>
          <a:stretch/>
        </p:blipFill>
        <p:spPr>
          <a:xfrm>
            <a:off x="2322286" y="0"/>
            <a:ext cx="3526971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3153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타원 92">
            <a:extLst>
              <a:ext uri="{FF2B5EF4-FFF2-40B4-BE49-F238E27FC236}">
                <a16:creationId xmlns:a16="http://schemas.microsoft.com/office/drawing/2014/main" id="{39E00B9D-9298-5097-FEE0-D346219891EC}"/>
              </a:ext>
            </a:extLst>
          </p:cNvPr>
          <p:cNvSpPr/>
          <p:nvPr userDrawn="1"/>
        </p:nvSpPr>
        <p:spPr>
          <a:xfrm>
            <a:off x="3816278" y="1164811"/>
            <a:ext cx="1108270" cy="1108270"/>
          </a:xfrm>
          <a:prstGeom prst="ellipse">
            <a:avLst/>
          </a:prstGeom>
          <a:solidFill>
            <a:srgbClr val="1F8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85CA8C84-BA4F-E3F7-3B24-95D34B0D4413}"/>
              </a:ext>
            </a:extLst>
          </p:cNvPr>
          <p:cNvGrpSpPr/>
          <p:nvPr userDrawn="1"/>
        </p:nvGrpSpPr>
        <p:grpSpPr>
          <a:xfrm>
            <a:off x="1130300" y="4443720"/>
            <a:ext cx="3940226" cy="1390670"/>
            <a:chOff x="1130300" y="2733666"/>
            <a:chExt cx="3940226" cy="1390670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8024F98F-7591-7609-69AF-50E22A1B290D}"/>
                </a:ext>
              </a:extLst>
            </p:cNvPr>
            <p:cNvSpPr/>
            <p:nvPr/>
          </p:nvSpPr>
          <p:spPr>
            <a:xfrm>
              <a:off x="1130300" y="2733666"/>
              <a:ext cx="3940226" cy="1390670"/>
            </a:xfrm>
            <a:prstGeom prst="roundRect">
              <a:avLst>
                <a:gd name="adj" fmla="val 50000"/>
              </a:avLst>
            </a:prstGeom>
            <a:solidFill>
              <a:srgbClr val="E8E8E8"/>
            </a:solidFill>
            <a:ln w="88900">
              <a:solidFill>
                <a:srgbClr val="E8E8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4" name="타원 93">
              <a:extLst>
                <a:ext uri="{FF2B5EF4-FFF2-40B4-BE49-F238E27FC236}">
                  <a16:creationId xmlns:a16="http://schemas.microsoft.com/office/drawing/2014/main" id="{D83CDE37-71ED-080C-9966-5992B5ED0228}"/>
                </a:ext>
              </a:extLst>
            </p:cNvPr>
            <p:cNvSpPr/>
            <p:nvPr userDrawn="1"/>
          </p:nvSpPr>
          <p:spPr>
            <a:xfrm>
              <a:off x="3816278" y="2874866"/>
              <a:ext cx="1108270" cy="11082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5" name="타원 94">
              <a:extLst>
                <a:ext uri="{FF2B5EF4-FFF2-40B4-BE49-F238E27FC236}">
                  <a16:creationId xmlns:a16="http://schemas.microsoft.com/office/drawing/2014/main" id="{8DF8A533-51F3-BE2B-631E-A82288EF9B0C}"/>
                </a:ext>
              </a:extLst>
            </p:cNvPr>
            <p:cNvSpPr/>
            <p:nvPr userDrawn="1"/>
          </p:nvSpPr>
          <p:spPr>
            <a:xfrm>
              <a:off x="2546278" y="2874866"/>
              <a:ext cx="1108270" cy="11082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6" name="타원 95">
              <a:extLst>
                <a:ext uri="{FF2B5EF4-FFF2-40B4-BE49-F238E27FC236}">
                  <a16:creationId xmlns:a16="http://schemas.microsoft.com/office/drawing/2014/main" id="{E686BD94-C1B1-5D84-3B1B-8D82A00A145C}"/>
                </a:ext>
              </a:extLst>
            </p:cNvPr>
            <p:cNvSpPr/>
            <p:nvPr userDrawn="1"/>
          </p:nvSpPr>
          <p:spPr>
            <a:xfrm>
              <a:off x="1276278" y="2874866"/>
              <a:ext cx="1108270" cy="11082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8" name="그룹 97">
              <a:extLst>
                <a:ext uri="{FF2B5EF4-FFF2-40B4-BE49-F238E27FC236}">
                  <a16:creationId xmlns:a16="http://schemas.microsoft.com/office/drawing/2014/main" id="{212D47B5-215E-6995-D4C7-DB533305076E}"/>
                </a:ext>
              </a:extLst>
            </p:cNvPr>
            <p:cNvGrpSpPr/>
            <p:nvPr userDrawn="1"/>
          </p:nvGrpSpPr>
          <p:grpSpPr>
            <a:xfrm>
              <a:off x="1602915" y="3269214"/>
              <a:ext cx="454996" cy="319574"/>
              <a:chOff x="5508105" y="4010778"/>
              <a:chExt cx="614611" cy="431682"/>
            </a:xfrm>
            <a:solidFill>
              <a:srgbClr val="1E6BE8"/>
            </a:solidFill>
          </p:grpSpPr>
          <p:sp>
            <p:nvSpPr>
              <p:cNvPr id="99" name="자유형 46">
                <a:extLst>
                  <a:ext uri="{FF2B5EF4-FFF2-40B4-BE49-F238E27FC236}">
                    <a16:creationId xmlns:a16="http://schemas.microsoft.com/office/drawing/2014/main" id="{05BBC4E2-452A-C168-9544-3E0C8824681F}"/>
                  </a:ext>
                </a:extLst>
              </p:cNvPr>
              <p:cNvSpPr/>
              <p:nvPr/>
            </p:nvSpPr>
            <p:spPr>
              <a:xfrm>
                <a:off x="5508105" y="4010778"/>
                <a:ext cx="507837" cy="374432"/>
              </a:xfrm>
              <a:custGeom>
                <a:avLst/>
                <a:gdLst>
                  <a:gd name="connsiteX0" fmla="*/ 234498 w 507837"/>
                  <a:gd name="connsiteY0" fmla="*/ 155447 h 374432"/>
                  <a:gd name="connsiteX1" fmla="*/ 204965 w 507837"/>
                  <a:gd name="connsiteY1" fmla="*/ 184980 h 374432"/>
                  <a:gd name="connsiteX2" fmla="*/ 234498 w 507837"/>
                  <a:gd name="connsiteY2" fmla="*/ 214513 h 374432"/>
                  <a:gd name="connsiteX3" fmla="*/ 264031 w 507837"/>
                  <a:gd name="connsiteY3" fmla="*/ 184980 h 374432"/>
                  <a:gd name="connsiteX4" fmla="*/ 234498 w 507837"/>
                  <a:gd name="connsiteY4" fmla="*/ 155447 h 374432"/>
                  <a:gd name="connsiteX5" fmla="*/ 120198 w 507837"/>
                  <a:gd name="connsiteY5" fmla="*/ 155447 h 374432"/>
                  <a:gd name="connsiteX6" fmla="*/ 90665 w 507837"/>
                  <a:gd name="connsiteY6" fmla="*/ 184980 h 374432"/>
                  <a:gd name="connsiteX7" fmla="*/ 120198 w 507837"/>
                  <a:gd name="connsiteY7" fmla="*/ 214513 h 374432"/>
                  <a:gd name="connsiteX8" fmla="*/ 149731 w 507837"/>
                  <a:gd name="connsiteY8" fmla="*/ 184980 h 374432"/>
                  <a:gd name="connsiteX9" fmla="*/ 120198 w 507837"/>
                  <a:gd name="connsiteY9" fmla="*/ 155447 h 374432"/>
                  <a:gd name="connsiteX10" fmla="*/ 260718 w 507837"/>
                  <a:gd name="connsiteY10" fmla="*/ 0 h 374432"/>
                  <a:gd name="connsiteX11" fmla="*/ 500948 w 507837"/>
                  <a:gd name="connsiteY11" fmla="*/ 114343 h 374432"/>
                  <a:gd name="connsiteX12" fmla="*/ 507837 w 507837"/>
                  <a:gd name="connsiteY12" fmla="*/ 138847 h 374432"/>
                  <a:gd name="connsiteX13" fmla="*/ 446348 w 507837"/>
                  <a:gd name="connsiteY13" fmla="*/ 129933 h 374432"/>
                  <a:gd name="connsiteX14" fmla="*/ 261257 w 507837"/>
                  <a:gd name="connsiteY14" fmla="*/ 262843 h 374432"/>
                  <a:gd name="connsiteX15" fmla="*/ 315469 w 507837"/>
                  <a:gd name="connsiteY15" fmla="*/ 356825 h 374432"/>
                  <a:gd name="connsiteX16" fmla="*/ 334297 w 507837"/>
                  <a:gd name="connsiteY16" fmla="*/ 365940 h 374432"/>
                  <a:gd name="connsiteX17" fmla="*/ 313262 w 507837"/>
                  <a:gd name="connsiteY17" fmla="*/ 370629 h 374432"/>
                  <a:gd name="connsiteX18" fmla="*/ 260718 w 507837"/>
                  <a:gd name="connsiteY18" fmla="*/ 374432 h 374432"/>
                  <a:gd name="connsiteX19" fmla="*/ 0 w 507837"/>
                  <a:gd name="connsiteY19" fmla="*/ 187216 h 374432"/>
                  <a:gd name="connsiteX20" fmla="*/ 260718 w 507837"/>
                  <a:gd name="connsiteY20" fmla="*/ 0 h 374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07837" h="374432">
                    <a:moveTo>
                      <a:pt x="234498" y="155447"/>
                    </a:moveTo>
                    <a:cubicBezTo>
                      <a:pt x="218187" y="155447"/>
                      <a:pt x="204965" y="168669"/>
                      <a:pt x="204965" y="184980"/>
                    </a:cubicBezTo>
                    <a:cubicBezTo>
                      <a:pt x="204965" y="201291"/>
                      <a:pt x="218187" y="214513"/>
                      <a:pt x="234498" y="214513"/>
                    </a:cubicBezTo>
                    <a:cubicBezTo>
                      <a:pt x="250809" y="214513"/>
                      <a:pt x="264031" y="201291"/>
                      <a:pt x="264031" y="184980"/>
                    </a:cubicBezTo>
                    <a:cubicBezTo>
                      <a:pt x="264031" y="168669"/>
                      <a:pt x="250809" y="155447"/>
                      <a:pt x="234498" y="155447"/>
                    </a:cubicBezTo>
                    <a:close/>
                    <a:moveTo>
                      <a:pt x="120198" y="155447"/>
                    </a:moveTo>
                    <a:cubicBezTo>
                      <a:pt x="103887" y="155447"/>
                      <a:pt x="90665" y="168669"/>
                      <a:pt x="90665" y="184980"/>
                    </a:cubicBezTo>
                    <a:cubicBezTo>
                      <a:pt x="90665" y="201291"/>
                      <a:pt x="103887" y="214513"/>
                      <a:pt x="120198" y="214513"/>
                    </a:cubicBezTo>
                    <a:cubicBezTo>
                      <a:pt x="136509" y="214513"/>
                      <a:pt x="149731" y="201291"/>
                      <a:pt x="149731" y="184980"/>
                    </a:cubicBezTo>
                    <a:cubicBezTo>
                      <a:pt x="149731" y="168669"/>
                      <a:pt x="136509" y="155447"/>
                      <a:pt x="120198" y="155447"/>
                    </a:cubicBezTo>
                    <a:close/>
                    <a:moveTo>
                      <a:pt x="260718" y="0"/>
                    </a:moveTo>
                    <a:cubicBezTo>
                      <a:pt x="368712" y="0"/>
                      <a:pt x="461369" y="47148"/>
                      <a:pt x="500948" y="114343"/>
                    </a:cubicBezTo>
                    <a:lnTo>
                      <a:pt x="507837" y="138847"/>
                    </a:lnTo>
                    <a:lnTo>
                      <a:pt x="446348" y="129933"/>
                    </a:lnTo>
                    <a:cubicBezTo>
                      <a:pt x="344125" y="129933"/>
                      <a:pt x="261257" y="189439"/>
                      <a:pt x="261257" y="262843"/>
                    </a:cubicBezTo>
                    <a:cubicBezTo>
                      <a:pt x="261257" y="299545"/>
                      <a:pt x="281974" y="332773"/>
                      <a:pt x="315469" y="356825"/>
                    </a:cubicBezTo>
                    <a:lnTo>
                      <a:pt x="334297" y="365940"/>
                    </a:lnTo>
                    <a:lnTo>
                      <a:pt x="313262" y="370629"/>
                    </a:lnTo>
                    <a:cubicBezTo>
                      <a:pt x="296290" y="373123"/>
                      <a:pt x="278717" y="374432"/>
                      <a:pt x="260718" y="374432"/>
                    </a:cubicBezTo>
                    <a:cubicBezTo>
                      <a:pt x="116727" y="374432"/>
                      <a:pt x="0" y="290613"/>
                      <a:pt x="0" y="187216"/>
                    </a:cubicBezTo>
                    <a:cubicBezTo>
                      <a:pt x="0" y="83819"/>
                      <a:pt x="116727" y="0"/>
                      <a:pt x="2607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ko-KR" altLang="en-US"/>
              </a:p>
            </p:txBody>
          </p:sp>
          <p:sp>
            <p:nvSpPr>
              <p:cNvPr id="100" name="자유형 47">
                <a:extLst>
                  <a:ext uri="{FF2B5EF4-FFF2-40B4-BE49-F238E27FC236}">
                    <a16:creationId xmlns:a16="http://schemas.microsoft.com/office/drawing/2014/main" id="{EA906C07-F1BC-7E24-7C18-527E17A0E021}"/>
                  </a:ext>
                </a:extLst>
              </p:cNvPr>
              <p:cNvSpPr/>
              <p:nvPr/>
            </p:nvSpPr>
            <p:spPr>
              <a:xfrm>
                <a:off x="5786186" y="4153954"/>
                <a:ext cx="336530" cy="241656"/>
              </a:xfrm>
              <a:custGeom>
                <a:avLst/>
                <a:gdLst>
                  <a:gd name="connsiteX0" fmla="*/ 253037 w 336530"/>
                  <a:gd name="connsiteY0" fmla="*/ 97968 h 241656"/>
                  <a:gd name="connsiteX1" fmla="*/ 230177 w 336530"/>
                  <a:gd name="connsiteY1" fmla="*/ 120828 h 241656"/>
                  <a:gd name="connsiteX2" fmla="*/ 253037 w 336530"/>
                  <a:gd name="connsiteY2" fmla="*/ 143688 h 241656"/>
                  <a:gd name="connsiteX3" fmla="*/ 275897 w 336530"/>
                  <a:gd name="connsiteY3" fmla="*/ 120828 h 241656"/>
                  <a:gd name="connsiteX4" fmla="*/ 253037 w 336530"/>
                  <a:gd name="connsiteY4" fmla="*/ 97968 h 241656"/>
                  <a:gd name="connsiteX5" fmla="*/ 168265 w 336530"/>
                  <a:gd name="connsiteY5" fmla="*/ 97968 h 241656"/>
                  <a:gd name="connsiteX6" fmla="*/ 145405 w 336530"/>
                  <a:gd name="connsiteY6" fmla="*/ 120828 h 241656"/>
                  <a:gd name="connsiteX7" fmla="*/ 168265 w 336530"/>
                  <a:gd name="connsiteY7" fmla="*/ 143688 h 241656"/>
                  <a:gd name="connsiteX8" fmla="*/ 191125 w 336530"/>
                  <a:gd name="connsiteY8" fmla="*/ 120828 h 241656"/>
                  <a:gd name="connsiteX9" fmla="*/ 168265 w 336530"/>
                  <a:gd name="connsiteY9" fmla="*/ 97968 h 241656"/>
                  <a:gd name="connsiteX10" fmla="*/ 83492 w 336530"/>
                  <a:gd name="connsiteY10" fmla="*/ 97968 h 241656"/>
                  <a:gd name="connsiteX11" fmla="*/ 60632 w 336530"/>
                  <a:gd name="connsiteY11" fmla="*/ 120828 h 241656"/>
                  <a:gd name="connsiteX12" fmla="*/ 83492 w 336530"/>
                  <a:gd name="connsiteY12" fmla="*/ 143688 h 241656"/>
                  <a:gd name="connsiteX13" fmla="*/ 106352 w 336530"/>
                  <a:gd name="connsiteY13" fmla="*/ 120828 h 241656"/>
                  <a:gd name="connsiteX14" fmla="*/ 83492 w 336530"/>
                  <a:gd name="connsiteY14" fmla="*/ 97968 h 241656"/>
                  <a:gd name="connsiteX15" fmla="*/ 168265 w 336530"/>
                  <a:gd name="connsiteY15" fmla="*/ 0 h 241656"/>
                  <a:gd name="connsiteX16" fmla="*/ 336530 w 336530"/>
                  <a:gd name="connsiteY16" fmla="*/ 120828 h 241656"/>
                  <a:gd name="connsiteX17" fmla="*/ 168265 w 336530"/>
                  <a:gd name="connsiteY17" fmla="*/ 241656 h 241656"/>
                  <a:gd name="connsiteX18" fmla="*/ 0 w 336530"/>
                  <a:gd name="connsiteY18" fmla="*/ 120828 h 241656"/>
                  <a:gd name="connsiteX19" fmla="*/ 168265 w 336530"/>
                  <a:gd name="connsiteY19" fmla="*/ 0 h 241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6530" h="241656">
                    <a:moveTo>
                      <a:pt x="253037" y="97968"/>
                    </a:moveTo>
                    <a:cubicBezTo>
                      <a:pt x="240412" y="97968"/>
                      <a:pt x="230177" y="108203"/>
                      <a:pt x="230177" y="120828"/>
                    </a:cubicBezTo>
                    <a:cubicBezTo>
                      <a:pt x="230177" y="133453"/>
                      <a:pt x="240412" y="143688"/>
                      <a:pt x="253037" y="143688"/>
                    </a:cubicBezTo>
                    <a:cubicBezTo>
                      <a:pt x="265662" y="143688"/>
                      <a:pt x="275897" y="133453"/>
                      <a:pt x="275897" y="120828"/>
                    </a:cubicBezTo>
                    <a:cubicBezTo>
                      <a:pt x="275897" y="108203"/>
                      <a:pt x="265662" y="97968"/>
                      <a:pt x="253037" y="97968"/>
                    </a:cubicBezTo>
                    <a:close/>
                    <a:moveTo>
                      <a:pt x="168265" y="97968"/>
                    </a:moveTo>
                    <a:cubicBezTo>
                      <a:pt x="155640" y="97968"/>
                      <a:pt x="145405" y="108203"/>
                      <a:pt x="145405" y="120828"/>
                    </a:cubicBezTo>
                    <a:cubicBezTo>
                      <a:pt x="145405" y="133453"/>
                      <a:pt x="155640" y="143688"/>
                      <a:pt x="168265" y="143688"/>
                    </a:cubicBezTo>
                    <a:cubicBezTo>
                      <a:pt x="180890" y="143688"/>
                      <a:pt x="191125" y="133453"/>
                      <a:pt x="191125" y="120828"/>
                    </a:cubicBezTo>
                    <a:cubicBezTo>
                      <a:pt x="191125" y="108203"/>
                      <a:pt x="180890" y="97968"/>
                      <a:pt x="168265" y="97968"/>
                    </a:cubicBezTo>
                    <a:close/>
                    <a:moveTo>
                      <a:pt x="83492" y="97968"/>
                    </a:moveTo>
                    <a:cubicBezTo>
                      <a:pt x="70867" y="97968"/>
                      <a:pt x="60632" y="108203"/>
                      <a:pt x="60632" y="120828"/>
                    </a:cubicBezTo>
                    <a:cubicBezTo>
                      <a:pt x="60632" y="133453"/>
                      <a:pt x="70867" y="143688"/>
                      <a:pt x="83492" y="143688"/>
                    </a:cubicBezTo>
                    <a:cubicBezTo>
                      <a:pt x="96117" y="143688"/>
                      <a:pt x="106352" y="133453"/>
                      <a:pt x="106352" y="120828"/>
                    </a:cubicBezTo>
                    <a:cubicBezTo>
                      <a:pt x="106352" y="108203"/>
                      <a:pt x="96117" y="97968"/>
                      <a:pt x="83492" y="97968"/>
                    </a:cubicBezTo>
                    <a:close/>
                    <a:moveTo>
                      <a:pt x="168265" y="0"/>
                    </a:moveTo>
                    <a:cubicBezTo>
                      <a:pt x="261195" y="0"/>
                      <a:pt x="336530" y="54097"/>
                      <a:pt x="336530" y="120828"/>
                    </a:cubicBezTo>
                    <a:cubicBezTo>
                      <a:pt x="336530" y="187559"/>
                      <a:pt x="261195" y="241656"/>
                      <a:pt x="168265" y="241656"/>
                    </a:cubicBezTo>
                    <a:cubicBezTo>
                      <a:pt x="75335" y="241656"/>
                      <a:pt x="0" y="187559"/>
                      <a:pt x="0" y="120828"/>
                    </a:cubicBezTo>
                    <a:cubicBezTo>
                      <a:pt x="0" y="54097"/>
                      <a:pt x="75335" y="0"/>
                      <a:pt x="1682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ko-KR" altLang="en-US"/>
              </a:p>
            </p:txBody>
          </p:sp>
          <p:sp>
            <p:nvSpPr>
              <p:cNvPr id="101" name="이등변 삼각형 100">
                <a:extLst>
                  <a:ext uri="{FF2B5EF4-FFF2-40B4-BE49-F238E27FC236}">
                    <a16:creationId xmlns:a16="http://schemas.microsoft.com/office/drawing/2014/main" id="{8C02D156-835A-BCD8-D153-C6D3F20B8465}"/>
                  </a:ext>
                </a:extLst>
              </p:cNvPr>
              <p:cNvSpPr/>
              <p:nvPr/>
            </p:nvSpPr>
            <p:spPr>
              <a:xfrm rot="10800000">
                <a:off x="5580112" y="4293096"/>
                <a:ext cx="100216" cy="149364"/>
              </a:xfrm>
              <a:prstGeom prst="triangle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ko-KR" altLang="en-US"/>
              </a:p>
            </p:txBody>
          </p:sp>
          <p:sp>
            <p:nvSpPr>
              <p:cNvPr id="102" name="이등변 삼각형 101">
                <a:extLst>
                  <a:ext uri="{FF2B5EF4-FFF2-40B4-BE49-F238E27FC236}">
                    <a16:creationId xmlns:a16="http://schemas.microsoft.com/office/drawing/2014/main" id="{E36BF345-303F-3B7B-970F-4C8F18C82B83}"/>
                  </a:ext>
                </a:extLst>
              </p:cNvPr>
              <p:cNvSpPr/>
              <p:nvPr/>
            </p:nvSpPr>
            <p:spPr>
              <a:xfrm rot="10800000" flipH="1">
                <a:off x="6001752" y="4351020"/>
                <a:ext cx="54535" cy="81280"/>
              </a:xfrm>
              <a:prstGeom prst="triangle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ko-KR" altLang="en-US"/>
              </a:p>
            </p:txBody>
          </p:sp>
        </p:grpSp>
        <p:pic>
          <p:nvPicPr>
            <p:cNvPr id="105" name="그래픽 104">
              <a:extLst>
                <a:ext uri="{FF2B5EF4-FFF2-40B4-BE49-F238E27FC236}">
                  <a16:creationId xmlns:a16="http://schemas.microsoft.com/office/drawing/2014/main" id="{FA4C9D76-1BFE-B997-7413-FBC4E63FF45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175370" y="3259807"/>
              <a:ext cx="390086" cy="338388"/>
            </a:xfrm>
            <a:prstGeom prst="rect">
              <a:avLst/>
            </a:prstGeom>
          </p:spPr>
        </p:pic>
        <p:pic>
          <p:nvPicPr>
            <p:cNvPr id="107" name="그래픽 106">
              <a:extLst>
                <a:ext uri="{FF2B5EF4-FFF2-40B4-BE49-F238E27FC236}">
                  <a16:creationId xmlns:a16="http://schemas.microsoft.com/office/drawing/2014/main" id="{F1C4048F-2E73-C177-9B28-86D3245A42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2928348" y="3256936"/>
              <a:ext cx="344131" cy="344131"/>
            </a:xfrm>
            <a:prstGeom prst="rect">
              <a:avLst/>
            </a:prstGeom>
          </p:spPr>
        </p:pic>
      </p:grpSp>
      <p:pic>
        <p:nvPicPr>
          <p:cNvPr id="110" name="그림 109">
            <a:extLst>
              <a:ext uri="{FF2B5EF4-FFF2-40B4-BE49-F238E27FC236}">
                <a16:creationId xmlns:a16="http://schemas.microsoft.com/office/drawing/2014/main" id="{015302B6-0897-231D-EB62-606CE4C721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11" t="74881" r="3690" b="5690"/>
          <a:stretch/>
        </p:blipFill>
        <p:spPr>
          <a:xfrm>
            <a:off x="9779376" y="5612305"/>
            <a:ext cx="2564648" cy="1245695"/>
          </a:xfrm>
          <a:prstGeom prst="rect">
            <a:avLst/>
          </a:prstGeom>
        </p:spPr>
      </p:pic>
      <p:pic>
        <p:nvPicPr>
          <p:cNvPr id="122" name="그래픽 121">
            <a:extLst>
              <a:ext uri="{FF2B5EF4-FFF2-40B4-BE49-F238E27FC236}">
                <a16:creationId xmlns:a16="http://schemas.microsoft.com/office/drawing/2014/main" id="{19A51FA4-E9FB-C343-E5F8-14D59E44AD60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t="15626" r="26031"/>
          <a:stretch>
            <a:fillRect/>
          </a:stretch>
        </p:blipFill>
        <p:spPr>
          <a:xfrm flipH="1">
            <a:off x="0" y="0"/>
            <a:ext cx="1244600" cy="1177406"/>
          </a:xfrm>
          <a:custGeom>
            <a:avLst/>
            <a:gdLst>
              <a:gd name="connsiteX0" fmla="*/ 1244600 w 1244600"/>
              <a:gd name="connsiteY0" fmla="*/ 0 h 1177406"/>
              <a:gd name="connsiteX1" fmla="*/ 0 w 1244600"/>
              <a:gd name="connsiteY1" fmla="*/ 0 h 1177406"/>
              <a:gd name="connsiteX2" fmla="*/ 0 w 1244600"/>
              <a:gd name="connsiteY2" fmla="*/ 1177406 h 1177406"/>
              <a:gd name="connsiteX3" fmla="*/ 1244600 w 1244600"/>
              <a:gd name="connsiteY3" fmla="*/ 1177406 h 1177406"/>
              <a:gd name="connsiteX4" fmla="*/ 1244600 w 1244600"/>
              <a:gd name="connsiteY4" fmla="*/ 0 h 1177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4600" h="1177406">
                <a:moveTo>
                  <a:pt x="1244600" y="0"/>
                </a:moveTo>
                <a:lnTo>
                  <a:pt x="0" y="0"/>
                </a:lnTo>
                <a:lnTo>
                  <a:pt x="0" y="1177406"/>
                </a:lnTo>
                <a:lnTo>
                  <a:pt x="1244600" y="1177406"/>
                </a:lnTo>
                <a:lnTo>
                  <a:pt x="1244600" y="0"/>
                </a:lnTo>
                <a:close/>
              </a:path>
            </a:pathLst>
          </a:custGeom>
        </p:spPr>
      </p:pic>
      <p:sp>
        <p:nvSpPr>
          <p:cNvPr id="114" name="그래픽 34">
            <a:extLst>
              <a:ext uri="{FF2B5EF4-FFF2-40B4-BE49-F238E27FC236}">
                <a16:creationId xmlns:a16="http://schemas.microsoft.com/office/drawing/2014/main" id="{1A55F893-3653-3459-5DB7-A924BEFAD962}"/>
              </a:ext>
            </a:extLst>
          </p:cNvPr>
          <p:cNvSpPr/>
          <p:nvPr userDrawn="1"/>
        </p:nvSpPr>
        <p:spPr>
          <a:xfrm>
            <a:off x="11309088" y="5131036"/>
            <a:ext cx="647700" cy="637852"/>
          </a:xfrm>
          <a:custGeom>
            <a:avLst/>
            <a:gdLst>
              <a:gd name="connsiteX0" fmla="*/ 1315688 w 2631281"/>
              <a:gd name="connsiteY0" fmla="*/ 988219 h 2591276"/>
              <a:gd name="connsiteX1" fmla="*/ 1772603 w 2631281"/>
              <a:gd name="connsiteY1" fmla="*/ 0 h 2591276"/>
              <a:gd name="connsiteX2" fmla="*/ 1487424 w 2631281"/>
              <a:gd name="connsiteY2" fmla="*/ 1050703 h 2591276"/>
              <a:gd name="connsiteX3" fmla="*/ 2472595 w 2631281"/>
              <a:gd name="connsiteY3" fmla="*/ 587407 h 2591276"/>
              <a:gd name="connsiteX4" fmla="*/ 1578769 w 2631281"/>
              <a:gd name="connsiteY4" fmla="*/ 1209008 h 2591276"/>
              <a:gd name="connsiteX5" fmla="*/ 2631281 w 2631281"/>
              <a:gd name="connsiteY5" fmla="*/ 1487329 h 2591276"/>
              <a:gd name="connsiteX6" fmla="*/ 1547051 w 2631281"/>
              <a:gd name="connsiteY6" fmla="*/ 1388936 h 2591276"/>
              <a:gd name="connsiteX7" fmla="*/ 2174367 w 2631281"/>
              <a:gd name="connsiteY7" fmla="*/ 2278761 h 2591276"/>
              <a:gd name="connsiteX8" fmla="*/ 1407033 w 2631281"/>
              <a:gd name="connsiteY8" fmla="*/ 1506474 h 2591276"/>
              <a:gd name="connsiteX9" fmla="*/ 1315688 w 2631281"/>
              <a:gd name="connsiteY9" fmla="*/ 2591276 h 2591276"/>
              <a:gd name="connsiteX10" fmla="*/ 1224248 w 2631281"/>
              <a:gd name="connsiteY10" fmla="*/ 1506474 h 2591276"/>
              <a:gd name="connsiteX11" fmla="*/ 456914 w 2631281"/>
              <a:gd name="connsiteY11" fmla="*/ 2278761 h 2591276"/>
              <a:gd name="connsiteX12" fmla="*/ 1084231 w 2631281"/>
              <a:gd name="connsiteY12" fmla="*/ 1388936 h 2591276"/>
              <a:gd name="connsiteX13" fmla="*/ 0 w 2631281"/>
              <a:gd name="connsiteY13" fmla="*/ 1487329 h 2591276"/>
              <a:gd name="connsiteX14" fmla="*/ 1052513 w 2631281"/>
              <a:gd name="connsiteY14" fmla="*/ 1209008 h 2591276"/>
              <a:gd name="connsiteX15" fmla="*/ 158687 w 2631281"/>
              <a:gd name="connsiteY15" fmla="*/ 587407 h 2591276"/>
              <a:gd name="connsiteX16" fmla="*/ 1143857 w 2631281"/>
              <a:gd name="connsiteY16" fmla="*/ 1050703 h 2591276"/>
              <a:gd name="connsiteX17" fmla="*/ 858774 w 2631281"/>
              <a:gd name="connsiteY17" fmla="*/ 0 h 2591276"/>
              <a:gd name="connsiteX18" fmla="*/ 1315688 w 2631281"/>
              <a:gd name="connsiteY18" fmla="*/ 988219 h 259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631281" h="2591276">
                <a:moveTo>
                  <a:pt x="1315688" y="988219"/>
                </a:moveTo>
                <a:lnTo>
                  <a:pt x="1772603" y="0"/>
                </a:lnTo>
                <a:lnTo>
                  <a:pt x="1487424" y="1050703"/>
                </a:lnTo>
                <a:lnTo>
                  <a:pt x="2472595" y="587407"/>
                </a:lnTo>
                <a:lnTo>
                  <a:pt x="1578769" y="1209008"/>
                </a:lnTo>
                <a:lnTo>
                  <a:pt x="2631281" y="1487329"/>
                </a:lnTo>
                <a:lnTo>
                  <a:pt x="1547051" y="1388936"/>
                </a:lnTo>
                <a:lnTo>
                  <a:pt x="2174367" y="2278761"/>
                </a:lnTo>
                <a:lnTo>
                  <a:pt x="1407033" y="1506474"/>
                </a:lnTo>
                <a:lnTo>
                  <a:pt x="1315688" y="2591276"/>
                </a:lnTo>
                <a:lnTo>
                  <a:pt x="1224248" y="1506474"/>
                </a:lnTo>
                <a:lnTo>
                  <a:pt x="456914" y="2278761"/>
                </a:lnTo>
                <a:lnTo>
                  <a:pt x="1084231" y="1388936"/>
                </a:lnTo>
                <a:lnTo>
                  <a:pt x="0" y="1487329"/>
                </a:lnTo>
                <a:lnTo>
                  <a:pt x="1052513" y="1209008"/>
                </a:lnTo>
                <a:lnTo>
                  <a:pt x="158687" y="587407"/>
                </a:lnTo>
                <a:lnTo>
                  <a:pt x="1143857" y="1050703"/>
                </a:lnTo>
                <a:lnTo>
                  <a:pt x="858774" y="0"/>
                </a:lnTo>
                <a:lnTo>
                  <a:pt x="1315688" y="988219"/>
                </a:lnTo>
                <a:close/>
              </a:path>
            </a:pathLst>
          </a:custGeom>
          <a:solidFill>
            <a:srgbClr val="1E6B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ko-KR" altLang="en-US">
              <a:solidFill>
                <a:schemeClr val="lt1"/>
              </a:solidFill>
            </a:endParaRPr>
          </a:p>
        </p:txBody>
      </p:sp>
      <p:sp>
        <p:nvSpPr>
          <p:cNvPr id="115" name="자유형: 도형 114">
            <a:extLst>
              <a:ext uri="{FF2B5EF4-FFF2-40B4-BE49-F238E27FC236}">
                <a16:creationId xmlns:a16="http://schemas.microsoft.com/office/drawing/2014/main" id="{228A16DA-D557-1A61-D444-1CA5EAB7B2E9}"/>
              </a:ext>
            </a:extLst>
          </p:cNvPr>
          <p:cNvSpPr/>
          <p:nvPr userDrawn="1"/>
        </p:nvSpPr>
        <p:spPr>
          <a:xfrm>
            <a:off x="9135376" y="6251108"/>
            <a:ext cx="644000" cy="606892"/>
          </a:xfrm>
          <a:custGeom>
            <a:avLst/>
            <a:gdLst>
              <a:gd name="connsiteX0" fmla="*/ 803674 w 803674"/>
              <a:gd name="connsiteY0" fmla="*/ 0 h 757366"/>
              <a:gd name="connsiteX1" fmla="*/ 803674 w 803674"/>
              <a:gd name="connsiteY1" fmla="*/ 373470 h 757366"/>
              <a:gd name="connsiteX2" fmla="*/ 760581 w 803674"/>
              <a:gd name="connsiteY2" fmla="*/ 373470 h 757366"/>
              <a:gd name="connsiteX3" fmla="*/ 381000 w 803674"/>
              <a:gd name="connsiteY3" fmla="*/ 682950 h 757366"/>
              <a:gd name="connsiteX4" fmla="*/ 373453 w 803674"/>
              <a:gd name="connsiteY4" fmla="*/ 757366 h 757366"/>
              <a:gd name="connsiteX5" fmla="*/ 287229 w 803674"/>
              <a:gd name="connsiteY5" fmla="*/ 757366 h 757366"/>
              <a:gd name="connsiteX6" fmla="*/ 295486 w 803674"/>
              <a:gd name="connsiteY6" fmla="*/ 671191 h 757366"/>
              <a:gd name="connsiteX7" fmla="*/ 717488 w 803674"/>
              <a:gd name="connsiteY7" fmla="*/ 289056 h 757366"/>
              <a:gd name="connsiteX8" fmla="*/ 717488 w 803674"/>
              <a:gd name="connsiteY8" fmla="*/ 87526 h 757366"/>
              <a:gd name="connsiteX9" fmla="*/ 98688 w 803674"/>
              <a:gd name="connsiteY9" fmla="*/ 630228 h 757366"/>
              <a:gd name="connsiteX10" fmla="*/ 86326 w 803674"/>
              <a:gd name="connsiteY10" fmla="*/ 757366 h 757366"/>
              <a:gd name="connsiteX11" fmla="*/ 0 w 803674"/>
              <a:gd name="connsiteY11" fmla="*/ 757366 h 757366"/>
              <a:gd name="connsiteX12" fmla="*/ 3740 w 803674"/>
              <a:gd name="connsiteY12" fmla="*/ 683534 h 757366"/>
              <a:gd name="connsiteX13" fmla="*/ 760581 w 803674"/>
              <a:gd name="connsiteY13" fmla="*/ 383 h 757366"/>
              <a:gd name="connsiteX14" fmla="*/ 803674 w 803674"/>
              <a:gd name="connsiteY14" fmla="*/ 0 h 757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3674" h="757366">
                <a:moveTo>
                  <a:pt x="803674" y="0"/>
                </a:moveTo>
                <a:lnTo>
                  <a:pt x="803674" y="373470"/>
                </a:lnTo>
                <a:lnTo>
                  <a:pt x="760581" y="373470"/>
                </a:lnTo>
                <a:cubicBezTo>
                  <a:pt x="573392" y="373637"/>
                  <a:pt x="417216" y="506435"/>
                  <a:pt x="381000" y="682950"/>
                </a:cubicBezTo>
                <a:lnTo>
                  <a:pt x="373453" y="757366"/>
                </a:lnTo>
                <a:lnTo>
                  <a:pt x="287229" y="757366"/>
                </a:lnTo>
                <a:lnTo>
                  <a:pt x="295486" y="671191"/>
                </a:lnTo>
                <a:cubicBezTo>
                  <a:pt x="334719" y="467762"/>
                  <a:pt x="504198" y="308831"/>
                  <a:pt x="717488" y="289056"/>
                </a:cubicBezTo>
                <a:lnTo>
                  <a:pt x="717488" y="87526"/>
                </a:lnTo>
                <a:cubicBezTo>
                  <a:pt x="409514" y="107049"/>
                  <a:pt x="157004" y="334354"/>
                  <a:pt x="98688" y="630228"/>
                </a:cubicBezTo>
                <a:lnTo>
                  <a:pt x="86326" y="757366"/>
                </a:lnTo>
                <a:lnTo>
                  <a:pt x="0" y="757366"/>
                </a:lnTo>
                <a:lnTo>
                  <a:pt x="3740" y="683534"/>
                </a:lnTo>
                <a:cubicBezTo>
                  <a:pt x="42772" y="300391"/>
                  <a:pt x="367317" y="383"/>
                  <a:pt x="760581" y="383"/>
                </a:cubicBezTo>
                <a:lnTo>
                  <a:pt x="803674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ko-KR" altLang="en-US"/>
          </a:p>
        </p:txBody>
      </p:sp>
      <p:pic>
        <p:nvPicPr>
          <p:cNvPr id="109" name="그림 108">
            <a:extLst>
              <a:ext uri="{FF2B5EF4-FFF2-40B4-BE49-F238E27FC236}">
                <a16:creationId xmlns:a16="http://schemas.microsoft.com/office/drawing/2014/main" id="{39151450-7E15-308E-F902-E670EEC707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52" r="82857" b="33942"/>
          <a:stretch/>
        </p:blipFill>
        <p:spPr>
          <a:xfrm>
            <a:off x="0" y="4511980"/>
            <a:ext cx="1985818" cy="2346020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28210F21-8705-F5BD-6D31-2E4D49B06492}"/>
              </a:ext>
            </a:extLst>
          </p:cNvPr>
          <p:cNvSpPr/>
          <p:nvPr/>
        </p:nvSpPr>
        <p:spPr>
          <a:xfrm>
            <a:off x="1130300" y="1023611"/>
            <a:ext cx="3940226" cy="139067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890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00E2E13B-F59C-64BF-9074-C5E7E0C65713}"/>
              </a:ext>
            </a:extLst>
          </p:cNvPr>
          <p:cNvGrpSpPr/>
          <p:nvPr userDrawn="1"/>
        </p:nvGrpSpPr>
        <p:grpSpPr>
          <a:xfrm>
            <a:off x="1130300" y="2585901"/>
            <a:ext cx="4230461" cy="1538435"/>
            <a:chOff x="1130300" y="875846"/>
            <a:chExt cx="4230461" cy="1538435"/>
          </a:xfrm>
        </p:grpSpPr>
        <p:sp>
          <p:nvSpPr>
            <p:cNvPr id="12" name="사각형: 둥근 모서리 11">
              <a:extLst>
                <a:ext uri="{FF2B5EF4-FFF2-40B4-BE49-F238E27FC236}">
                  <a16:creationId xmlns:a16="http://schemas.microsoft.com/office/drawing/2014/main" id="{81234C25-02D6-403F-9FCE-B949AF63BA1C}"/>
                </a:ext>
              </a:extLst>
            </p:cNvPr>
            <p:cNvSpPr/>
            <p:nvPr/>
          </p:nvSpPr>
          <p:spPr>
            <a:xfrm>
              <a:off x="1130300" y="1023611"/>
              <a:ext cx="3940226" cy="13906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88900">
              <a:solidFill>
                <a:srgbClr val="E8E8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EB5DB554-460F-9DCF-CC67-C96E87D163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14" t="12910" r="55953" b="65714"/>
            <a:stretch/>
          </p:blipFill>
          <p:spPr>
            <a:xfrm>
              <a:off x="3430361" y="875846"/>
              <a:ext cx="1930400" cy="1465943"/>
            </a:xfrm>
            <a:prstGeom prst="rect">
              <a:avLst/>
            </a:prstGeom>
          </p:spPr>
        </p:pic>
      </p:grpSp>
      <p:sp>
        <p:nvSpPr>
          <p:cNvPr id="32" name="TextBox 31" hidden="1">
            <a:extLst>
              <a:ext uri="{FF2B5EF4-FFF2-40B4-BE49-F238E27FC236}">
                <a16:creationId xmlns:a16="http://schemas.microsoft.com/office/drawing/2014/main" id="{3E99C9CB-9776-594E-66A3-6C372725A84C}"/>
              </a:ext>
            </a:extLst>
          </p:cNvPr>
          <p:cNvSpPr txBox="1"/>
          <p:nvPr userDrawn="1"/>
        </p:nvSpPr>
        <p:spPr>
          <a:xfrm>
            <a:off x="1923008" y="1344502"/>
            <a:ext cx="2354812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600" b="1" spc="-50">
                <a:gradFill>
                  <a:gsLst>
                    <a:gs pos="100000">
                      <a:srgbClr val="1F82E7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사용자</a:t>
            </a:r>
            <a:r>
              <a:rPr lang="ko-KR" altLang="en-US" sz="1600" b="1" spc="-50">
                <a:gradFill>
                  <a:gsLst>
                    <a:gs pos="100000">
                      <a:schemeClr val="tx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를 위한 </a:t>
            </a:r>
          </a:p>
          <a:p>
            <a:pPr algn="ctr"/>
            <a:r>
              <a:rPr lang="ko-KR" altLang="en-US" sz="1600" b="1" spc="-50">
                <a:gradFill>
                  <a:gsLst>
                    <a:gs pos="100000">
                      <a:schemeClr val="tx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직장 내 괴롭힘 예방 및 조치</a:t>
            </a:r>
            <a:endParaRPr lang="en-US" altLang="ko-KR" sz="1600" b="1" spc="-50">
              <a:gradFill>
                <a:gsLst>
                  <a:gs pos="100000">
                    <a:schemeClr val="tx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  <a:p>
            <a:pPr algn="ctr"/>
            <a:r>
              <a:rPr lang="ko-KR" altLang="en-US" sz="1600" b="1" spc="-50">
                <a:gradFill>
                  <a:gsLst>
                    <a:gs pos="100000">
                      <a:schemeClr val="tx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마켓 산스 TTF Medium" panose="02000000000000000000" pitchFamily="2" charset="-127"/>
                <a:ea typeface="G마켓 산스 TTF Medium" panose="02000000000000000000" pitchFamily="2" charset="-127"/>
              </a:rPr>
              <a:t>교육자료</a:t>
            </a:r>
            <a:endParaRPr lang="ko-KR" altLang="en-US" sz="1600" spc="-50">
              <a:gradFill>
                <a:gsLst>
                  <a:gs pos="100000">
                    <a:schemeClr val="tx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G마켓 산스 TTF Medium" panose="02000000000000000000" pitchFamily="2" charset="-127"/>
              <a:ea typeface="G마켓 산스 TTF Medium" panose="02000000000000000000" pitchFamily="2" charset="-127"/>
            </a:endParaRPr>
          </a:p>
        </p:txBody>
      </p:sp>
      <p:pic>
        <p:nvPicPr>
          <p:cNvPr id="33" name="그림 32">
            <a:extLst>
              <a:ext uri="{FF2B5EF4-FFF2-40B4-BE49-F238E27FC236}">
                <a16:creationId xmlns:a16="http://schemas.microsoft.com/office/drawing/2014/main" id="{1946BD79-CC2E-BF7B-8543-C419447DC08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920735" y="1350106"/>
            <a:ext cx="2359356" cy="73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7054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:a16="http://schemas.microsoft.com/office/drawing/2014/main" id="{47E36132-5841-9896-64C2-A4AB9A49EC62}"/>
              </a:ext>
            </a:extLst>
          </p:cNvPr>
          <p:cNvSpPr/>
          <p:nvPr/>
        </p:nvSpPr>
        <p:spPr>
          <a:xfrm>
            <a:off x="0" y="1"/>
            <a:ext cx="12192000" cy="92709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24C8BBF9-8B13-6A9E-9802-1D07849E278C}"/>
              </a:ext>
            </a:extLst>
          </p:cNvPr>
          <p:cNvSpPr/>
          <p:nvPr userDrawn="1"/>
        </p:nvSpPr>
        <p:spPr>
          <a:xfrm>
            <a:off x="0" y="1"/>
            <a:ext cx="695325" cy="930402"/>
          </a:xfrm>
          <a:prstGeom prst="rect">
            <a:avLst/>
          </a:prstGeom>
          <a:solidFill>
            <a:srgbClr val="1F8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4" name="텍스트 개체 틀 12">
            <a:extLst>
              <a:ext uri="{FF2B5EF4-FFF2-40B4-BE49-F238E27FC236}">
                <a16:creationId xmlns:a16="http://schemas.microsoft.com/office/drawing/2014/main" id="{ADFD14DA-9D43-4468-31F3-BB8E83E66BCA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27249" y="195005"/>
            <a:ext cx="440826" cy="553998"/>
          </a:xfrm>
        </p:spPr>
        <p:txBody>
          <a:bodyPr wrap="none" lIns="0" tIns="0" rIns="0" bIns="0" anchor="ctr">
            <a:spAutoFit/>
          </a:bodyPr>
          <a:lstStyle>
            <a:lvl1pPr marL="0" indent="0">
              <a:lnSpc>
                <a:spcPct val="100000"/>
              </a:lnSpc>
              <a:buNone/>
              <a:defRPr sz="3600" b="1" spc="-100" baseline="0">
                <a:gradFill>
                  <a:gsLst>
                    <a:gs pos="100000">
                      <a:schemeClr val="bg1"/>
                    </a:gs>
                    <a:gs pos="100000">
                      <a:srgbClr val="13367C"/>
                    </a:gs>
                  </a:gsLst>
                  <a:lin ang="2400000" scaled="0"/>
                </a:gradFill>
                <a:latin typeface="HY견명조" panose="02030600000101010101" pitchFamily="18" charset="-127"/>
                <a:ea typeface="HY견명조" panose="02030600000101010101" pitchFamily="18" charset="-127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altLang="ko-KR"/>
              <a:t>Ⅰ</a:t>
            </a:r>
          </a:p>
        </p:txBody>
      </p:sp>
      <p:sp>
        <p:nvSpPr>
          <p:cNvPr id="15" name="텍스트 개체 틀 12">
            <a:extLst>
              <a:ext uri="{FF2B5EF4-FFF2-40B4-BE49-F238E27FC236}">
                <a16:creationId xmlns:a16="http://schemas.microsoft.com/office/drawing/2014/main" id="{097385BC-D302-C709-BA06-814957230BF2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800963" y="307361"/>
            <a:ext cx="11083890" cy="430887"/>
          </a:xfr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buNone/>
              <a:defRPr sz="2800" b="1" spc="-200" baseline="0">
                <a:gradFill>
                  <a:gsLst>
                    <a:gs pos="100000">
                      <a:schemeClr val="tx1"/>
                    </a:gs>
                    <a:gs pos="100000">
                      <a:srgbClr val="13367C"/>
                    </a:gs>
                  </a:gsLst>
                  <a:lin ang="2400000" scaled="0"/>
                </a:gradFill>
                <a:latin typeface="+mn-ea"/>
                <a:ea typeface="+mn-ea"/>
              </a:defRPr>
            </a:lvl1pPr>
          </a:lstStyle>
          <a:p>
            <a:pPr lvl="0"/>
            <a:r>
              <a:rPr lang="ko-KR" altLang="en-US"/>
              <a:t>마스터내용을 입력하세요</a:t>
            </a:r>
            <a:r>
              <a:rPr lang="en-US" altLang="ko-KR"/>
              <a:t>.</a:t>
            </a:r>
            <a:endParaRPr lang="ko-KR" alt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1BBEE52-4A0B-6625-338A-FC9646230223}"/>
              </a:ext>
            </a:extLst>
          </p:cNvPr>
          <p:cNvSpPr txBox="1"/>
          <p:nvPr userDrawn="1"/>
        </p:nvSpPr>
        <p:spPr>
          <a:xfrm>
            <a:off x="439316" y="74282"/>
            <a:ext cx="65" cy="153888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>
            <a:spAutoFit/>
          </a:bodyPr>
          <a:lstStyle/>
          <a:p>
            <a:endParaRPr lang="ko-KR" altLang="en-US" sz="1000" b="1" spc="-100" baseline="0" dirty="0">
              <a:gradFill>
                <a:gsLst>
                  <a:gs pos="100000">
                    <a:schemeClr val="bg1"/>
                  </a:gs>
                  <a:gs pos="100000">
                    <a:prstClr val="black"/>
                  </a:gs>
                </a:gsLst>
                <a:lin ang="5400000" scaled="1"/>
              </a:gradFill>
              <a:latin typeface="+mn-ea"/>
              <a:ea typeface="+mn-ea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7BF53FC4-97A7-4E2A-78F8-418F45C228C9}"/>
              </a:ext>
            </a:extLst>
          </p:cNvPr>
          <p:cNvSpPr/>
          <p:nvPr userDrawn="1"/>
        </p:nvSpPr>
        <p:spPr>
          <a:xfrm>
            <a:off x="0" y="0"/>
            <a:ext cx="12192000" cy="11851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3F3F3"/>
              </a:solidFill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4553C116-D057-1F95-DD00-B9FCD53B8EDC}"/>
              </a:ext>
            </a:extLst>
          </p:cNvPr>
          <p:cNvSpPr/>
          <p:nvPr userDrawn="1"/>
        </p:nvSpPr>
        <p:spPr>
          <a:xfrm>
            <a:off x="0" y="0"/>
            <a:ext cx="695325" cy="118509"/>
          </a:xfrm>
          <a:prstGeom prst="rect">
            <a:avLst/>
          </a:prstGeom>
          <a:solidFill>
            <a:srgbClr val="115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3F3F3"/>
              </a:solidFill>
            </a:endParaRPr>
          </a:p>
        </p:txBody>
      </p:sp>
      <p:sp>
        <p:nvSpPr>
          <p:cNvPr id="44" name="슬라이드 번호 개체 틀 5">
            <a:extLst>
              <a:ext uri="{FF2B5EF4-FFF2-40B4-BE49-F238E27FC236}">
                <a16:creationId xmlns:a16="http://schemas.microsoft.com/office/drawing/2014/main" id="{075706A1-E493-FC56-16C9-39331D46428C}"/>
              </a:ext>
            </a:extLst>
          </p:cNvPr>
          <p:cNvSpPr txBox="1">
            <a:spLocks/>
          </p:cNvSpPr>
          <p:nvPr userDrawn="1"/>
        </p:nvSpPr>
        <p:spPr>
          <a:xfrm>
            <a:off x="11884853" y="6585363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DDF0F07-B148-42EE-88B9-E7891D390AEA}" type="slidenum">
              <a:rPr lang="ko-KR" altLang="en-US" sz="1000" b="0" smtClean="0">
                <a:gradFill>
                  <a:gsLst>
                    <a:gs pos="100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rPr>
              <a:pPr algn="ctr"/>
              <a:t>‹#›</a:t>
            </a:fld>
            <a:endParaRPr lang="ko-KR" altLang="en-US" sz="1000" b="0">
              <a:gradFill>
                <a:gsLst>
                  <a:gs pos="10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18929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:a16="http://schemas.microsoft.com/office/drawing/2014/main" id="{47E36132-5841-9896-64C2-A4AB9A49EC62}"/>
              </a:ext>
            </a:extLst>
          </p:cNvPr>
          <p:cNvSpPr/>
          <p:nvPr/>
        </p:nvSpPr>
        <p:spPr>
          <a:xfrm>
            <a:off x="0" y="1"/>
            <a:ext cx="12192000" cy="92709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24C8BBF9-8B13-6A9E-9802-1D07849E278C}"/>
              </a:ext>
            </a:extLst>
          </p:cNvPr>
          <p:cNvSpPr/>
          <p:nvPr userDrawn="1"/>
        </p:nvSpPr>
        <p:spPr>
          <a:xfrm>
            <a:off x="0" y="1"/>
            <a:ext cx="695325" cy="930402"/>
          </a:xfrm>
          <a:prstGeom prst="rect">
            <a:avLst/>
          </a:prstGeom>
          <a:solidFill>
            <a:srgbClr val="11B1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4" name="텍스트 개체 틀 12">
            <a:extLst>
              <a:ext uri="{FF2B5EF4-FFF2-40B4-BE49-F238E27FC236}">
                <a16:creationId xmlns:a16="http://schemas.microsoft.com/office/drawing/2014/main" id="{ADFD14DA-9D43-4468-31F3-BB8E83E66BCA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27249" y="195005"/>
            <a:ext cx="440826" cy="553998"/>
          </a:xfrm>
        </p:spPr>
        <p:txBody>
          <a:bodyPr wrap="none" lIns="0" tIns="0" rIns="0" bIns="0" anchor="ctr">
            <a:spAutoFit/>
          </a:bodyPr>
          <a:lstStyle>
            <a:lvl1pPr marL="0" indent="0">
              <a:lnSpc>
                <a:spcPct val="100000"/>
              </a:lnSpc>
              <a:buNone/>
              <a:defRPr sz="3600" b="1" spc="-100" baseline="0">
                <a:gradFill>
                  <a:gsLst>
                    <a:gs pos="100000">
                      <a:schemeClr val="bg1"/>
                    </a:gs>
                    <a:gs pos="100000">
                      <a:srgbClr val="13367C"/>
                    </a:gs>
                  </a:gsLst>
                  <a:lin ang="2400000" scaled="0"/>
                </a:gradFill>
                <a:latin typeface="HY견명조" panose="02030600000101010101" pitchFamily="18" charset="-127"/>
                <a:ea typeface="HY견명조" panose="02030600000101010101" pitchFamily="18" charset="-127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altLang="ko-KR"/>
              <a:t>Ⅰ</a:t>
            </a:r>
          </a:p>
        </p:txBody>
      </p:sp>
      <p:sp>
        <p:nvSpPr>
          <p:cNvPr id="15" name="텍스트 개체 틀 12">
            <a:extLst>
              <a:ext uri="{FF2B5EF4-FFF2-40B4-BE49-F238E27FC236}">
                <a16:creationId xmlns:a16="http://schemas.microsoft.com/office/drawing/2014/main" id="{097385BC-D302-C709-BA06-814957230BF2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800963" y="307361"/>
            <a:ext cx="11083890" cy="430887"/>
          </a:xfr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buNone/>
              <a:defRPr sz="2800" b="1" spc="-200" baseline="0">
                <a:gradFill>
                  <a:gsLst>
                    <a:gs pos="100000">
                      <a:schemeClr val="tx1"/>
                    </a:gs>
                    <a:gs pos="100000">
                      <a:srgbClr val="13367C"/>
                    </a:gs>
                  </a:gsLst>
                  <a:lin ang="2400000" scaled="0"/>
                </a:gradFill>
                <a:latin typeface="+mn-ea"/>
                <a:ea typeface="+mn-ea"/>
              </a:defRPr>
            </a:lvl1pPr>
          </a:lstStyle>
          <a:p>
            <a:pPr lvl="0"/>
            <a:r>
              <a:rPr lang="ko-KR" altLang="en-US"/>
              <a:t>마스터내용을 입력하세요</a:t>
            </a:r>
            <a:r>
              <a:rPr lang="en-US" altLang="ko-KR"/>
              <a:t>.</a:t>
            </a:r>
            <a:endParaRPr lang="ko-KR" alt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1BBEE52-4A0B-6625-338A-FC9646230223}"/>
              </a:ext>
            </a:extLst>
          </p:cNvPr>
          <p:cNvSpPr txBox="1"/>
          <p:nvPr userDrawn="1"/>
        </p:nvSpPr>
        <p:spPr>
          <a:xfrm>
            <a:off x="439316" y="74282"/>
            <a:ext cx="65" cy="153888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>
            <a:spAutoFit/>
          </a:bodyPr>
          <a:lstStyle/>
          <a:p>
            <a:endParaRPr lang="ko-KR" altLang="en-US" sz="1000" b="1" spc="-100" baseline="0" dirty="0">
              <a:gradFill>
                <a:gsLst>
                  <a:gs pos="100000">
                    <a:schemeClr val="bg1"/>
                  </a:gs>
                  <a:gs pos="100000">
                    <a:prstClr val="black"/>
                  </a:gs>
                </a:gsLst>
                <a:lin ang="5400000" scaled="1"/>
              </a:gradFill>
              <a:latin typeface="+mn-ea"/>
              <a:ea typeface="+mn-ea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7BF53FC4-97A7-4E2A-78F8-418F45C228C9}"/>
              </a:ext>
            </a:extLst>
          </p:cNvPr>
          <p:cNvSpPr/>
          <p:nvPr userDrawn="1"/>
        </p:nvSpPr>
        <p:spPr>
          <a:xfrm>
            <a:off x="0" y="0"/>
            <a:ext cx="12192000" cy="11851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3F3F3"/>
              </a:solidFill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4553C116-D057-1F95-DD00-B9FCD53B8EDC}"/>
              </a:ext>
            </a:extLst>
          </p:cNvPr>
          <p:cNvSpPr/>
          <p:nvPr userDrawn="1"/>
        </p:nvSpPr>
        <p:spPr>
          <a:xfrm>
            <a:off x="0" y="0"/>
            <a:ext cx="695325" cy="118509"/>
          </a:xfrm>
          <a:prstGeom prst="rect">
            <a:avLst/>
          </a:prstGeom>
          <a:solidFill>
            <a:srgbClr val="0C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3F3F3"/>
              </a:solidFill>
            </a:endParaRPr>
          </a:p>
        </p:txBody>
      </p:sp>
      <p:sp>
        <p:nvSpPr>
          <p:cNvPr id="44" name="슬라이드 번호 개체 틀 5">
            <a:extLst>
              <a:ext uri="{FF2B5EF4-FFF2-40B4-BE49-F238E27FC236}">
                <a16:creationId xmlns:a16="http://schemas.microsoft.com/office/drawing/2014/main" id="{075706A1-E493-FC56-16C9-39331D46428C}"/>
              </a:ext>
            </a:extLst>
          </p:cNvPr>
          <p:cNvSpPr txBox="1">
            <a:spLocks/>
          </p:cNvSpPr>
          <p:nvPr userDrawn="1"/>
        </p:nvSpPr>
        <p:spPr>
          <a:xfrm>
            <a:off x="11884853" y="6585363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DDF0F07-B148-42EE-88B9-E7891D390AEA}" type="slidenum">
              <a:rPr lang="ko-KR" altLang="en-US" sz="1000" b="0" smtClean="0">
                <a:gradFill>
                  <a:gsLst>
                    <a:gs pos="100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rPr>
              <a:pPr algn="ctr"/>
              <a:t>‹#›</a:t>
            </a:fld>
            <a:endParaRPr lang="ko-KR" altLang="en-US" sz="1000" b="0">
              <a:gradFill>
                <a:gsLst>
                  <a:gs pos="10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973585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:a16="http://schemas.microsoft.com/office/drawing/2014/main" id="{47E36132-5841-9896-64C2-A4AB9A49EC62}"/>
              </a:ext>
            </a:extLst>
          </p:cNvPr>
          <p:cNvSpPr/>
          <p:nvPr/>
        </p:nvSpPr>
        <p:spPr>
          <a:xfrm>
            <a:off x="0" y="1"/>
            <a:ext cx="12192000" cy="92709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24C8BBF9-8B13-6A9E-9802-1D07849E278C}"/>
              </a:ext>
            </a:extLst>
          </p:cNvPr>
          <p:cNvSpPr/>
          <p:nvPr userDrawn="1"/>
        </p:nvSpPr>
        <p:spPr>
          <a:xfrm>
            <a:off x="0" y="1"/>
            <a:ext cx="695325" cy="930402"/>
          </a:xfrm>
          <a:prstGeom prst="rect">
            <a:avLst/>
          </a:prstGeom>
          <a:solidFill>
            <a:srgbClr val="0EA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4" name="텍스트 개체 틀 12">
            <a:extLst>
              <a:ext uri="{FF2B5EF4-FFF2-40B4-BE49-F238E27FC236}">
                <a16:creationId xmlns:a16="http://schemas.microsoft.com/office/drawing/2014/main" id="{ADFD14DA-9D43-4468-31F3-BB8E83E66BCA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27249" y="195005"/>
            <a:ext cx="440826" cy="553998"/>
          </a:xfrm>
        </p:spPr>
        <p:txBody>
          <a:bodyPr wrap="none" lIns="0" tIns="0" rIns="0" bIns="0" anchor="ctr">
            <a:spAutoFit/>
          </a:bodyPr>
          <a:lstStyle>
            <a:lvl1pPr marL="0" indent="0">
              <a:lnSpc>
                <a:spcPct val="100000"/>
              </a:lnSpc>
              <a:buNone/>
              <a:defRPr sz="3600" b="1" spc="-100" baseline="0">
                <a:gradFill>
                  <a:gsLst>
                    <a:gs pos="100000">
                      <a:schemeClr val="bg1"/>
                    </a:gs>
                    <a:gs pos="100000">
                      <a:srgbClr val="13367C"/>
                    </a:gs>
                  </a:gsLst>
                  <a:lin ang="2400000" scaled="0"/>
                </a:gradFill>
                <a:latin typeface="HY견명조" panose="02030600000101010101" pitchFamily="18" charset="-127"/>
                <a:ea typeface="HY견명조" panose="02030600000101010101" pitchFamily="18" charset="-127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altLang="ko-KR"/>
              <a:t>Ⅰ</a:t>
            </a:r>
          </a:p>
        </p:txBody>
      </p:sp>
      <p:sp>
        <p:nvSpPr>
          <p:cNvPr id="15" name="텍스트 개체 틀 12">
            <a:extLst>
              <a:ext uri="{FF2B5EF4-FFF2-40B4-BE49-F238E27FC236}">
                <a16:creationId xmlns:a16="http://schemas.microsoft.com/office/drawing/2014/main" id="{097385BC-D302-C709-BA06-814957230BF2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800963" y="307361"/>
            <a:ext cx="11083890" cy="430887"/>
          </a:xfr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buNone/>
              <a:defRPr sz="2800" b="1" spc="-200" baseline="0">
                <a:gradFill>
                  <a:gsLst>
                    <a:gs pos="100000">
                      <a:schemeClr val="tx1"/>
                    </a:gs>
                    <a:gs pos="100000">
                      <a:srgbClr val="13367C"/>
                    </a:gs>
                  </a:gsLst>
                  <a:lin ang="2400000" scaled="0"/>
                </a:gradFill>
                <a:latin typeface="+mn-ea"/>
                <a:ea typeface="+mn-ea"/>
              </a:defRPr>
            </a:lvl1pPr>
          </a:lstStyle>
          <a:p>
            <a:pPr lvl="0"/>
            <a:r>
              <a:rPr lang="ko-KR" altLang="en-US"/>
              <a:t>마스터내용을 입력하세요</a:t>
            </a:r>
            <a:r>
              <a:rPr lang="en-US" altLang="ko-KR"/>
              <a:t>.</a:t>
            </a:r>
            <a:endParaRPr lang="ko-KR" alt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1BBEE52-4A0B-6625-338A-FC9646230223}"/>
              </a:ext>
            </a:extLst>
          </p:cNvPr>
          <p:cNvSpPr txBox="1"/>
          <p:nvPr userDrawn="1"/>
        </p:nvSpPr>
        <p:spPr>
          <a:xfrm>
            <a:off x="439316" y="74282"/>
            <a:ext cx="65" cy="153888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>
            <a:spAutoFit/>
          </a:bodyPr>
          <a:lstStyle/>
          <a:p>
            <a:endParaRPr lang="ko-KR" altLang="en-US" sz="1000" b="1" spc="-100" baseline="0" dirty="0">
              <a:gradFill>
                <a:gsLst>
                  <a:gs pos="100000">
                    <a:schemeClr val="bg1"/>
                  </a:gs>
                  <a:gs pos="100000">
                    <a:prstClr val="black"/>
                  </a:gs>
                </a:gsLst>
                <a:lin ang="5400000" scaled="1"/>
              </a:gradFill>
              <a:latin typeface="+mn-ea"/>
              <a:ea typeface="+mn-ea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7BF53FC4-97A7-4E2A-78F8-418F45C228C9}"/>
              </a:ext>
            </a:extLst>
          </p:cNvPr>
          <p:cNvSpPr/>
          <p:nvPr userDrawn="1"/>
        </p:nvSpPr>
        <p:spPr>
          <a:xfrm>
            <a:off x="0" y="0"/>
            <a:ext cx="12192000" cy="11851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3F3F3"/>
              </a:solidFill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4553C116-D057-1F95-DD00-B9FCD53B8EDC}"/>
              </a:ext>
            </a:extLst>
          </p:cNvPr>
          <p:cNvSpPr/>
          <p:nvPr userDrawn="1"/>
        </p:nvSpPr>
        <p:spPr>
          <a:xfrm>
            <a:off x="0" y="0"/>
            <a:ext cx="695325" cy="118509"/>
          </a:xfrm>
          <a:prstGeom prst="rect">
            <a:avLst/>
          </a:prstGeom>
          <a:solidFill>
            <a:srgbClr val="096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3F3F3"/>
              </a:solidFill>
            </a:endParaRPr>
          </a:p>
        </p:txBody>
      </p:sp>
      <p:sp>
        <p:nvSpPr>
          <p:cNvPr id="44" name="슬라이드 번호 개체 틀 5">
            <a:extLst>
              <a:ext uri="{FF2B5EF4-FFF2-40B4-BE49-F238E27FC236}">
                <a16:creationId xmlns:a16="http://schemas.microsoft.com/office/drawing/2014/main" id="{075706A1-E493-FC56-16C9-39331D46428C}"/>
              </a:ext>
            </a:extLst>
          </p:cNvPr>
          <p:cNvSpPr txBox="1">
            <a:spLocks/>
          </p:cNvSpPr>
          <p:nvPr userDrawn="1"/>
        </p:nvSpPr>
        <p:spPr>
          <a:xfrm>
            <a:off x="11884853" y="6585363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DDF0F07-B148-42EE-88B9-E7891D390AEA}" type="slidenum">
              <a:rPr lang="ko-KR" altLang="en-US" sz="1000" b="0" smtClean="0">
                <a:gradFill>
                  <a:gsLst>
                    <a:gs pos="100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rPr>
              <a:pPr algn="ctr"/>
              <a:t>‹#›</a:t>
            </a:fld>
            <a:endParaRPr lang="ko-KR" altLang="en-US" sz="1000" b="0">
              <a:gradFill>
                <a:gsLst>
                  <a:gs pos="10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6212735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:a16="http://schemas.microsoft.com/office/drawing/2014/main" id="{47E36132-5841-9896-64C2-A4AB9A49EC62}"/>
              </a:ext>
            </a:extLst>
          </p:cNvPr>
          <p:cNvSpPr/>
          <p:nvPr/>
        </p:nvSpPr>
        <p:spPr>
          <a:xfrm>
            <a:off x="0" y="1"/>
            <a:ext cx="12192000" cy="92709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24C8BBF9-8B13-6A9E-9802-1D07849E278C}"/>
              </a:ext>
            </a:extLst>
          </p:cNvPr>
          <p:cNvSpPr/>
          <p:nvPr userDrawn="1"/>
        </p:nvSpPr>
        <p:spPr>
          <a:xfrm>
            <a:off x="0" y="1"/>
            <a:ext cx="695325" cy="930402"/>
          </a:xfrm>
          <a:prstGeom prst="rect">
            <a:avLst/>
          </a:prstGeom>
          <a:solidFill>
            <a:srgbClr val="4A6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4" name="텍스트 개체 틀 12">
            <a:extLst>
              <a:ext uri="{FF2B5EF4-FFF2-40B4-BE49-F238E27FC236}">
                <a16:creationId xmlns:a16="http://schemas.microsoft.com/office/drawing/2014/main" id="{ADFD14DA-9D43-4468-31F3-BB8E83E66BCA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27249" y="195005"/>
            <a:ext cx="440826" cy="553998"/>
          </a:xfrm>
        </p:spPr>
        <p:txBody>
          <a:bodyPr wrap="none" lIns="0" tIns="0" rIns="0" bIns="0" anchor="ctr">
            <a:spAutoFit/>
          </a:bodyPr>
          <a:lstStyle>
            <a:lvl1pPr marL="0" indent="0">
              <a:lnSpc>
                <a:spcPct val="100000"/>
              </a:lnSpc>
              <a:buNone/>
              <a:defRPr sz="3600" b="1" spc="-100" baseline="0">
                <a:gradFill>
                  <a:gsLst>
                    <a:gs pos="100000">
                      <a:schemeClr val="bg1"/>
                    </a:gs>
                    <a:gs pos="100000">
                      <a:srgbClr val="13367C"/>
                    </a:gs>
                  </a:gsLst>
                  <a:lin ang="2400000" scaled="0"/>
                </a:gradFill>
                <a:latin typeface="HY견명조" panose="02030600000101010101" pitchFamily="18" charset="-127"/>
                <a:ea typeface="HY견명조" panose="02030600000101010101" pitchFamily="18" charset="-127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altLang="ko-KR"/>
              <a:t>Ⅰ</a:t>
            </a:r>
          </a:p>
        </p:txBody>
      </p:sp>
      <p:sp>
        <p:nvSpPr>
          <p:cNvPr id="15" name="텍스트 개체 틀 12">
            <a:extLst>
              <a:ext uri="{FF2B5EF4-FFF2-40B4-BE49-F238E27FC236}">
                <a16:creationId xmlns:a16="http://schemas.microsoft.com/office/drawing/2014/main" id="{097385BC-D302-C709-BA06-814957230BF2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800963" y="307361"/>
            <a:ext cx="11083890" cy="430887"/>
          </a:xfrm>
        </p:spPr>
        <p:txBody>
          <a:bodyPr wrap="square" lIns="0" tIns="0" rIns="0" bIns="0" anchor="ctr">
            <a:spAutoFit/>
          </a:bodyPr>
          <a:lstStyle>
            <a:lvl1pPr marL="0" indent="0">
              <a:lnSpc>
                <a:spcPct val="100000"/>
              </a:lnSpc>
              <a:buNone/>
              <a:defRPr sz="2800" b="1" spc="-200" baseline="0">
                <a:gradFill>
                  <a:gsLst>
                    <a:gs pos="100000">
                      <a:schemeClr val="tx1"/>
                    </a:gs>
                    <a:gs pos="100000">
                      <a:srgbClr val="13367C"/>
                    </a:gs>
                  </a:gsLst>
                  <a:lin ang="2400000" scaled="0"/>
                </a:gradFill>
                <a:latin typeface="+mn-ea"/>
                <a:ea typeface="+mn-ea"/>
              </a:defRPr>
            </a:lvl1pPr>
          </a:lstStyle>
          <a:p>
            <a:pPr lvl="0"/>
            <a:r>
              <a:rPr lang="ko-KR" altLang="en-US"/>
              <a:t>마스터내용을 입력하세요</a:t>
            </a:r>
            <a:r>
              <a:rPr lang="en-US" altLang="ko-KR"/>
              <a:t>.</a:t>
            </a:r>
            <a:endParaRPr lang="ko-KR" alt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1BBEE52-4A0B-6625-338A-FC9646230223}"/>
              </a:ext>
            </a:extLst>
          </p:cNvPr>
          <p:cNvSpPr txBox="1"/>
          <p:nvPr userDrawn="1"/>
        </p:nvSpPr>
        <p:spPr>
          <a:xfrm>
            <a:off x="439316" y="74282"/>
            <a:ext cx="65" cy="153888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>
            <a:spAutoFit/>
          </a:bodyPr>
          <a:lstStyle/>
          <a:p>
            <a:endParaRPr lang="ko-KR" altLang="en-US" sz="1000" b="1" spc="-100" baseline="0" dirty="0">
              <a:gradFill>
                <a:gsLst>
                  <a:gs pos="100000">
                    <a:schemeClr val="bg1"/>
                  </a:gs>
                  <a:gs pos="100000">
                    <a:prstClr val="black"/>
                  </a:gs>
                </a:gsLst>
                <a:lin ang="5400000" scaled="1"/>
              </a:gradFill>
              <a:latin typeface="+mn-ea"/>
              <a:ea typeface="+mn-ea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7BF53FC4-97A7-4E2A-78F8-418F45C228C9}"/>
              </a:ext>
            </a:extLst>
          </p:cNvPr>
          <p:cNvSpPr/>
          <p:nvPr userDrawn="1"/>
        </p:nvSpPr>
        <p:spPr>
          <a:xfrm>
            <a:off x="0" y="0"/>
            <a:ext cx="12192000" cy="11851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3F3F3"/>
              </a:solidFill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4553C116-D057-1F95-DD00-B9FCD53B8EDC}"/>
              </a:ext>
            </a:extLst>
          </p:cNvPr>
          <p:cNvSpPr/>
          <p:nvPr userDrawn="1"/>
        </p:nvSpPr>
        <p:spPr>
          <a:xfrm>
            <a:off x="0" y="0"/>
            <a:ext cx="695325" cy="118509"/>
          </a:xfrm>
          <a:prstGeom prst="rect">
            <a:avLst/>
          </a:prstGeom>
          <a:solidFill>
            <a:srgbClr val="3141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3F3F3"/>
              </a:solidFill>
            </a:endParaRPr>
          </a:p>
        </p:txBody>
      </p:sp>
      <p:sp>
        <p:nvSpPr>
          <p:cNvPr id="44" name="슬라이드 번호 개체 틀 5">
            <a:extLst>
              <a:ext uri="{FF2B5EF4-FFF2-40B4-BE49-F238E27FC236}">
                <a16:creationId xmlns:a16="http://schemas.microsoft.com/office/drawing/2014/main" id="{075706A1-E493-FC56-16C9-39331D46428C}"/>
              </a:ext>
            </a:extLst>
          </p:cNvPr>
          <p:cNvSpPr txBox="1">
            <a:spLocks/>
          </p:cNvSpPr>
          <p:nvPr userDrawn="1"/>
        </p:nvSpPr>
        <p:spPr>
          <a:xfrm>
            <a:off x="11884853" y="6585363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DDF0F07-B148-42EE-88B9-E7891D390AEA}" type="slidenum">
              <a:rPr lang="ko-KR" altLang="en-US" sz="1000" b="0" smtClean="0">
                <a:gradFill>
                  <a:gsLst>
                    <a:gs pos="100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rPr>
              <a:pPr algn="ctr"/>
              <a:t>‹#›</a:t>
            </a:fld>
            <a:endParaRPr lang="ko-KR" altLang="en-US" sz="1000" b="0">
              <a:gradFill>
                <a:gsLst>
                  <a:gs pos="10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467005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5627599B-6352-392A-1A04-F2AEE3394A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8" t="51429" r="81902" b="21905"/>
          <a:stretch/>
        </p:blipFill>
        <p:spPr>
          <a:xfrm>
            <a:off x="491975" y="3784599"/>
            <a:ext cx="1962452" cy="235494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33424488-E833-E964-5A55-5E465E8E26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67" b="55767"/>
          <a:stretch/>
        </p:blipFill>
        <p:spPr>
          <a:xfrm>
            <a:off x="9652000" y="0"/>
            <a:ext cx="2540000" cy="3033486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297D4D1F-D1E7-761C-AC2C-524DF100B2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28" r="53866" b="83340"/>
          <a:stretch/>
        </p:blipFill>
        <p:spPr>
          <a:xfrm>
            <a:off x="1895643" y="4559428"/>
            <a:ext cx="820615" cy="662616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:a16="http://schemas.microsoft.com/office/drawing/2014/main" id="{F4AFF6E6-BF74-2585-98FD-8A764E1BD90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473138" y="3322314"/>
            <a:ext cx="899949" cy="746373"/>
          </a:xfrm>
          <a:prstGeom prst="rect">
            <a:avLst/>
          </a:prstGeom>
        </p:spPr>
      </p:pic>
      <p:sp>
        <p:nvSpPr>
          <p:cNvPr id="13" name="자유형: 도형 12">
            <a:extLst>
              <a:ext uri="{FF2B5EF4-FFF2-40B4-BE49-F238E27FC236}">
                <a16:creationId xmlns:a16="http://schemas.microsoft.com/office/drawing/2014/main" id="{D14105EF-E501-B750-BB0B-6C4E874ED60D}"/>
              </a:ext>
            </a:extLst>
          </p:cNvPr>
          <p:cNvSpPr/>
          <p:nvPr userDrawn="1"/>
        </p:nvSpPr>
        <p:spPr>
          <a:xfrm flipH="1">
            <a:off x="8160862" y="1"/>
            <a:ext cx="1560983" cy="634499"/>
          </a:xfrm>
          <a:custGeom>
            <a:avLst/>
            <a:gdLst>
              <a:gd name="connsiteX0" fmla="*/ 1560983 w 1560983"/>
              <a:gd name="connsiteY0" fmla="*/ 0 h 634499"/>
              <a:gd name="connsiteX1" fmla="*/ 1461364 w 1560983"/>
              <a:gd name="connsiteY1" fmla="*/ 0 h 634499"/>
              <a:gd name="connsiteX2" fmla="*/ 1453459 w 1560983"/>
              <a:gd name="connsiteY2" fmla="*/ 59643 h 634499"/>
              <a:gd name="connsiteX3" fmla="*/ 780460 w 1560983"/>
              <a:gd name="connsiteY3" fmla="*/ 478251 h 634499"/>
              <a:gd name="connsiteX4" fmla="*/ 569654 w 1560983"/>
              <a:gd name="connsiteY4" fmla="*/ 452871 h 634499"/>
              <a:gd name="connsiteX5" fmla="*/ 544649 w 1560983"/>
              <a:gd name="connsiteY5" fmla="*/ 446713 h 634499"/>
              <a:gd name="connsiteX6" fmla="*/ 525587 w 1560983"/>
              <a:gd name="connsiteY6" fmla="*/ 464062 h 634499"/>
              <a:gd name="connsiteX7" fmla="*/ 337118 w 1560983"/>
              <a:gd name="connsiteY7" fmla="*/ 537296 h 634499"/>
              <a:gd name="connsiteX8" fmla="*/ 281695 w 1560983"/>
              <a:gd name="connsiteY8" fmla="*/ 535814 h 634499"/>
              <a:gd name="connsiteX9" fmla="*/ 281637 w 1560983"/>
              <a:gd name="connsiteY9" fmla="*/ 535919 h 634499"/>
              <a:gd name="connsiteX10" fmla="*/ 281637 w 1560983"/>
              <a:gd name="connsiteY10" fmla="*/ 535812 h 634499"/>
              <a:gd name="connsiteX11" fmla="*/ 281695 w 1560983"/>
              <a:gd name="connsiteY11" fmla="*/ 535814 h 634499"/>
              <a:gd name="connsiteX12" fmla="*/ 318194 w 1560983"/>
              <a:gd name="connsiteY12" fmla="*/ 469103 h 634499"/>
              <a:gd name="connsiteX13" fmla="*/ 343106 w 1560983"/>
              <a:gd name="connsiteY13" fmla="*/ 397131 h 634499"/>
              <a:gd name="connsiteX14" fmla="*/ 351834 w 1560983"/>
              <a:gd name="connsiteY14" fmla="*/ 364201 h 634499"/>
              <a:gd name="connsiteX15" fmla="*/ 323669 w 1560983"/>
              <a:gd name="connsiteY15" fmla="*/ 345031 h 634499"/>
              <a:gd name="connsiteX16" fmla="*/ 97316 w 1560983"/>
              <a:gd name="connsiteY16" fmla="*/ 9512 h 634499"/>
              <a:gd name="connsiteX17" fmla="*/ 96648 w 1560983"/>
              <a:gd name="connsiteY17" fmla="*/ 0 h 634499"/>
              <a:gd name="connsiteX18" fmla="*/ 0 w 1560983"/>
              <a:gd name="connsiteY18" fmla="*/ 0 h 634499"/>
              <a:gd name="connsiteX19" fmla="*/ 1136 w 1560983"/>
              <a:gd name="connsiteY19" fmla="*/ 17638 h 634499"/>
              <a:gd name="connsiteX20" fmla="*/ 240139 w 1560983"/>
              <a:gd name="connsiteY20" fmla="*/ 403610 h 634499"/>
              <a:gd name="connsiteX21" fmla="*/ 158751 w 1560983"/>
              <a:gd name="connsiteY21" fmla="*/ 529065 h 634499"/>
              <a:gd name="connsiteX22" fmla="*/ 90482 w 1560983"/>
              <a:gd name="connsiteY22" fmla="*/ 583681 h 634499"/>
              <a:gd name="connsiteX23" fmla="*/ 173155 w 1560983"/>
              <a:gd name="connsiteY23" fmla="*/ 612220 h 634499"/>
              <a:gd name="connsiteX24" fmla="*/ 321260 w 1560983"/>
              <a:gd name="connsiteY24" fmla="*/ 634495 h 634499"/>
              <a:gd name="connsiteX25" fmla="*/ 570779 w 1560983"/>
              <a:gd name="connsiteY25" fmla="*/ 551982 h 634499"/>
              <a:gd name="connsiteX26" fmla="*/ 780460 w 1560983"/>
              <a:gd name="connsiteY26" fmla="*/ 574525 h 634499"/>
              <a:gd name="connsiteX27" fmla="*/ 1329937 w 1560983"/>
              <a:gd name="connsiteY27" fmla="*/ 396702 h 634499"/>
              <a:gd name="connsiteX28" fmla="*/ 1559958 w 1560983"/>
              <a:gd name="connsiteY28" fmla="*/ 16555 h 634499"/>
              <a:gd name="connsiteX29" fmla="*/ 1560983 w 1560983"/>
              <a:gd name="connsiteY29" fmla="*/ 0 h 63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60983" h="634499">
                <a:moveTo>
                  <a:pt x="1560983" y="0"/>
                </a:moveTo>
                <a:lnTo>
                  <a:pt x="1461364" y="0"/>
                </a:lnTo>
                <a:lnTo>
                  <a:pt x="1453459" y="59643"/>
                </a:lnTo>
                <a:cubicBezTo>
                  <a:pt x="1389298" y="298241"/>
                  <a:pt x="1111936" y="478251"/>
                  <a:pt x="780460" y="478251"/>
                </a:cubicBezTo>
                <a:cubicBezTo>
                  <a:pt x="709422" y="478337"/>
                  <a:pt x="638641" y="469818"/>
                  <a:pt x="569654" y="452871"/>
                </a:cubicBezTo>
                <a:lnTo>
                  <a:pt x="544649" y="446713"/>
                </a:lnTo>
                <a:lnTo>
                  <a:pt x="525587" y="464062"/>
                </a:lnTo>
                <a:cubicBezTo>
                  <a:pt x="467116" y="517554"/>
                  <a:pt x="396899" y="534721"/>
                  <a:pt x="337118" y="537296"/>
                </a:cubicBezTo>
                <a:lnTo>
                  <a:pt x="281695" y="535814"/>
                </a:lnTo>
                <a:lnTo>
                  <a:pt x="281637" y="535919"/>
                </a:lnTo>
                <a:lnTo>
                  <a:pt x="281637" y="535812"/>
                </a:lnTo>
                <a:lnTo>
                  <a:pt x="281695" y="535814"/>
                </a:lnTo>
                <a:lnTo>
                  <a:pt x="318194" y="469103"/>
                </a:lnTo>
                <a:cubicBezTo>
                  <a:pt x="328475" y="445890"/>
                  <a:pt x="336815" y="421818"/>
                  <a:pt x="343106" y="397131"/>
                </a:cubicBezTo>
                <a:lnTo>
                  <a:pt x="351834" y="364201"/>
                </a:lnTo>
                <a:lnTo>
                  <a:pt x="323669" y="345031"/>
                </a:lnTo>
                <a:cubicBezTo>
                  <a:pt x="195577" y="257606"/>
                  <a:pt x="115367" y="137672"/>
                  <a:pt x="97316" y="9512"/>
                </a:cubicBezTo>
                <a:lnTo>
                  <a:pt x="96648" y="0"/>
                </a:lnTo>
                <a:lnTo>
                  <a:pt x="0" y="0"/>
                </a:lnTo>
                <a:lnTo>
                  <a:pt x="1136" y="17638"/>
                </a:lnTo>
                <a:cubicBezTo>
                  <a:pt x="20124" y="164508"/>
                  <a:pt x="104551" y="301379"/>
                  <a:pt x="240139" y="403610"/>
                </a:cubicBezTo>
                <a:cubicBezTo>
                  <a:pt x="226164" y="443393"/>
                  <a:pt x="201159" y="495171"/>
                  <a:pt x="158751" y="529065"/>
                </a:cubicBezTo>
                <a:lnTo>
                  <a:pt x="90482" y="583681"/>
                </a:lnTo>
                <a:lnTo>
                  <a:pt x="173155" y="612220"/>
                </a:lnTo>
                <a:cubicBezTo>
                  <a:pt x="221093" y="627186"/>
                  <a:pt x="271040" y="634698"/>
                  <a:pt x="321260" y="634495"/>
                </a:cubicBezTo>
                <a:cubicBezTo>
                  <a:pt x="396383" y="634495"/>
                  <a:pt x="488802" y="617200"/>
                  <a:pt x="570779" y="551982"/>
                </a:cubicBezTo>
                <a:cubicBezTo>
                  <a:pt x="639659" y="567023"/>
                  <a:pt x="709958" y="574578"/>
                  <a:pt x="780460" y="574525"/>
                </a:cubicBezTo>
                <a:cubicBezTo>
                  <a:pt x="987250" y="574525"/>
                  <a:pt x="1182635" y="511342"/>
                  <a:pt x="1329937" y="396702"/>
                </a:cubicBezTo>
                <a:cubicBezTo>
                  <a:pt x="1461919" y="294097"/>
                  <a:pt x="1542000" y="160745"/>
                  <a:pt x="1559958" y="16555"/>
                </a:cubicBezTo>
                <a:lnTo>
                  <a:pt x="1560983" y="0"/>
                </a:lnTo>
                <a:close/>
              </a:path>
            </a:pathLst>
          </a:custGeom>
          <a:solidFill>
            <a:srgbClr val="EAEAEA"/>
          </a:solidFill>
          <a:ln w="5331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4" name="그래픽 34">
            <a:extLst>
              <a:ext uri="{FF2B5EF4-FFF2-40B4-BE49-F238E27FC236}">
                <a16:creationId xmlns:a16="http://schemas.microsoft.com/office/drawing/2014/main" id="{449016F8-2C71-7975-A796-23A5B815835F}"/>
              </a:ext>
            </a:extLst>
          </p:cNvPr>
          <p:cNvSpPr/>
          <p:nvPr userDrawn="1"/>
        </p:nvSpPr>
        <p:spPr>
          <a:xfrm>
            <a:off x="8116659" y="129565"/>
            <a:ext cx="647700" cy="637852"/>
          </a:xfrm>
          <a:custGeom>
            <a:avLst/>
            <a:gdLst>
              <a:gd name="connsiteX0" fmla="*/ 1315688 w 2631281"/>
              <a:gd name="connsiteY0" fmla="*/ 988219 h 2591276"/>
              <a:gd name="connsiteX1" fmla="*/ 1772603 w 2631281"/>
              <a:gd name="connsiteY1" fmla="*/ 0 h 2591276"/>
              <a:gd name="connsiteX2" fmla="*/ 1487424 w 2631281"/>
              <a:gd name="connsiteY2" fmla="*/ 1050703 h 2591276"/>
              <a:gd name="connsiteX3" fmla="*/ 2472595 w 2631281"/>
              <a:gd name="connsiteY3" fmla="*/ 587407 h 2591276"/>
              <a:gd name="connsiteX4" fmla="*/ 1578769 w 2631281"/>
              <a:gd name="connsiteY4" fmla="*/ 1209008 h 2591276"/>
              <a:gd name="connsiteX5" fmla="*/ 2631281 w 2631281"/>
              <a:gd name="connsiteY5" fmla="*/ 1487329 h 2591276"/>
              <a:gd name="connsiteX6" fmla="*/ 1547051 w 2631281"/>
              <a:gd name="connsiteY6" fmla="*/ 1388936 h 2591276"/>
              <a:gd name="connsiteX7" fmla="*/ 2174367 w 2631281"/>
              <a:gd name="connsiteY7" fmla="*/ 2278761 h 2591276"/>
              <a:gd name="connsiteX8" fmla="*/ 1407033 w 2631281"/>
              <a:gd name="connsiteY8" fmla="*/ 1506474 h 2591276"/>
              <a:gd name="connsiteX9" fmla="*/ 1315688 w 2631281"/>
              <a:gd name="connsiteY9" fmla="*/ 2591276 h 2591276"/>
              <a:gd name="connsiteX10" fmla="*/ 1224248 w 2631281"/>
              <a:gd name="connsiteY10" fmla="*/ 1506474 h 2591276"/>
              <a:gd name="connsiteX11" fmla="*/ 456914 w 2631281"/>
              <a:gd name="connsiteY11" fmla="*/ 2278761 h 2591276"/>
              <a:gd name="connsiteX12" fmla="*/ 1084231 w 2631281"/>
              <a:gd name="connsiteY12" fmla="*/ 1388936 h 2591276"/>
              <a:gd name="connsiteX13" fmla="*/ 0 w 2631281"/>
              <a:gd name="connsiteY13" fmla="*/ 1487329 h 2591276"/>
              <a:gd name="connsiteX14" fmla="*/ 1052513 w 2631281"/>
              <a:gd name="connsiteY14" fmla="*/ 1209008 h 2591276"/>
              <a:gd name="connsiteX15" fmla="*/ 158687 w 2631281"/>
              <a:gd name="connsiteY15" fmla="*/ 587407 h 2591276"/>
              <a:gd name="connsiteX16" fmla="*/ 1143857 w 2631281"/>
              <a:gd name="connsiteY16" fmla="*/ 1050703 h 2591276"/>
              <a:gd name="connsiteX17" fmla="*/ 858774 w 2631281"/>
              <a:gd name="connsiteY17" fmla="*/ 0 h 2591276"/>
              <a:gd name="connsiteX18" fmla="*/ 1315688 w 2631281"/>
              <a:gd name="connsiteY18" fmla="*/ 988219 h 259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631281" h="2591276">
                <a:moveTo>
                  <a:pt x="1315688" y="988219"/>
                </a:moveTo>
                <a:lnTo>
                  <a:pt x="1772603" y="0"/>
                </a:lnTo>
                <a:lnTo>
                  <a:pt x="1487424" y="1050703"/>
                </a:lnTo>
                <a:lnTo>
                  <a:pt x="2472595" y="587407"/>
                </a:lnTo>
                <a:lnTo>
                  <a:pt x="1578769" y="1209008"/>
                </a:lnTo>
                <a:lnTo>
                  <a:pt x="2631281" y="1487329"/>
                </a:lnTo>
                <a:lnTo>
                  <a:pt x="1547051" y="1388936"/>
                </a:lnTo>
                <a:lnTo>
                  <a:pt x="2174367" y="2278761"/>
                </a:lnTo>
                <a:lnTo>
                  <a:pt x="1407033" y="1506474"/>
                </a:lnTo>
                <a:lnTo>
                  <a:pt x="1315688" y="2591276"/>
                </a:lnTo>
                <a:lnTo>
                  <a:pt x="1224248" y="1506474"/>
                </a:lnTo>
                <a:lnTo>
                  <a:pt x="456914" y="2278761"/>
                </a:lnTo>
                <a:lnTo>
                  <a:pt x="1084231" y="1388936"/>
                </a:lnTo>
                <a:lnTo>
                  <a:pt x="0" y="1487329"/>
                </a:lnTo>
                <a:lnTo>
                  <a:pt x="1052513" y="1209008"/>
                </a:lnTo>
                <a:lnTo>
                  <a:pt x="158687" y="587407"/>
                </a:lnTo>
                <a:lnTo>
                  <a:pt x="1143857" y="1050703"/>
                </a:lnTo>
                <a:lnTo>
                  <a:pt x="858774" y="0"/>
                </a:lnTo>
                <a:lnTo>
                  <a:pt x="1315688" y="988219"/>
                </a:lnTo>
                <a:close/>
              </a:path>
            </a:pathLst>
          </a:custGeom>
          <a:solidFill>
            <a:srgbClr val="1E6BE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ko-KR" altLang="en-US"/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E10383A1-B23E-3234-A87A-DF5991C8A5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5" r="59879" b="72910"/>
          <a:stretch/>
        </p:blipFill>
        <p:spPr>
          <a:xfrm>
            <a:off x="2249714" y="0"/>
            <a:ext cx="2641600" cy="1857829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FC5E9802-3B2F-942B-D351-5A0955BDA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04" t="74074" r="24063" b="1767"/>
          <a:stretch/>
        </p:blipFill>
        <p:spPr>
          <a:xfrm>
            <a:off x="6921500" y="4601817"/>
            <a:ext cx="3874053" cy="2256183"/>
          </a:xfrm>
          <a:prstGeom prst="rect">
            <a:avLst/>
          </a:prstGeom>
        </p:spPr>
      </p:pic>
      <p:sp>
        <p:nvSpPr>
          <p:cNvPr id="19" name="자유형: 도형 18">
            <a:extLst>
              <a:ext uri="{FF2B5EF4-FFF2-40B4-BE49-F238E27FC236}">
                <a16:creationId xmlns:a16="http://schemas.microsoft.com/office/drawing/2014/main" id="{9A64361D-12A0-425A-3A93-02CA9C1E4176}"/>
              </a:ext>
            </a:extLst>
          </p:cNvPr>
          <p:cNvSpPr/>
          <p:nvPr userDrawn="1"/>
        </p:nvSpPr>
        <p:spPr>
          <a:xfrm>
            <a:off x="10921999" y="6098873"/>
            <a:ext cx="805543" cy="759127"/>
          </a:xfrm>
          <a:custGeom>
            <a:avLst/>
            <a:gdLst>
              <a:gd name="connsiteX0" fmla="*/ 803674 w 803674"/>
              <a:gd name="connsiteY0" fmla="*/ 0 h 757366"/>
              <a:gd name="connsiteX1" fmla="*/ 803674 w 803674"/>
              <a:gd name="connsiteY1" fmla="*/ 373470 h 757366"/>
              <a:gd name="connsiteX2" fmla="*/ 760581 w 803674"/>
              <a:gd name="connsiteY2" fmla="*/ 373470 h 757366"/>
              <a:gd name="connsiteX3" fmla="*/ 381000 w 803674"/>
              <a:gd name="connsiteY3" fmla="*/ 682950 h 757366"/>
              <a:gd name="connsiteX4" fmla="*/ 373453 w 803674"/>
              <a:gd name="connsiteY4" fmla="*/ 757366 h 757366"/>
              <a:gd name="connsiteX5" fmla="*/ 287229 w 803674"/>
              <a:gd name="connsiteY5" fmla="*/ 757366 h 757366"/>
              <a:gd name="connsiteX6" fmla="*/ 295486 w 803674"/>
              <a:gd name="connsiteY6" fmla="*/ 671191 h 757366"/>
              <a:gd name="connsiteX7" fmla="*/ 717488 w 803674"/>
              <a:gd name="connsiteY7" fmla="*/ 289056 h 757366"/>
              <a:gd name="connsiteX8" fmla="*/ 717488 w 803674"/>
              <a:gd name="connsiteY8" fmla="*/ 87526 h 757366"/>
              <a:gd name="connsiteX9" fmla="*/ 98688 w 803674"/>
              <a:gd name="connsiteY9" fmla="*/ 630228 h 757366"/>
              <a:gd name="connsiteX10" fmla="*/ 86326 w 803674"/>
              <a:gd name="connsiteY10" fmla="*/ 757366 h 757366"/>
              <a:gd name="connsiteX11" fmla="*/ 0 w 803674"/>
              <a:gd name="connsiteY11" fmla="*/ 757366 h 757366"/>
              <a:gd name="connsiteX12" fmla="*/ 3740 w 803674"/>
              <a:gd name="connsiteY12" fmla="*/ 683534 h 757366"/>
              <a:gd name="connsiteX13" fmla="*/ 760581 w 803674"/>
              <a:gd name="connsiteY13" fmla="*/ 383 h 757366"/>
              <a:gd name="connsiteX14" fmla="*/ 803674 w 803674"/>
              <a:gd name="connsiteY14" fmla="*/ 0 h 757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3674" h="757366">
                <a:moveTo>
                  <a:pt x="803674" y="0"/>
                </a:moveTo>
                <a:lnTo>
                  <a:pt x="803674" y="373470"/>
                </a:lnTo>
                <a:lnTo>
                  <a:pt x="760581" y="373470"/>
                </a:lnTo>
                <a:cubicBezTo>
                  <a:pt x="573392" y="373637"/>
                  <a:pt x="417216" y="506435"/>
                  <a:pt x="381000" y="682950"/>
                </a:cubicBezTo>
                <a:lnTo>
                  <a:pt x="373453" y="757366"/>
                </a:lnTo>
                <a:lnTo>
                  <a:pt x="287229" y="757366"/>
                </a:lnTo>
                <a:lnTo>
                  <a:pt x="295486" y="671191"/>
                </a:lnTo>
                <a:cubicBezTo>
                  <a:pt x="334719" y="467762"/>
                  <a:pt x="504198" y="308831"/>
                  <a:pt x="717488" y="289056"/>
                </a:cubicBezTo>
                <a:lnTo>
                  <a:pt x="717488" y="87526"/>
                </a:lnTo>
                <a:cubicBezTo>
                  <a:pt x="409514" y="107049"/>
                  <a:pt x="157004" y="334354"/>
                  <a:pt x="98688" y="630228"/>
                </a:cubicBezTo>
                <a:lnTo>
                  <a:pt x="86326" y="757366"/>
                </a:lnTo>
                <a:lnTo>
                  <a:pt x="0" y="757366"/>
                </a:lnTo>
                <a:lnTo>
                  <a:pt x="3740" y="683534"/>
                </a:lnTo>
                <a:cubicBezTo>
                  <a:pt x="42772" y="300391"/>
                  <a:pt x="367317" y="383"/>
                  <a:pt x="760581" y="383"/>
                </a:cubicBezTo>
                <a:lnTo>
                  <a:pt x="803674" y="0"/>
                </a:lnTo>
                <a:close/>
              </a:path>
            </a:pathLst>
          </a:custGeom>
          <a:solidFill>
            <a:srgbClr val="E2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6521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14ECCE21-ED84-D80F-9FF6-BD4A7966D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1EBC8D9-A901-6CDE-CDFB-42BC46C3F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1B74835-A699-45D4-8BCA-209B815315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3BE5E-4EF8-42A4-A144-4B426801C4D7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1EF0F16-F34B-9A49-7A4E-D21847B40F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F772FFF-ADE7-82D4-ECF0-8B4B681867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EF885-1A38-4204-9BF8-CD97EA0AC9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5420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65" r:id="rId4"/>
    <p:sldLayoutId id="2147483666" r:id="rId5"/>
    <p:sldLayoutId id="2147483667" r:id="rId6"/>
    <p:sldLayoutId id="2147483668" r:id="rId7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7" Type="http://schemas.openxmlformats.org/officeDocument/2006/relationships/image" Target="../media/image41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39.sv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57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svg"/><Relationship Id="rId11" Type="http://schemas.openxmlformats.org/officeDocument/2006/relationships/image" Target="../media/image41.png"/><Relationship Id="rId5" Type="http://schemas.openxmlformats.org/officeDocument/2006/relationships/image" Target="../media/image38.png"/><Relationship Id="rId10" Type="http://schemas.openxmlformats.org/officeDocument/2006/relationships/image" Target="../media/image55.svg"/><Relationship Id="rId4" Type="http://schemas.openxmlformats.org/officeDocument/2006/relationships/image" Target="../media/image36.png"/><Relationship Id="rId9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36.png"/><Relationship Id="rId7" Type="http://schemas.openxmlformats.org/officeDocument/2006/relationships/image" Target="../media/image62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5.svg"/><Relationship Id="rId7" Type="http://schemas.openxmlformats.org/officeDocument/2006/relationships/image" Target="../media/image29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11" Type="http://schemas.openxmlformats.org/officeDocument/2006/relationships/image" Target="../media/image33.svg"/><Relationship Id="rId5" Type="http://schemas.openxmlformats.org/officeDocument/2006/relationships/image" Target="../media/image27.svg"/><Relationship Id="rId10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openxmlformats.org/officeDocument/2006/relationships/image" Target="../media/image31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그룹 45" hidden="1">
            <a:extLst>
              <a:ext uri="{FF2B5EF4-FFF2-40B4-BE49-F238E27FC236}">
                <a16:creationId xmlns:a16="http://schemas.microsoft.com/office/drawing/2014/main" id="{4C792366-4EFB-85ED-F7C0-1F895C2B0611}"/>
              </a:ext>
            </a:extLst>
          </p:cNvPr>
          <p:cNvGrpSpPr/>
          <p:nvPr/>
        </p:nvGrpSpPr>
        <p:grpSpPr>
          <a:xfrm>
            <a:off x="2217534" y="2724368"/>
            <a:ext cx="7756932" cy="2381110"/>
            <a:chOff x="2217534" y="2724368"/>
            <a:chExt cx="7756932" cy="238111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BF69AD0-4665-FC8E-491B-C79423643EB0}"/>
                </a:ext>
              </a:extLst>
            </p:cNvPr>
            <p:cNvSpPr txBox="1"/>
            <p:nvPr/>
          </p:nvSpPr>
          <p:spPr>
            <a:xfrm>
              <a:off x="4013435" y="2724368"/>
              <a:ext cx="1832233" cy="76944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5000" b="1" spc="-50">
                  <a:gradFill>
                    <a:gsLst>
                      <a:gs pos="100000">
                        <a:schemeClr val="bg1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사용자</a:t>
              </a:r>
              <a:endParaRPr lang="ko-KR" altLang="en-US" sz="5000" spc="-50">
                <a:gradFill>
                  <a:gsLst>
                    <a:gs pos="100000">
                      <a:schemeClr val="bg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마켓 산스 TTF Bold" panose="02000000000000000000" pitchFamily="2" charset="-127"/>
                <a:ea typeface="G마켓 산스 TTF Bold" panose="02000000000000000000" pitchFamily="2" charset="-127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52FF322-D051-7531-5598-4DCB3F17393B}"/>
                </a:ext>
              </a:extLst>
            </p:cNvPr>
            <p:cNvSpPr txBox="1"/>
            <p:nvPr/>
          </p:nvSpPr>
          <p:spPr>
            <a:xfrm>
              <a:off x="2217534" y="3530202"/>
              <a:ext cx="7756932" cy="76944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5000" b="1" spc="-50">
                  <a:gradFill>
                    <a:gsLst>
                      <a:gs pos="100000">
                        <a:schemeClr val="tx1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직장 내 괴롭힘 예방 및 조치 </a:t>
              </a:r>
              <a:endParaRPr lang="en-US" altLang="ko-KR" sz="5000" b="1" spc="-50">
                <a:gradFill>
                  <a:gsLst>
                    <a:gs pos="100000">
                      <a:schemeClr val="tx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마켓 산스 TTF Bold" panose="02000000000000000000" pitchFamily="2" charset="-127"/>
                <a:ea typeface="G마켓 산스 TTF Bold" panose="02000000000000000000" pitchFamily="2" charset="-127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FF01620-C660-6A8B-93AA-5289EDB3572D}"/>
                </a:ext>
              </a:extLst>
            </p:cNvPr>
            <p:cNvSpPr txBox="1"/>
            <p:nvPr/>
          </p:nvSpPr>
          <p:spPr>
            <a:xfrm>
              <a:off x="4874510" y="4336037"/>
              <a:ext cx="2442977" cy="76944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5000" b="1" spc="-50">
                  <a:gradFill>
                    <a:gsLst>
                      <a:gs pos="100000">
                        <a:schemeClr val="tx1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교육자료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CDD7D03-EB2E-264C-F9C0-59DEB4711D28}"/>
                </a:ext>
              </a:extLst>
            </p:cNvPr>
            <p:cNvSpPr txBox="1"/>
            <p:nvPr/>
          </p:nvSpPr>
          <p:spPr>
            <a:xfrm>
              <a:off x="5886318" y="2724368"/>
              <a:ext cx="2005357" cy="76944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5000" b="1" spc="-50">
                  <a:gradFill>
                    <a:gsLst>
                      <a:gs pos="100000">
                        <a:schemeClr val="tx1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를 위한</a:t>
              </a:r>
              <a:endParaRPr lang="en-US" altLang="ko-KR" sz="5000" b="1" spc="-50">
                <a:gradFill>
                  <a:gsLst>
                    <a:gs pos="100000">
                      <a:schemeClr val="tx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마켓 산스 TTF Bold" panose="02000000000000000000" pitchFamily="2" charset="-127"/>
                <a:ea typeface="G마켓 산스 TTF Bold" panose="02000000000000000000" pitchFamily="2" charset="-127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CB32C629-7F34-444F-A9A0-90072BD0D162}"/>
              </a:ext>
            </a:extLst>
          </p:cNvPr>
          <p:cNvGrpSpPr/>
          <p:nvPr/>
        </p:nvGrpSpPr>
        <p:grpSpPr>
          <a:xfrm>
            <a:off x="2218608" y="2142195"/>
            <a:ext cx="7754784" cy="2381110"/>
            <a:chOff x="2218608" y="2724368"/>
            <a:chExt cx="7754784" cy="2381110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B2457B07-DABB-C963-30DC-547B39D47CB8}"/>
                </a:ext>
              </a:extLst>
            </p:cNvPr>
            <p:cNvSpPr/>
            <p:nvPr/>
          </p:nvSpPr>
          <p:spPr>
            <a:xfrm>
              <a:off x="4019548" y="2736850"/>
              <a:ext cx="1852612" cy="615950"/>
            </a:xfrm>
            <a:prstGeom prst="rect">
              <a:avLst/>
            </a:prstGeom>
            <a:solidFill>
              <a:srgbClr val="1057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5200" b="1" kern="1200" spc="-50">
                <a:gradFill>
                  <a:gsLst>
                    <a:gs pos="100000">
                      <a:schemeClr val="bg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+mn-cs"/>
              </a:endParaRPr>
            </a:p>
          </p:txBody>
        </p:sp>
        <p:grpSp>
          <p:nvGrpSpPr>
            <p:cNvPr id="44" name="그룹 43">
              <a:extLst>
                <a:ext uri="{FF2B5EF4-FFF2-40B4-BE49-F238E27FC236}">
                  <a16:creationId xmlns:a16="http://schemas.microsoft.com/office/drawing/2014/main" id="{527A0827-918C-2B2C-9347-1725F6957367}"/>
                </a:ext>
              </a:extLst>
            </p:cNvPr>
            <p:cNvGrpSpPr/>
            <p:nvPr/>
          </p:nvGrpSpPr>
          <p:grpSpPr>
            <a:xfrm>
              <a:off x="2218608" y="2724368"/>
              <a:ext cx="7754784" cy="2381110"/>
              <a:chOff x="2218608" y="2724368"/>
              <a:chExt cx="7754784" cy="2381110"/>
            </a:xfrm>
          </p:grpSpPr>
          <p:pic>
            <p:nvPicPr>
              <p:cNvPr id="40" name="그림 39">
                <a:extLst>
                  <a:ext uri="{FF2B5EF4-FFF2-40B4-BE49-F238E27FC236}">
                    <a16:creationId xmlns:a16="http://schemas.microsoft.com/office/drawing/2014/main" id="{8782E751-508C-1371-5EEF-0740F99323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885917" y="2724368"/>
                <a:ext cx="2005758" cy="768163"/>
              </a:xfrm>
              <a:prstGeom prst="rect">
                <a:avLst/>
              </a:prstGeom>
            </p:spPr>
          </p:pic>
          <p:pic>
            <p:nvPicPr>
              <p:cNvPr id="41" name="그림 40">
                <a:extLst>
                  <a:ext uri="{FF2B5EF4-FFF2-40B4-BE49-F238E27FC236}">
                    <a16:creationId xmlns:a16="http://schemas.microsoft.com/office/drawing/2014/main" id="{F6F9638B-645B-FC8D-F673-EBB1A965D5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18608" y="3530202"/>
                <a:ext cx="7754784" cy="768163"/>
              </a:xfrm>
              <a:prstGeom prst="rect">
                <a:avLst/>
              </a:prstGeom>
            </p:spPr>
          </p:pic>
          <p:pic>
            <p:nvPicPr>
              <p:cNvPr id="42" name="그림 41">
                <a:extLst>
                  <a:ext uri="{FF2B5EF4-FFF2-40B4-BE49-F238E27FC236}">
                    <a16:creationId xmlns:a16="http://schemas.microsoft.com/office/drawing/2014/main" id="{C6364A1E-0A5A-77DD-C56B-A15EE4826B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76694" y="4331219"/>
                <a:ext cx="2438611" cy="774259"/>
              </a:xfrm>
              <a:prstGeom prst="rect">
                <a:avLst/>
              </a:prstGeom>
            </p:spPr>
          </p:pic>
          <p:pic>
            <p:nvPicPr>
              <p:cNvPr id="43" name="그림 42">
                <a:extLst>
                  <a:ext uri="{FF2B5EF4-FFF2-40B4-BE49-F238E27FC236}">
                    <a16:creationId xmlns:a16="http://schemas.microsoft.com/office/drawing/2014/main" id="{C4CB41BA-F9FC-CCA8-5E49-7EFE8B01D9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013435" y="2724368"/>
                <a:ext cx="1835055" cy="768163"/>
              </a:xfrm>
              <a:prstGeom prst="rect">
                <a:avLst/>
              </a:prstGeom>
            </p:spPr>
          </p:pic>
        </p:grpSp>
      </p:grp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8EB90FA7-8D00-4B37-A1A1-566A58307C68}"/>
              </a:ext>
            </a:extLst>
          </p:cNvPr>
          <p:cNvSpPr/>
          <p:nvPr/>
        </p:nvSpPr>
        <p:spPr>
          <a:xfrm>
            <a:off x="5306711" y="4648261"/>
            <a:ext cx="1578579" cy="320733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10800000" scaled="1"/>
                </a:gradFill>
                <a:latin typeface="Century Gothic" panose="020B0502020202020204" pitchFamily="34" charset="0"/>
              </a:rPr>
              <a:t>2024. </a:t>
            </a:r>
            <a:r>
              <a:rPr lang="en-US" altLang="ko-KR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10800000" scaled="1"/>
                </a:gradFill>
                <a:latin typeface="Century Gothic" panose="020B0502020202020204" pitchFamily="34" charset="0"/>
              </a:rPr>
              <a:t>1</a:t>
            </a:r>
            <a:endParaRPr lang="ko-KR" altLang="en-US" dirty="0">
              <a:gradFill>
                <a:gsLst>
                  <a:gs pos="100000">
                    <a:schemeClr val="bg1"/>
                  </a:gs>
                  <a:gs pos="100000">
                    <a:schemeClr val="bg1"/>
                  </a:gs>
                </a:gsLst>
                <a:lin ang="10800000" scaled="1"/>
              </a:gradFill>
              <a:latin typeface="Century Gothic" panose="020B0502020202020204" pitchFamily="34" charset="0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4A13A21D-0357-4C34-9456-3353333F58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3327" y="5801604"/>
            <a:ext cx="1465346" cy="47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7720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8C211809-5392-75F1-91F1-3056A0AF2EE9}"/>
              </a:ext>
            </a:extLst>
          </p:cNvPr>
          <p:cNvSpPr/>
          <p:nvPr/>
        </p:nvSpPr>
        <p:spPr>
          <a:xfrm>
            <a:off x="482350" y="4151087"/>
            <a:ext cx="11227050" cy="2211614"/>
          </a:xfrm>
          <a:prstGeom prst="roundRect">
            <a:avLst>
              <a:gd name="adj" fmla="val 6694"/>
            </a:avLst>
          </a:prstGeom>
          <a:solidFill>
            <a:srgbClr val="FFF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DACFD4D6-7687-2CD2-45E1-DB628FD619BD}"/>
              </a:ext>
            </a:extLst>
          </p:cNvPr>
          <p:cNvSpPr/>
          <p:nvPr/>
        </p:nvSpPr>
        <p:spPr>
          <a:xfrm>
            <a:off x="2590801" y="4271965"/>
            <a:ext cx="8982074" cy="1969859"/>
          </a:xfrm>
          <a:prstGeom prst="roundRect">
            <a:avLst>
              <a:gd name="adj" fmla="val 4108"/>
            </a:avLst>
          </a:prstGeom>
          <a:solidFill>
            <a:schemeClr val="bg1"/>
          </a:solidFill>
          <a:ln w="22225">
            <a:solidFill>
              <a:srgbClr val="FBDEA3"/>
            </a:solidFill>
          </a:ln>
          <a:effectLst>
            <a:outerShdw blurRad="50800" dist="38100" dir="2700000" algn="tl" rotWithShape="0">
              <a:schemeClr val="bg1">
                <a:alpha val="6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b="1"/>
          </a:p>
        </p:txBody>
      </p:sp>
      <p:sp>
        <p:nvSpPr>
          <p:cNvPr id="167" name="자유형: 도형 166">
            <a:extLst>
              <a:ext uri="{FF2B5EF4-FFF2-40B4-BE49-F238E27FC236}">
                <a16:creationId xmlns:a16="http://schemas.microsoft.com/office/drawing/2014/main" id="{EB1AEE45-36EB-9287-39E1-8BF0A10C6ED6}"/>
              </a:ext>
            </a:extLst>
          </p:cNvPr>
          <p:cNvSpPr/>
          <p:nvPr/>
        </p:nvSpPr>
        <p:spPr>
          <a:xfrm>
            <a:off x="482350" y="1219200"/>
            <a:ext cx="7374989" cy="288397"/>
          </a:xfrm>
          <a:custGeom>
            <a:avLst/>
            <a:gdLst>
              <a:gd name="connsiteX0" fmla="*/ 120600 w 7374989"/>
              <a:gd name="connsiteY0" fmla="*/ 0 h 288397"/>
              <a:gd name="connsiteX1" fmla="*/ 2354924 w 7374989"/>
              <a:gd name="connsiteY1" fmla="*/ 0 h 288397"/>
              <a:gd name="connsiteX2" fmla="*/ 4712701 w 7374989"/>
              <a:gd name="connsiteY2" fmla="*/ 0 h 288397"/>
              <a:gd name="connsiteX3" fmla="*/ 4984159 w 7374989"/>
              <a:gd name="connsiteY3" fmla="*/ 0 h 288397"/>
              <a:gd name="connsiteX4" fmla="*/ 5578397 w 7374989"/>
              <a:gd name="connsiteY4" fmla="*/ 0 h 288397"/>
              <a:gd name="connsiteX5" fmla="*/ 5679481 w 7374989"/>
              <a:gd name="connsiteY5" fmla="*/ 0 h 288397"/>
              <a:gd name="connsiteX6" fmla="*/ 7254343 w 7374989"/>
              <a:gd name="connsiteY6" fmla="*/ 0 h 288397"/>
              <a:gd name="connsiteX7" fmla="*/ 7340325 w 7374989"/>
              <a:gd name="connsiteY7" fmla="*/ 73273 h 288397"/>
              <a:gd name="connsiteX8" fmla="*/ 7374989 w 7374989"/>
              <a:gd name="connsiteY8" fmla="*/ 288396 h 288397"/>
              <a:gd name="connsiteX9" fmla="*/ 5679481 w 7374989"/>
              <a:gd name="connsiteY9" fmla="*/ 288396 h 288397"/>
              <a:gd name="connsiteX10" fmla="*/ 5578397 w 7374989"/>
              <a:gd name="connsiteY10" fmla="*/ 288396 h 288397"/>
              <a:gd name="connsiteX11" fmla="*/ 4984159 w 7374989"/>
              <a:gd name="connsiteY11" fmla="*/ 288396 h 288397"/>
              <a:gd name="connsiteX12" fmla="*/ 4712701 w 7374989"/>
              <a:gd name="connsiteY12" fmla="*/ 288396 h 288397"/>
              <a:gd name="connsiteX13" fmla="*/ 1946351 w 7374989"/>
              <a:gd name="connsiteY13" fmla="*/ 288396 h 288397"/>
              <a:gd name="connsiteX14" fmla="*/ 1946351 w 7374989"/>
              <a:gd name="connsiteY14" fmla="*/ 288397 h 288397"/>
              <a:gd name="connsiteX15" fmla="*/ 0 w 7374989"/>
              <a:gd name="connsiteY15" fmla="*/ 288397 h 288397"/>
              <a:gd name="connsiteX16" fmla="*/ 34766 w 7374989"/>
              <a:gd name="connsiteY16" fmla="*/ 73273 h 288397"/>
              <a:gd name="connsiteX17" fmla="*/ 120600 w 7374989"/>
              <a:gd name="connsiteY17" fmla="*/ 0 h 288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374989" h="288397">
                <a:moveTo>
                  <a:pt x="120600" y="0"/>
                </a:moveTo>
                <a:lnTo>
                  <a:pt x="2354924" y="0"/>
                </a:lnTo>
                <a:lnTo>
                  <a:pt x="4712701" y="0"/>
                </a:lnTo>
                <a:lnTo>
                  <a:pt x="4984159" y="0"/>
                </a:lnTo>
                <a:lnTo>
                  <a:pt x="5578397" y="0"/>
                </a:lnTo>
                <a:lnTo>
                  <a:pt x="5679481" y="0"/>
                </a:lnTo>
                <a:lnTo>
                  <a:pt x="7254343" y="0"/>
                </a:lnTo>
                <a:cubicBezTo>
                  <a:pt x="7297110" y="-23"/>
                  <a:pt x="7333565" y="31038"/>
                  <a:pt x="7340325" y="73273"/>
                </a:cubicBezTo>
                <a:lnTo>
                  <a:pt x="7374989" y="288396"/>
                </a:lnTo>
                <a:lnTo>
                  <a:pt x="5679481" y="288396"/>
                </a:lnTo>
                <a:lnTo>
                  <a:pt x="5578397" y="288396"/>
                </a:lnTo>
                <a:lnTo>
                  <a:pt x="4984159" y="288396"/>
                </a:lnTo>
                <a:lnTo>
                  <a:pt x="4712701" y="288396"/>
                </a:lnTo>
                <a:lnTo>
                  <a:pt x="1946351" y="288396"/>
                </a:lnTo>
                <a:lnTo>
                  <a:pt x="1946351" y="288397"/>
                </a:lnTo>
                <a:lnTo>
                  <a:pt x="0" y="288397"/>
                </a:lnTo>
                <a:lnTo>
                  <a:pt x="34766" y="73273"/>
                </a:lnTo>
                <a:cubicBezTo>
                  <a:pt x="41465" y="31061"/>
                  <a:pt x="77862" y="-13"/>
                  <a:pt x="1206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schemeClr val="lt1"/>
              </a:solidFill>
            </a:endParaRPr>
          </a:p>
        </p:txBody>
      </p:sp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65D5DF2C-2C77-AE46-EE86-B54D6B911BCF}"/>
              </a:ext>
            </a:extLst>
          </p:cNvPr>
          <p:cNvCxnSpPr>
            <a:cxnSpLocks/>
          </p:cNvCxnSpPr>
          <p:nvPr/>
        </p:nvCxnSpPr>
        <p:spPr>
          <a:xfrm>
            <a:off x="1913069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직선 연결선 130">
            <a:extLst>
              <a:ext uri="{FF2B5EF4-FFF2-40B4-BE49-F238E27FC236}">
                <a16:creationId xmlns:a16="http://schemas.microsoft.com/office/drawing/2014/main" id="{17AE8F10-2E44-75EE-2AB5-FB5E6772DFB4}"/>
              </a:ext>
            </a:extLst>
          </p:cNvPr>
          <p:cNvCxnSpPr>
            <a:cxnSpLocks/>
          </p:cNvCxnSpPr>
          <p:nvPr/>
        </p:nvCxnSpPr>
        <p:spPr>
          <a:xfrm>
            <a:off x="3348169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>
            <a:extLst>
              <a:ext uri="{FF2B5EF4-FFF2-40B4-BE49-F238E27FC236}">
                <a16:creationId xmlns:a16="http://schemas.microsoft.com/office/drawing/2014/main" id="{EBD69F70-1F20-BED3-BE48-8E69C66B1D0A}"/>
              </a:ext>
            </a:extLst>
          </p:cNvPr>
          <p:cNvSpPr txBox="1"/>
          <p:nvPr/>
        </p:nvSpPr>
        <p:spPr>
          <a:xfrm rot="10800000" flipV="1">
            <a:off x="2374625" y="1263066"/>
            <a:ext cx="444032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STEP 2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F160611E-1F19-92D0-5C5A-8C80FCCD9F0E}"/>
              </a:ext>
            </a:extLst>
          </p:cNvPr>
          <p:cNvSpPr txBox="1"/>
          <p:nvPr/>
        </p:nvSpPr>
        <p:spPr>
          <a:xfrm rot="10800000" flipV="1">
            <a:off x="3877681" y="1263066"/>
            <a:ext cx="444032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STEP 3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6D1A8391-99AC-0FBD-A1E4-617B7134C93E}"/>
              </a:ext>
            </a:extLst>
          </p:cNvPr>
          <p:cNvSpPr txBox="1"/>
          <p:nvPr/>
        </p:nvSpPr>
        <p:spPr>
          <a:xfrm rot="10800000" flipV="1">
            <a:off x="1092113" y="1263066"/>
            <a:ext cx="405560" cy="1692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1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STEP 1</a:t>
            </a:r>
            <a:endParaRPr lang="ko-KR" altLang="en-US" sz="11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cxnSp>
        <p:nvCxnSpPr>
          <p:cNvPr id="135" name="직선 연결선 134">
            <a:extLst>
              <a:ext uri="{FF2B5EF4-FFF2-40B4-BE49-F238E27FC236}">
                <a16:creationId xmlns:a16="http://schemas.microsoft.com/office/drawing/2014/main" id="{B4F6D5EE-F682-F230-95EA-D8E11355A9E0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2099353" y="1255630"/>
            <a:ext cx="0" cy="257456"/>
          </a:xfrm>
          <a:prstGeom prst="line">
            <a:avLst/>
          </a:prstGeom>
          <a:ln w="9525">
            <a:solidFill>
              <a:srgbClr val="F2F2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5DDA5FF6-5633-8509-E3ED-60A5D28FF024}"/>
              </a:ext>
            </a:extLst>
          </p:cNvPr>
          <p:cNvSpPr txBox="1"/>
          <p:nvPr/>
        </p:nvSpPr>
        <p:spPr>
          <a:xfrm rot="10800000" flipV="1">
            <a:off x="5380737" y="1263066"/>
            <a:ext cx="444032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STEP 4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cxnSp>
        <p:nvCxnSpPr>
          <p:cNvPr id="169" name="직선 연결선 168">
            <a:extLst>
              <a:ext uri="{FF2B5EF4-FFF2-40B4-BE49-F238E27FC236}">
                <a16:creationId xmlns:a16="http://schemas.microsoft.com/office/drawing/2014/main" id="{3261CE23-D4F6-4E96-9FF5-0DFCF7A4E12F}"/>
              </a:ext>
            </a:extLst>
          </p:cNvPr>
          <p:cNvCxnSpPr>
            <a:cxnSpLocks/>
          </p:cNvCxnSpPr>
          <p:nvPr/>
        </p:nvCxnSpPr>
        <p:spPr>
          <a:xfrm>
            <a:off x="4851225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231EB8C6-09D9-9708-7C11-581ADE8782DF}"/>
              </a:ext>
            </a:extLst>
          </p:cNvPr>
          <p:cNvSpPr/>
          <p:nvPr/>
        </p:nvSpPr>
        <p:spPr>
          <a:xfrm flipH="1">
            <a:off x="6263726" y="1155700"/>
            <a:ext cx="1697751" cy="350038"/>
          </a:xfrm>
          <a:custGeom>
            <a:avLst/>
            <a:gdLst>
              <a:gd name="connsiteX0" fmla="*/ 1462691 w 1697751"/>
              <a:gd name="connsiteY0" fmla="*/ 0 h 350038"/>
              <a:gd name="connsiteX1" fmla="*/ 1379582 w 1697751"/>
              <a:gd name="connsiteY1" fmla="*/ 0 h 350038"/>
              <a:gd name="connsiteX2" fmla="*/ 1158689 w 1697751"/>
              <a:gd name="connsiteY2" fmla="*/ 0 h 350038"/>
              <a:gd name="connsiteX3" fmla="*/ 940675 w 1697751"/>
              <a:gd name="connsiteY3" fmla="*/ 0 h 350038"/>
              <a:gd name="connsiteX4" fmla="*/ 514049 w 1697751"/>
              <a:gd name="connsiteY4" fmla="*/ 0 h 350038"/>
              <a:gd name="connsiteX5" fmla="*/ 481285 w 1697751"/>
              <a:gd name="connsiteY5" fmla="*/ 0 h 350038"/>
              <a:gd name="connsiteX6" fmla="*/ 235059 w 1697751"/>
              <a:gd name="connsiteY6" fmla="*/ 0 h 350038"/>
              <a:gd name="connsiteX7" fmla="*/ 145289 w 1697751"/>
              <a:gd name="connsiteY7" fmla="*/ 76635 h 350038"/>
              <a:gd name="connsiteX8" fmla="*/ 119954 w 1697751"/>
              <a:gd name="connsiteY8" fmla="*/ 269154 h 350038"/>
              <a:gd name="connsiteX9" fmla="*/ 37065 w 1697751"/>
              <a:gd name="connsiteY9" fmla="*/ 341877 h 350038"/>
              <a:gd name="connsiteX10" fmla="*/ 0 w 1697751"/>
              <a:gd name="connsiteY10" fmla="*/ 341877 h 350038"/>
              <a:gd name="connsiteX11" fmla="*/ 0 w 1697751"/>
              <a:gd name="connsiteY11" fmla="*/ 350038 h 350038"/>
              <a:gd name="connsiteX12" fmla="*/ 481285 w 1697751"/>
              <a:gd name="connsiteY12" fmla="*/ 350038 h 350038"/>
              <a:gd name="connsiteX13" fmla="*/ 514049 w 1697751"/>
              <a:gd name="connsiteY13" fmla="*/ 350038 h 350038"/>
              <a:gd name="connsiteX14" fmla="*/ 1158689 w 1697751"/>
              <a:gd name="connsiteY14" fmla="*/ 350038 h 350038"/>
              <a:gd name="connsiteX15" fmla="*/ 1379582 w 1697751"/>
              <a:gd name="connsiteY15" fmla="*/ 350038 h 350038"/>
              <a:gd name="connsiteX16" fmla="*/ 1697751 w 1697751"/>
              <a:gd name="connsiteY16" fmla="*/ 350038 h 350038"/>
              <a:gd name="connsiteX17" fmla="*/ 1697751 w 1697751"/>
              <a:gd name="connsiteY17" fmla="*/ 341877 h 350038"/>
              <a:gd name="connsiteX18" fmla="*/ 1660686 w 1697751"/>
              <a:gd name="connsiteY18" fmla="*/ 341877 h 350038"/>
              <a:gd name="connsiteX19" fmla="*/ 1577796 w 1697751"/>
              <a:gd name="connsiteY19" fmla="*/ 269154 h 350038"/>
              <a:gd name="connsiteX20" fmla="*/ 1552461 w 1697751"/>
              <a:gd name="connsiteY20" fmla="*/ 76635 h 350038"/>
              <a:gd name="connsiteX21" fmla="*/ 1462691 w 1697751"/>
              <a:gd name="connsiteY21" fmla="*/ 0 h 350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97751" h="350038">
                <a:moveTo>
                  <a:pt x="1462691" y="0"/>
                </a:moveTo>
                <a:lnTo>
                  <a:pt x="1379582" y="0"/>
                </a:lnTo>
                <a:lnTo>
                  <a:pt x="1158689" y="0"/>
                </a:lnTo>
                <a:lnTo>
                  <a:pt x="940675" y="0"/>
                </a:lnTo>
                <a:lnTo>
                  <a:pt x="514049" y="0"/>
                </a:lnTo>
                <a:lnTo>
                  <a:pt x="481285" y="0"/>
                </a:lnTo>
                <a:lnTo>
                  <a:pt x="235059" y="0"/>
                </a:lnTo>
                <a:cubicBezTo>
                  <a:pt x="190361" y="-14"/>
                  <a:pt x="152297" y="32487"/>
                  <a:pt x="145289" y="76635"/>
                </a:cubicBezTo>
                <a:lnTo>
                  <a:pt x="119954" y="269154"/>
                </a:lnTo>
                <a:cubicBezTo>
                  <a:pt x="114589" y="310818"/>
                  <a:pt x="79071" y="341984"/>
                  <a:pt x="37065" y="341877"/>
                </a:cubicBezTo>
                <a:lnTo>
                  <a:pt x="0" y="341877"/>
                </a:lnTo>
                <a:lnTo>
                  <a:pt x="0" y="350038"/>
                </a:lnTo>
                <a:lnTo>
                  <a:pt x="481285" y="350038"/>
                </a:lnTo>
                <a:lnTo>
                  <a:pt x="514049" y="350038"/>
                </a:lnTo>
                <a:lnTo>
                  <a:pt x="1158689" y="350038"/>
                </a:lnTo>
                <a:lnTo>
                  <a:pt x="1379582" y="350038"/>
                </a:lnTo>
                <a:lnTo>
                  <a:pt x="1697751" y="350038"/>
                </a:lnTo>
                <a:lnTo>
                  <a:pt x="1697751" y="341877"/>
                </a:lnTo>
                <a:lnTo>
                  <a:pt x="1660686" y="341877"/>
                </a:lnTo>
                <a:cubicBezTo>
                  <a:pt x="1618680" y="341984"/>
                  <a:pt x="1583162" y="310818"/>
                  <a:pt x="1577796" y="269154"/>
                </a:cubicBezTo>
                <a:lnTo>
                  <a:pt x="1552461" y="76635"/>
                </a:lnTo>
                <a:cubicBezTo>
                  <a:pt x="1545453" y="32487"/>
                  <a:pt x="1507390" y="-14"/>
                  <a:pt x="1462691" y="0"/>
                </a:cubicBezTo>
                <a:close/>
              </a:path>
            </a:pathLst>
          </a:custGeom>
          <a:solidFill>
            <a:srgbClr val="074DB5"/>
          </a:solidFill>
          <a:ln w="15875">
            <a:noFill/>
          </a:ln>
          <a:effectLst>
            <a:outerShdw blurRad="1270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gradFill>
                <a:gsLst>
                  <a:gs pos="100000">
                    <a:prstClr val="black"/>
                  </a:gs>
                  <a:gs pos="100000">
                    <a:prstClr val="white"/>
                  </a:gs>
                </a:gsLst>
              </a:gradFill>
              <a:latin typeface="Arial"/>
              <a:ea typeface="나눔스퀘어 Bold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F9F2CD-CDB8-0385-C43A-8D1961A8EB20}"/>
              </a:ext>
            </a:extLst>
          </p:cNvPr>
          <p:cNvSpPr txBox="1"/>
          <p:nvPr/>
        </p:nvSpPr>
        <p:spPr>
          <a:xfrm rot="10800000" flipV="1">
            <a:off x="6787993" y="1204245"/>
            <a:ext cx="649216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</a:rPr>
              <a:t>STEP</a:t>
            </a:r>
            <a:r>
              <a:rPr lang="en-US" altLang="ko-KR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 </a:t>
            </a:r>
            <a:r>
              <a:rPr lang="en-US" altLang="ko-KR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5</a:t>
            </a:r>
            <a:endParaRPr lang="ko-KR" altLang="en-US" b="1" spc="-150">
              <a:gradFill>
                <a:gsLst>
                  <a:gs pos="100000">
                    <a:schemeClr val="bg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D7E253C-8323-98FA-5DD5-D288C0BE1F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Ⅱ</a:t>
            </a:r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5E8D324-6B0E-949B-37BD-E1FD722EA1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0963" y="307361"/>
            <a:ext cx="6844823" cy="430887"/>
          </a:xfrm>
        </p:spPr>
        <p:txBody>
          <a:bodyPr wrap="none"/>
          <a:lstStyle/>
          <a:p>
            <a:r>
              <a:rPr lang="ko-KR" altLang="en-US" dirty="0"/>
              <a:t>직장 내 괴롭힘 사건 어떻게 처리해야 할까요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140" name="사각형: 둥근 한쪽 모서리 139">
            <a:extLst>
              <a:ext uri="{FF2B5EF4-FFF2-40B4-BE49-F238E27FC236}">
                <a16:creationId xmlns:a16="http://schemas.microsoft.com/office/drawing/2014/main" id="{E7570917-A9D2-2E19-B51C-3ADB9F486853}"/>
              </a:ext>
            </a:extLst>
          </p:cNvPr>
          <p:cNvSpPr/>
          <p:nvPr/>
        </p:nvSpPr>
        <p:spPr>
          <a:xfrm rot="10800000">
            <a:off x="482350" y="1507597"/>
            <a:ext cx="11709650" cy="583642"/>
          </a:xfrm>
          <a:prstGeom prst="round1Rect">
            <a:avLst>
              <a:gd name="adj" fmla="val 27547"/>
            </a:avLst>
          </a:prstGeom>
          <a:solidFill>
            <a:srgbClr val="074D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72C30BBE-BC5E-20C1-F406-26E0193DDF30}"/>
              </a:ext>
            </a:extLst>
          </p:cNvPr>
          <p:cNvSpPr txBox="1"/>
          <p:nvPr/>
        </p:nvSpPr>
        <p:spPr>
          <a:xfrm>
            <a:off x="672850" y="1643765"/>
            <a:ext cx="948978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1800"/>
              </a:spcBef>
            </a:pPr>
            <a:r>
              <a:rPr lang="ko-KR" altLang="en-US" sz="2000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모니터링</a:t>
            </a:r>
            <a:endParaRPr lang="en-US" altLang="ko-KR" sz="2000" spc="-150">
              <a:gradFill>
                <a:gsLst>
                  <a:gs pos="100000">
                    <a:schemeClr val="bg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cxnSp>
        <p:nvCxnSpPr>
          <p:cNvPr id="98" name="직선 연결선 97">
            <a:extLst>
              <a:ext uri="{FF2B5EF4-FFF2-40B4-BE49-F238E27FC236}">
                <a16:creationId xmlns:a16="http://schemas.microsoft.com/office/drawing/2014/main" id="{47501DD6-7BEA-E793-4440-4698A037B57F}"/>
              </a:ext>
            </a:extLst>
          </p:cNvPr>
          <p:cNvCxnSpPr>
            <a:cxnSpLocks/>
          </p:cNvCxnSpPr>
          <p:nvPr/>
        </p:nvCxnSpPr>
        <p:spPr>
          <a:xfrm>
            <a:off x="482600" y="1499833"/>
            <a:ext cx="11722100" cy="0"/>
          </a:xfrm>
          <a:prstGeom prst="line">
            <a:avLst/>
          </a:prstGeom>
          <a:ln w="22225">
            <a:solidFill>
              <a:srgbClr val="074D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6" name="그림 175">
            <a:extLst>
              <a:ext uri="{FF2B5EF4-FFF2-40B4-BE49-F238E27FC236}">
                <a16:creationId xmlns:a16="http://schemas.microsoft.com/office/drawing/2014/main" id="{7F1E9E87-3E41-A341-FCA4-06621C8BA9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60"/>
          <a:stretch/>
        </p:blipFill>
        <p:spPr>
          <a:xfrm>
            <a:off x="9594915" y="1135567"/>
            <a:ext cx="1823147" cy="982158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82CD6D6F-C28B-4A95-CD31-3DABF27A6937}"/>
              </a:ext>
            </a:extLst>
          </p:cNvPr>
          <p:cNvSpPr/>
          <p:nvPr/>
        </p:nvSpPr>
        <p:spPr>
          <a:xfrm>
            <a:off x="1069850" y="2524125"/>
            <a:ext cx="3108575" cy="1193346"/>
          </a:xfrm>
          <a:prstGeom prst="roundRect">
            <a:avLst>
              <a:gd name="adj" fmla="val 8731"/>
            </a:avLst>
          </a:prstGeom>
          <a:solidFill>
            <a:schemeClr val="bg1"/>
          </a:solidFill>
          <a:ln w="25400">
            <a:solidFill>
              <a:srgbClr val="0D82D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514DFFA3-6AF7-5FBE-5D38-376EB40FA7B3}"/>
              </a:ext>
            </a:extLst>
          </p:cNvPr>
          <p:cNvSpPr/>
          <p:nvPr/>
        </p:nvSpPr>
        <p:spPr>
          <a:xfrm>
            <a:off x="4541713" y="2524125"/>
            <a:ext cx="3108575" cy="1193346"/>
          </a:xfrm>
          <a:prstGeom prst="roundRect">
            <a:avLst>
              <a:gd name="adj" fmla="val 8731"/>
            </a:avLst>
          </a:prstGeom>
          <a:solidFill>
            <a:schemeClr val="bg1"/>
          </a:solidFill>
          <a:ln w="25400">
            <a:solidFill>
              <a:srgbClr val="0D82D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9936F4D-C995-A5DC-5232-4C84867644E5}"/>
              </a:ext>
            </a:extLst>
          </p:cNvPr>
          <p:cNvSpPr/>
          <p:nvPr/>
        </p:nvSpPr>
        <p:spPr>
          <a:xfrm>
            <a:off x="8013575" y="2524125"/>
            <a:ext cx="3108575" cy="1193346"/>
          </a:xfrm>
          <a:prstGeom prst="roundRect">
            <a:avLst>
              <a:gd name="adj" fmla="val 8731"/>
            </a:avLst>
          </a:prstGeom>
          <a:solidFill>
            <a:schemeClr val="bg1"/>
          </a:solidFill>
          <a:ln w="25400">
            <a:solidFill>
              <a:srgbClr val="0D82D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5A9FE56-506E-69C9-B148-2134DE9C8511}"/>
              </a:ext>
            </a:extLst>
          </p:cNvPr>
          <p:cNvSpPr txBox="1"/>
          <p:nvPr/>
        </p:nvSpPr>
        <p:spPr>
          <a:xfrm>
            <a:off x="1995761" y="2629555"/>
            <a:ext cx="1256755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spcBef>
                <a:spcPts val="1800"/>
              </a:spcBef>
            </a:pPr>
            <a:r>
              <a:rPr lang="ko-KR" altLang="en-US" sz="2000" b="1" spc="-150" dirty="0">
                <a:gradFill>
                  <a:gsLst>
                    <a:gs pos="100000">
                      <a:srgbClr val="0D82D4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피해자 지원</a:t>
            </a:r>
            <a:endParaRPr lang="en-US" altLang="ko-KR" sz="2000" spc="-150" dirty="0">
              <a:gradFill>
                <a:gsLst>
                  <a:gs pos="100000">
                    <a:srgbClr val="0D82D4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4E9724B-D212-1520-B68D-A4BBD0B161C5}"/>
              </a:ext>
            </a:extLst>
          </p:cNvPr>
          <p:cNvSpPr txBox="1"/>
          <p:nvPr/>
        </p:nvSpPr>
        <p:spPr>
          <a:xfrm>
            <a:off x="1102892" y="3134768"/>
            <a:ext cx="3042500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ko-KR" altLang="en-US" sz="1400" spc="-12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행위자에 의한 직장 내 괴롭힘 재발 여부</a:t>
            </a:r>
            <a:r>
              <a:rPr lang="en-US" altLang="ko-KR" sz="1400" spc="-12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, </a:t>
            </a:r>
          </a:p>
          <a:p>
            <a:pPr algn="ctr"/>
            <a:r>
              <a:rPr lang="ko-KR" altLang="en-US" sz="1400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보복 등이 발생하지 않는지 확인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E7025A0-25A3-F743-7B92-E14D4644C2B3}"/>
              </a:ext>
            </a:extLst>
          </p:cNvPr>
          <p:cNvSpPr txBox="1"/>
          <p:nvPr/>
        </p:nvSpPr>
        <p:spPr>
          <a:xfrm>
            <a:off x="4922602" y="2629555"/>
            <a:ext cx="2346796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spcBef>
                <a:spcPts val="1800"/>
              </a:spcBef>
            </a:pPr>
            <a:r>
              <a:rPr lang="ko-KR" altLang="en-US" sz="2000" b="1" spc="-150">
                <a:gradFill>
                  <a:gsLst>
                    <a:gs pos="100000">
                      <a:srgbClr val="0D82D4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교육 및 조직문화 점검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DC26C6D-90FD-0890-B8EC-2FEF6A617761}"/>
              </a:ext>
            </a:extLst>
          </p:cNvPr>
          <p:cNvSpPr txBox="1"/>
          <p:nvPr/>
        </p:nvSpPr>
        <p:spPr>
          <a:xfrm>
            <a:off x="4638069" y="3106193"/>
            <a:ext cx="29158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ko-KR" altLang="en-US" sz="1400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직장 내 괴롭힘 행위 상황과 회사의</a:t>
            </a:r>
            <a:endParaRPr lang="en-US" altLang="ko-KR" sz="1400" spc="-100" dirty="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  <a:p>
            <a:pPr algn="ctr"/>
            <a:r>
              <a:rPr lang="ko-KR" altLang="en-US" sz="1400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조치를 알리고 조직문화를 진단</a:t>
            </a:r>
            <a:r>
              <a:rPr lang="en-US" altLang="ko-KR" sz="1400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 </a:t>
            </a:r>
            <a:r>
              <a:rPr lang="ko-KR" altLang="en-US" sz="1400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및</a:t>
            </a:r>
            <a:r>
              <a:rPr lang="en-US" altLang="ko-KR" sz="1400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 </a:t>
            </a:r>
            <a:r>
              <a:rPr lang="ko-KR" altLang="en-US" sz="1400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점검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2EC2E8C-4E29-C7E5-A054-FD87B3AA0724}"/>
              </a:ext>
            </a:extLst>
          </p:cNvPr>
          <p:cNvSpPr txBox="1"/>
          <p:nvPr/>
        </p:nvSpPr>
        <p:spPr>
          <a:xfrm>
            <a:off x="8548352" y="2629555"/>
            <a:ext cx="2039020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spcBef>
                <a:spcPts val="1800"/>
              </a:spcBef>
            </a:pPr>
            <a:r>
              <a:rPr lang="ko-KR" altLang="en-US" sz="2000" b="1" spc="-150" dirty="0">
                <a:gradFill>
                  <a:gsLst>
                    <a:gs pos="100000">
                      <a:srgbClr val="0D82D4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재발방지 대책 수립</a:t>
            </a:r>
            <a:endParaRPr lang="en-US" altLang="ko-KR" sz="2000" spc="-150" dirty="0">
              <a:gradFill>
                <a:gsLst>
                  <a:gs pos="100000">
                    <a:srgbClr val="0D82D4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D2CFF00-DE66-6A96-47D0-7F0CE7B536E1}"/>
              </a:ext>
            </a:extLst>
          </p:cNvPr>
          <p:cNvSpPr txBox="1"/>
          <p:nvPr/>
        </p:nvSpPr>
        <p:spPr>
          <a:xfrm>
            <a:off x="8109932" y="3106193"/>
            <a:ext cx="29158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ko-KR" altLang="en-US" sz="1400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직장 내 괴롭힘 사건이 재발하지 않도록</a:t>
            </a:r>
            <a:endParaRPr lang="en-US" altLang="ko-KR" sz="1400" spc="-100" dirty="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  <a:p>
            <a:pPr algn="ctr"/>
            <a:r>
              <a:rPr lang="ko-KR" altLang="en-US" sz="1400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재발방지 대책 수립</a:t>
            </a:r>
          </a:p>
        </p:txBody>
      </p:sp>
      <p:cxnSp>
        <p:nvCxnSpPr>
          <p:cNvPr id="47" name="직선 연결선 46">
            <a:extLst>
              <a:ext uri="{FF2B5EF4-FFF2-40B4-BE49-F238E27FC236}">
                <a16:creationId xmlns:a16="http://schemas.microsoft.com/office/drawing/2014/main" id="{D39DBB3C-C1B2-9A12-0683-72F5F83F6FAC}"/>
              </a:ext>
            </a:extLst>
          </p:cNvPr>
          <p:cNvCxnSpPr>
            <a:cxnSpLocks/>
          </p:cNvCxnSpPr>
          <p:nvPr/>
        </p:nvCxnSpPr>
        <p:spPr>
          <a:xfrm>
            <a:off x="1305668" y="3006725"/>
            <a:ext cx="2636939" cy="0"/>
          </a:xfrm>
          <a:prstGeom prst="line">
            <a:avLst/>
          </a:prstGeom>
          <a:solidFill>
            <a:schemeClr val="bg1"/>
          </a:solidFill>
          <a:ln w="12700">
            <a:solidFill>
              <a:srgbClr val="0D82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직선 연결선 47">
            <a:extLst>
              <a:ext uri="{FF2B5EF4-FFF2-40B4-BE49-F238E27FC236}">
                <a16:creationId xmlns:a16="http://schemas.microsoft.com/office/drawing/2014/main" id="{7D4A39EC-F22F-10B5-0551-02CF819DBD3E}"/>
              </a:ext>
            </a:extLst>
          </p:cNvPr>
          <p:cNvCxnSpPr>
            <a:cxnSpLocks/>
          </p:cNvCxnSpPr>
          <p:nvPr/>
        </p:nvCxnSpPr>
        <p:spPr>
          <a:xfrm>
            <a:off x="4777531" y="3006725"/>
            <a:ext cx="2636939" cy="0"/>
          </a:xfrm>
          <a:prstGeom prst="line">
            <a:avLst/>
          </a:prstGeom>
          <a:solidFill>
            <a:schemeClr val="bg1"/>
          </a:solidFill>
          <a:ln w="12700">
            <a:solidFill>
              <a:srgbClr val="0D82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직선 연결선 48">
            <a:extLst>
              <a:ext uri="{FF2B5EF4-FFF2-40B4-BE49-F238E27FC236}">
                <a16:creationId xmlns:a16="http://schemas.microsoft.com/office/drawing/2014/main" id="{FFCF82B0-867F-77D4-F9F4-7BC1254FF722}"/>
              </a:ext>
            </a:extLst>
          </p:cNvPr>
          <p:cNvCxnSpPr>
            <a:cxnSpLocks/>
          </p:cNvCxnSpPr>
          <p:nvPr/>
        </p:nvCxnSpPr>
        <p:spPr>
          <a:xfrm>
            <a:off x="8249393" y="3006725"/>
            <a:ext cx="2636939" cy="0"/>
          </a:xfrm>
          <a:prstGeom prst="line">
            <a:avLst/>
          </a:prstGeom>
          <a:solidFill>
            <a:schemeClr val="bg1"/>
          </a:solidFill>
          <a:ln w="12700">
            <a:solidFill>
              <a:srgbClr val="0D82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사각형: 둥근 대각선 방향 모서리 49">
            <a:extLst>
              <a:ext uri="{FF2B5EF4-FFF2-40B4-BE49-F238E27FC236}">
                <a16:creationId xmlns:a16="http://schemas.microsoft.com/office/drawing/2014/main" id="{C989CA89-7984-10B5-DC3A-E00AE61E90F1}"/>
              </a:ext>
            </a:extLst>
          </p:cNvPr>
          <p:cNvSpPr/>
          <p:nvPr/>
        </p:nvSpPr>
        <p:spPr>
          <a:xfrm>
            <a:off x="7889750" y="2419350"/>
            <a:ext cx="377950" cy="377950"/>
          </a:xfrm>
          <a:prstGeom prst="round2DiagRect">
            <a:avLst/>
          </a:prstGeom>
          <a:solidFill>
            <a:srgbClr val="0D82D4"/>
          </a:solidFill>
          <a:ln>
            <a:solidFill>
              <a:schemeClr val="bg1"/>
            </a:solidFill>
          </a:ln>
          <a:effectLst>
            <a:outerShdw blurRad="50800" dist="762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</a:rPr>
              <a:t>3</a:t>
            </a:r>
            <a:endParaRPr lang="ko-KR" altLang="en-US" b="1">
              <a:gradFill>
                <a:gsLst>
                  <a:gs pos="100000">
                    <a:schemeClr val="bg1"/>
                  </a:gs>
                  <a:gs pos="100000">
                    <a:srgbClr val="303B4A"/>
                  </a:gs>
                </a:gsLst>
                <a:lin ang="27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51" name="사각형: 둥근 대각선 방향 모서리 50">
            <a:extLst>
              <a:ext uri="{FF2B5EF4-FFF2-40B4-BE49-F238E27FC236}">
                <a16:creationId xmlns:a16="http://schemas.microsoft.com/office/drawing/2014/main" id="{26EA9CC4-06ED-B3FC-373D-66E84FEFD821}"/>
              </a:ext>
            </a:extLst>
          </p:cNvPr>
          <p:cNvSpPr/>
          <p:nvPr/>
        </p:nvSpPr>
        <p:spPr>
          <a:xfrm>
            <a:off x="4417888" y="2419350"/>
            <a:ext cx="377950" cy="377950"/>
          </a:xfrm>
          <a:prstGeom prst="round2DiagRect">
            <a:avLst/>
          </a:prstGeom>
          <a:solidFill>
            <a:srgbClr val="0D82D4"/>
          </a:solidFill>
          <a:ln>
            <a:solidFill>
              <a:schemeClr val="bg1"/>
            </a:solidFill>
          </a:ln>
          <a:effectLst>
            <a:outerShdw blurRad="50800" dist="762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</a:rPr>
              <a:t>2</a:t>
            </a:r>
            <a:endParaRPr lang="ko-KR" altLang="en-US" b="1" dirty="0">
              <a:gradFill>
                <a:gsLst>
                  <a:gs pos="100000">
                    <a:schemeClr val="bg1"/>
                  </a:gs>
                  <a:gs pos="100000">
                    <a:srgbClr val="303B4A"/>
                  </a:gs>
                </a:gsLst>
                <a:lin ang="27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52" name="사각형: 둥근 대각선 방향 모서리 51">
            <a:extLst>
              <a:ext uri="{FF2B5EF4-FFF2-40B4-BE49-F238E27FC236}">
                <a16:creationId xmlns:a16="http://schemas.microsoft.com/office/drawing/2014/main" id="{6AEA5C91-1402-6425-8DFF-83B77ADB7C10}"/>
              </a:ext>
            </a:extLst>
          </p:cNvPr>
          <p:cNvSpPr/>
          <p:nvPr/>
        </p:nvSpPr>
        <p:spPr>
          <a:xfrm>
            <a:off x="946025" y="2419350"/>
            <a:ext cx="377950" cy="377950"/>
          </a:xfrm>
          <a:prstGeom prst="round2DiagRect">
            <a:avLst/>
          </a:prstGeom>
          <a:solidFill>
            <a:srgbClr val="0D82D4"/>
          </a:solidFill>
          <a:ln>
            <a:solidFill>
              <a:schemeClr val="bg1"/>
            </a:solidFill>
          </a:ln>
          <a:effectLst>
            <a:outerShdw blurRad="50800" dist="762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</a:rPr>
              <a:t>1</a:t>
            </a:r>
            <a:endParaRPr lang="ko-KR" altLang="en-US" b="1">
              <a:gradFill>
                <a:gsLst>
                  <a:gs pos="100000">
                    <a:schemeClr val="bg1"/>
                  </a:gs>
                  <a:gs pos="100000">
                    <a:srgbClr val="303B4A"/>
                  </a:gs>
                </a:gsLst>
                <a:lin ang="27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277763-EF5D-6C3A-A3D7-AA93A900957A}"/>
              </a:ext>
            </a:extLst>
          </p:cNvPr>
          <p:cNvSpPr txBox="1"/>
          <p:nvPr/>
        </p:nvSpPr>
        <p:spPr>
          <a:xfrm>
            <a:off x="809353" y="4509824"/>
            <a:ext cx="1327286" cy="65402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300"/>
              </a:spcBef>
            </a:pPr>
            <a:r>
              <a:rPr lang="ko-KR" altLang="en-US" sz="2000" b="1" spc="-15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불리한 처우 </a:t>
            </a:r>
            <a:endParaRPr lang="en-US" altLang="ko-KR" sz="2000" b="1" spc="-15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  <a:p>
            <a:pPr>
              <a:spcBef>
                <a:spcPts val="300"/>
              </a:spcBef>
            </a:pPr>
            <a:r>
              <a:rPr lang="ko-KR" altLang="en-US" sz="2000" b="1" spc="-15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금지</a:t>
            </a:r>
            <a:r>
              <a:rPr lang="en-US" altLang="ko-KR" sz="2000" b="1" spc="-15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!!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2657C8C-741A-5252-C0B2-3A9EE626B8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" b="48597"/>
          <a:stretch/>
        </p:blipFill>
        <p:spPr>
          <a:xfrm flipH="1">
            <a:off x="780473" y="5275316"/>
            <a:ext cx="1638875" cy="108738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7B6AB63-9F17-FFEB-9A0C-A8953A123E19}"/>
              </a:ext>
            </a:extLst>
          </p:cNvPr>
          <p:cNvSpPr txBox="1"/>
          <p:nvPr/>
        </p:nvSpPr>
        <p:spPr>
          <a:xfrm>
            <a:off x="2796903" y="4449499"/>
            <a:ext cx="8281113" cy="59247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300"/>
              </a:spcBef>
            </a:pPr>
            <a:r>
              <a:rPr lang="ko-KR" altLang="en-US" b="1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직장 내 괴롭힘 사실의 신고 및 피해 주장을 이유로 근로자를 해고하거나 그 밖의 불리한 </a:t>
            </a:r>
            <a:endParaRPr lang="en-US" altLang="ko-KR" b="1" spc="-150" dirty="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  <a:p>
            <a:pPr>
              <a:spcBef>
                <a:spcPts val="300"/>
              </a:spcBef>
            </a:pPr>
            <a:r>
              <a:rPr lang="ko-KR" altLang="en-US" b="1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처우를 해서는 안됩니다</a:t>
            </a:r>
            <a:r>
              <a:rPr lang="en-US" altLang="ko-KR" b="1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B96CFCA-114A-A90A-2971-F5FAA60A1F20}"/>
              </a:ext>
            </a:extLst>
          </p:cNvPr>
          <p:cNvSpPr txBox="1"/>
          <p:nvPr/>
        </p:nvSpPr>
        <p:spPr>
          <a:xfrm>
            <a:off x="2787378" y="5182924"/>
            <a:ext cx="8667437" cy="92589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 위반 시 </a:t>
            </a:r>
            <a:r>
              <a:rPr lang="en-US" altLang="ko-KR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3</a:t>
            </a:r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년 이하의 징역 또는 </a:t>
            </a:r>
            <a:r>
              <a:rPr lang="en-US" altLang="ko-KR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3</a:t>
            </a:r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천만 원 이하의 벌금에 처할 수</a:t>
            </a:r>
            <a:r>
              <a:rPr lang="en-US" altLang="ko-KR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 </a:t>
            </a:r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있으며</a:t>
            </a:r>
            <a:r>
              <a:rPr lang="en-US" altLang="ko-KR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, </a:t>
            </a:r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민사적으로도 불법행위가 성립해 손해배상 책임을</a:t>
            </a:r>
            <a:endParaRPr lang="en-US" altLang="ko-KR" sz="1400" spc="-150" dirty="0">
              <a:gradFill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  <a:p>
            <a:pPr indent="101600"/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질 수 있으니 주의해야 합니다</a:t>
            </a:r>
            <a:r>
              <a:rPr lang="en-US" altLang="ko-KR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(</a:t>
            </a:r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근로기준법 제</a:t>
            </a:r>
            <a:r>
              <a:rPr lang="en-US" altLang="ko-KR" sz="1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109</a:t>
            </a:r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조</a:t>
            </a:r>
            <a:r>
              <a:rPr lang="en-US" altLang="ko-KR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-</a:t>
            </a:r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제</a:t>
            </a:r>
            <a:r>
              <a:rPr lang="en-US" altLang="ko-KR" sz="1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76</a:t>
            </a:r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의</a:t>
            </a:r>
            <a:r>
              <a:rPr lang="en-US" altLang="ko-KR" sz="1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3</a:t>
            </a:r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제</a:t>
            </a:r>
            <a:r>
              <a:rPr lang="en-US" altLang="ko-KR" sz="1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6</a:t>
            </a:r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항 위반</a:t>
            </a:r>
            <a:r>
              <a:rPr lang="en-US" altLang="ko-KR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).</a:t>
            </a:r>
          </a:p>
          <a:p>
            <a:pPr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 최근 대법원은 피해 근로자의 의사에 반하는 전보조치는 불리한 처우에 해당한다고 보아</a:t>
            </a:r>
            <a:r>
              <a:rPr lang="en-US" altLang="ko-KR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, </a:t>
            </a:r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사용자에게 징역 </a:t>
            </a:r>
            <a:r>
              <a:rPr lang="en-US" altLang="ko-KR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6</a:t>
            </a:r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개월</a:t>
            </a:r>
            <a:r>
              <a:rPr lang="en-US" altLang="ko-KR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,</a:t>
            </a:r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 집행유예</a:t>
            </a:r>
            <a:endParaRPr lang="en-US" altLang="ko-KR" sz="1400" spc="-150" dirty="0">
              <a:gradFill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  <a:p>
            <a:pPr marL="114300"/>
            <a:r>
              <a:rPr lang="en-US" altLang="ko-KR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2</a:t>
            </a:r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년의 형을 최초로 선고한 바 있습니다</a:t>
            </a:r>
            <a:r>
              <a:rPr lang="en-US" altLang="ko-KR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(</a:t>
            </a:r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대법원 </a:t>
            </a:r>
            <a:r>
              <a:rPr lang="en-US" altLang="ko-KR" sz="1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2022. 7. 12. </a:t>
            </a:r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선고 </a:t>
            </a:r>
            <a:r>
              <a:rPr lang="en-US" altLang="ko-KR" sz="1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2022</a:t>
            </a:r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도</a:t>
            </a:r>
            <a:r>
              <a:rPr lang="en-US" altLang="ko-KR" sz="140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4925</a:t>
            </a:r>
            <a:r>
              <a:rPr lang="en-US" altLang="ko-KR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 </a:t>
            </a:r>
            <a:r>
              <a:rPr lang="ko-KR" altLang="en-US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판결</a:t>
            </a:r>
            <a:r>
              <a:rPr lang="en-US" altLang="ko-KR" sz="1400" spc="-150" dirty="0">
                <a:gradFill>
                  <a:gsLst>
                    <a:gs pos="10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215647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C32B86AC-253D-41BE-46A1-6C453F834A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Ⅲ</a:t>
            </a:r>
            <a:endParaRPr lang="ko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5B9044D-5EE6-D0E1-9EDA-5F54AA5C91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0963" y="307361"/>
            <a:ext cx="11083890" cy="430887"/>
          </a:xfrm>
        </p:spPr>
        <p:txBody>
          <a:bodyPr/>
          <a:lstStyle/>
          <a:p>
            <a:r>
              <a:rPr lang="ko-KR" altLang="en-US" dirty="0"/>
              <a:t>직장 내 괴롭힘은 구체적으로 어떤 것인가요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57" name="사각형: 둥근 모서리 56">
            <a:extLst>
              <a:ext uri="{FF2B5EF4-FFF2-40B4-BE49-F238E27FC236}">
                <a16:creationId xmlns:a16="http://schemas.microsoft.com/office/drawing/2014/main" id="{7744CBCA-A4DE-4A42-A661-673035EBC94D}"/>
              </a:ext>
            </a:extLst>
          </p:cNvPr>
          <p:cNvSpPr/>
          <p:nvPr/>
        </p:nvSpPr>
        <p:spPr>
          <a:xfrm>
            <a:off x="482600" y="3530888"/>
            <a:ext cx="9080500" cy="2831812"/>
          </a:xfrm>
          <a:prstGeom prst="roundRect">
            <a:avLst>
              <a:gd name="adj" fmla="val 4110"/>
            </a:avLst>
          </a:prstGeom>
          <a:solidFill>
            <a:schemeClr val="bg1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grpSp>
        <p:nvGrpSpPr>
          <p:cNvPr id="59" name="그룹 58">
            <a:extLst>
              <a:ext uri="{FF2B5EF4-FFF2-40B4-BE49-F238E27FC236}">
                <a16:creationId xmlns:a16="http://schemas.microsoft.com/office/drawing/2014/main" id="{ADA68CD6-5545-4023-911F-1F0EA5F6B902}"/>
              </a:ext>
            </a:extLst>
          </p:cNvPr>
          <p:cNvGrpSpPr/>
          <p:nvPr/>
        </p:nvGrpSpPr>
        <p:grpSpPr>
          <a:xfrm>
            <a:off x="533680" y="1263840"/>
            <a:ext cx="10818605" cy="990015"/>
            <a:chOff x="533680" y="1314640"/>
            <a:chExt cx="10818605" cy="990015"/>
          </a:xfrm>
        </p:grpSpPr>
        <p:grpSp>
          <p:nvGrpSpPr>
            <p:cNvPr id="60" name="그룹 59">
              <a:extLst>
                <a:ext uri="{FF2B5EF4-FFF2-40B4-BE49-F238E27FC236}">
                  <a16:creationId xmlns:a16="http://schemas.microsoft.com/office/drawing/2014/main" id="{5464DEA1-4D68-436A-8626-0FB867681D7B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64" name="Freeform 5">
                <a:extLst>
                  <a:ext uri="{FF2B5EF4-FFF2-40B4-BE49-F238E27FC236}">
                    <a16:creationId xmlns:a16="http://schemas.microsoft.com/office/drawing/2014/main" id="{9F2EEC2A-ADCE-4019-A5BB-0AE8090B4E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66" name="Freeform 6">
                <a:extLst>
                  <a:ext uri="{FF2B5EF4-FFF2-40B4-BE49-F238E27FC236}">
                    <a16:creationId xmlns:a16="http://schemas.microsoft.com/office/drawing/2014/main" id="{FC66A2F4-0D1B-41FA-B8CB-0B21188F73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1F82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E17A3547-9097-4894-B91C-B56982A4832C}"/>
                </a:ext>
              </a:extLst>
            </p:cNvPr>
            <p:cNvSpPr txBox="1"/>
            <p:nvPr/>
          </p:nvSpPr>
          <p:spPr>
            <a:xfrm>
              <a:off x="806128" y="1314640"/>
              <a:ext cx="10546157" cy="99001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직장 내 괴롭힘의 정의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사용자 또는 근로자가 직장에서의 지위 또는 관계 등의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우위를 이용하여 업무상 적정범위를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넘어 </a:t>
              </a:r>
              <a:r>
                <a:rPr kumimoji="0" lang="ko-KR" altLang="en-US" sz="1800" b="0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신체적ㆍ정신적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고통을 주거나 근무환경을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악화시키는 행위</a:t>
              </a:r>
            </a:p>
          </p:txBody>
        </p:sp>
      </p:grpSp>
      <p:grpSp>
        <p:nvGrpSpPr>
          <p:cNvPr id="67" name="그룹 66">
            <a:extLst>
              <a:ext uri="{FF2B5EF4-FFF2-40B4-BE49-F238E27FC236}">
                <a16:creationId xmlns:a16="http://schemas.microsoft.com/office/drawing/2014/main" id="{08F79EDB-E4AD-4BD5-A6E2-909CE4215927}"/>
              </a:ext>
            </a:extLst>
          </p:cNvPr>
          <p:cNvGrpSpPr/>
          <p:nvPr/>
        </p:nvGrpSpPr>
        <p:grpSpPr>
          <a:xfrm>
            <a:off x="533680" y="2505799"/>
            <a:ext cx="9316591" cy="648896"/>
            <a:chOff x="533680" y="1314640"/>
            <a:chExt cx="9316591" cy="648896"/>
          </a:xfrm>
        </p:grpSpPr>
        <p:grpSp>
          <p:nvGrpSpPr>
            <p:cNvPr id="68" name="그룹 67">
              <a:extLst>
                <a:ext uri="{FF2B5EF4-FFF2-40B4-BE49-F238E27FC236}">
                  <a16:creationId xmlns:a16="http://schemas.microsoft.com/office/drawing/2014/main" id="{1074767F-9204-472E-B713-980B1C60E4FB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70" name="Freeform 5">
                <a:extLst>
                  <a:ext uri="{FF2B5EF4-FFF2-40B4-BE49-F238E27FC236}">
                    <a16:creationId xmlns:a16="http://schemas.microsoft.com/office/drawing/2014/main" id="{DEAE495F-762A-40A5-9A65-25EB26F44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71" name="Freeform 6">
                <a:extLst>
                  <a:ext uri="{FF2B5EF4-FFF2-40B4-BE49-F238E27FC236}">
                    <a16:creationId xmlns:a16="http://schemas.microsoft.com/office/drawing/2014/main" id="{51F50E2A-B199-448F-B1FD-99A4BB4E2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1F82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3FF87756-FC99-4B9D-AB15-966FAD3FFA3F}"/>
                </a:ext>
              </a:extLst>
            </p:cNvPr>
            <p:cNvSpPr txBox="1"/>
            <p:nvPr/>
          </p:nvSpPr>
          <p:spPr>
            <a:xfrm>
              <a:off x="806128" y="1314640"/>
              <a:ext cx="9044143" cy="64889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직장 내 괴롭힘 판단기준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직장 내 괴롭힘은 행위자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피해자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행위 장소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행위 요건 등 주요 요소를 종합적으로 검토하여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prstClr val="white"/>
                    </a:glow>
                  </a:effectLst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판단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>
                  <a:glow rad="63500">
                    <a:prstClr val="white"/>
                  </a:glow>
                </a:effectLst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72" name="사각형: 둥근 모서리 71">
            <a:extLst>
              <a:ext uri="{FF2B5EF4-FFF2-40B4-BE49-F238E27FC236}">
                <a16:creationId xmlns:a16="http://schemas.microsoft.com/office/drawing/2014/main" id="{7BB38488-9109-4ED8-8AB4-A64FFC7491A1}"/>
              </a:ext>
            </a:extLst>
          </p:cNvPr>
          <p:cNvSpPr/>
          <p:nvPr/>
        </p:nvSpPr>
        <p:spPr>
          <a:xfrm>
            <a:off x="2647950" y="3530888"/>
            <a:ext cx="9080500" cy="2831812"/>
          </a:xfrm>
          <a:prstGeom prst="roundRect">
            <a:avLst>
              <a:gd name="adj" fmla="val 4110"/>
            </a:avLst>
          </a:prstGeom>
          <a:solidFill>
            <a:schemeClr val="bg1"/>
          </a:solidFill>
          <a:ln w="25400">
            <a:solidFill>
              <a:srgbClr val="0D82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grpSp>
        <p:nvGrpSpPr>
          <p:cNvPr id="73" name="그룹 72">
            <a:extLst>
              <a:ext uri="{FF2B5EF4-FFF2-40B4-BE49-F238E27FC236}">
                <a16:creationId xmlns:a16="http://schemas.microsoft.com/office/drawing/2014/main" id="{5E023A58-7226-4552-B8C7-C59DAD173B17}"/>
              </a:ext>
            </a:extLst>
          </p:cNvPr>
          <p:cNvGrpSpPr/>
          <p:nvPr/>
        </p:nvGrpSpPr>
        <p:grpSpPr>
          <a:xfrm>
            <a:off x="714049" y="4737101"/>
            <a:ext cx="1685996" cy="1365138"/>
            <a:chOff x="1283724" y="4401673"/>
            <a:chExt cx="939652" cy="760830"/>
          </a:xfrm>
        </p:grpSpPr>
        <p:cxnSp>
          <p:nvCxnSpPr>
            <p:cNvPr id="74" name="직선 연결선 73">
              <a:extLst>
                <a:ext uri="{FF2B5EF4-FFF2-40B4-BE49-F238E27FC236}">
                  <a16:creationId xmlns:a16="http://schemas.microsoft.com/office/drawing/2014/main" id="{B8FA4E42-2059-4856-B8B1-0C6B874306CD}"/>
                </a:ext>
              </a:extLst>
            </p:cNvPr>
            <p:cNvCxnSpPr>
              <a:cxnSpLocks/>
            </p:cNvCxnSpPr>
            <p:nvPr/>
          </p:nvCxnSpPr>
          <p:spPr>
            <a:xfrm>
              <a:off x="1283724" y="5106948"/>
              <a:ext cx="939652" cy="0"/>
            </a:xfrm>
            <a:prstGeom prst="line">
              <a:avLst/>
            </a:prstGeom>
            <a:ln>
              <a:solidFill>
                <a:schemeClr val="bg1">
                  <a:lumMod val="50000"/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5" name="그래픽 74">
              <a:extLst>
                <a:ext uri="{FF2B5EF4-FFF2-40B4-BE49-F238E27FC236}">
                  <a16:creationId xmlns:a16="http://schemas.microsoft.com/office/drawing/2014/main" id="{AD486076-CA20-49CC-8B1D-EE2AD1E384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1624455" y="4401673"/>
              <a:ext cx="533398" cy="760830"/>
            </a:xfrm>
            <a:prstGeom prst="rect">
              <a:avLst/>
            </a:prstGeom>
          </p:spPr>
        </p:pic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C24EE9C6-9D34-4865-B545-93EAA1EC4179}"/>
              </a:ext>
            </a:extLst>
          </p:cNvPr>
          <p:cNvSpPr txBox="1"/>
          <p:nvPr/>
        </p:nvSpPr>
        <p:spPr>
          <a:xfrm>
            <a:off x="733175" y="3900827"/>
            <a:ext cx="1256754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rgbClr val="074DB5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종합적 판단</a:t>
            </a:r>
          </a:p>
        </p:txBody>
      </p:sp>
      <p:cxnSp>
        <p:nvCxnSpPr>
          <p:cNvPr id="77" name="직선 연결선 76">
            <a:extLst>
              <a:ext uri="{FF2B5EF4-FFF2-40B4-BE49-F238E27FC236}">
                <a16:creationId xmlns:a16="http://schemas.microsoft.com/office/drawing/2014/main" id="{D102D620-7D48-4162-8488-F835D40C7082}"/>
              </a:ext>
            </a:extLst>
          </p:cNvPr>
          <p:cNvCxnSpPr>
            <a:cxnSpLocks/>
            <a:stCxn id="72" idx="1"/>
            <a:endCxn id="72" idx="3"/>
          </p:cNvCxnSpPr>
          <p:nvPr/>
        </p:nvCxnSpPr>
        <p:spPr>
          <a:xfrm>
            <a:off x="2647950" y="4946794"/>
            <a:ext cx="9080500" cy="0"/>
          </a:xfrm>
          <a:prstGeom prst="line">
            <a:avLst/>
          </a:prstGeom>
          <a:solidFill>
            <a:schemeClr val="bg1"/>
          </a:solidFill>
          <a:ln w="25400">
            <a:solidFill>
              <a:srgbClr val="0D82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8" name="사각형: 둥근 위쪽 모서리 77">
            <a:extLst>
              <a:ext uri="{FF2B5EF4-FFF2-40B4-BE49-F238E27FC236}">
                <a16:creationId xmlns:a16="http://schemas.microsoft.com/office/drawing/2014/main" id="{2BC9856A-5215-4E25-996C-41B7670CF848}"/>
              </a:ext>
            </a:extLst>
          </p:cNvPr>
          <p:cNvSpPr/>
          <p:nvPr/>
        </p:nvSpPr>
        <p:spPr>
          <a:xfrm rot="16200000">
            <a:off x="1732110" y="4427680"/>
            <a:ext cx="2831809" cy="1038226"/>
          </a:xfrm>
          <a:prstGeom prst="round2SameRect">
            <a:avLst>
              <a:gd name="adj1" fmla="val 11173"/>
              <a:gd name="adj2" fmla="val 0"/>
            </a:avLst>
          </a:prstGeom>
          <a:solidFill>
            <a:srgbClr val="0D82D4"/>
          </a:solidFill>
          <a:ln w="25400">
            <a:solidFill>
              <a:srgbClr val="0D82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79" name="직사각형 78">
            <a:extLst>
              <a:ext uri="{FF2B5EF4-FFF2-40B4-BE49-F238E27FC236}">
                <a16:creationId xmlns:a16="http://schemas.microsoft.com/office/drawing/2014/main" id="{32BEBEAA-5D95-48B2-A919-0B9475BB2882}"/>
              </a:ext>
            </a:extLst>
          </p:cNvPr>
          <p:cNvSpPr/>
          <p:nvPr/>
        </p:nvSpPr>
        <p:spPr>
          <a:xfrm>
            <a:off x="3733800" y="3600450"/>
            <a:ext cx="533400" cy="12763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0" name="직선 연결선 79">
            <a:extLst>
              <a:ext uri="{FF2B5EF4-FFF2-40B4-BE49-F238E27FC236}">
                <a16:creationId xmlns:a16="http://schemas.microsoft.com/office/drawing/2014/main" id="{B8746D1B-6C84-489F-8F80-E4D75381CF57}"/>
              </a:ext>
            </a:extLst>
          </p:cNvPr>
          <p:cNvCxnSpPr>
            <a:cxnSpLocks/>
          </p:cNvCxnSpPr>
          <p:nvPr/>
        </p:nvCxnSpPr>
        <p:spPr>
          <a:xfrm>
            <a:off x="4267200" y="4238625"/>
            <a:ext cx="28067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직선 연결선 80">
            <a:extLst>
              <a:ext uri="{FF2B5EF4-FFF2-40B4-BE49-F238E27FC236}">
                <a16:creationId xmlns:a16="http://schemas.microsoft.com/office/drawing/2014/main" id="{43E702EE-192D-40E4-BAF4-CB6DEE6F5F4D}"/>
              </a:ext>
            </a:extLst>
          </p:cNvPr>
          <p:cNvCxnSpPr>
            <a:cxnSpLocks/>
          </p:cNvCxnSpPr>
          <p:nvPr/>
        </p:nvCxnSpPr>
        <p:spPr>
          <a:xfrm>
            <a:off x="3733800" y="4238625"/>
            <a:ext cx="533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1325F222-AEFB-4C64-AA52-D0BACB2ED0F8}"/>
              </a:ext>
            </a:extLst>
          </p:cNvPr>
          <p:cNvSpPr txBox="1"/>
          <p:nvPr/>
        </p:nvSpPr>
        <p:spPr>
          <a:xfrm>
            <a:off x="3798522" y="3827203"/>
            <a:ext cx="403957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사용자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FF46C5F0-B24A-4C6D-A3A7-63D902159A66}"/>
              </a:ext>
            </a:extLst>
          </p:cNvPr>
          <p:cNvSpPr txBox="1"/>
          <p:nvPr/>
        </p:nvSpPr>
        <p:spPr>
          <a:xfrm>
            <a:off x="2840238" y="4425751"/>
            <a:ext cx="615553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행위자</a:t>
            </a:r>
            <a:endParaRPr kumimoji="0" lang="en-US" altLang="ko-KR" sz="1600" b="1" i="0" u="none" strike="noStrike" kern="1200" cap="none" spc="0" normalizeH="0" baseline="0" noProof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cxnSp>
        <p:nvCxnSpPr>
          <p:cNvPr id="84" name="직선 연결선 83">
            <a:extLst>
              <a:ext uri="{FF2B5EF4-FFF2-40B4-BE49-F238E27FC236}">
                <a16:creationId xmlns:a16="http://schemas.microsoft.com/office/drawing/2014/main" id="{05422830-7817-44A6-ACD6-33240FEEE8BA}"/>
              </a:ext>
            </a:extLst>
          </p:cNvPr>
          <p:cNvCxnSpPr>
            <a:cxnSpLocks/>
            <a:endCxn id="78" idx="1"/>
          </p:cNvCxnSpPr>
          <p:nvPr/>
        </p:nvCxnSpPr>
        <p:spPr>
          <a:xfrm flipV="1">
            <a:off x="2628901" y="4946793"/>
            <a:ext cx="1038227" cy="1"/>
          </a:xfrm>
          <a:prstGeom prst="line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E44BA540-5AE4-4D39-BC62-A8B494BB81D9}"/>
              </a:ext>
            </a:extLst>
          </p:cNvPr>
          <p:cNvSpPr txBox="1"/>
          <p:nvPr/>
        </p:nvSpPr>
        <p:spPr>
          <a:xfrm>
            <a:off x="3798522" y="4465380"/>
            <a:ext cx="403957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근로자</a:t>
            </a:r>
          </a:p>
        </p:txBody>
      </p:sp>
      <p:sp>
        <p:nvSpPr>
          <p:cNvPr id="89" name="사각형: 둥근 위쪽 모서리 88">
            <a:extLst>
              <a:ext uri="{FF2B5EF4-FFF2-40B4-BE49-F238E27FC236}">
                <a16:creationId xmlns:a16="http://schemas.microsoft.com/office/drawing/2014/main" id="{70CCDE1F-120D-452A-8A92-972612DC86F9}"/>
              </a:ext>
            </a:extLst>
          </p:cNvPr>
          <p:cNvSpPr/>
          <p:nvPr/>
        </p:nvSpPr>
        <p:spPr>
          <a:xfrm rot="16200000">
            <a:off x="6291409" y="4427681"/>
            <a:ext cx="2831809" cy="1038226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D82D4"/>
          </a:solidFill>
          <a:ln w="25400">
            <a:solidFill>
              <a:srgbClr val="0D82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BDA9D2AF-532F-4BFD-B66E-4C902CDB07ED}"/>
              </a:ext>
            </a:extLst>
          </p:cNvPr>
          <p:cNvSpPr txBox="1"/>
          <p:nvPr/>
        </p:nvSpPr>
        <p:spPr>
          <a:xfrm>
            <a:off x="2737646" y="5854501"/>
            <a:ext cx="820738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행위장소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C990AD4B-8F06-462E-AF56-33F5B4F6B6FF}"/>
              </a:ext>
            </a:extLst>
          </p:cNvPr>
          <p:cNvSpPr txBox="1"/>
          <p:nvPr/>
        </p:nvSpPr>
        <p:spPr>
          <a:xfrm>
            <a:off x="3815765" y="5208468"/>
            <a:ext cx="3228448" cy="89255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반드시 사업장 內일 필요는 없으며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사업장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외부의</a:t>
            </a:r>
            <a:endParaRPr kumimoji="0" lang="en-US" altLang="ko-KR" sz="1200" b="0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104775" marR="0" lvl="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회식장소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외근ㆍ출장지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업무 관련성이 있는</a:t>
            </a:r>
            <a:endParaRPr kumimoji="0" lang="en-US" altLang="ko-KR" sz="1200" b="0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104775" marR="0" lvl="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사적 공간도 인정 가능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사내메신저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 </a:t>
            </a: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SNS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등 온라인에서 발생한 경우도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인정 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571874B8-2E1E-4C07-9451-B5AA0F0CE03E}"/>
              </a:ext>
            </a:extLst>
          </p:cNvPr>
          <p:cNvSpPr txBox="1"/>
          <p:nvPr/>
        </p:nvSpPr>
        <p:spPr>
          <a:xfrm>
            <a:off x="8382550" y="5231551"/>
            <a:ext cx="2858155" cy="84638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세 가지 핵심 요건을 모두 충족해야 할 것 </a:t>
            </a:r>
          </a:p>
          <a:p>
            <a:pPr marL="0" marR="0" lvl="0" indent="85725" algn="l" defTabSz="914400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① 직장에서의 지위 또는 관계 등의 우위를 이용</a:t>
            </a:r>
          </a:p>
          <a:p>
            <a:pPr marL="0" marR="0" lvl="0" indent="85725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② </a:t>
            </a:r>
            <a:r>
              <a:rPr lang="ko-KR" altLang="en-US" sz="11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업무상 적정 범위를 넘는 행위</a:t>
            </a:r>
          </a:p>
          <a:p>
            <a:pPr marL="0" marR="0" lvl="0" indent="85725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③ </a:t>
            </a:r>
            <a:r>
              <a:rPr lang="ko-KR" altLang="en-US" sz="1100" spc="-150" dirty="0" err="1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신체적ㆍ정신적</a:t>
            </a:r>
            <a:r>
              <a:rPr lang="ko-KR" altLang="en-US" sz="11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 </a:t>
            </a:r>
            <a:r>
              <a:rPr kumimoji="0" lang="ko-KR" altLang="en-US" sz="11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고통을 주거나 근무환경을 악화 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56D272E-D803-483C-8EFD-44F3CCA9CC6B}"/>
              </a:ext>
            </a:extLst>
          </p:cNvPr>
          <p:cNvSpPr txBox="1"/>
          <p:nvPr/>
        </p:nvSpPr>
        <p:spPr>
          <a:xfrm>
            <a:off x="7399537" y="4425751"/>
            <a:ext cx="615553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피해자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B67BBCE-A707-4BCF-B717-41B8717F96E1}"/>
              </a:ext>
            </a:extLst>
          </p:cNvPr>
          <p:cNvSpPr txBox="1"/>
          <p:nvPr/>
        </p:nvSpPr>
        <p:spPr>
          <a:xfrm>
            <a:off x="7296944" y="5854501"/>
            <a:ext cx="820738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행위요건</a:t>
            </a:r>
          </a:p>
        </p:txBody>
      </p:sp>
      <p:cxnSp>
        <p:nvCxnSpPr>
          <p:cNvPr id="97" name="직선 연결선 96">
            <a:extLst>
              <a:ext uri="{FF2B5EF4-FFF2-40B4-BE49-F238E27FC236}">
                <a16:creationId xmlns:a16="http://schemas.microsoft.com/office/drawing/2014/main" id="{3D987883-F607-4F7D-947C-DAF0653D0118}"/>
              </a:ext>
            </a:extLst>
          </p:cNvPr>
          <p:cNvCxnSpPr>
            <a:cxnSpLocks/>
          </p:cNvCxnSpPr>
          <p:nvPr/>
        </p:nvCxnSpPr>
        <p:spPr>
          <a:xfrm flipV="1">
            <a:off x="7188200" y="4946793"/>
            <a:ext cx="1038227" cy="1"/>
          </a:xfrm>
          <a:prstGeom prst="line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98" name="그룹 97">
            <a:extLst>
              <a:ext uri="{FF2B5EF4-FFF2-40B4-BE49-F238E27FC236}">
                <a16:creationId xmlns:a16="http://schemas.microsoft.com/office/drawing/2014/main" id="{EB29F770-ADA1-4931-9A6C-C9E194FC5F2E}"/>
              </a:ext>
            </a:extLst>
          </p:cNvPr>
          <p:cNvGrpSpPr/>
          <p:nvPr/>
        </p:nvGrpSpPr>
        <p:grpSpPr>
          <a:xfrm>
            <a:off x="2816981" y="3829041"/>
            <a:ext cx="313569" cy="208227"/>
            <a:chOff x="2910933" y="3931155"/>
            <a:chExt cx="426532" cy="283240"/>
          </a:xfrm>
          <a:solidFill>
            <a:schemeClr val="bg1"/>
          </a:solidFill>
        </p:grpSpPr>
        <p:sp>
          <p:nvSpPr>
            <p:cNvPr id="99" name="자유형: 도형 98">
              <a:extLst>
                <a:ext uri="{FF2B5EF4-FFF2-40B4-BE49-F238E27FC236}">
                  <a16:creationId xmlns:a16="http://schemas.microsoft.com/office/drawing/2014/main" id="{A6AABAB6-59F7-4399-945E-88E45632EC7A}"/>
                </a:ext>
              </a:extLst>
            </p:cNvPr>
            <p:cNvSpPr/>
            <p:nvPr/>
          </p:nvSpPr>
          <p:spPr>
            <a:xfrm>
              <a:off x="3136696" y="4034040"/>
              <a:ext cx="24992" cy="24992"/>
            </a:xfrm>
            <a:custGeom>
              <a:avLst/>
              <a:gdLst>
                <a:gd name="connsiteX0" fmla="*/ 0 w 24992"/>
                <a:gd name="connsiteY0" fmla="*/ 0 h 24992"/>
                <a:gd name="connsiteX1" fmla="*/ 24992 w 24992"/>
                <a:gd name="connsiteY1" fmla="*/ 0 h 24992"/>
                <a:gd name="connsiteX2" fmla="*/ 24992 w 24992"/>
                <a:gd name="connsiteY2" fmla="*/ 24992 h 24992"/>
                <a:gd name="connsiteX3" fmla="*/ 0 w 24992"/>
                <a:gd name="connsiteY3" fmla="*/ 24992 h 24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92" h="24992">
                  <a:moveTo>
                    <a:pt x="0" y="0"/>
                  </a:moveTo>
                  <a:lnTo>
                    <a:pt x="24992" y="0"/>
                  </a:lnTo>
                  <a:lnTo>
                    <a:pt x="24992" y="24992"/>
                  </a:lnTo>
                  <a:lnTo>
                    <a:pt x="0" y="24992"/>
                  </a:lnTo>
                  <a:close/>
                </a:path>
              </a:pathLst>
            </a:custGeom>
            <a:grpFill/>
            <a:ln w="8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0" name="자유형: 도형 99">
              <a:extLst>
                <a:ext uri="{FF2B5EF4-FFF2-40B4-BE49-F238E27FC236}">
                  <a16:creationId xmlns:a16="http://schemas.microsoft.com/office/drawing/2014/main" id="{2FD1B534-88A9-42FC-B578-98FE0D7790B6}"/>
                </a:ext>
              </a:extLst>
            </p:cNvPr>
            <p:cNvSpPr/>
            <p:nvPr/>
          </p:nvSpPr>
          <p:spPr>
            <a:xfrm>
              <a:off x="2910933" y="3931155"/>
              <a:ext cx="426532" cy="283240"/>
            </a:xfrm>
            <a:custGeom>
              <a:avLst/>
              <a:gdLst>
                <a:gd name="connsiteX0" fmla="*/ 350189 w 426532"/>
                <a:gd name="connsiteY0" fmla="*/ 0 h 283240"/>
                <a:gd name="connsiteX1" fmla="*/ 76343 w 426532"/>
                <a:gd name="connsiteY1" fmla="*/ 0 h 283240"/>
                <a:gd name="connsiteX2" fmla="*/ 0 w 426532"/>
                <a:gd name="connsiteY2" fmla="*/ 76343 h 283240"/>
                <a:gd name="connsiteX3" fmla="*/ 0 w 426532"/>
                <a:gd name="connsiteY3" fmla="*/ 154418 h 283240"/>
                <a:gd name="connsiteX4" fmla="*/ 76343 w 426532"/>
                <a:gd name="connsiteY4" fmla="*/ 230760 h 283240"/>
                <a:gd name="connsiteX5" fmla="*/ 273605 w 426532"/>
                <a:gd name="connsiteY5" fmla="*/ 230760 h 283240"/>
                <a:gd name="connsiteX6" fmla="*/ 333778 w 426532"/>
                <a:gd name="connsiteY6" fmla="*/ 280386 h 283240"/>
                <a:gd name="connsiteX7" fmla="*/ 351368 w 426532"/>
                <a:gd name="connsiteY7" fmla="*/ 278691 h 283240"/>
                <a:gd name="connsiteX8" fmla="*/ 354222 w 426532"/>
                <a:gd name="connsiteY8" fmla="*/ 270748 h 283240"/>
                <a:gd name="connsiteX9" fmla="*/ 354222 w 426532"/>
                <a:gd name="connsiteY9" fmla="*/ 230652 h 283240"/>
                <a:gd name="connsiteX10" fmla="*/ 426532 w 426532"/>
                <a:gd name="connsiteY10" fmla="*/ 154418 h 283240"/>
                <a:gd name="connsiteX11" fmla="*/ 426532 w 426532"/>
                <a:gd name="connsiteY11" fmla="*/ 76343 h 283240"/>
                <a:gd name="connsiteX12" fmla="*/ 350189 w 426532"/>
                <a:gd name="connsiteY12" fmla="*/ 0 h 283240"/>
                <a:gd name="connsiteX13" fmla="*/ 142505 w 426532"/>
                <a:gd name="connsiteY13" fmla="*/ 125685 h 283240"/>
                <a:gd name="connsiteX14" fmla="*/ 147087 w 426532"/>
                <a:gd name="connsiteY14" fmla="*/ 142763 h 283240"/>
                <a:gd name="connsiteX15" fmla="*/ 130009 w 426532"/>
                <a:gd name="connsiteY15" fmla="*/ 147345 h 283240"/>
                <a:gd name="connsiteX16" fmla="*/ 111573 w 426532"/>
                <a:gd name="connsiteY16" fmla="*/ 136707 h 283240"/>
                <a:gd name="connsiteX17" fmla="*/ 111573 w 426532"/>
                <a:gd name="connsiteY17" fmla="*/ 157992 h 283240"/>
                <a:gd name="connsiteX18" fmla="*/ 99077 w 426532"/>
                <a:gd name="connsiteY18" fmla="*/ 170488 h 283240"/>
                <a:gd name="connsiteX19" fmla="*/ 86581 w 426532"/>
                <a:gd name="connsiteY19" fmla="*/ 157992 h 283240"/>
                <a:gd name="connsiteX20" fmla="*/ 86581 w 426532"/>
                <a:gd name="connsiteY20" fmla="*/ 136690 h 283240"/>
                <a:gd name="connsiteX21" fmla="*/ 68728 w 426532"/>
                <a:gd name="connsiteY21" fmla="*/ 146995 h 283240"/>
                <a:gd name="connsiteX22" fmla="*/ 51650 w 426532"/>
                <a:gd name="connsiteY22" fmla="*/ 142413 h 283240"/>
                <a:gd name="connsiteX23" fmla="*/ 56232 w 426532"/>
                <a:gd name="connsiteY23" fmla="*/ 125335 h 283240"/>
                <a:gd name="connsiteX24" fmla="*/ 74085 w 426532"/>
                <a:gd name="connsiteY24" fmla="*/ 115047 h 283240"/>
                <a:gd name="connsiteX25" fmla="*/ 56232 w 426532"/>
                <a:gd name="connsiteY25" fmla="*/ 104734 h 283240"/>
                <a:gd name="connsiteX26" fmla="*/ 51650 w 426532"/>
                <a:gd name="connsiteY26" fmla="*/ 87656 h 283240"/>
                <a:gd name="connsiteX27" fmla="*/ 68728 w 426532"/>
                <a:gd name="connsiteY27" fmla="*/ 83074 h 283240"/>
                <a:gd name="connsiteX28" fmla="*/ 86581 w 426532"/>
                <a:gd name="connsiteY28" fmla="*/ 93387 h 283240"/>
                <a:gd name="connsiteX29" fmla="*/ 86581 w 426532"/>
                <a:gd name="connsiteY29" fmla="*/ 72785 h 283240"/>
                <a:gd name="connsiteX30" fmla="*/ 99077 w 426532"/>
                <a:gd name="connsiteY30" fmla="*/ 60289 h 283240"/>
                <a:gd name="connsiteX31" fmla="*/ 111573 w 426532"/>
                <a:gd name="connsiteY31" fmla="*/ 72785 h 283240"/>
                <a:gd name="connsiteX32" fmla="*/ 111573 w 426532"/>
                <a:gd name="connsiteY32" fmla="*/ 93404 h 283240"/>
                <a:gd name="connsiteX33" fmla="*/ 130009 w 426532"/>
                <a:gd name="connsiteY33" fmla="*/ 82757 h 283240"/>
                <a:gd name="connsiteX34" fmla="*/ 147087 w 426532"/>
                <a:gd name="connsiteY34" fmla="*/ 87339 h 283240"/>
                <a:gd name="connsiteX35" fmla="*/ 142505 w 426532"/>
                <a:gd name="connsiteY35" fmla="*/ 104417 h 283240"/>
                <a:gd name="connsiteX36" fmla="*/ 124069 w 426532"/>
                <a:gd name="connsiteY36" fmla="*/ 115047 h 283240"/>
                <a:gd name="connsiteX37" fmla="*/ 291158 w 426532"/>
                <a:gd name="connsiteY37" fmla="*/ 127876 h 283240"/>
                <a:gd name="connsiteX38" fmla="*/ 303654 w 426532"/>
                <a:gd name="connsiteY38" fmla="*/ 140372 h 283240"/>
                <a:gd name="connsiteX39" fmla="*/ 291158 w 426532"/>
                <a:gd name="connsiteY39" fmla="*/ 152868 h 283240"/>
                <a:gd name="connsiteX40" fmla="*/ 275746 w 426532"/>
                <a:gd name="connsiteY40" fmla="*/ 152868 h 283240"/>
                <a:gd name="connsiteX41" fmla="*/ 275746 w 426532"/>
                <a:gd name="connsiteY41" fmla="*/ 168280 h 283240"/>
                <a:gd name="connsiteX42" fmla="*/ 263250 w 426532"/>
                <a:gd name="connsiteY42" fmla="*/ 180776 h 283240"/>
                <a:gd name="connsiteX43" fmla="*/ 250754 w 426532"/>
                <a:gd name="connsiteY43" fmla="*/ 168280 h 283240"/>
                <a:gd name="connsiteX44" fmla="*/ 250754 w 426532"/>
                <a:gd name="connsiteY44" fmla="*/ 152868 h 283240"/>
                <a:gd name="connsiteX45" fmla="*/ 225762 w 426532"/>
                <a:gd name="connsiteY45" fmla="*/ 152868 h 283240"/>
                <a:gd name="connsiteX46" fmla="*/ 225762 w 426532"/>
                <a:gd name="connsiteY46" fmla="*/ 168280 h 283240"/>
                <a:gd name="connsiteX47" fmla="*/ 213266 w 426532"/>
                <a:gd name="connsiteY47" fmla="*/ 180776 h 283240"/>
                <a:gd name="connsiteX48" fmla="*/ 200770 w 426532"/>
                <a:gd name="connsiteY48" fmla="*/ 168280 h 283240"/>
                <a:gd name="connsiteX49" fmla="*/ 200770 w 426532"/>
                <a:gd name="connsiteY49" fmla="*/ 152868 h 283240"/>
                <a:gd name="connsiteX50" fmla="*/ 185358 w 426532"/>
                <a:gd name="connsiteY50" fmla="*/ 152868 h 283240"/>
                <a:gd name="connsiteX51" fmla="*/ 172862 w 426532"/>
                <a:gd name="connsiteY51" fmla="*/ 140372 h 283240"/>
                <a:gd name="connsiteX52" fmla="*/ 185358 w 426532"/>
                <a:gd name="connsiteY52" fmla="*/ 127876 h 283240"/>
                <a:gd name="connsiteX53" fmla="*/ 200770 w 426532"/>
                <a:gd name="connsiteY53" fmla="*/ 127876 h 283240"/>
                <a:gd name="connsiteX54" fmla="*/ 200770 w 426532"/>
                <a:gd name="connsiteY54" fmla="*/ 102884 h 283240"/>
                <a:gd name="connsiteX55" fmla="*/ 185358 w 426532"/>
                <a:gd name="connsiteY55" fmla="*/ 102884 h 283240"/>
                <a:gd name="connsiteX56" fmla="*/ 172862 w 426532"/>
                <a:gd name="connsiteY56" fmla="*/ 90388 h 283240"/>
                <a:gd name="connsiteX57" fmla="*/ 185358 w 426532"/>
                <a:gd name="connsiteY57" fmla="*/ 77892 h 283240"/>
                <a:gd name="connsiteX58" fmla="*/ 200770 w 426532"/>
                <a:gd name="connsiteY58" fmla="*/ 77892 h 283240"/>
                <a:gd name="connsiteX59" fmla="*/ 200770 w 426532"/>
                <a:gd name="connsiteY59" fmla="*/ 62480 h 283240"/>
                <a:gd name="connsiteX60" fmla="*/ 213266 w 426532"/>
                <a:gd name="connsiteY60" fmla="*/ 49984 h 283240"/>
                <a:gd name="connsiteX61" fmla="*/ 225762 w 426532"/>
                <a:gd name="connsiteY61" fmla="*/ 62480 h 283240"/>
                <a:gd name="connsiteX62" fmla="*/ 225762 w 426532"/>
                <a:gd name="connsiteY62" fmla="*/ 77892 h 283240"/>
                <a:gd name="connsiteX63" fmla="*/ 250754 w 426532"/>
                <a:gd name="connsiteY63" fmla="*/ 77892 h 283240"/>
                <a:gd name="connsiteX64" fmla="*/ 250754 w 426532"/>
                <a:gd name="connsiteY64" fmla="*/ 62480 h 283240"/>
                <a:gd name="connsiteX65" fmla="*/ 263250 w 426532"/>
                <a:gd name="connsiteY65" fmla="*/ 49984 h 283240"/>
                <a:gd name="connsiteX66" fmla="*/ 275746 w 426532"/>
                <a:gd name="connsiteY66" fmla="*/ 62480 h 283240"/>
                <a:gd name="connsiteX67" fmla="*/ 275746 w 426532"/>
                <a:gd name="connsiteY67" fmla="*/ 77892 h 283240"/>
                <a:gd name="connsiteX68" fmla="*/ 291158 w 426532"/>
                <a:gd name="connsiteY68" fmla="*/ 77892 h 283240"/>
                <a:gd name="connsiteX69" fmla="*/ 303654 w 426532"/>
                <a:gd name="connsiteY69" fmla="*/ 90388 h 283240"/>
                <a:gd name="connsiteX70" fmla="*/ 291158 w 426532"/>
                <a:gd name="connsiteY70" fmla="*/ 102884 h 283240"/>
                <a:gd name="connsiteX71" fmla="*/ 275746 w 426532"/>
                <a:gd name="connsiteY71" fmla="*/ 102884 h 283240"/>
                <a:gd name="connsiteX72" fmla="*/ 275746 w 426532"/>
                <a:gd name="connsiteY72" fmla="*/ 127876 h 283240"/>
                <a:gd name="connsiteX73" fmla="*/ 329063 w 426532"/>
                <a:gd name="connsiteY73" fmla="*/ 62480 h 283240"/>
                <a:gd name="connsiteX74" fmla="*/ 341559 w 426532"/>
                <a:gd name="connsiteY74" fmla="*/ 49984 h 283240"/>
                <a:gd name="connsiteX75" fmla="*/ 354055 w 426532"/>
                <a:gd name="connsiteY75" fmla="*/ 62480 h 283240"/>
                <a:gd name="connsiteX76" fmla="*/ 354055 w 426532"/>
                <a:gd name="connsiteY76" fmla="*/ 118296 h 283240"/>
                <a:gd name="connsiteX77" fmla="*/ 341559 w 426532"/>
                <a:gd name="connsiteY77" fmla="*/ 130792 h 283240"/>
                <a:gd name="connsiteX78" fmla="*/ 329063 w 426532"/>
                <a:gd name="connsiteY78" fmla="*/ 118296 h 283240"/>
                <a:gd name="connsiteX79" fmla="*/ 341725 w 426532"/>
                <a:gd name="connsiteY79" fmla="*/ 180776 h 283240"/>
                <a:gd name="connsiteX80" fmla="*/ 329229 w 426532"/>
                <a:gd name="connsiteY80" fmla="*/ 168280 h 283240"/>
                <a:gd name="connsiteX81" fmla="*/ 341725 w 426532"/>
                <a:gd name="connsiteY81" fmla="*/ 155784 h 283240"/>
                <a:gd name="connsiteX82" fmla="*/ 354222 w 426532"/>
                <a:gd name="connsiteY82" fmla="*/ 168280 h 283240"/>
                <a:gd name="connsiteX83" fmla="*/ 341725 w 426532"/>
                <a:gd name="connsiteY83" fmla="*/ 180776 h 28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426532" h="283240">
                  <a:moveTo>
                    <a:pt x="350189" y="0"/>
                  </a:moveTo>
                  <a:lnTo>
                    <a:pt x="76343" y="0"/>
                  </a:lnTo>
                  <a:cubicBezTo>
                    <a:pt x="34199" y="46"/>
                    <a:pt x="46" y="34199"/>
                    <a:pt x="0" y="76343"/>
                  </a:cubicBezTo>
                  <a:lnTo>
                    <a:pt x="0" y="154418"/>
                  </a:lnTo>
                  <a:cubicBezTo>
                    <a:pt x="46" y="196562"/>
                    <a:pt x="34199" y="230715"/>
                    <a:pt x="76343" y="230760"/>
                  </a:cubicBezTo>
                  <a:lnTo>
                    <a:pt x="273605" y="230760"/>
                  </a:lnTo>
                  <a:lnTo>
                    <a:pt x="333778" y="280386"/>
                  </a:lnTo>
                  <a:cubicBezTo>
                    <a:pt x="339104" y="284776"/>
                    <a:pt x="346980" y="284017"/>
                    <a:pt x="351368" y="278691"/>
                  </a:cubicBezTo>
                  <a:cubicBezTo>
                    <a:pt x="353212" y="276454"/>
                    <a:pt x="354221" y="273646"/>
                    <a:pt x="354222" y="270748"/>
                  </a:cubicBezTo>
                  <a:lnTo>
                    <a:pt x="354222" y="230652"/>
                  </a:lnTo>
                  <a:cubicBezTo>
                    <a:pt x="394740" y="228463"/>
                    <a:pt x="426485" y="194995"/>
                    <a:pt x="426532" y="154418"/>
                  </a:cubicBezTo>
                  <a:lnTo>
                    <a:pt x="426532" y="76343"/>
                  </a:lnTo>
                  <a:cubicBezTo>
                    <a:pt x="426486" y="34199"/>
                    <a:pt x="392334" y="46"/>
                    <a:pt x="350189" y="0"/>
                  </a:cubicBezTo>
                  <a:close/>
                  <a:moveTo>
                    <a:pt x="142505" y="125685"/>
                  </a:moveTo>
                  <a:cubicBezTo>
                    <a:pt x="148486" y="129136"/>
                    <a:pt x="150537" y="136782"/>
                    <a:pt x="147087" y="142763"/>
                  </a:cubicBezTo>
                  <a:cubicBezTo>
                    <a:pt x="143636" y="148745"/>
                    <a:pt x="135990" y="150796"/>
                    <a:pt x="130009" y="147345"/>
                  </a:cubicBezTo>
                  <a:lnTo>
                    <a:pt x="111573" y="136707"/>
                  </a:lnTo>
                  <a:lnTo>
                    <a:pt x="111573" y="157992"/>
                  </a:lnTo>
                  <a:cubicBezTo>
                    <a:pt x="111573" y="164893"/>
                    <a:pt x="105978" y="170488"/>
                    <a:pt x="99077" y="170488"/>
                  </a:cubicBezTo>
                  <a:cubicBezTo>
                    <a:pt x="92176" y="170488"/>
                    <a:pt x="86581" y="164893"/>
                    <a:pt x="86581" y="157992"/>
                  </a:cubicBezTo>
                  <a:lnTo>
                    <a:pt x="86581" y="136690"/>
                  </a:lnTo>
                  <a:lnTo>
                    <a:pt x="68728" y="146995"/>
                  </a:lnTo>
                  <a:cubicBezTo>
                    <a:pt x="62747" y="150446"/>
                    <a:pt x="55101" y="148395"/>
                    <a:pt x="51650" y="142413"/>
                  </a:cubicBezTo>
                  <a:cubicBezTo>
                    <a:pt x="48200" y="136432"/>
                    <a:pt x="50251" y="128786"/>
                    <a:pt x="56232" y="125335"/>
                  </a:cubicBezTo>
                  <a:lnTo>
                    <a:pt x="74085" y="115047"/>
                  </a:lnTo>
                  <a:lnTo>
                    <a:pt x="56232" y="104734"/>
                  </a:lnTo>
                  <a:cubicBezTo>
                    <a:pt x="50251" y="101283"/>
                    <a:pt x="48200" y="93637"/>
                    <a:pt x="51650" y="87656"/>
                  </a:cubicBezTo>
                  <a:cubicBezTo>
                    <a:pt x="55101" y="81674"/>
                    <a:pt x="62747" y="79623"/>
                    <a:pt x="68728" y="83074"/>
                  </a:cubicBezTo>
                  <a:lnTo>
                    <a:pt x="86581" y="93387"/>
                  </a:lnTo>
                  <a:lnTo>
                    <a:pt x="86581" y="72785"/>
                  </a:lnTo>
                  <a:cubicBezTo>
                    <a:pt x="86581" y="65884"/>
                    <a:pt x="92176" y="60289"/>
                    <a:pt x="99077" y="60289"/>
                  </a:cubicBezTo>
                  <a:cubicBezTo>
                    <a:pt x="105978" y="60289"/>
                    <a:pt x="111573" y="65884"/>
                    <a:pt x="111573" y="72785"/>
                  </a:cubicBezTo>
                  <a:lnTo>
                    <a:pt x="111573" y="93404"/>
                  </a:lnTo>
                  <a:lnTo>
                    <a:pt x="130009" y="82757"/>
                  </a:lnTo>
                  <a:cubicBezTo>
                    <a:pt x="135990" y="79307"/>
                    <a:pt x="143636" y="81358"/>
                    <a:pt x="147087" y="87339"/>
                  </a:cubicBezTo>
                  <a:cubicBezTo>
                    <a:pt x="150537" y="93321"/>
                    <a:pt x="148486" y="100966"/>
                    <a:pt x="142505" y="104417"/>
                  </a:cubicBezTo>
                  <a:lnTo>
                    <a:pt x="124069" y="115047"/>
                  </a:lnTo>
                  <a:close/>
                  <a:moveTo>
                    <a:pt x="291158" y="127876"/>
                  </a:moveTo>
                  <a:cubicBezTo>
                    <a:pt x="298059" y="127876"/>
                    <a:pt x="303654" y="133471"/>
                    <a:pt x="303654" y="140372"/>
                  </a:cubicBezTo>
                  <a:cubicBezTo>
                    <a:pt x="303654" y="147274"/>
                    <a:pt x="298059" y="152868"/>
                    <a:pt x="291158" y="152868"/>
                  </a:cubicBezTo>
                  <a:lnTo>
                    <a:pt x="275746" y="152868"/>
                  </a:lnTo>
                  <a:lnTo>
                    <a:pt x="275746" y="168280"/>
                  </a:lnTo>
                  <a:cubicBezTo>
                    <a:pt x="275746" y="175181"/>
                    <a:pt x="270151" y="180776"/>
                    <a:pt x="263250" y="180776"/>
                  </a:cubicBezTo>
                  <a:cubicBezTo>
                    <a:pt x="256349" y="180776"/>
                    <a:pt x="250754" y="175181"/>
                    <a:pt x="250754" y="168280"/>
                  </a:cubicBezTo>
                  <a:lnTo>
                    <a:pt x="250754" y="152868"/>
                  </a:lnTo>
                  <a:lnTo>
                    <a:pt x="225762" y="152868"/>
                  </a:lnTo>
                  <a:lnTo>
                    <a:pt x="225762" y="168280"/>
                  </a:lnTo>
                  <a:cubicBezTo>
                    <a:pt x="225762" y="175181"/>
                    <a:pt x="220167" y="180776"/>
                    <a:pt x="213266" y="180776"/>
                  </a:cubicBezTo>
                  <a:cubicBezTo>
                    <a:pt x="206365" y="180776"/>
                    <a:pt x="200770" y="175181"/>
                    <a:pt x="200770" y="168280"/>
                  </a:cubicBezTo>
                  <a:lnTo>
                    <a:pt x="200770" y="152868"/>
                  </a:lnTo>
                  <a:lnTo>
                    <a:pt x="185358" y="152868"/>
                  </a:lnTo>
                  <a:cubicBezTo>
                    <a:pt x="178457" y="152868"/>
                    <a:pt x="172862" y="147274"/>
                    <a:pt x="172862" y="140372"/>
                  </a:cubicBezTo>
                  <a:cubicBezTo>
                    <a:pt x="172862" y="133471"/>
                    <a:pt x="178457" y="127876"/>
                    <a:pt x="185358" y="127876"/>
                  </a:cubicBezTo>
                  <a:lnTo>
                    <a:pt x="200770" y="127876"/>
                  </a:lnTo>
                  <a:lnTo>
                    <a:pt x="200770" y="102884"/>
                  </a:lnTo>
                  <a:lnTo>
                    <a:pt x="185358" y="102884"/>
                  </a:lnTo>
                  <a:cubicBezTo>
                    <a:pt x="178457" y="102884"/>
                    <a:pt x="172862" y="97289"/>
                    <a:pt x="172862" y="90388"/>
                  </a:cubicBezTo>
                  <a:cubicBezTo>
                    <a:pt x="172862" y="83487"/>
                    <a:pt x="178457" y="77892"/>
                    <a:pt x="185358" y="77892"/>
                  </a:cubicBezTo>
                  <a:lnTo>
                    <a:pt x="200770" y="77892"/>
                  </a:lnTo>
                  <a:lnTo>
                    <a:pt x="200770" y="62480"/>
                  </a:lnTo>
                  <a:cubicBezTo>
                    <a:pt x="200770" y="55579"/>
                    <a:pt x="206365" y="49984"/>
                    <a:pt x="213266" y="49984"/>
                  </a:cubicBezTo>
                  <a:cubicBezTo>
                    <a:pt x="220167" y="49984"/>
                    <a:pt x="225762" y="55579"/>
                    <a:pt x="225762" y="62480"/>
                  </a:cubicBezTo>
                  <a:lnTo>
                    <a:pt x="225762" y="77892"/>
                  </a:lnTo>
                  <a:lnTo>
                    <a:pt x="250754" y="77892"/>
                  </a:lnTo>
                  <a:lnTo>
                    <a:pt x="250754" y="62480"/>
                  </a:lnTo>
                  <a:cubicBezTo>
                    <a:pt x="250754" y="55579"/>
                    <a:pt x="256349" y="49984"/>
                    <a:pt x="263250" y="49984"/>
                  </a:cubicBezTo>
                  <a:cubicBezTo>
                    <a:pt x="270151" y="49984"/>
                    <a:pt x="275746" y="55579"/>
                    <a:pt x="275746" y="62480"/>
                  </a:cubicBezTo>
                  <a:lnTo>
                    <a:pt x="275746" y="77892"/>
                  </a:lnTo>
                  <a:lnTo>
                    <a:pt x="291158" y="77892"/>
                  </a:lnTo>
                  <a:cubicBezTo>
                    <a:pt x="298059" y="77892"/>
                    <a:pt x="303654" y="83487"/>
                    <a:pt x="303654" y="90388"/>
                  </a:cubicBezTo>
                  <a:cubicBezTo>
                    <a:pt x="303654" y="97289"/>
                    <a:pt x="298059" y="102884"/>
                    <a:pt x="291158" y="102884"/>
                  </a:cubicBezTo>
                  <a:lnTo>
                    <a:pt x="275746" y="102884"/>
                  </a:lnTo>
                  <a:lnTo>
                    <a:pt x="275746" y="127876"/>
                  </a:lnTo>
                  <a:close/>
                  <a:moveTo>
                    <a:pt x="329063" y="62480"/>
                  </a:moveTo>
                  <a:cubicBezTo>
                    <a:pt x="329063" y="55579"/>
                    <a:pt x="334658" y="49984"/>
                    <a:pt x="341559" y="49984"/>
                  </a:cubicBezTo>
                  <a:cubicBezTo>
                    <a:pt x="348460" y="49984"/>
                    <a:pt x="354055" y="55579"/>
                    <a:pt x="354055" y="62480"/>
                  </a:cubicBezTo>
                  <a:lnTo>
                    <a:pt x="354055" y="118296"/>
                  </a:lnTo>
                  <a:cubicBezTo>
                    <a:pt x="354055" y="125197"/>
                    <a:pt x="348460" y="130792"/>
                    <a:pt x="341559" y="130792"/>
                  </a:cubicBezTo>
                  <a:cubicBezTo>
                    <a:pt x="334658" y="130792"/>
                    <a:pt x="329063" y="125197"/>
                    <a:pt x="329063" y="118296"/>
                  </a:cubicBezTo>
                  <a:close/>
                  <a:moveTo>
                    <a:pt x="341725" y="180776"/>
                  </a:moveTo>
                  <a:cubicBezTo>
                    <a:pt x="334824" y="180776"/>
                    <a:pt x="329229" y="175181"/>
                    <a:pt x="329229" y="168280"/>
                  </a:cubicBezTo>
                  <a:cubicBezTo>
                    <a:pt x="329229" y="161379"/>
                    <a:pt x="334824" y="155784"/>
                    <a:pt x="341725" y="155784"/>
                  </a:cubicBezTo>
                  <a:cubicBezTo>
                    <a:pt x="348627" y="155784"/>
                    <a:pt x="354222" y="161379"/>
                    <a:pt x="354222" y="168280"/>
                  </a:cubicBezTo>
                  <a:cubicBezTo>
                    <a:pt x="354222" y="175181"/>
                    <a:pt x="348627" y="180776"/>
                    <a:pt x="341725" y="180776"/>
                  </a:cubicBezTo>
                  <a:close/>
                </a:path>
              </a:pathLst>
            </a:custGeom>
            <a:grpFill/>
            <a:ln w="8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01" name="그룹 100">
            <a:extLst>
              <a:ext uri="{FF2B5EF4-FFF2-40B4-BE49-F238E27FC236}">
                <a16:creationId xmlns:a16="http://schemas.microsoft.com/office/drawing/2014/main" id="{BBBC8DC9-0BED-4035-A81D-DF1D5F34C25C}"/>
              </a:ext>
            </a:extLst>
          </p:cNvPr>
          <p:cNvGrpSpPr/>
          <p:nvPr/>
        </p:nvGrpSpPr>
        <p:grpSpPr>
          <a:xfrm>
            <a:off x="7594286" y="4050514"/>
            <a:ext cx="226054" cy="286642"/>
            <a:chOff x="8102471" y="2498219"/>
            <a:chExt cx="133624" cy="169438"/>
          </a:xfrm>
          <a:solidFill>
            <a:schemeClr val="bg1"/>
          </a:solidFill>
        </p:grpSpPr>
        <p:sp>
          <p:nvSpPr>
            <p:cNvPr id="104" name="자유형: 도형 103">
              <a:extLst>
                <a:ext uri="{FF2B5EF4-FFF2-40B4-BE49-F238E27FC236}">
                  <a16:creationId xmlns:a16="http://schemas.microsoft.com/office/drawing/2014/main" id="{490020B6-732B-4B7B-8787-5036546187A3}"/>
                </a:ext>
              </a:extLst>
            </p:cNvPr>
            <p:cNvSpPr/>
            <p:nvPr/>
          </p:nvSpPr>
          <p:spPr>
            <a:xfrm>
              <a:off x="8102471" y="2580877"/>
              <a:ext cx="133624" cy="86780"/>
            </a:xfrm>
            <a:custGeom>
              <a:avLst/>
              <a:gdLst>
                <a:gd name="connsiteX0" fmla="*/ 66812 w 133624"/>
                <a:gd name="connsiteY0" fmla="*/ 0 h 86780"/>
                <a:gd name="connsiteX1" fmla="*/ 0 w 133624"/>
                <a:gd name="connsiteY1" fmla="*/ 66787 h 86780"/>
                <a:gd name="connsiteX2" fmla="*/ 0 w 133624"/>
                <a:gd name="connsiteY2" fmla="*/ 73335 h 86780"/>
                <a:gd name="connsiteX3" fmla="*/ 13412 w 133624"/>
                <a:gd name="connsiteY3" fmla="*/ 86781 h 86780"/>
                <a:gd name="connsiteX4" fmla="*/ 13429 w 133624"/>
                <a:gd name="connsiteY4" fmla="*/ 86781 h 86780"/>
                <a:gd name="connsiteX5" fmla="*/ 120195 w 133624"/>
                <a:gd name="connsiteY5" fmla="*/ 86781 h 86780"/>
                <a:gd name="connsiteX6" fmla="*/ 133625 w 133624"/>
                <a:gd name="connsiteY6" fmla="*/ 73352 h 86780"/>
                <a:gd name="connsiteX7" fmla="*/ 133625 w 133624"/>
                <a:gd name="connsiteY7" fmla="*/ 66787 h 86780"/>
                <a:gd name="connsiteX8" fmla="*/ 66812 w 133624"/>
                <a:gd name="connsiteY8" fmla="*/ 0 h 8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624" h="86780">
                  <a:moveTo>
                    <a:pt x="66812" y="0"/>
                  </a:moveTo>
                  <a:cubicBezTo>
                    <a:pt x="29922" y="0"/>
                    <a:pt x="14" y="29897"/>
                    <a:pt x="0" y="66787"/>
                  </a:cubicBezTo>
                  <a:lnTo>
                    <a:pt x="0" y="73335"/>
                  </a:lnTo>
                  <a:cubicBezTo>
                    <a:pt x="-9" y="80752"/>
                    <a:pt x="5996" y="86772"/>
                    <a:pt x="13412" y="86781"/>
                  </a:cubicBezTo>
                  <a:cubicBezTo>
                    <a:pt x="13418" y="86781"/>
                    <a:pt x="13423" y="86781"/>
                    <a:pt x="13429" y="86781"/>
                  </a:cubicBezTo>
                  <a:lnTo>
                    <a:pt x="120195" y="86781"/>
                  </a:lnTo>
                  <a:cubicBezTo>
                    <a:pt x="127612" y="86781"/>
                    <a:pt x="133625" y="80769"/>
                    <a:pt x="133625" y="73352"/>
                  </a:cubicBezTo>
                  <a:lnTo>
                    <a:pt x="133625" y="66787"/>
                  </a:lnTo>
                  <a:cubicBezTo>
                    <a:pt x="133610" y="29897"/>
                    <a:pt x="103702" y="0"/>
                    <a:pt x="66812" y="0"/>
                  </a:cubicBezTo>
                  <a:close/>
                </a:path>
              </a:pathLst>
            </a:custGeom>
            <a:grpFill/>
            <a:ln w="8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6" name="자유형: 도형 105">
              <a:extLst>
                <a:ext uri="{FF2B5EF4-FFF2-40B4-BE49-F238E27FC236}">
                  <a16:creationId xmlns:a16="http://schemas.microsoft.com/office/drawing/2014/main" id="{B242AD56-1D2F-443D-AF8B-FC6CF41484C3}"/>
                </a:ext>
              </a:extLst>
            </p:cNvPr>
            <p:cNvSpPr/>
            <p:nvPr/>
          </p:nvSpPr>
          <p:spPr>
            <a:xfrm>
              <a:off x="8127955" y="2498219"/>
              <a:ext cx="82657" cy="82657"/>
            </a:xfrm>
            <a:custGeom>
              <a:avLst/>
              <a:gdLst>
                <a:gd name="connsiteX0" fmla="*/ 82657 w 82657"/>
                <a:gd name="connsiteY0" fmla="*/ 41329 h 82657"/>
                <a:gd name="connsiteX1" fmla="*/ 41329 w 82657"/>
                <a:gd name="connsiteY1" fmla="*/ 0 h 82657"/>
                <a:gd name="connsiteX2" fmla="*/ 0 w 82657"/>
                <a:gd name="connsiteY2" fmla="*/ 41329 h 82657"/>
                <a:gd name="connsiteX3" fmla="*/ 41329 w 82657"/>
                <a:gd name="connsiteY3" fmla="*/ 82657 h 82657"/>
                <a:gd name="connsiteX4" fmla="*/ 82657 w 82657"/>
                <a:gd name="connsiteY4" fmla="*/ 41345 h 82657"/>
                <a:gd name="connsiteX5" fmla="*/ 82657 w 82657"/>
                <a:gd name="connsiteY5" fmla="*/ 41329 h 8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57" h="82657">
                  <a:moveTo>
                    <a:pt x="82657" y="41329"/>
                  </a:moveTo>
                  <a:cubicBezTo>
                    <a:pt x="82657" y="18503"/>
                    <a:pt x="64154" y="0"/>
                    <a:pt x="41329" y="0"/>
                  </a:cubicBezTo>
                  <a:cubicBezTo>
                    <a:pt x="18503" y="0"/>
                    <a:pt x="0" y="18503"/>
                    <a:pt x="0" y="41329"/>
                  </a:cubicBezTo>
                  <a:cubicBezTo>
                    <a:pt x="0" y="64154"/>
                    <a:pt x="18503" y="82657"/>
                    <a:pt x="41329" y="82657"/>
                  </a:cubicBezTo>
                  <a:cubicBezTo>
                    <a:pt x="64149" y="82662"/>
                    <a:pt x="82652" y="64166"/>
                    <a:pt x="82657" y="41345"/>
                  </a:cubicBezTo>
                  <a:cubicBezTo>
                    <a:pt x="82657" y="41339"/>
                    <a:pt x="82657" y="41334"/>
                    <a:pt x="82657" y="41329"/>
                  </a:cubicBezTo>
                  <a:close/>
                </a:path>
              </a:pathLst>
            </a:custGeom>
            <a:grpFill/>
            <a:ln w="8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08" name="그룹 107">
            <a:extLst>
              <a:ext uri="{FF2B5EF4-FFF2-40B4-BE49-F238E27FC236}">
                <a16:creationId xmlns:a16="http://schemas.microsoft.com/office/drawing/2014/main" id="{9FE7F1BB-A882-4FA6-B3D7-C6CB9A6D245E}"/>
              </a:ext>
            </a:extLst>
          </p:cNvPr>
          <p:cNvGrpSpPr/>
          <p:nvPr/>
        </p:nvGrpSpPr>
        <p:grpSpPr>
          <a:xfrm>
            <a:off x="3034987" y="4050514"/>
            <a:ext cx="226054" cy="286642"/>
            <a:chOff x="8102471" y="2498219"/>
            <a:chExt cx="133624" cy="169438"/>
          </a:xfrm>
          <a:solidFill>
            <a:schemeClr val="bg1"/>
          </a:solidFill>
        </p:grpSpPr>
        <p:sp>
          <p:nvSpPr>
            <p:cNvPr id="109" name="자유형: 도형 108">
              <a:extLst>
                <a:ext uri="{FF2B5EF4-FFF2-40B4-BE49-F238E27FC236}">
                  <a16:creationId xmlns:a16="http://schemas.microsoft.com/office/drawing/2014/main" id="{C2D57321-E9E2-435A-989A-839B833EAAEF}"/>
                </a:ext>
              </a:extLst>
            </p:cNvPr>
            <p:cNvSpPr/>
            <p:nvPr/>
          </p:nvSpPr>
          <p:spPr>
            <a:xfrm>
              <a:off x="8102471" y="2580877"/>
              <a:ext cx="133624" cy="86780"/>
            </a:xfrm>
            <a:custGeom>
              <a:avLst/>
              <a:gdLst>
                <a:gd name="connsiteX0" fmla="*/ 66812 w 133624"/>
                <a:gd name="connsiteY0" fmla="*/ 0 h 86780"/>
                <a:gd name="connsiteX1" fmla="*/ 0 w 133624"/>
                <a:gd name="connsiteY1" fmla="*/ 66787 h 86780"/>
                <a:gd name="connsiteX2" fmla="*/ 0 w 133624"/>
                <a:gd name="connsiteY2" fmla="*/ 73335 h 86780"/>
                <a:gd name="connsiteX3" fmla="*/ 13412 w 133624"/>
                <a:gd name="connsiteY3" fmla="*/ 86781 h 86780"/>
                <a:gd name="connsiteX4" fmla="*/ 13429 w 133624"/>
                <a:gd name="connsiteY4" fmla="*/ 86781 h 86780"/>
                <a:gd name="connsiteX5" fmla="*/ 120195 w 133624"/>
                <a:gd name="connsiteY5" fmla="*/ 86781 h 86780"/>
                <a:gd name="connsiteX6" fmla="*/ 133625 w 133624"/>
                <a:gd name="connsiteY6" fmla="*/ 73352 h 86780"/>
                <a:gd name="connsiteX7" fmla="*/ 133625 w 133624"/>
                <a:gd name="connsiteY7" fmla="*/ 66787 h 86780"/>
                <a:gd name="connsiteX8" fmla="*/ 66812 w 133624"/>
                <a:gd name="connsiteY8" fmla="*/ 0 h 8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624" h="86780">
                  <a:moveTo>
                    <a:pt x="66812" y="0"/>
                  </a:moveTo>
                  <a:cubicBezTo>
                    <a:pt x="29922" y="0"/>
                    <a:pt x="14" y="29897"/>
                    <a:pt x="0" y="66787"/>
                  </a:cubicBezTo>
                  <a:lnTo>
                    <a:pt x="0" y="73335"/>
                  </a:lnTo>
                  <a:cubicBezTo>
                    <a:pt x="-9" y="80752"/>
                    <a:pt x="5996" y="86772"/>
                    <a:pt x="13412" y="86781"/>
                  </a:cubicBezTo>
                  <a:cubicBezTo>
                    <a:pt x="13418" y="86781"/>
                    <a:pt x="13423" y="86781"/>
                    <a:pt x="13429" y="86781"/>
                  </a:cubicBezTo>
                  <a:lnTo>
                    <a:pt x="120195" y="86781"/>
                  </a:lnTo>
                  <a:cubicBezTo>
                    <a:pt x="127612" y="86781"/>
                    <a:pt x="133625" y="80769"/>
                    <a:pt x="133625" y="73352"/>
                  </a:cubicBezTo>
                  <a:lnTo>
                    <a:pt x="133625" y="66787"/>
                  </a:lnTo>
                  <a:cubicBezTo>
                    <a:pt x="133610" y="29897"/>
                    <a:pt x="103702" y="0"/>
                    <a:pt x="66812" y="0"/>
                  </a:cubicBezTo>
                  <a:close/>
                </a:path>
              </a:pathLst>
            </a:custGeom>
            <a:grpFill/>
            <a:ln w="8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0" name="자유형: 도형 109">
              <a:extLst>
                <a:ext uri="{FF2B5EF4-FFF2-40B4-BE49-F238E27FC236}">
                  <a16:creationId xmlns:a16="http://schemas.microsoft.com/office/drawing/2014/main" id="{C291DCB1-8E0C-4FDF-BD0C-03132F1690CC}"/>
                </a:ext>
              </a:extLst>
            </p:cNvPr>
            <p:cNvSpPr/>
            <p:nvPr/>
          </p:nvSpPr>
          <p:spPr>
            <a:xfrm>
              <a:off x="8127955" y="2498219"/>
              <a:ext cx="82657" cy="82657"/>
            </a:xfrm>
            <a:custGeom>
              <a:avLst/>
              <a:gdLst>
                <a:gd name="connsiteX0" fmla="*/ 82657 w 82657"/>
                <a:gd name="connsiteY0" fmla="*/ 41329 h 82657"/>
                <a:gd name="connsiteX1" fmla="*/ 41329 w 82657"/>
                <a:gd name="connsiteY1" fmla="*/ 0 h 82657"/>
                <a:gd name="connsiteX2" fmla="*/ 0 w 82657"/>
                <a:gd name="connsiteY2" fmla="*/ 41329 h 82657"/>
                <a:gd name="connsiteX3" fmla="*/ 41329 w 82657"/>
                <a:gd name="connsiteY3" fmla="*/ 82657 h 82657"/>
                <a:gd name="connsiteX4" fmla="*/ 82657 w 82657"/>
                <a:gd name="connsiteY4" fmla="*/ 41345 h 82657"/>
                <a:gd name="connsiteX5" fmla="*/ 82657 w 82657"/>
                <a:gd name="connsiteY5" fmla="*/ 41329 h 8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57" h="82657">
                  <a:moveTo>
                    <a:pt x="82657" y="41329"/>
                  </a:moveTo>
                  <a:cubicBezTo>
                    <a:pt x="82657" y="18503"/>
                    <a:pt x="64154" y="0"/>
                    <a:pt x="41329" y="0"/>
                  </a:cubicBezTo>
                  <a:cubicBezTo>
                    <a:pt x="18503" y="0"/>
                    <a:pt x="0" y="18503"/>
                    <a:pt x="0" y="41329"/>
                  </a:cubicBezTo>
                  <a:cubicBezTo>
                    <a:pt x="0" y="64154"/>
                    <a:pt x="18503" y="82657"/>
                    <a:pt x="41329" y="82657"/>
                  </a:cubicBezTo>
                  <a:cubicBezTo>
                    <a:pt x="64149" y="82662"/>
                    <a:pt x="82652" y="64166"/>
                    <a:pt x="82657" y="41345"/>
                  </a:cubicBezTo>
                  <a:cubicBezTo>
                    <a:pt x="82657" y="41339"/>
                    <a:pt x="82657" y="41334"/>
                    <a:pt x="82657" y="41329"/>
                  </a:cubicBezTo>
                  <a:close/>
                </a:path>
              </a:pathLst>
            </a:custGeom>
            <a:grpFill/>
            <a:ln w="8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pic>
        <p:nvPicPr>
          <p:cNvPr id="111" name="그래픽 110">
            <a:extLst>
              <a:ext uri="{FF2B5EF4-FFF2-40B4-BE49-F238E27FC236}">
                <a16:creationId xmlns:a16="http://schemas.microsoft.com/office/drawing/2014/main" id="{5CEEEE02-77FE-4C96-B3E5-9D32F2D6D1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939109" y="5368070"/>
            <a:ext cx="417811" cy="362836"/>
          </a:xfrm>
          <a:prstGeom prst="rect">
            <a:avLst/>
          </a:prstGeom>
        </p:spPr>
      </p:pic>
      <p:pic>
        <p:nvPicPr>
          <p:cNvPr id="112" name="그래픽 111">
            <a:extLst>
              <a:ext uri="{FF2B5EF4-FFF2-40B4-BE49-F238E27FC236}">
                <a16:creationId xmlns:a16="http://schemas.microsoft.com/office/drawing/2014/main" id="{518A153A-5381-4640-9535-EAF7C5D82A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542967" y="5405053"/>
            <a:ext cx="328692" cy="336612"/>
          </a:xfrm>
          <a:prstGeom prst="rect">
            <a:avLst/>
          </a:prstGeom>
        </p:spPr>
      </p:pic>
      <p:sp>
        <p:nvSpPr>
          <p:cNvPr id="113" name="TextBox 112">
            <a:extLst>
              <a:ext uri="{FF2B5EF4-FFF2-40B4-BE49-F238E27FC236}">
                <a16:creationId xmlns:a16="http://schemas.microsoft.com/office/drawing/2014/main" id="{368EC56C-8443-4D5A-B439-9CE7285456D8}"/>
              </a:ext>
            </a:extLst>
          </p:cNvPr>
          <p:cNvSpPr txBox="1"/>
          <p:nvPr/>
        </p:nvSpPr>
        <p:spPr>
          <a:xfrm>
            <a:off x="4330690" y="3731891"/>
            <a:ext cx="2728311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사업주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사업경영담당자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근로자에 관한 사항에</a:t>
            </a:r>
            <a:endParaRPr kumimoji="0" lang="en-US" altLang="ko-KR" sz="1200" b="0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대하여 사업주를 위하여 행위하는 자 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15EA00E-ADAB-4339-BB7A-3240B809D450}"/>
              </a:ext>
            </a:extLst>
          </p:cNvPr>
          <p:cNvSpPr txBox="1"/>
          <p:nvPr/>
        </p:nvSpPr>
        <p:spPr>
          <a:xfrm>
            <a:off x="4330690" y="4296754"/>
            <a:ext cx="2579232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피해자의 사용자와 근로관계를 맺고 있는</a:t>
            </a:r>
            <a:endParaRPr kumimoji="0" lang="en-US" altLang="ko-KR" sz="1200" b="0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근로자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파견근로자의 경우 사용사업주 소속</a:t>
            </a:r>
            <a:endParaRPr kumimoji="0" lang="en-US" altLang="ko-KR" sz="1200" b="0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근로자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CED07176-CA50-4BD1-919C-1181CB274448}"/>
              </a:ext>
            </a:extLst>
          </p:cNvPr>
          <p:cNvSpPr txBox="1"/>
          <p:nvPr/>
        </p:nvSpPr>
        <p:spPr>
          <a:xfrm>
            <a:off x="8382550" y="3891309"/>
            <a:ext cx="2967159" cy="69506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정규직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계약직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임시직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일용직 등 명칭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고용형태</a:t>
            </a:r>
            <a:r>
              <a:rPr kumimoji="0" lang="en-US" altLang="ko-KR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</a:p>
          <a:p>
            <a:pPr marR="0" lvl="0" indent="77788" algn="l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계약기간 관계 없이 모든 근로기준법상 근로자</a:t>
            </a:r>
          </a:p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특수형태 근로종사자는 근로기준법 적용 제외 </a:t>
            </a:r>
          </a:p>
        </p:txBody>
      </p:sp>
    </p:spTree>
    <p:extLst>
      <p:ext uri="{BB962C8B-B14F-4D97-AF65-F5344CB8AC3E}">
        <p14:creationId xmlns:p14="http://schemas.microsoft.com/office/powerpoint/2010/main" val="23140036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그림 61">
            <a:extLst>
              <a:ext uri="{FF2B5EF4-FFF2-40B4-BE49-F238E27FC236}">
                <a16:creationId xmlns:a16="http://schemas.microsoft.com/office/drawing/2014/main" id="{0989673A-45D8-B166-6912-2E48DC9F9C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89" t="49627" r="2036" b="5436"/>
          <a:stretch/>
        </p:blipFill>
        <p:spPr>
          <a:xfrm>
            <a:off x="5930900" y="3404400"/>
            <a:ext cx="5778500" cy="2958299"/>
          </a:xfrm>
          <a:prstGeom prst="roundRect">
            <a:avLst>
              <a:gd name="adj" fmla="val 3359"/>
            </a:avLst>
          </a:prstGeom>
        </p:spPr>
      </p:pic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C32B86AC-253D-41BE-46A1-6C453F834A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Ⅲ</a:t>
            </a:r>
            <a:endParaRPr lang="ko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5B9044D-5EE6-D0E1-9EDA-5F54AA5C91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괴롭힘은 구체적으로 어떤 것인가요</a:t>
            </a:r>
            <a:r>
              <a:rPr lang="en-US" altLang="ko-KR"/>
              <a:t>?</a:t>
            </a:r>
            <a:endParaRPr lang="ko-KR" altLang="en-US"/>
          </a:p>
        </p:txBody>
      </p:sp>
      <p:sp>
        <p:nvSpPr>
          <p:cNvPr id="14" name="사각형: 둥근 위쪽 모서리 13">
            <a:extLst>
              <a:ext uri="{FF2B5EF4-FFF2-40B4-BE49-F238E27FC236}">
                <a16:creationId xmlns:a16="http://schemas.microsoft.com/office/drawing/2014/main" id="{9C395814-42E3-54F1-C616-6F1BED6FA9EC}"/>
              </a:ext>
            </a:extLst>
          </p:cNvPr>
          <p:cNvSpPr/>
          <p:nvPr/>
        </p:nvSpPr>
        <p:spPr>
          <a:xfrm rot="16200000">
            <a:off x="6126966" y="-4452536"/>
            <a:ext cx="420669" cy="117094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4D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E4DF98-11F4-806C-FCE2-69524F370514}"/>
              </a:ext>
            </a:extLst>
          </p:cNvPr>
          <p:cNvSpPr txBox="1"/>
          <p:nvPr/>
        </p:nvSpPr>
        <p:spPr>
          <a:xfrm>
            <a:off x="886614" y="1248276"/>
            <a:ext cx="414857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1800"/>
              </a:spcBef>
            </a:pPr>
            <a:r>
              <a:rPr lang="ko-KR" altLang="en-US" sz="2000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직장 내 괴롭힘 행위요건의 구체적 판단</a:t>
            </a:r>
          </a:p>
        </p:txBody>
      </p:sp>
      <p:sp>
        <p:nvSpPr>
          <p:cNvPr id="5" name="사각형: 둥근 위쪽 모서리 4">
            <a:extLst>
              <a:ext uri="{FF2B5EF4-FFF2-40B4-BE49-F238E27FC236}">
                <a16:creationId xmlns:a16="http://schemas.microsoft.com/office/drawing/2014/main" id="{918F4428-F004-8D8B-F5A6-EEB56139C93B}"/>
              </a:ext>
            </a:extLst>
          </p:cNvPr>
          <p:cNvSpPr/>
          <p:nvPr/>
        </p:nvSpPr>
        <p:spPr>
          <a:xfrm>
            <a:off x="482600" y="1892300"/>
            <a:ext cx="11226800" cy="698500"/>
          </a:xfrm>
          <a:prstGeom prst="round2SameRect">
            <a:avLst>
              <a:gd name="adj1" fmla="val 9394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C0D7D81E-3A00-78A0-7B92-0C159E22FB93}"/>
              </a:ext>
            </a:extLst>
          </p:cNvPr>
          <p:cNvSpPr/>
          <p:nvPr/>
        </p:nvSpPr>
        <p:spPr>
          <a:xfrm>
            <a:off x="482600" y="1892300"/>
            <a:ext cx="11226800" cy="4470400"/>
          </a:xfrm>
          <a:prstGeom prst="roundRect">
            <a:avLst>
              <a:gd name="adj" fmla="val 2205"/>
            </a:avLst>
          </a:prstGeom>
          <a:noFill/>
          <a:ln w="25400">
            <a:solidFill>
              <a:srgbClr val="0D82D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F0E21236-FB98-2AC0-9589-AD52B5D7A551}"/>
              </a:ext>
            </a:extLst>
          </p:cNvPr>
          <p:cNvGrpSpPr/>
          <p:nvPr/>
        </p:nvGrpSpPr>
        <p:grpSpPr>
          <a:xfrm>
            <a:off x="818778" y="2087662"/>
            <a:ext cx="5056704" cy="307777"/>
            <a:chOff x="818778" y="2053848"/>
            <a:chExt cx="5056704" cy="307777"/>
          </a:xfrm>
        </p:grpSpPr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544F1C73-745F-E6D6-62E0-9B7E725FE34E}"/>
                </a:ext>
              </a:extLst>
            </p:cNvPr>
            <p:cNvSpPr/>
            <p:nvPr/>
          </p:nvSpPr>
          <p:spPr>
            <a:xfrm>
              <a:off x="818778" y="2061500"/>
              <a:ext cx="292472" cy="292472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32390" y="319724"/>
                  </a:lnTo>
                  <a:lnTo>
                    <a:pt x="232390" y="92154"/>
                  </a:lnTo>
                  <a:lnTo>
                    <a:pt x="164185" y="92154"/>
                  </a:lnTo>
                  <a:lnTo>
                    <a:pt x="137815" y="134965"/>
                  </a:lnTo>
                  <a:lnTo>
                    <a:pt x="187137" y="134965"/>
                  </a:lnTo>
                  <a:lnTo>
                    <a:pt x="187137" y="329248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D82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A2163EF-A7DB-5816-0CF3-67E3D5274B64}"/>
                </a:ext>
              </a:extLst>
            </p:cNvPr>
            <p:cNvSpPr txBox="1"/>
            <p:nvPr/>
          </p:nvSpPr>
          <p:spPr>
            <a:xfrm>
              <a:off x="1181889" y="2053848"/>
              <a:ext cx="469359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1800"/>
                </a:spcBef>
              </a:pPr>
              <a:r>
                <a:rPr lang="ko-KR" altLang="en-US" sz="2000" b="1" spc="-150" dirty="0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직장에서의 지위 또는 관계 등의 우위를 이용</a:t>
              </a: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17DC2306-6842-5E15-BEA9-070F44772BC9}"/>
              </a:ext>
            </a:extLst>
          </p:cNvPr>
          <p:cNvGrpSpPr/>
          <p:nvPr/>
        </p:nvGrpSpPr>
        <p:grpSpPr>
          <a:xfrm>
            <a:off x="886614" y="2859101"/>
            <a:ext cx="9794285" cy="276999"/>
            <a:chOff x="533680" y="1314640"/>
            <a:chExt cx="9794285" cy="276999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2D180310-02BC-B2E3-DA75-A4988ABD9F08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3" name="Freeform 5">
                <a:extLst>
                  <a:ext uri="{FF2B5EF4-FFF2-40B4-BE49-F238E27FC236}">
                    <a16:creationId xmlns:a16="http://schemas.microsoft.com/office/drawing/2014/main" id="{25750B84-6E2F-BB11-2CDF-333B0B04BF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Freeform 6">
                <a:extLst>
                  <a:ext uri="{FF2B5EF4-FFF2-40B4-BE49-F238E27FC236}">
                    <a16:creationId xmlns:a16="http://schemas.microsoft.com/office/drawing/2014/main" id="{456EF0D3-9F61-A463-B5D5-6A326ED72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7C67DE5-5F16-6228-0A67-3C7800AB9DBB}"/>
                </a:ext>
              </a:extLst>
            </p:cNvPr>
            <p:cNvSpPr txBox="1"/>
            <p:nvPr/>
          </p:nvSpPr>
          <p:spPr>
            <a:xfrm>
              <a:off x="806128" y="1314640"/>
              <a:ext cx="9521837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“</a:t>
              </a:r>
              <a:r>
                <a:rPr lang="ko-KR" altLang="en-US" b="1" spc="-10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우위성”</a:t>
              </a:r>
              <a:r>
                <a:rPr lang="ko-KR" altLang="en-US" spc="-10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이란</a:t>
              </a:r>
              <a:r>
                <a:rPr lang="ko-KR" altLang="en-US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피해자가 괴롭힘 행위에 대해 저항 또는 거절이 어려울 가능성이 높은 관계를 의미</a:t>
              </a:r>
              <a:endParaRPr lang="en-US" altLang="ko-KR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82F90190-359E-746E-AEEA-2FA16D7A7C82}"/>
              </a:ext>
            </a:extLst>
          </p:cNvPr>
          <p:cNvGrpSpPr/>
          <p:nvPr/>
        </p:nvGrpSpPr>
        <p:grpSpPr>
          <a:xfrm>
            <a:off x="886614" y="3417101"/>
            <a:ext cx="10050766" cy="592470"/>
            <a:chOff x="533680" y="1314640"/>
            <a:chExt cx="10050766" cy="592470"/>
          </a:xfrm>
        </p:grpSpPr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BBE9C79F-BF21-1894-59AA-5A55F093B305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3" name="Freeform 5">
                <a:extLst>
                  <a:ext uri="{FF2B5EF4-FFF2-40B4-BE49-F238E27FC236}">
                    <a16:creationId xmlns:a16="http://schemas.microsoft.com/office/drawing/2014/main" id="{DA4DD0E9-F12A-9D91-A88A-61B62B97D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4" name="Freeform 6">
                <a:extLst>
                  <a:ext uri="{FF2B5EF4-FFF2-40B4-BE49-F238E27FC236}">
                    <a16:creationId xmlns:a16="http://schemas.microsoft.com/office/drawing/2014/main" id="{13E5CC37-217D-85CC-49B3-93139F097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295B3E7-3989-02A7-213E-0E1A62C9F97C}"/>
                </a:ext>
              </a:extLst>
            </p:cNvPr>
            <p:cNvSpPr txBox="1"/>
            <p:nvPr/>
          </p:nvSpPr>
          <p:spPr>
            <a:xfrm>
              <a:off x="806128" y="1314640"/>
              <a:ext cx="9778318" cy="59247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“지위의 </a:t>
              </a:r>
              <a:r>
                <a:rPr lang="ko-KR" altLang="en-US" b="1" spc="-10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우위”</a:t>
              </a:r>
              <a:r>
                <a:rPr lang="ko-KR" altLang="en-US" spc="-10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는</a:t>
              </a:r>
              <a:r>
                <a:rPr lang="ko-KR" altLang="en-US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원칙적으로 지휘명령 관계에서 상위에 있는 것을 말하나</a:t>
              </a:r>
              <a:r>
                <a:rPr lang="en-US" altLang="ko-KR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회사 내 </a:t>
              </a:r>
              <a:r>
                <a:rPr lang="ko-KR" altLang="en-US" spc="-10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직위ㆍ직급</a:t>
              </a:r>
              <a:r>
                <a:rPr lang="ko-KR" altLang="en-US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체계상</a:t>
              </a:r>
              <a:endParaRPr lang="en-US" altLang="ko-KR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상위에 있음을 이용한다면 인정</a:t>
              </a: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13CE6AA6-9155-9189-CCF0-42E905C08189}"/>
              </a:ext>
            </a:extLst>
          </p:cNvPr>
          <p:cNvGrpSpPr/>
          <p:nvPr/>
        </p:nvGrpSpPr>
        <p:grpSpPr>
          <a:xfrm>
            <a:off x="886614" y="4290573"/>
            <a:ext cx="8417306" cy="907941"/>
            <a:chOff x="533680" y="1314640"/>
            <a:chExt cx="8417306" cy="907941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A18DC860-AF9F-E108-20E6-7DAB2015431F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8" name="Freeform 5">
                <a:extLst>
                  <a:ext uri="{FF2B5EF4-FFF2-40B4-BE49-F238E27FC236}">
                    <a16:creationId xmlns:a16="http://schemas.microsoft.com/office/drawing/2014/main" id="{4F6FB280-F72B-F9F5-BA04-2F85A86A90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9" name="Freeform 6">
                <a:extLst>
                  <a:ext uri="{FF2B5EF4-FFF2-40B4-BE49-F238E27FC236}">
                    <a16:creationId xmlns:a16="http://schemas.microsoft.com/office/drawing/2014/main" id="{86E2567C-9F40-7E1C-DA67-E63D876460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911CF021-9A8A-AA37-AE50-59DADFA02BC4}"/>
                </a:ext>
              </a:extLst>
            </p:cNvPr>
            <p:cNvSpPr txBox="1"/>
            <p:nvPr/>
          </p:nvSpPr>
          <p:spPr>
            <a:xfrm>
              <a:off x="806128" y="1314640"/>
              <a:ext cx="8144858" cy="90794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“관계의 </a:t>
              </a:r>
              <a:r>
                <a:rPr lang="ko-KR" altLang="en-US" b="1" spc="-10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우위”</a:t>
              </a:r>
              <a:r>
                <a:rPr lang="ko-KR" altLang="en-US" spc="-10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는</a:t>
              </a:r>
              <a:r>
                <a:rPr lang="ko-KR" altLang="en-US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 사실상 우위를 점하고 있다고 판단되는 모든 관계가 포함될 수 있음</a:t>
              </a:r>
              <a:r>
                <a:rPr lang="en-US" altLang="ko-KR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.</a:t>
              </a:r>
            </a:p>
            <a:p>
              <a:pPr>
                <a:spcBef>
                  <a:spcPts val="300"/>
                </a:spcBef>
              </a:pPr>
              <a:r>
                <a:rPr lang="ko-KR" altLang="en-US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인적 속성</a:t>
              </a:r>
              <a:r>
                <a:rPr lang="en-US" altLang="ko-KR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(</a:t>
              </a:r>
              <a:r>
                <a:rPr lang="ko-KR" altLang="en-US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연령</a:t>
              </a:r>
              <a:r>
                <a:rPr lang="en-US" altLang="ko-KR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, </a:t>
              </a:r>
              <a:r>
                <a:rPr lang="ko-KR" altLang="en-US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학벌</a:t>
              </a:r>
              <a:r>
                <a:rPr lang="en-US" altLang="ko-KR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, </a:t>
              </a:r>
              <a:r>
                <a:rPr lang="ko-KR" altLang="en-US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출신지역 등</a:t>
              </a:r>
              <a:r>
                <a:rPr lang="en-US" altLang="ko-KR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), </a:t>
              </a:r>
              <a:r>
                <a:rPr lang="ko-KR" altLang="en-US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업무속성</a:t>
              </a:r>
              <a:r>
                <a:rPr lang="en-US" altLang="ko-KR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(</a:t>
              </a:r>
              <a:r>
                <a:rPr lang="ko-KR" altLang="en-US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근속연수 등</a:t>
              </a:r>
              <a:r>
                <a:rPr lang="en-US" altLang="ko-KR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), </a:t>
              </a:r>
              <a:r>
                <a:rPr lang="ko-KR" altLang="en-US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수적 우세</a:t>
              </a:r>
              <a:r>
                <a:rPr lang="en-US" altLang="ko-KR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, </a:t>
              </a:r>
              <a:r>
                <a:rPr lang="ko-KR" altLang="en-US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정규직 여부</a:t>
              </a:r>
              <a:r>
                <a:rPr lang="en-US" altLang="ko-KR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,</a:t>
              </a:r>
            </a:p>
            <a:p>
              <a:pPr>
                <a:spcBef>
                  <a:spcPts val="300"/>
                </a:spcBef>
              </a:pPr>
              <a:r>
                <a:rPr lang="ko-KR" altLang="en-US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직장 내 영향력 등을 고려하여 판단</a:t>
              </a:r>
              <a:r>
                <a:rPr lang="en-US" altLang="ko-KR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 </a:t>
              </a:r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B59DE3F2-AD56-4A10-AA04-96024CB5AC95}"/>
              </a:ext>
            </a:extLst>
          </p:cNvPr>
          <p:cNvGrpSpPr/>
          <p:nvPr/>
        </p:nvGrpSpPr>
        <p:grpSpPr>
          <a:xfrm>
            <a:off x="551373" y="1263275"/>
            <a:ext cx="277778" cy="277778"/>
            <a:chOff x="543753" y="1338587"/>
            <a:chExt cx="277778" cy="277778"/>
          </a:xfrm>
        </p:grpSpPr>
        <p:sp>
          <p:nvSpPr>
            <p:cNvPr id="32" name="타원 31">
              <a:extLst>
                <a:ext uri="{FF2B5EF4-FFF2-40B4-BE49-F238E27FC236}">
                  <a16:creationId xmlns:a16="http://schemas.microsoft.com/office/drawing/2014/main" id="{1BCEC9DC-B54C-4155-BB72-C85DD83599B7}"/>
                </a:ext>
              </a:extLst>
            </p:cNvPr>
            <p:cNvSpPr/>
            <p:nvPr/>
          </p:nvSpPr>
          <p:spPr>
            <a:xfrm>
              <a:off x="543753" y="1338587"/>
              <a:ext cx="277778" cy="277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id="{A5D9BD47-8469-4783-AB0B-7A942DC41118}"/>
                </a:ext>
              </a:extLst>
            </p:cNvPr>
            <p:cNvGrpSpPr/>
            <p:nvPr/>
          </p:nvGrpSpPr>
          <p:grpSpPr>
            <a:xfrm>
              <a:off x="619955" y="1414314"/>
              <a:ext cx="125373" cy="126312"/>
              <a:chOff x="619955" y="1505288"/>
              <a:chExt cx="125373" cy="126312"/>
            </a:xfrm>
          </p:grpSpPr>
          <p:sp>
            <p:nvSpPr>
              <p:cNvPr id="34" name="자유형: 도형 33">
                <a:extLst>
                  <a:ext uri="{FF2B5EF4-FFF2-40B4-BE49-F238E27FC236}">
                    <a16:creationId xmlns:a16="http://schemas.microsoft.com/office/drawing/2014/main" id="{BE76214D-DF94-4370-8753-B8C5BE18325D}"/>
                  </a:ext>
                </a:extLst>
              </p:cNvPr>
              <p:cNvSpPr/>
              <p:nvPr/>
            </p:nvSpPr>
            <p:spPr>
              <a:xfrm>
                <a:off x="665642" y="1505288"/>
                <a:ext cx="79686" cy="126312"/>
              </a:xfrm>
              <a:custGeom>
                <a:avLst/>
                <a:gdLst>
                  <a:gd name="connsiteX0" fmla="*/ 76743 w 79686"/>
                  <a:gd name="connsiteY0" fmla="*/ 62382 h 126312"/>
                  <a:gd name="connsiteX1" fmla="*/ 69888 w 79686"/>
                  <a:gd name="connsiteY1" fmla="*/ 77017 h 126312"/>
                  <a:gd name="connsiteX2" fmla="*/ 26891 w 79686"/>
                  <a:gd name="connsiteY2" fmla="*/ 120016 h 126312"/>
                  <a:gd name="connsiteX3" fmla="*/ -60 w 79686"/>
                  <a:gd name="connsiteY3" fmla="*/ 120016 h 126312"/>
                  <a:gd name="connsiteX4" fmla="*/ -2941 w 79686"/>
                  <a:gd name="connsiteY4" fmla="*/ 116319 h 126312"/>
                  <a:gd name="connsiteX5" fmla="*/ 36361 w 79686"/>
                  <a:gd name="connsiteY5" fmla="*/ 77019 h 126312"/>
                  <a:gd name="connsiteX6" fmla="*/ 38828 w 79686"/>
                  <a:gd name="connsiteY6" fmla="*/ 50228 h 126312"/>
                  <a:gd name="connsiteX7" fmla="*/ 35846 w 79686"/>
                  <a:gd name="connsiteY7" fmla="*/ 47348 h 126312"/>
                  <a:gd name="connsiteX8" fmla="*/ -2944 w 79686"/>
                  <a:gd name="connsiteY8" fmla="*/ 8563 h 126312"/>
                  <a:gd name="connsiteX9" fmla="*/ -60 w 79686"/>
                  <a:gd name="connsiteY9" fmla="*/ 4865 h 126312"/>
                  <a:gd name="connsiteX10" fmla="*/ 26883 w 79686"/>
                  <a:gd name="connsiteY10" fmla="*/ 4865 h 126312"/>
                  <a:gd name="connsiteX11" fmla="*/ 26885 w 79686"/>
                  <a:gd name="connsiteY11" fmla="*/ 4865 h 126312"/>
                  <a:gd name="connsiteX12" fmla="*/ 69368 w 79686"/>
                  <a:gd name="connsiteY12" fmla="*/ 47348 h 126312"/>
                  <a:gd name="connsiteX13" fmla="*/ 76743 w 79686"/>
                  <a:gd name="connsiteY13" fmla="*/ 62382 h 1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9686" h="126312">
                    <a:moveTo>
                      <a:pt x="76743" y="62382"/>
                    </a:moveTo>
                    <a:cubicBezTo>
                      <a:pt x="76749" y="68038"/>
                      <a:pt x="74236" y="73401"/>
                      <a:pt x="69888" y="77017"/>
                    </a:cubicBezTo>
                    <a:lnTo>
                      <a:pt x="26891" y="120016"/>
                    </a:lnTo>
                    <a:cubicBezTo>
                      <a:pt x="19448" y="127458"/>
                      <a:pt x="7383" y="127458"/>
                      <a:pt x="-60" y="120016"/>
                    </a:cubicBezTo>
                    <a:cubicBezTo>
                      <a:pt x="-1168" y="118907"/>
                      <a:pt x="-2137" y="117665"/>
                      <a:pt x="-2941" y="116319"/>
                    </a:cubicBezTo>
                    <a:lnTo>
                      <a:pt x="36361" y="77019"/>
                    </a:lnTo>
                    <a:cubicBezTo>
                      <a:pt x="44440" y="70302"/>
                      <a:pt x="45545" y="58307"/>
                      <a:pt x="38828" y="50228"/>
                    </a:cubicBezTo>
                    <a:cubicBezTo>
                      <a:pt x="37941" y="49162"/>
                      <a:pt x="36942" y="48197"/>
                      <a:pt x="35846" y="47348"/>
                    </a:cubicBezTo>
                    <a:lnTo>
                      <a:pt x="-2944" y="8563"/>
                    </a:lnTo>
                    <a:cubicBezTo>
                      <a:pt x="-2141" y="7215"/>
                      <a:pt x="-1171" y="5973"/>
                      <a:pt x="-60" y="4865"/>
                    </a:cubicBezTo>
                    <a:cubicBezTo>
                      <a:pt x="7381" y="-2575"/>
                      <a:pt x="19443" y="-2575"/>
                      <a:pt x="26883" y="4865"/>
                    </a:cubicBezTo>
                    <a:cubicBezTo>
                      <a:pt x="26885" y="4865"/>
                      <a:pt x="26885" y="4865"/>
                      <a:pt x="26885" y="4865"/>
                    </a:cubicBezTo>
                    <a:lnTo>
                      <a:pt x="69368" y="47348"/>
                    </a:lnTo>
                    <a:cubicBezTo>
                      <a:pt x="74023" y="50945"/>
                      <a:pt x="76747" y="56499"/>
                      <a:pt x="76743" y="62382"/>
                    </a:cubicBezTo>
                    <a:close/>
                  </a:path>
                </a:pathLst>
              </a:custGeom>
              <a:solidFill>
                <a:srgbClr val="0D82D4"/>
              </a:solidFill>
              <a:ln w="1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35" name="자유형: 도형 34">
                <a:extLst>
                  <a:ext uri="{FF2B5EF4-FFF2-40B4-BE49-F238E27FC236}">
                    <a16:creationId xmlns:a16="http://schemas.microsoft.com/office/drawing/2014/main" id="{A5F6984A-4F3F-476A-BAC5-A3D789A503D2}"/>
                  </a:ext>
                </a:extLst>
              </p:cNvPr>
              <p:cNvSpPr/>
              <p:nvPr/>
            </p:nvSpPr>
            <p:spPr>
              <a:xfrm>
                <a:off x="619955" y="1507713"/>
                <a:ext cx="78473" cy="121574"/>
              </a:xfrm>
              <a:custGeom>
                <a:avLst/>
                <a:gdLst>
                  <a:gd name="connsiteX0" fmla="*/ 70388 w 78473"/>
                  <a:gd name="connsiteY0" fmla="*/ 47522 h 121574"/>
                  <a:gd name="connsiteX1" fmla="*/ 27181 w 78473"/>
                  <a:gd name="connsiteY1" fmla="*/ 4322 h 121574"/>
                  <a:gd name="connsiteX2" fmla="*/ 2344 w 78473"/>
                  <a:gd name="connsiteY2" fmla="*/ 4537 h 121574"/>
                  <a:gd name="connsiteX3" fmla="*/ 2345 w 78473"/>
                  <a:gd name="connsiteY3" fmla="*/ 29162 h 121574"/>
                  <a:gd name="connsiteX4" fmla="*/ 33130 w 78473"/>
                  <a:gd name="connsiteY4" fmla="*/ 59942 h 121574"/>
                  <a:gd name="connsiteX5" fmla="*/ 2203 w 78473"/>
                  <a:gd name="connsiteY5" fmla="*/ 90873 h 121574"/>
                  <a:gd name="connsiteX6" fmla="*/ 2199 w 78473"/>
                  <a:gd name="connsiteY6" fmla="*/ 115712 h 121574"/>
                  <a:gd name="connsiteX7" fmla="*/ 27038 w 78473"/>
                  <a:gd name="connsiteY7" fmla="*/ 115718 h 121574"/>
                  <a:gd name="connsiteX8" fmla="*/ 70389 w 78473"/>
                  <a:gd name="connsiteY8" fmla="*/ 72366 h 121574"/>
                  <a:gd name="connsiteX9" fmla="*/ 70389 w 78473"/>
                  <a:gd name="connsiteY9" fmla="*/ 47526 h 121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473" h="121574">
                    <a:moveTo>
                      <a:pt x="70388" y="47522"/>
                    </a:moveTo>
                    <a:lnTo>
                      <a:pt x="27181" y="4322"/>
                    </a:lnTo>
                    <a:cubicBezTo>
                      <a:pt x="20262" y="-2477"/>
                      <a:pt x="9142" y="-2381"/>
                      <a:pt x="2344" y="4537"/>
                    </a:cubicBezTo>
                    <a:cubicBezTo>
                      <a:pt x="-4373" y="11372"/>
                      <a:pt x="-4373" y="22329"/>
                      <a:pt x="2345" y="29162"/>
                    </a:cubicBezTo>
                    <a:lnTo>
                      <a:pt x="33130" y="59942"/>
                    </a:lnTo>
                    <a:lnTo>
                      <a:pt x="2203" y="90873"/>
                    </a:lnTo>
                    <a:cubicBezTo>
                      <a:pt x="-4658" y="97731"/>
                      <a:pt x="-4659" y="108853"/>
                      <a:pt x="2199" y="115712"/>
                    </a:cubicBezTo>
                    <a:cubicBezTo>
                      <a:pt x="9057" y="122573"/>
                      <a:pt x="20177" y="122575"/>
                      <a:pt x="27038" y="115718"/>
                    </a:cubicBezTo>
                    <a:lnTo>
                      <a:pt x="70389" y="72366"/>
                    </a:lnTo>
                    <a:cubicBezTo>
                      <a:pt x="77244" y="65504"/>
                      <a:pt x="77244" y="54388"/>
                      <a:pt x="70389" y="47526"/>
                    </a:cubicBezTo>
                    <a:close/>
                  </a:path>
                </a:pathLst>
              </a:custGeom>
              <a:solidFill>
                <a:srgbClr val="042674"/>
              </a:solidFill>
              <a:ln w="1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809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C32B86AC-253D-41BE-46A1-6C453F834A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Ⅲ</a:t>
            </a:r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5B9044D-5EE6-D0E1-9EDA-5F54AA5C91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괴롭힘은 구체적으로 어떤 것인가요</a:t>
            </a:r>
            <a:r>
              <a:rPr lang="en-US" altLang="ko-KR"/>
              <a:t>?</a:t>
            </a:r>
            <a:endParaRPr lang="ko-KR" altLang="en-US"/>
          </a:p>
        </p:txBody>
      </p:sp>
      <p:sp>
        <p:nvSpPr>
          <p:cNvPr id="14" name="사각형: 둥근 위쪽 모서리 13">
            <a:extLst>
              <a:ext uri="{FF2B5EF4-FFF2-40B4-BE49-F238E27FC236}">
                <a16:creationId xmlns:a16="http://schemas.microsoft.com/office/drawing/2014/main" id="{9C395814-42E3-54F1-C616-6F1BED6FA9EC}"/>
              </a:ext>
            </a:extLst>
          </p:cNvPr>
          <p:cNvSpPr/>
          <p:nvPr/>
        </p:nvSpPr>
        <p:spPr>
          <a:xfrm rot="16200000">
            <a:off x="6126966" y="-4452536"/>
            <a:ext cx="420669" cy="117094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4D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E4DF98-11F4-806C-FCE2-69524F370514}"/>
              </a:ext>
            </a:extLst>
          </p:cNvPr>
          <p:cNvSpPr txBox="1"/>
          <p:nvPr/>
        </p:nvSpPr>
        <p:spPr>
          <a:xfrm>
            <a:off x="886614" y="1248276"/>
            <a:ext cx="414857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1800"/>
              </a:spcBef>
            </a:pPr>
            <a:r>
              <a:rPr lang="ko-KR" altLang="en-US" sz="2000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직장 내 괴롭힘 행위요건의 구체적 판단</a:t>
            </a:r>
          </a:p>
        </p:txBody>
      </p:sp>
      <p:sp>
        <p:nvSpPr>
          <p:cNvPr id="5" name="사각형: 둥근 위쪽 모서리 4">
            <a:extLst>
              <a:ext uri="{FF2B5EF4-FFF2-40B4-BE49-F238E27FC236}">
                <a16:creationId xmlns:a16="http://schemas.microsoft.com/office/drawing/2014/main" id="{918F4428-F004-8D8B-F5A6-EEB56139C93B}"/>
              </a:ext>
            </a:extLst>
          </p:cNvPr>
          <p:cNvSpPr/>
          <p:nvPr/>
        </p:nvSpPr>
        <p:spPr>
          <a:xfrm>
            <a:off x="482600" y="1892300"/>
            <a:ext cx="11226800" cy="698500"/>
          </a:xfrm>
          <a:prstGeom prst="round2SameRect">
            <a:avLst>
              <a:gd name="adj1" fmla="val 9394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24B210A9-6D7A-2710-08BA-9CFC6FBA946D}"/>
              </a:ext>
            </a:extLst>
          </p:cNvPr>
          <p:cNvGrpSpPr/>
          <p:nvPr/>
        </p:nvGrpSpPr>
        <p:grpSpPr>
          <a:xfrm>
            <a:off x="818778" y="2087662"/>
            <a:ext cx="3492173" cy="307777"/>
            <a:chOff x="818778" y="2087662"/>
            <a:chExt cx="3492173" cy="30777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A2163EF-A7DB-5816-0CF3-67E3D5274B64}"/>
                </a:ext>
              </a:extLst>
            </p:cNvPr>
            <p:cNvSpPr txBox="1"/>
            <p:nvPr/>
          </p:nvSpPr>
          <p:spPr>
            <a:xfrm>
              <a:off x="1181889" y="2087662"/>
              <a:ext cx="312906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1800"/>
                </a:spcBef>
              </a:pPr>
              <a:r>
                <a:rPr lang="ko-KR" altLang="en-US" sz="2000" b="1" spc="-150" dirty="0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업무상 적정 범위를 넘는 행위</a:t>
              </a:r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780CD802-7748-15E6-1B4D-F3CB0A68400A}"/>
                </a:ext>
              </a:extLst>
            </p:cNvPr>
            <p:cNvSpPr/>
            <p:nvPr/>
          </p:nvSpPr>
          <p:spPr>
            <a:xfrm>
              <a:off x="818778" y="2096186"/>
              <a:ext cx="291600" cy="291600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57911" y="331604"/>
                  </a:moveTo>
                  <a:lnTo>
                    <a:pt x="175465" y="331604"/>
                  </a:lnTo>
                  <a:lnTo>
                    <a:pt x="166688" y="333376"/>
                  </a:lnTo>
                  <a:close/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77302" y="289444"/>
                  </a:lnTo>
                  <a:lnTo>
                    <a:pt x="197026" y="289444"/>
                  </a:lnTo>
                  <a:lnTo>
                    <a:pt x="223898" y="261120"/>
                  </a:lnTo>
                  <a:cubicBezTo>
                    <a:pt x="245395" y="238765"/>
                    <a:pt x="260188" y="219394"/>
                    <a:pt x="268277" y="203007"/>
                  </a:cubicBezTo>
                  <a:cubicBezTo>
                    <a:pt x="276366" y="186621"/>
                    <a:pt x="280411" y="171319"/>
                    <a:pt x="280411" y="157103"/>
                  </a:cubicBezTo>
                  <a:cubicBezTo>
                    <a:pt x="280411" y="145166"/>
                    <a:pt x="277074" y="133419"/>
                    <a:pt x="270400" y="121861"/>
                  </a:cubicBezTo>
                  <a:cubicBezTo>
                    <a:pt x="263726" y="110304"/>
                    <a:pt x="254827" y="101459"/>
                    <a:pt x="243704" y="95328"/>
                  </a:cubicBezTo>
                  <a:cubicBezTo>
                    <a:pt x="232580" y="89196"/>
                    <a:pt x="219748" y="86131"/>
                    <a:pt x="205206" y="86131"/>
                  </a:cubicBezTo>
                  <a:cubicBezTo>
                    <a:pt x="181657" y="86131"/>
                    <a:pt x="162367" y="93537"/>
                    <a:pt x="147337" y="108350"/>
                  </a:cubicBezTo>
                  <a:cubicBezTo>
                    <a:pt x="132307" y="123163"/>
                    <a:pt x="124195" y="143484"/>
                    <a:pt x="123002" y="169312"/>
                  </a:cubicBezTo>
                  <a:lnTo>
                    <a:pt x="167441" y="169312"/>
                  </a:lnTo>
                  <a:cubicBezTo>
                    <a:pt x="167875" y="156832"/>
                    <a:pt x="171347" y="146956"/>
                    <a:pt x="177859" y="139686"/>
                  </a:cubicBezTo>
                  <a:cubicBezTo>
                    <a:pt x="184370" y="132415"/>
                    <a:pt x="192509" y="128779"/>
                    <a:pt x="202276" y="128779"/>
                  </a:cubicBezTo>
                  <a:cubicBezTo>
                    <a:pt x="211934" y="128779"/>
                    <a:pt x="219829" y="131791"/>
                    <a:pt x="225960" y="137814"/>
                  </a:cubicBezTo>
                  <a:cubicBezTo>
                    <a:pt x="232092" y="143837"/>
                    <a:pt x="235158" y="151460"/>
                    <a:pt x="235158" y="160684"/>
                  </a:cubicBezTo>
                  <a:cubicBezTo>
                    <a:pt x="235158" y="169583"/>
                    <a:pt x="232200" y="179540"/>
                    <a:pt x="226286" y="190555"/>
                  </a:cubicBezTo>
                  <a:cubicBezTo>
                    <a:pt x="220372" y="201569"/>
                    <a:pt x="208461" y="216138"/>
                    <a:pt x="190556" y="234261"/>
                  </a:cubicBezTo>
                  <a:lnTo>
                    <a:pt x="116490" y="309792"/>
                  </a:lnTo>
                  <a:lnTo>
                    <a:pt x="116490" y="323242"/>
                  </a:lnTo>
                  <a:lnTo>
                    <a:pt x="101806" y="320277"/>
                  </a:lnTo>
                  <a:cubicBezTo>
                    <a:pt x="41979" y="294972"/>
                    <a:pt x="0" y="235732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D82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6" name="그림 5">
            <a:extLst>
              <a:ext uri="{FF2B5EF4-FFF2-40B4-BE49-F238E27FC236}">
                <a16:creationId xmlns:a16="http://schemas.microsoft.com/office/drawing/2014/main" id="{C5AB1226-F19D-5F59-8A90-F94C4766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89" t="49627" r="2036" b="5436"/>
          <a:stretch/>
        </p:blipFill>
        <p:spPr>
          <a:xfrm>
            <a:off x="5930900" y="3404400"/>
            <a:ext cx="5778500" cy="2958299"/>
          </a:xfrm>
          <a:prstGeom prst="roundRect">
            <a:avLst>
              <a:gd name="adj" fmla="val 3359"/>
            </a:avLst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85030410-B55E-156C-E2E6-176AEC94D100}"/>
              </a:ext>
            </a:extLst>
          </p:cNvPr>
          <p:cNvSpPr/>
          <p:nvPr/>
        </p:nvSpPr>
        <p:spPr>
          <a:xfrm>
            <a:off x="482600" y="1892300"/>
            <a:ext cx="11226800" cy="4470400"/>
          </a:xfrm>
          <a:prstGeom prst="roundRect">
            <a:avLst>
              <a:gd name="adj" fmla="val 2205"/>
            </a:avLst>
          </a:prstGeom>
          <a:noFill/>
          <a:ln w="25400">
            <a:solidFill>
              <a:srgbClr val="0D82D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17DC2306-6842-5E15-BEA9-070F44772BC9}"/>
              </a:ext>
            </a:extLst>
          </p:cNvPr>
          <p:cNvGrpSpPr/>
          <p:nvPr/>
        </p:nvGrpSpPr>
        <p:grpSpPr>
          <a:xfrm>
            <a:off x="886614" y="2859101"/>
            <a:ext cx="10215876" cy="592470"/>
            <a:chOff x="533680" y="1314640"/>
            <a:chExt cx="10215876" cy="592470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2D180310-02BC-B2E3-DA75-A4988ABD9F08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3" name="Freeform 5">
                <a:extLst>
                  <a:ext uri="{FF2B5EF4-FFF2-40B4-BE49-F238E27FC236}">
                    <a16:creationId xmlns:a16="http://schemas.microsoft.com/office/drawing/2014/main" id="{25750B84-6E2F-BB11-2CDF-333B0B04BF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Freeform 6">
                <a:extLst>
                  <a:ext uri="{FF2B5EF4-FFF2-40B4-BE49-F238E27FC236}">
                    <a16:creationId xmlns:a16="http://schemas.microsoft.com/office/drawing/2014/main" id="{456EF0D3-9F61-A463-B5D5-6A326ED72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7C67DE5-5F16-6228-0A67-3C7800AB9DBB}"/>
                </a:ext>
              </a:extLst>
            </p:cNvPr>
            <p:cNvSpPr txBox="1"/>
            <p:nvPr/>
          </p:nvSpPr>
          <p:spPr>
            <a:xfrm>
              <a:off x="806128" y="1314640"/>
              <a:ext cx="9943428" cy="59247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문제된 행위가 사회 통념에 비추어 볼 때 </a:t>
              </a:r>
              <a:r>
                <a:rPr lang="ko-KR" altLang="en-US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업무상 필요성이 인정되지 않거나</a:t>
              </a: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업무상 필요성은 인정되더라도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그 </a:t>
              </a:r>
              <a:r>
                <a:rPr lang="ko-KR" altLang="en-US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행위 양태가 사회 통념상 상당하지 않은 경우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에는 업무상 적정 범위를 넘는 것으로 인정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82F90190-359E-746E-AEEA-2FA16D7A7C82}"/>
              </a:ext>
            </a:extLst>
          </p:cNvPr>
          <p:cNvGrpSpPr/>
          <p:nvPr/>
        </p:nvGrpSpPr>
        <p:grpSpPr>
          <a:xfrm>
            <a:off x="886614" y="3714537"/>
            <a:ext cx="10063590" cy="592470"/>
            <a:chOff x="533680" y="1314640"/>
            <a:chExt cx="10063590" cy="592470"/>
          </a:xfrm>
        </p:grpSpPr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BBE9C79F-BF21-1894-59AA-5A55F093B305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3" name="Freeform 5">
                <a:extLst>
                  <a:ext uri="{FF2B5EF4-FFF2-40B4-BE49-F238E27FC236}">
                    <a16:creationId xmlns:a16="http://schemas.microsoft.com/office/drawing/2014/main" id="{DA4DD0E9-F12A-9D91-A88A-61B62B97D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4" name="Freeform 6">
                <a:extLst>
                  <a:ext uri="{FF2B5EF4-FFF2-40B4-BE49-F238E27FC236}">
                    <a16:creationId xmlns:a16="http://schemas.microsoft.com/office/drawing/2014/main" id="{13E5CC37-217D-85CC-49B3-93139F097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295B3E7-3989-02A7-213E-0E1A62C9F97C}"/>
                </a:ext>
              </a:extLst>
            </p:cNvPr>
            <p:cNvSpPr txBox="1"/>
            <p:nvPr/>
          </p:nvSpPr>
          <p:spPr>
            <a:xfrm>
              <a:off x="806128" y="1314640"/>
              <a:ext cx="9791142" cy="59247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업무 관련성은 </a:t>
              </a:r>
              <a:r>
                <a:rPr lang="ko-KR" altLang="en-US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‘포괄적인 업무 </a:t>
              </a:r>
              <a:r>
                <a:rPr lang="ko-KR" altLang="en-US" b="1" spc="-15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관련성’</a:t>
              </a:r>
              <a:r>
                <a:rPr lang="ko-KR" altLang="en-US" spc="-15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을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의미하므로 직접적인 업무수행 중에서 발생한 경우가 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아니더라도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>
                  <a:glow rad="63500">
                    <a:schemeClr val="bg1"/>
                  </a:glow>
                </a:effectLst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업무수행에 편승하여 이루어졌거나 업무수행을 빙자하여 발생한 경우 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업무 관련성이 인정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>
                  <a:glow rad="63500">
                    <a:schemeClr val="bg1"/>
                  </a:glow>
                </a:effectLst>
              </a:endParaRP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13CE6AA6-9155-9189-CCF0-42E905C08189}"/>
              </a:ext>
            </a:extLst>
          </p:cNvPr>
          <p:cNvGrpSpPr/>
          <p:nvPr/>
        </p:nvGrpSpPr>
        <p:grpSpPr>
          <a:xfrm>
            <a:off x="886614" y="4569973"/>
            <a:ext cx="8875765" cy="592470"/>
            <a:chOff x="533680" y="1314640"/>
            <a:chExt cx="8875765" cy="592470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A18DC860-AF9F-E108-20E6-7DAB2015431F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8" name="Freeform 5">
                <a:extLst>
                  <a:ext uri="{FF2B5EF4-FFF2-40B4-BE49-F238E27FC236}">
                    <a16:creationId xmlns:a16="http://schemas.microsoft.com/office/drawing/2014/main" id="{4F6FB280-F72B-F9F5-BA04-2F85A86A90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9" name="Freeform 6">
                <a:extLst>
                  <a:ext uri="{FF2B5EF4-FFF2-40B4-BE49-F238E27FC236}">
                    <a16:creationId xmlns:a16="http://schemas.microsoft.com/office/drawing/2014/main" id="{86E2567C-9F40-7E1C-DA67-E63D876460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911CF021-9A8A-AA37-AE50-59DADFA02BC4}"/>
                </a:ext>
              </a:extLst>
            </p:cNvPr>
            <p:cNvSpPr txBox="1"/>
            <p:nvPr/>
          </p:nvSpPr>
          <p:spPr>
            <a:xfrm>
              <a:off x="806128" y="1314640"/>
              <a:ext cx="8603317" cy="59247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업무상 지시나 </a:t>
              </a:r>
              <a:r>
                <a:rPr lang="ko-KR" altLang="en-US" spc="-15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주의ㆍ명령에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불만을 느끼더라도 사회통념상 업무상 필요에 의한 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것이었다면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>
                  <a:glow rad="63500">
                    <a:schemeClr val="bg1"/>
                  </a:glow>
                </a:effectLst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직장 내 괴롭힘으로 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인정하기 어려움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4C2DE859-5C65-4229-AE32-003AB0F0AE96}"/>
              </a:ext>
            </a:extLst>
          </p:cNvPr>
          <p:cNvGrpSpPr/>
          <p:nvPr/>
        </p:nvGrpSpPr>
        <p:grpSpPr>
          <a:xfrm>
            <a:off x="551373" y="1263275"/>
            <a:ext cx="277778" cy="277778"/>
            <a:chOff x="543753" y="1338587"/>
            <a:chExt cx="277778" cy="277778"/>
          </a:xfrm>
        </p:grpSpPr>
        <p:sp>
          <p:nvSpPr>
            <p:cNvPr id="32" name="타원 31">
              <a:extLst>
                <a:ext uri="{FF2B5EF4-FFF2-40B4-BE49-F238E27FC236}">
                  <a16:creationId xmlns:a16="http://schemas.microsoft.com/office/drawing/2014/main" id="{7C90739E-6ACF-4825-99B0-C4E6F521D3B7}"/>
                </a:ext>
              </a:extLst>
            </p:cNvPr>
            <p:cNvSpPr/>
            <p:nvPr/>
          </p:nvSpPr>
          <p:spPr>
            <a:xfrm>
              <a:off x="543753" y="1338587"/>
              <a:ext cx="277778" cy="277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id="{316F28B9-9B33-4E41-B235-A6B817EB2E06}"/>
                </a:ext>
              </a:extLst>
            </p:cNvPr>
            <p:cNvGrpSpPr/>
            <p:nvPr/>
          </p:nvGrpSpPr>
          <p:grpSpPr>
            <a:xfrm>
              <a:off x="619955" y="1414314"/>
              <a:ext cx="125373" cy="126312"/>
              <a:chOff x="619955" y="1505288"/>
              <a:chExt cx="125373" cy="126312"/>
            </a:xfrm>
          </p:grpSpPr>
          <p:sp>
            <p:nvSpPr>
              <p:cNvPr id="34" name="자유형: 도형 33">
                <a:extLst>
                  <a:ext uri="{FF2B5EF4-FFF2-40B4-BE49-F238E27FC236}">
                    <a16:creationId xmlns:a16="http://schemas.microsoft.com/office/drawing/2014/main" id="{B51B0948-F431-41D7-8AE9-36E772EBD4B1}"/>
                  </a:ext>
                </a:extLst>
              </p:cNvPr>
              <p:cNvSpPr/>
              <p:nvPr/>
            </p:nvSpPr>
            <p:spPr>
              <a:xfrm>
                <a:off x="665642" y="1505288"/>
                <a:ext cx="79686" cy="126312"/>
              </a:xfrm>
              <a:custGeom>
                <a:avLst/>
                <a:gdLst>
                  <a:gd name="connsiteX0" fmla="*/ 76743 w 79686"/>
                  <a:gd name="connsiteY0" fmla="*/ 62382 h 126312"/>
                  <a:gd name="connsiteX1" fmla="*/ 69888 w 79686"/>
                  <a:gd name="connsiteY1" fmla="*/ 77017 h 126312"/>
                  <a:gd name="connsiteX2" fmla="*/ 26891 w 79686"/>
                  <a:gd name="connsiteY2" fmla="*/ 120016 h 126312"/>
                  <a:gd name="connsiteX3" fmla="*/ -60 w 79686"/>
                  <a:gd name="connsiteY3" fmla="*/ 120016 h 126312"/>
                  <a:gd name="connsiteX4" fmla="*/ -2941 w 79686"/>
                  <a:gd name="connsiteY4" fmla="*/ 116319 h 126312"/>
                  <a:gd name="connsiteX5" fmla="*/ 36361 w 79686"/>
                  <a:gd name="connsiteY5" fmla="*/ 77019 h 126312"/>
                  <a:gd name="connsiteX6" fmla="*/ 38828 w 79686"/>
                  <a:gd name="connsiteY6" fmla="*/ 50228 h 126312"/>
                  <a:gd name="connsiteX7" fmla="*/ 35846 w 79686"/>
                  <a:gd name="connsiteY7" fmla="*/ 47348 h 126312"/>
                  <a:gd name="connsiteX8" fmla="*/ -2944 w 79686"/>
                  <a:gd name="connsiteY8" fmla="*/ 8563 h 126312"/>
                  <a:gd name="connsiteX9" fmla="*/ -60 w 79686"/>
                  <a:gd name="connsiteY9" fmla="*/ 4865 h 126312"/>
                  <a:gd name="connsiteX10" fmla="*/ 26883 w 79686"/>
                  <a:gd name="connsiteY10" fmla="*/ 4865 h 126312"/>
                  <a:gd name="connsiteX11" fmla="*/ 26885 w 79686"/>
                  <a:gd name="connsiteY11" fmla="*/ 4865 h 126312"/>
                  <a:gd name="connsiteX12" fmla="*/ 69368 w 79686"/>
                  <a:gd name="connsiteY12" fmla="*/ 47348 h 126312"/>
                  <a:gd name="connsiteX13" fmla="*/ 76743 w 79686"/>
                  <a:gd name="connsiteY13" fmla="*/ 62382 h 1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9686" h="126312">
                    <a:moveTo>
                      <a:pt x="76743" y="62382"/>
                    </a:moveTo>
                    <a:cubicBezTo>
                      <a:pt x="76749" y="68038"/>
                      <a:pt x="74236" y="73401"/>
                      <a:pt x="69888" y="77017"/>
                    </a:cubicBezTo>
                    <a:lnTo>
                      <a:pt x="26891" y="120016"/>
                    </a:lnTo>
                    <a:cubicBezTo>
                      <a:pt x="19448" y="127458"/>
                      <a:pt x="7383" y="127458"/>
                      <a:pt x="-60" y="120016"/>
                    </a:cubicBezTo>
                    <a:cubicBezTo>
                      <a:pt x="-1168" y="118907"/>
                      <a:pt x="-2137" y="117665"/>
                      <a:pt x="-2941" y="116319"/>
                    </a:cubicBezTo>
                    <a:lnTo>
                      <a:pt x="36361" y="77019"/>
                    </a:lnTo>
                    <a:cubicBezTo>
                      <a:pt x="44440" y="70302"/>
                      <a:pt x="45545" y="58307"/>
                      <a:pt x="38828" y="50228"/>
                    </a:cubicBezTo>
                    <a:cubicBezTo>
                      <a:pt x="37941" y="49162"/>
                      <a:pt x="36942" y="48197"/>
                      <a:pt x="35846" y="47348"/>
                    </a:cubicBezTo>
                    <a:lnTo>
                      <a:pt x="-2944" y="8563"/>
                    </a:lnTo>
                    <a:cubicBezTo>
                      <a:pt x="-2141" y="7215"/>
                      <a:pt x="-1171" y="5973"/>
                      <a:pt x="-60" y="4865"/>
                    </a:cubicBezTo>
                    <a:cubicBezTo>
                      <a:pt x="7381" y="-2575"/>
                      <a:pt x="19443" y="-2575"/>
                      <a:pt x="26883" y="4865"/>
                    </a:cubicBezTo>
                    <a:cubicBezTo>
                      <a:pt x="26885" y="4865"/>
                      <a:pt x="26885" y="4865"/>
                      <a:pt x="26885" y="4865"/>
                    </a:cubicBezTo>
                    <a:lnTo>
                      <a:pt x="69368" y="47348"/>
                    </a:lnTo>
                    <a:cubicBezTo>
                      <a:pt x="74023" y="50945"/>
                      <a:pt x="76747" y="56499"/>
                      <a:pt x="76743" y="62382"/>
                    </a:cubicBezTo>
                    <a:close/>
                  </a:path>
                </a:pathLst>
              </a:custGeom>
              <a:solidFill>
                <a:srgbClr val="0D82D4"/>
              </a:solidFill>
              <a:ln w="1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35" name="자유형: 도형 34">
                <a:extLst>
                  <a:ext uri="{FF2B5EF4-FFF2-40B4-BE49-F238E27FC236}">
                    <a16:creationId xmlns:a16="http://schemas.microsoft.com/office/drawing/2014/main" id="{BC47CB42-2D6A-4F1E-9BAE-43A991BFB1EB}"/>
                  </a:ext>
                </a:extLst>
              </p:cNvPr>
              <p:cNvSpPr/>
              <p:nvPr/>
            </p:nvSpPr>
            <p:spPr>
              <a:xfrm>
                <a:off x="619955" y="1507713"/>
                <a:ext cx="78473" cy="121574"/>
              </a:xfrm>
              <a:custGeom>
                <a:avLst/>
                <a:gdLst>
                  <a:gd name="connsiteX0" fmla="*/ 70388 w 78473"/>
                  <a:gd name="connsiteY0" fmla="*/ 47522 h 121574"/>
                  <a:gd name="connsiteX1" fmla="*/ 27181 w 78473"/>
                  <a:gd name="connsiteY1" fmla="*/ 4322 h 121574"/>
                  <a:gd name="connsiteX2" fmla="*/ 2344 w 78473"/>
                  <a:gd name="connsiteY2" fmla="*/ 4537 h 121574"/>
                  <a:gd name="connsiteX3" fmla="*/ 2345 w 78473"/>
                  <a:gd name="connsiteY3" fmla="*/ 29162 h 121574"/>
                  <a:gd name="connsiteX4" fmla="*/ 33130 w 78473"/>
                  <a:gd name="connsiteY4" fmla="*/ 59942 h 121574"/>
                  <a:gd name="connsiteX5" fmla="*/ 2203 w 78473"/>
                  <a:gd name="connsiteY5" fmla="*/ 90873 h 121574"/>
                  <a:gd name="connsiteX6" fmla="*/ 2199 w 78473"/>
                  <a:gd name="connsiteY6" fmla="*/ 115712 h 121574"/>
                  <a:gd name="connsiteX7" fmla="*/ 27038 w 78473"/>
                  <a:gd name="connsiteY7" fmla="*/ 115718 h 121574"/>
                  <a:gd name="connsiteX8" fmla="*/ 70389 w 78473"/>
                  <a:gd name="connsiteY8" fmla="*/ 72366 h 121574"/>
                  <a:gd name="connsiteX9" fmla="*/ 70389 w 78473"/>
                  <a:gd name="connsiteY9" fmla="*/ 47526 h 121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473" h="121574">
                    <a:moveTo>
                      <a:pt x="70388" y="47522"/>
                    </a:moveTo>
                    <a:lnTo>
                      <a:pt x="27181" y="4322"/>
                    </a:lnTo>
                    <a:cubicBezTo>
                      <a:pt x="20262" y="-2477"/>
                      <a:pt x="9142" y="-2381"/>
                      <a:pt x="2344" y="4537"/>
                    </a:cubicBezTo>
                    <a:cubicBezTo>
                      <a:pt x="-4373" y="11372"/>
                      <a:pt x="-4373" y="22329"/>
                      <a:pt x="2345" y="29162"/>
                    </a:cubicBezTo>
                    <a:lnTo>
                      <a:pt x="33130" y="59942"/>
                    </a:lnTo>
                    <a:lnTo>
                      <a:pt x="2203" y="90873"/>
                    </a:lnTo>
                    <a:cubicBezTo>
                      <a:pt x="-4658" y="97731"/>
                      <a:pt x="-4659" y="108853"/>
                      <a:pt x="2199" y="115712"/>
                    </a:cubicBezTo>
                    <a:cubicBezTo>
                      <a:pt x="9057" y="122573"/>
                      <a:pt x="20177" y="122575"/>
                      <a:pt x="27038" y="115718"/>
                    </a:cubicBezTo>
                    <a:lnTo>
                      <a:pt x="70389" y="72366"/>
                    </a:lnTo>
                    <a:cubicBezTo>
                      <a:pt x="77244" y="65504"/>
                      <a:pt x="77244" y="54388"/>
                      <a:pt x="70389" y="47526"/>
                    </a:cubicBezTo>
                    <a:close/>
                  </a:path>
                </a:pathLst>
              </a:custGeom>
              <a:solidFill>
                <a:srgbClr val="042674"/>
              </a:solidFill>
              <a:ln w="1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369588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BF74A0CF-99D7-B3D9-3E20-453CC47A9C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89" t="49627" r="2036" b="5436"/>
          <a:stretch/>
        </p:blipFill>
        <p:spPr>
          <a:xfrm>
            <a:off x="5930900" y="3404400"/>
            <a:ext cx="5778500" cy="2958299"/>
          </a:xfrm>
          <a:prstGeom prst="roundRect">
            <a:avLst>
              <a:gd name="adj" fmla="val 3359"/>
            </a:avLst>
          </a:prstGeom>
        </p:spPr>
      </p:pic>
      <p:sp>
        <p:nvSpPr>
          <p:cNvPr id="7" name="사각형: 둥근 위쪽 모서리 6">
            <a:extLst>
              <a:ext uri="{FF2B5EF4-FFF2-40B4-BE49-F238E27FC236}">
                <a16:creationId xmlns:a16="http://schemas.microsoft.com/office/drawing/2014/main" id="{99785B41-39D4-FE41-63D5-557E28560E01}"/>
              </a:ext>
            </a:extLst>
          </p:cNvPr>
          <p:cNvSpPr/>
          <p:nvPr/>
        </p:nvSpPr>
        <p:spPr>
          <a:xfrm>
            <a:off x="482600" y="1892300"/>
            <a:ext cx="11226800" cy="698500"/>
          </a:xfrm>
          <a:prstGeom prst="round2SameRect">
            <a:avLst>
              <a:gd name="adj1" fmla="val 9394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80E94EBC-669E-7818-D37B-8BA7442FF3CE}"/>
              </a:ext>
            </a:extLst>
          </p:cNvPr>
          <p:cNvSpPr/>
          <p:nvPr/>
        </p:nvSpPr>
        <p:spPr>
          <a:xfrm>
            <a:off x="482600" y="1892300"/>
            <a:ext cx="11226800" cy="4470400"/>
          </a:xfrm>
          <a:prstGeom prst="roundRect">
            <a:avLst>
              <a:gd name="adj" fmla="val 2205"/>
            </a:avLst>
          </a:prstGeom>
          <a:noFill/>
          <a:ln w="25400">
            <a:solidFill>
              <a:srgbClr val="0D82D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C32B86AC-253D-41BE-46A1-6C453F834A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Ⅲ</a:t>
            </a:r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5B9044D-5EE6-D0E1-9EDA-5F54AA5C91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괴롭힘은 구체적으로 어떤 것인가요</a:t>
            </a:r>
            <a:r>
              <a:rPr lang="en-US" altLang="ko-KR"/>
              <a:t>?</a:t>
            </a:r>
            <a:endParaRPr lang="ko-KR" altLang="en-US"/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17DC2306-6842-5E15-BEA9-070F44772BC9}"/>
              </a:ext>
            </a:extLst>
          </p:cNvPr>
          <p:cNvGrpSpPr/>
          <p:nvPr/>
        </p:nvGrpSpPr>
        <p:grpSpPr>
          <a:xfrm>
            <a:off x="886614" y="2868626"/>
            <a:ext cx="10058781" cy="907941"/>
            <a:chOff x="533680" y="1324165"/>
            <a:chExt cx="10058781" cy="907941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2D180310-02BC-B2E3-DA75-A4988ABD9F08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3" name="Freeform 5">
                <a:extLst>
                  <a:ext uri="{FF2B5EF4-FFF2-40B4-BE49-F238E27FC236}">
                    <a16:creationId xmlns:a16="http://schemas.microsoft.com/office/drawing/2014/main" id="{25750B84-6E2F-BB11-2CDF-333B0B04BF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Freeform 6">
                <a:extLst>
                  <a:ext uri="{FF2B5EF4-FFF2-40B4-BE49-F238E27FC236}">
                    <a16:creationId xmlns:a16="http://schemas.microsoft.com/office/drawing/2014/main" id="{456EF0D3-9F61-A463-B5D5-6A326ED72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7C67DE5-5F16-6228-0A67-3C7800AB9DBB}"/>
                </a:ext>
              </a:extLst>
            </p:cNvPr>
            <p:cNvSpPr txBox="1"/>
            <p:nvPr/>
          </p:nvSpPr>
          <p:spPr>
            <a:xfrm>
              <a:off x="806128" y="1324165"/>
              <a:ext cx="9786333" cy="90794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객관적으로 피해자와 같은 처지에 있는 </a:t>
              </a:r>
              <a:r>
                <a:rPr lang="ko-KR" altLang="en-US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일반적이고 평균적인 사람의 입장에서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</a:t>
              </a:r>
              <a:r>
                <a:rPr lang="ko-KR" altLang="en-US" spc="-15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신체적ㆍ정신적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고통 또는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근무환경의 악화가 발생할 수 있는 행위가 있고</a:t>
              </a: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그로 인하여 피해자에게 </a:t>
              </a:r>
              <a:r>
                <a:rPr lang="ko-KR" altLang="en-US" spc="-15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신체적ㆍ정신적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고통 또는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근무환경의 악화의 결과가 발생하였음이 인정되어야 함</a:t>
              </a: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</a:t>
              </a: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82F90190-359E-746E-AEEA-2FA16D7A7C82}"/>
              </a:ext>
            </a:extLst>
          </p:cNvPr>
          <p:cNvGrpSpPr/>
          <p:nvPr/>
        </p:nvGrpSpPr>
        <p:grpSpPr>
          <a:xfrm>
            <a:off x="886614" y="4129447"/>
            <a:ext cx="7912360" cy="592470"/>
            <a:chOff x="533680" y="1324165"/>
            <a:chExt cx="7912360" cy="592470"/>
          </a:xfrm>
        </p:grpSpPr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BBE9C79F-BF21-1894-59AA-5A55F093B305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3" name="Freeform 5">
                <a:extLst>
                  <a:ext uri="{FF2B5EF4-FFF2-40B4-BE49-F238E27FC236}">
                    <a16:creationId xmlns:a16="http://schemas.microsoft.com/office/drawing/2014/main" id="{DA4DD0E9-F12A-9D91-A88A-61B62B97D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4" name="Freeform 6">
                <a:extLst>
                  <a:ext uri="{FF2B5EF4-FFF2-40B4-BE49-F238E27FC236}">
                    <a16:creationId xmlns:a16="http://schemas.microsoft.com/office/drawing/2014/main" id="{13E5CC37-217D-85CC-49B3-93139F097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295B3E7-3989-02A7-213E-0E1A62C9F97C}"/>
                </a:ext>
              </a:extLst>
            </p:cNvPr>
            <p:cNvSpPr txBox="1"/>
            <p:nvPr/>
          </p:nvSpPr>
          <p:spPr>
            <a:xfrm>
              <a:off x="806128" y="1324165"/>
              <a:ext cx="7639912" cy="59247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근무환경을 악화시키는 것이란</a:t>
              </a: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그 행위로 인하여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피해자가 능력을 발휘하는데 간과할 수 없을 정도의 지장이 </a:t>
              </a:r>
              <a:r>
                <a:rPr lang="ko-KR" altLang="en-US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발생하는 것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을 의미 함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13CE6AA6-9155-9189-CCF0-42E905C08189}"/>
              </a:ext>
            </a:extLst>
          </p:cNvPr>
          <p:cNvGrpSpPr/>
          <p:nvPr/>
        </p:nvGrpSpPr>
        <p:grpSpPr>
          <a:xfrm>
            <a:off x="886614" y="5074798"/>
            <a:ext cx="7057960" cy="592470"/>
            <a:chOff x="533680" y="1324165"/>
            <a:chExt cx="7057960" cy="592470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A18DC860-AF9F-E108-20E6-7DAB2015431F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8" name="Freeform 5">
                <a:extLst>
                  <a:ext uri="{FF2B5EF4-FFF2-40B4-BE49-F238E27FC236}">
                    <a16:creationId xmlns:a16="http://schemas.microsoft.com/office/drawing/2014/main" id="{4F6FB280-F72B-F9F5-BA04-2F85A86A90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9" name="Freeform 6">
                <a:extLst>
                  <a:ext uri="{FF2B5EF4-FFF2-40B4-BE49-F238E27FC236}">
                    <a16:creationId xmlns:a16="http://schemas.microsoft.com/office/drawing/2014/main" id="{86E2567C-9F40-7E1C-DA67-E63D876460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911CF021-9A8A-AA37-AE50-59DADFA02BC4}"/>
                </a:ext>
              </a:extLst>
            </p:cNvPr>
            <p:cNvSpPr txBox="1"/>
            <p:nvPr/>
          </p:nvSpPr>
          <p:spPr>
            <a:xfrm>
              <a:off x="806128" y="1324165"/>
              <a:ext cx="6785512" cy="59247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행위자의 의도가 없었더라도 그 행위로 </a:t>
              </a:r>
              <a:r>
                <a:rPr lang="ko-KR" altLang="en-US" spc="-15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신체적ㆍ정신적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고통을 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받았거나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>
                  <a:glow rad="63500">
                    <a:schemeClr val="bg1"/>
                  </a:glow>
                </a:effectLst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>
                    <a:glow rad="63500">
                      <a:schemeClr val="bg1"/>
                    </a:glow>
                  </a:effectLst>
                </a:rPr>
                <a:t>근무환경이 악화되었다면 직장 내 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괴롭힘이 성립</a:t>
              </a: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</a:t>
              </a: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D1F9CDD6-F740-E53A-5E32-4A1537F5F47D}"/>
              </a:ext>
            </a:extLst>
          </p:cNvPr>
          <p:cNvGrpSpPr/>
          <p:nvPr/>
        </p:nvGrpSpPr>
        <p:grpSpPr>
          <a:xfrm>
            <a:off x="818778" y="2087662"/>
            <a:ext cx="5531192" cy="307777"/>
            <a:chOff x="818778" y="2087662"/>
            <a:chExt cx="5531192" cy="30777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A2163EF-A7DB-5816-0CF3-67E3D5274B64}"/>
                </a:ext>
              </a:extLst>
            </p:cNvPr>
            <p:cNvSpPr txBox="1"/>
            <p:nvPr/>
          </p:nvSpPr>
          <p:spPr>
            <a:xfrm>
              <a:off x="1181889" y="2087662"/>
              <a:ext cx="5168081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1800"/>
                </a:spcBef>
              </a:pPr>
              <a:r>
                <a:rPr lang="ko-KR" altLang="en-US" sz="2000" b="1" spc="-150" dirty="0" err="1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신체적ㆍ정신적</a:t>
              </a:r>
              <a:r>
                <a:rPr lang="ko-KR" altLang="en-US" sz="2000" b="1" spc="-150" dirty="0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고통을 주거나 근무환경을 악화 </a:t>
              </a:r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64F3DD46-F706-656D-C192-1A33B7BADB4D}"/>
                </a:ext>
              </a:extLst>
            </p:cNvPr>
            <p:cNvSpPr/>
            <p:nvPr/>
          </p:nvSpPr>
          <p:spPr>
            <a:xfrm>
              <a:off x="818778" y="2095750"/>
              <a:ext cx="291600" cy="291600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78951" y="288332"/>
                  </a:lnTo>
                  <a:lnTo>
                    <a:pt x="284480" y="260632"/>
                  </a:lnTo>
                  <a:cubicBezTo>
                    <a:pt x="284480" y="245981"/>
                    <a:pt x="280383" y="233257"/>
                    <a:pt x="272190" y="222460"/>
                  </a:cubicBezTo>
                  <a:cubicBezTo>
                    <a:pt x="263997" y="211662"/>
                    <a:pt x="252629" y="204093"/>
                    <a:pt x="238088" y="199752"/>
                  </a:cubicBezTo>
                  <a:cubicBezTo>
                    <a:pt x="249157" y="194326"/>
                    <a:pt x="257594" y="187218"/>
                    <a:pt x="263400" y="178427"/>
                  </a:cubicBezTo>
                  <a:cubicBezTo>
                    <a:pt x="269206" y="169637"/>
                    <a:pt x="272109" y="159925"/>
                    <a:pt x="272109" y="149290"/>
                  </a:cubicBezTo>
                  <a:cubicBezTo>
                    <a:pt x="272109" y="132143"/>
                    <a:pt x="265462" y="117330"/>
                    <a:pt x="252168" y="104851"/>
                  </a:cubicBezTo>
                  <a:cubicBezTo>
                    <a:pt x="238874" y="92371"/>
                    <a:pt x="222406" y="86131"/>
                    <a:pt x="202764" y="86131"/>
                  </a:cubicBezTo>
                  <a:cubicBezTo>
                    <a:pt x="180734" y="86131"/>
                    <a:pt x="162449" y="93619"/>
                    <a:pt x="147907" y="108594"/>
                  </a:cubicBezTo>
                  <a:cubicBezTo>
                    <a:pt x="137489" y="119338"/>
                    <a:pt x="131141" y="133554"/>
                    <a:pt x="128862" y="151243"/>
                  </a:cubicBezTo>
                  <a:lnTo>
                    <a:pt x="172650" y="151243"/>
                  </a:lnTo>
                  <a:cubicBezTo>
                    <a:pt x="174603" y="144949"/>
                    <a:pt x="178239" y="139821"/>
                    <a:pt x="183556" y="135860"/>
                  </a:cubicBezTo>
                  <a:cubicBezTo>
                    <a:pt x="188874" y="131899"/>
                    <a:pt x="194788" y="129919"/>
                    <a:pt x="201299" y="129919"/>
                  </a:cubicBezTo>
                  <a:cubicBezTo>
                    <a:pt x="208679" y="129919"/>
                    <a:pt x="214647" y="132062"/>
                    <a:pt x="219205" y="136349"/>
                  </a:cubicBezTo>
                  <a:cubicBezTo>
                    <a:pt x="223763" y="140635"/>
                    <a:pt x="226042" y="146034"/>
                    <a:pt x="226042" y="152545"/>
                  </a:cubicBezTo>
                  <a:cubicBezTo>
                    <a:pt x="226042" y="157537"/>
                    <a:pt x="224550" y="162258"/>
                    <a:pt x="221565" y="166707"/>
                  </a:cubicBezTo>
                  <a:cubicBezTo>
                    <a:pt x="218581" y="171157"/>
                    <a:pt x="214403" y="174656"/>
                    <a:pt x="209031" y="177207"/>
                  </a:cubicBezTo>
                  <a:cubicBezTo>
                    <a:pt x="203659" y="179757"/>
                    <a:pt x="195493" y="181466"/>
                    <a:pt x="184533" y="182334"/>
                  </a:cubicBezTo>
                  <a:lnTo>
                    <a:pt x="184533" y="221402"/>
                  </a:lnTo>
                  <a:cubicBezTo>
                    <a:pt x="202330" y="221619"/>
                    <a:pt x="215949" y="225471"/>
                    <a:pt x="225391" y="232959"/>
                  </a:cubicBezTo>
                  <a:cubicBezTo>
                    <a:pt x="234832" y="240447"/>
                    <a:pt x="239553" y="249617"/>
                    <a:pt x="239553" y="260469"/>
                  </a:cubicBezTo>
                  <a:cubicBezTo>
                    <a:pt x="239553" y="270344"/>
                    <a:pt x="236053" y="278700"/>
                    <a:pt x="229053" y="285537"/>
                  </a:cubicBezTo>
                  <a:cubicBezTo>
                    <a:pt x="222054" y="292374"/>
                    <a:pt x="213236" y="295792"/>
                    <a:pt x="202601" y="295792"/>
                  </a:cubicBezTo>
                  <a:cubicBezTo>
                    <a:pt x="192400" y="295792"/>
                    <a:pt x="183963" y="292781"/>
                    <a:pt x="177289" y="286758"/>
                  </a:cubicBezTo>
                  <a:cubicBezTo>
                    <a:pt x="170615" y="280735"/>
                    <a:pt x="166301" y="271538"/>
                    <a:pt x="164348" y="259167"/>
                  </a:cubicBezTo>
                  <a:lnTo>
                    <a:pt x="119258" y="259167"/>
                  </a:lnTo>
                  <a:cubicBezTo>
                    <a:pt x="120668" y="283367"/>
                    <a:pt x="128699" y="302494"/>
                    <a:pt x="143349" y="316547"/>
                  </a:cubicBezTo>
                  <a:cubicBezTo>
                    <a:pt x="150674" y="323574"/>
                    <a:pt x="159071" y="328844"/>
                    <a:pt x="168539" y="332357"/>
                  </a:cubicBezTo>
                  <a:lnTo>
                    <a:pt x="170290" y="332649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D82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6E449CA1-BF71-4DED-8658-A9AF890C8B7D}"/>
              </a:ext>
            </a:extLst>
          </p:cNvPr>
          <p:cNvGrpSpPr/>
          <p:nvPr/>
        </p:nvGrpSpPr>
        <p:grpSpPr>
          <a:xfrm>
            <a:off x="482601" y="1191829"/>
            <a:ext cx="11709400" cy="420669"/>
            <a:chOff x="482601" y="1191829"/>
            <a:chExt cx="11709400" cy="420669"/>
          </a:xfrm>
        </p:grpSpPr>
        <p:sp>
          <p:nvSpPr>
            <p:cNvPr id="14" name="사각형: 둥근 위쪽 모서리 13">
              <a:extLst>
                <a:ext uri="{FF2B5EF4-FFF2-40B4-BE49-F238E27FC236}">
                  <a16:creationId xmlns:a16="http://schemas.microsoft.com/office/drawing/2014/main" id="{9C395814-42E3-54F1-C616-6F1BED6FA9EC}"/>
                </a:ext>
              </a:extLst>
            </p:cNvPr>
            <p:cNvSpPr/>
            <p:nvPr/>
          </p:nvSpPr>
          <p:spPr>
            <a:xfrm rot="16200000">
              <a:off x="6126966" y="-4452536"/>
              <a:ext cx="420669" cy="117094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74D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AE4DF98-11F4-806C-FCE2-69524F370514}"/>
                </a:ext>
              </a:extLst>
            </p:cNvPr>
            <p:cNvSpPr txBox="1"/>
            <p:nvPr/>
          </p:nvSpPr>
          <p:spPr>
            <a:xfrm>
              <a:off x="886614" y="1248276"/>
              <a:ext cx="414857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1800"/>
                </a:spcBef>
              </a:pPr>
              <a:r>
                <a:rPr lang="ko-KR" altLang="en-US" sz="20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행위요건의 구체적 판단</a:t>
              </a:r>
            </a:p>
          </p:txBody>
        </p: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989AC779-F4A5-46FB-A7AC-97781C8B22F1}"/>
                </a:ext>
              </a:extLst>
            </p:cNvPr>
            <p:cNvGrpSpPr/>
            <p:nvPr/>
          </p:nvGrpSpPr>
          <p:grpSpPr>
            <a:xfrm>
              <a:off x="551373" y="1263275"/>
              <a:ext cx="277778" cy="277778"/>
              <a:chOff x="543753" y="1338587"/>
              <a:chExt cx="277778" cy="277778"/>
            </a:xfrm>
          </p:grpSpPr>
          <p:sp>
            <p:nvSpPr>
              <p:cNvPr id="32" name="타원 31">
                <a:extLst>
                  <a:ext uri="{FF2B5EF4-FFF2-40B4-BE49-F238E27FC236}">
                    <a16:creationId xmlns:a16="http://schemas.microsoft.com/office/drawing/2014/main" id="{D9AC66E3-EAE5-4DDD-A5E9-A95850F1B014}"/>
                  </a:ext>
                </a:extLst>
              </p:cNvPr>
              <p:cNvSpPr/>
              <p:nvPr/>
            </p:nvSpPr>
            <p:spPr>
              <a:xfrm>
                <a:off x="543753" y="1338587"/>
                <a:ext cx="277778" cy="2777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3" name="그룹 32">
                <a:extLst>
                  <a:ext uri="{FF2B5EF4-FFF2-40B4-BE49-F238E27FC236}">
                    <a16:creationId xmlns:a16="http://schemas.microsoft.com/office/drawing/2014/main" id="{4AB94A9B-2655-45D2-84A6-0BBD05C9688D}"/>
                  </a:ext>
                </a:extLst>
              </p:cNvPr>
              <p:cNvGrpSpPr/>
              <p:nvPr/>
            </p:nvGrpSpPr>
            <p:grpSpPr>
              <a:xfrm>
                <a:off x="619955" y="1414314"/>
                <a:ext cx="125373" cy="126312"/>
                <a:chOff x="619955" y="1505288"/>
                <a:chExt cx="125373" cy="126312"/>
              </a:xfrm>
            </p:grpSpPr>
            <p:sp>
              <p:nvSpPr>
                <p:cNvPr id="34" name="자유형: 도형 33">
                  <a:extLst>
                    <a:ext uri="{FF2B5EF4-FFF2-40B4-BE49-F238E27FC236}">
                      <a16:creationId xmlns:a16="http://schemas.microsoft.com/office/drawing/2014/main" id="{5931B95E-65B0-4389-B479-B25016185CFB}"/>
                    </a:ext>
                  </a:extLst>
                </p:cNvPr>
                <p:cNvSpPr/>
                <p:nvPr/>
              </p:nvSpPr>
              <p:spPr>
                <a:xfrm>
                  <a:off x="665642" y="1505288"/>
                  <a:ext cx="79686" cy="126312"/>
                </a:xfrm>
                <a:custGeom>
                  <a:avLst/>
                  <a:gdLst>
                    <a:gd name="connsiteX0" fmla="*/ 76743 w 79686"/>
                    <a:gd name="connsiteY0" fmla="*/ 62382 h 126312"/>
                    <a:gd name="connsiteX1" fmla="*/ 69888 w 79686"/>
                    <a:gd name="connsiteY1" fmla="*/ 77017 h 126312"/>
                    <a:gd name="connsiteX2" fmla="*/ 26891 w 79686"/>
                    <a:gd name="connsiteY2" fmla="*/ 120016 h 126312"/>
                    <a:gd name="connsiteX3" fmla="*/ -60 w 79686"/>
                    <a:gd name="connsiteY3" fmla="*/ 120016 h 126312"/>
                    <a:gd name="connsiteX4" fmla="*/ -2941 w 79686"/>
                    <a:gd name="connsiteY4" fmla="*/ 116319 h 126312"/>
                    <a:gd name="connsiteX5" fmla="*/ 36361 w 79686"/>
                    <a:gd name="connsiteY5" fmla="*/ 77019 h 126312"/>
                    <a:gd name="connsiteX6" fmla="*/ 38828 w 79686"/>
                    <a:gd name="connsiteY6" fmla="*/ 50228 h 126312"/>
                    <a:gd name="connsiteX7" fmla="*/ 35846 w 79686"/>
                    <a:gd name="connsiteY7" fmla="*/ 47348 h 126312"/>
                    <a:gd name="connsiteX8" fmla="*/ -2944 w 79686"/>
                    <a:gd name="connsiteY8" fmla="*/ 8563 h 126312"/>
                    <a:gd name="connsiteX9" fmla="*/ -60 w 79686"/>
                    <a:gd name="connsiteY9" fmla="*/ 4865 h 126312"/>
                    <a:gd name="connsiteX10" fmla="*/ 26883 w 79686"/>
                    <a:gd name="connsiteY10" fmla="*/ 4865 h 126312"/>
                    <a:gd name="connsiteX11" fmla="*/ 26885 w 79686"/>
                    <a:gd name="connsiteY11" fmla="*/ 4865 h 126312"/>
                    <a:gd name="connsiteX12" fmla="*/ 69368 w 79686"/>
                    <a:gd name="connsiteY12" fmla="*/ 47348 h 126312"/>
                    <a:gd name="connsiteX13" fmla="*/ 76743 w 79686"/>
                    <a:gd name="connsiteY13" fmla="*/ 62382 h 126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9686" h="126312">
                      <a:moveTo>
                        <a:pt x="76743" y="62382"/>
                      </a:moveTo>
                      <a:cubicBezTo>
                        <a:pt x="76749" y="68038"/>
                        <a:pt x="74236" y="73401"/>
                        <a:pt x="69888" y="77017"/>
                      </a:cubicBezTo>
                      <a:lnTo>
                        <a:pt x="26891" y="120016"/>
                      </a:lnTo>
                      <a:cubicBezTo>
                        <a:pt x="19448" y="127458"/>
                        <a:pt x="7383" y="127458"/>
                        <a:pt x="-60" y="120016"/>
                      </a:cubicBezTo>
                      <a:cubicBezTo>
                        <a:pt x="-1168" y="118907"/>
                        <a:pt x="-2137" y="117665"/>
                        <a:pt x="-2941" y="116319"/>
                      </a:cubicBezTo>
                      <a:lnTo>
                        <a:pt x="36361" y="77019"/>
                      </a:lnTo>
                      <a:cubicBezTo>
                        <a:pt x="44440" y="70302"/>
                        <a:pt x="45545" y="58307"/>
                        <a:pt x="38828" y="50228"/>
                      </a:cubicBezTo>
                      <a:cubicBezTo>
                        <a:pt x="37941" y="49162"/>
                        <a:pt x="36942" y="48197"/>
                        <a:pt x="35846" y="47348"/>
                      </a:cubicBezTo>
                      <a:lnTo>
                        <a:pt x="-2944" y="8563"/>
                      </a:lnTo>
                      <a:cubicBezTo>
                        <a:pt x="-2141" y="7215"/>
                        <a:pt x="-1171" y="5973"/>
                        <a:pt x="-60" y="4865"/>
                      </a:cubicBezTo>
                      <a:cubicBezTo>
                        <a:pt x="7381" y="-2575"/>
                        <a:pt x="19443" y="-2575"/>
                        <a:pt x="26883" y="4865"/>
                      </a:cubicBezTo>
                      <a:cubicBezTo>
                        <a:pt x="26885" y="4865"/>
                        <a:pt x="26885" y="4865"/>
                        <a:pt x="26885" y="4865"/>
                      </a:cubicBezTo>
                      <a:lnTo>
                        <a:pt x="69368" y="47348"/>
                      </a:lnTo>
                      <a:cubicBezTo>
                        <a:pt x="74023" y="50945"/>
                        <a:pt x="76747" y="56499"/>
                        <a:pt x="76743" y="62382"/>
                      </a:cubicBezTo>
                      <a:close/>
                    </a:path>
                  </a:pathLst>
                </a:custGeom>
                <a:solidFill>
                  <a:srgbClr val="0D82D4"/>
                </a:solidFill>
                <a:ln w="1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35" name="자유형: 도형 34">
                  <a:extLst>
                    <a:ext uri="{FF2B5EF4-FFF2-40B4-BE49-F238E27FC236}">
                      <a16:creationId xmlns:a16="http://schemas.microsoft.com/office/drawing/2014/main" id="{C1F9E267-61B2-40F4-9E5E-E6F12FFD129B}"/>
                    </a:ext>
                  </a:extLst>
                </p:cNvPr>
                <p:cNvSpPr/>
                <p:nvPr/>
              </p:nvSpPr>
              <p:spPr>
                <a:xfrm>
                  <a:off x="619955" y="1507713"/>
                  <a:ext cx="78473" cy="121574"/>
                </a:xfrm>
                <a:custGeom>
                  <a:avLst/>
                  <a:gdLst>
                    <a:gd name="connsiteX0" fmla="*/ 70388 w 78473"/>
                    <a:gd name="connsiteY0" fmla="*/ 47522 h 121574"/>
                    <a:gd name="connsiteX1" fmla="*/ 27181 w 78473"/>
                    <a:gd name="connsiteY1" fmla="*/ 4322 h 121574"/>
                    <a:gd name="connsiteX2" fmla="*/ 2344 w 78473"/>
                    <a:gd name="connsiteY2" fmla="*/ 4537 h 121574"/>
                    <a:gd name="connsiteX3" fmla="*/ 2345 w 78473"/>
                    <a:gd name="connsiteY3" fmla="*/ 29162 h 121574"/>
                    <a:gd name="connsiteX4" fmla="*/ 33130 w 78473"/>
                    <a:gd name="connsiteY4" fmla="*/ 59942 h 121574"/>
                    <a:gd name="connsiteX5" fmla="*/ 2203 w 78473"/>
                    <a:gd name="connsiteY5" fmla="*/ 90873 h 121574"/>
                    <a:gd name="connsiteX6" fmla="*/ 2199 w 78473"/>
                    <a:gd name="connsiteY6" fmla="*/ 115712 h 121574"/>
                    <a:gd name="connsiteX7" fmla="*/ 27038 w 78473"/>
                    <a:gd name="connsiteY7" fmla="*/ 115718 h 121574"/>
                    <a:gd name="connsiteX8" fmla="*/ 70389 w 78473"/>
                    <a:gd name="connsiteY8" fmla="*/ 72366 h 121574"/>
                    <a:gd name="connsiteX9" fmla="*/ 70389 w 78473"/>
                    <a:gd name="connsiteY9" fmla="*/ 47526 h 121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8473" h="121574">
                      <a:moveTo>
                        <a:pt x="70388" y="47522"/>
                      </a:moveTo>
                      <a:lnTo>
                        <a:pt x="27181" y="4322"/>
                      </a:lnTo>
                      <a:cubicBezTo>
                        <a:pt x="20262" y="-2477"/>
                        <a:pt x="9142" y="-2381"/>
                        <a:pt x="2344" y="4537"/>
                      </a:cubicBezTo>
                      <a:cubicBezTo>
                        <a:pt x="-4373" y="11372"/>
                        <a:pt x="-4373" y="22329"/>
                        <a:pt x="2345" y="29162"/>
                      </a:cubicBezTo>
                      <a:lnTo>
                        <a:pt x="33130" y="59942"/>
                      </a:lnTo>
                      <a:lnTo>
                        <a:pt x="2203" y="90873"/>
                      </a:lnTo>
                      <a:cubicBezTo>
                        <a:pt x="-4658" y="97731"/>
                        <a:pt x="-4659" y="108853"/>
                        <a:pt x="2199" y="115712"/>
                      </a:cubicBezTo>
                      <a:cubicBezTo>
                        <a:pt x="9057" y="122573"/>
                        <a:pt x="20177" y="122575"/>
                        <a:pt x="27038" y="115718"/>
                      </a:cubicBezTo>
                      <a:lnTo>
                        <a:pt x="70389" y="72366"/>
                      </a:lnTo>
                      <a:cubicBezTo>
                        <a:pt x="77244" y="65504"/>
                        <a:pt x="77244" y="54388"/>
                        <a:pt x="70389" y="47526"/>
                      </a:cubicBezTo>
                      <a:close/>
                    </a:path>
                  </a:pathLst>
                </a:custGeom>
                <a:solidFill>
                  <a:srgbClr val="042674"/>
                </a:solidFill>
                <a:ln w="1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129904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C2F691E-BBA3-81C6-559B-993881B988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Ⅲ</a:t>
            </a:r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C0D0F2D-5163-AEF3-13D5-E3298314A6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괴롭힘은 구체적으로 어떤 것인가요</a:t>
            </a:r>
            <a:r>
              <a:rPr lang="en-US" altLang="ko-KR"/>
              <a:t>?</a:t>
            </a:r>
            <a:endParaRPr lang="ko-KR" altLang="en-US"/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8F5EDB1B-55F4-442A-99C8-153291437D1F}"/>
              </a:ext>
            </a:extLst>
          </p:cNvPr>
          <p:cNvSpPr/>
          <p:nvPr/>
        </p:nvSpPr>
        <p:spPr>
          <a:xfrm>
            <a:off x="0" y="1340188"/>
            <a:ext cx="5588000" cy="55178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1B482C57-CDC5-4643-8CC0-3FD0B2812D63}"/>
              </a:ext>
            </a:extLst>
          </p:cNvPr>
          <p:cNvGrpSpPr/>
          <p:nvPr/>
        </p:nvGrpSpPr>
        <p:grpSpPr>
          <a:xfrm>
            <a:off x="5909594" y="1912674"/>
            <a:ext cx="2927021" cy="307777"/>
            <a:chOff x="533680" y="1314640"/>
            <a:chExt cx="2927021" cy="307777"/>
          </a:xfrm>
        </p:grpSpPr>
        <p:grpSp>
          <p:nvGrpSpPr>
            <p:cNvPr id="57" name="그룹 56">
              <a:extLst>
                <a:ext uri="{FF2B5EF4-FFF2-40B4-BE49-F238E27FC236}">
                  <a16:creationId xmlns:a16="http://schemas.microsoft.com/office/drawing/2014/main" id="{0B0645E3-1687-45F2-BBD2-EA1757AF72A5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60" name="Freeform 5">
                <a:extLst>
                  <a:ext uri="{FF2B5EF4-FFF2-40B4-BE49-F238E27FC236}">
                    <a16:creationId xmlns:a16="http://schemas.microsoft.com/office/drawing/2014/main" id="{F00E3AD6-DBC2-441A-98C6-986CCC6557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1" name="Freeform 6">
                <a:extLst>
                  <a:ext uri="{FF2B5EF4-FFF2-40B4-BE49-F238E27FC236}">
                    <a16:creationId xmlns:a16="http://schemas.microsoft.com/office/drawing/2014/main" id="{A872B505-BD38-4D21-BD22-DB52347611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8345DFAF-0768-4045-A354-08D735A0E955}"/>
                </a:ext>
              </a:extLst>
            </p:cNvPr>
            <p:cNvSpPr txBox="1"/>
            <p:nvPr/>
          </p:nvSpPr>
          <p:spPr>
            <a:xfrm>
              <a:off x="806128" y="1314640"/>
              <a:ext cx="265457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2000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요건 판단</a:t>
              </a:r>
            </a:p>
          </p:txBody>
        </p:sp>
      </p:grpSp>
      <p:grpSp>
        <p:nvGrpSpPr>
          <p:cNvPr id="62" name="그룹 61">
            <a:extLst>
              <a:ext uri="{FF2B5EF4-FFF2-40B4-BE49-F238E27FC236}">
                <a16:creationId xmlns:a16="http://schemas.microsoft.com/office/drawing/2014/main" id="{343BFAEB-E223-47AB-9F75-74BA71BBAC62}"/>
              </a:ext>
            </a:extLst>
          </p:cNvPr>
          <p:cNvGrpSpPr/>
          <p:nvPr/>
        </p:nvGrpSpPr>
        <p:grpSpPr>
          <a:xfrm>
            <a:off x="5907990" y="2416792"/>
            <a:ext cx="5819457" cy="713094"/>
            <a:chOff x="5907990" y="2600942"/>
            <a:chExt cx="5819457" cy="713094"/>
          </a:xfrm>
        </p:grpSpPr>
        <p:sp>
          <p:nvSpPr>
            <p:cNvPr id="67" name="사각형: 둥근 모서리 66">
              <a:extLst>
                <a:ext uri="{FF2B5EF4-FFF2-40B4-BE49-F238E27FC236}">
                  <a16:creationId xmlns:a16="http://schemas.microsoft.com/office/drawing/2014/main" id="{C003DDF8-30C5-4219-8059-06CA1199B8DF}"/>
                </a:ext>
              </a:extLst>
            </p:cNvPr>
            <p:cNvSpPr/>
            <p:nvPr/>
          </p:nvSpPr>
          <p:spPr>
            <a:xfrm>
              <a:off x="5907990" y="2600942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22E100A0-1A86-439D-A122-86572667654E}"/>
                </a:ext>
              </a:extLst>
            </p:cNvPr>
            <p:cNvSpPr txBox="1"/>
            <p:nvPr/>
          </p:nvSpPr>
          <p:spPr>
            <a:xfrm>
              <a:off x="6354787" y="2654762"/>
              <a:ext cx="4183838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b="1" spc="-150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직장에서의 지위 또는 관계 등의 우위를 이용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7F46C65A-ABD6-498F-B0F8-38E2B096E854}"/>
                </a:ext>
              </a:extLst>
            </p:cNvPr>
            <p:cNvSpPr txBox="1"/>
            <p:nvPr/>
          </p:nvSpPr>
          <p:spPr>
            <a:xfrm>
              <a:off x="6354787" y="3067815"/>
              <a:ext cx="5019003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회사 대표이사와 부장이라는 측면에서 지위의 우위가 인정 됨</a:t>
              </a:r>
            </a:p>
          </p:txBody>
        </p:sp>
        <p:sp>
          <p:nvSpPr>
            <p:cNvPr id="75" name="자유형: 도형 74">
              <a:extLst>
                <a:ext uri="{FF2B5EF4-FFF2-40B4-BE49-F238E27FC236}">
                  <a16:creationId xmlns:a16="http://schemas.microsoft.com/office/drawing/2014/main" id="{C9876429-A1A8-487A-A0DC-23DF41261A98}"/>
                </a:ext>
              </a:extLst>
            </p:cNvPr>
            <p:cNvSpPr/>
            <p:nvPr/>
          </p:nvSpPr>
          <p:spPr>
            <a:xfrm>
              <a:off x="5966279" y="2647259"/>
              <a:ext cx="292004" cy="292004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32390" y="319724"/>
                  </a:lnTo>
                  <a:lnTo>
                    <a:pt x="232390" y="92154"/>
                  </a:lnTo>
                  <a:lnTo>
                    <a:pt x="164185" y="92154"/>
                  </a:lnTo>
                  <a:lnTo>
                    <a:pt x="137815" y="134965"/>
                  </a:lnTo>
                  <a:lnTo>
                    <a:pt x="187137" y="134965"/>
                  </a:lnTo>
                  <a:lnTo>
                    <a:pt x="187137" y="329248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D82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6" name="그룹 75">
            <a:extLst>
              <a:ext uri="{FF2B5EF4-FFF2-40B4-BE49-F238E27FC236}">
                <a16:creationId xmlns:a16="http://schemas.microsoft.com/office/drawing/2014/main" id="{37CBF9B8-5301-44B6-A2C5-E3A6AF26EAFC}"/>
              </a:ext>
            </a:extLst>
          </p:cNvPr>
          <p:cNvGrpSpPr/>
          <p:nvPr/>
        </p:nvGrpSpPr>
        <p:grpSpPr>
          <a:xfrm>
            <a:off x="5907990" y="3438818"/>
            <a:ext cx="5819457" cy="1282481"/>
            <a:chOff x="5907990" y="3778015"/>
            <a:chExt cx="5819457" cy="1282481"/>
          </a:xfrm>
        </p:grpSpPr>
        <p:sp>
          <p:nvSpPr>
            <p:cNvPr id="77" name="사각형: 둥근 모서리 76">
              <a:extLst>
                <a:ext uri="{FF2B5EF4-FFF2-40B4-BE49-F238E27FC236}">
                  <a16:creationId xmlns:a16="http://schemas.microsoft.com/office/drawing/2014/main" id="{24B675B8-B20A-4438-B344-8605D0347F2C}"/>
                </a:ext>
              </a:extLst>
            </p:cNvPr>
            <p:cNvSpPr/>
            <p:nvPr/>
          </p:nvSpPr>
          <p:spPr>
            <a:xfrm>
              <a:off x="5907990" y="3778015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B36DCA0A-12C2-44FB-B3F1-B2A049008A00}"/>
                </a:ext>
              </a:extLst>
            </p:cNvPr>
            <p:cNvSpPr txBox="1"/>
            <p:nvPr/>
          </p:nvSpPr>
          <p:spPr>
            <a:xfrm>
              <a:off x="6354787" y="3831835"/>
              <a:ext cx="2789225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b="1" spc="-150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업무상 적정 범위를 넘는 행위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A89D52C5-B6E8-4774-AEA2-552E5D5B1156}"/>
                </a:ext>
              </a:extLst>
            </p:cNvPr>
            <p:cNvSpPr txBox="1"/>
            <p:nvPr/>
          </p:nvSpPr>
          <p:spPr>
            <a:xfrm>
              <a:off x="6354787" y="4244888"/>
              <a:ext cx="5204951" cy="81560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대표이사가 중간관리자에게 욕설과 폭언으로 괴롭힌 것은</a:t>
              </a:r>
              <a:endParaRPr lang="en-US" altLang="ko-KR" sz="1600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피해자의 인격권을 심각하게 해치는 것으로 업무상 적정 범위를</a:t>
              </a:r>
              <a:endParaRPr lang="en-US" altLang="ko-KR" sz="1600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넘는 행위에 해당</a:t>
              </a:r>
            </a:p>
          </p:txBody>
        </p:sp>
        <p:sp>
          <p:nvSpPr>
            <p:cNvPr id="88" name="자유형: 도형 87">
              <a:extLst>
                <a:ext uri="{FF2B5EF4-FFF2-40B4-BE49-F238E27FC236}">
                  <a16:creationId xmlns:a16="http://schemas.microsoft.com/office/drawing/2014/main" id="{95B2C12B-2007-481B-AF07-13F189326FEA}"/>
                </a:ext>
              </a:extLst>
            </p:cNvPr>
            <p:cNvSpPr/>
            <p:nvPr/>
          </p:nvSpPr>
          <p:spPr>
            <a:xfrm>
              <a:off x="5966683" y="3824332"/>
              <a:ext cx="291600" cy="291600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57911" y="331604"/>
                  </a:moveTo>
                  <a:lnTo>
                    <a:pt x="175465" y="331604"/>
                  </a:lnTo>
                  <a:lnTo>
                    <a:pt x="166688" y="333376"/>
                  </a:lnTo>
                  <a:close/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77302" y="289444"/>
                  </a:lnTo>
                  <a:lnTo>
                    <a:pt x="197026" y="289444"/>
                  </a:lnTo>
                  <a:lnTo>
                    <a:pt x="223898" y="261120"/>
                  </a:lnTo>
                  <a:cubicBezTo>
                    <a:pt x="245395" y="238765"/>
                    <a:pt x="260188" y="219394"/>
                    <a:pt x="268277" y="203007"/>
                  </a:cubicBezTo>
                  <a:cubicBezTo>
                    <a:pt x="276366" y="186621"/>
                    <a:pt x="280411" y="171319"/>
                    <a:pt x="280411" y="157103"/>
                  </a:cubicBezTo>
                  <a:cubicBezTo>
                    <a:pt x="280411" y="145166"/>
                    <a:pt x="277074" y="133419"/>
                    <a:pt x="270400" y="121861"/>
                  </a:cubicBezTo>
                  <a:cubicBezTo>
                    <a:pt x="263726" y="110304"/>
                    <a:pt x="254827" y="101459"/>
                    <a:pt x="243704" y="95328"/>
                  </a:cubicBezTo>
                  <a:cubicBezTo>
                    <a:pt x="232580" y="89196"/>
                    <a:pt x="219748" y="86131"/>
                    <a:pt x="205206" y="86131"/>
                  </a:cubicBezTo>
                  <a:cubicBezTo>
                    <a:pt x="181657" y="86131"/>
                    <a:pt x="162367" y="93537"/>
                    <a:pt x="147337" y="108350"/>
                  </a:cubicBezTo>
                  <a:cubicBezTo>
                    <a:pt x="132307" y="123163"/>
                    <a:pt x="124195" y="143484"/>
                    <a:pt x="123002" y="169312"/>
                  </a:cubicBezTo>
                  <a:lnTo>
                    <a:pt x="167441" y="169312"/>
                  </a:lnTo>
                  <a:cubicBezTo>
                    <a:pt x="167875" y="156832"/>
                    <a:pt x="171347" y="146956"/>
                    <a:pt x="177859" y="139686"/>
                  </a:cubicBezTo>
                  <a:cubicBezTo>
                    <a:pt x="184370" y="132415"/>
                    <a:pt x="192509" y="128779"/>
                    <a:pt x="202276" y="128779"/>
                  </a:cubicBezTo>
                  <a:cubicBezTo>
                    <a:pt x="211934" y="128779"/>
                    <a:pt x="219829" y="131791"/>
                    <a:pt x="225960" y="137814"/>
                  </a:cubicBezTo>
                  <a:cubicBezTo>
                    <a:pt x="232092" y="143837"/>
                    <a:pt x="235158" y="151460"/>
                    <a:pt x="235158" y="160684"/>
                  </a:cubicBezTo>
                  <a:cubicBezTo>
                    <a:pt x="235158" y="169583"/>
                    <a:pt x="232200" y="179540"/>
                    <a:pt x="226286" y="190555"/>
                  </a:cubicBezTo>
                  <a:cubicBezTo>
                    <a:pt x="220372" y="201569"/>
                    <a:pt x="208461" y="216138"/>
                    <a:pt x="190556" y="234261"/>
                  </a:cubicBezTo>
                  <a:lnTo>
                    <a:pt x="116490" y="309792"/>
                  </a:lnTo>
                  <a:lnTo>
                    <a:pt x="116490" y="323242"/>
                  </a:lnTo>
                  <a:lnTo>
                    <a:pt x="101806" y="320277"/>
                  </a:lnTo>
                  <a:cubicBezTo>
                    <a:pt x="41979" y="294972"/>
                    <a:pt x="0" y="235732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D82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9" name="그룹 88">
            <a:extLst>
              <a:ext uri="{FF2B5EF4-FFF2-40B4-BE49-F238E27FC236}">
                <a16:creationId xmlns:a16="http://schemas.microsoft.com/office/drawing/2014/main" id="{BE360D34-2971-4298-98D9-4DDF9B1693CE}"/>
              </a:ext>
            </a:extLst>
          </p:cNvPr>
          <p:cNvGrpSpPr/>
          <p:nvPr/>
        </p:nvGrpSpPr>
        <p:grpSpPr>
          <a:xfrm>
            <a:off x="5907990" y="5030232"/>
            <a:ext cx="5819457" cy="997788"/>
            <a:chOff x="5907990" y="5239782"/>
            <a:chExt cx="5819457" cy="997788"/>
          </a:xfrm>
        </p:grpSpPr>
        <p:sp>
          <p:nvSpPr>
            <p:cNvPr id="90" name="사각형: 둥근 모서리 89">
              <a:extLst>
                <a:ext uri="{FF2B5EF4-FFF2-40B4-BE49-F238E27FC236}">
                  <a16:creationId xmlns:a16="http://schemas.microsoft.com/office/drawing/2014/main" id="{822C4749-ABB4-4876-984B-E9A9D6424DCE}"/>
                </a:ext>
              </a:extLst>
            </p:cNvPr>
            <p:cNvSpPr/>
            <p:nvPr/>
          </p:nvSpPr>
          <p:spPr>
            <a:xfrm>
              <a:off x="5907990" y="5239782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4F64AA9B-000B-4491-A484-B0EED492A99D}"/>
                </a:ext>
              </a:extLst>
            </p:cNvPr>
            <p:cNvSpPr txBox="1"/>
            <p:nvPr/>
          </p:nvSpPr>
          <p:spPr>
            <a:xfrm>
              <a:off x="6354787" y="5293602"/>
              <a:ext cx="4544514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b="1" spc="-150" dirty="0" err="1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신체적</a:t>
              </a:r>
              <a:r>
                <a:rPr lang="ko-KR" altLang="en-US" sz="1800" b="1" spc="-150" dirty="0" err="1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ㆍ</a:t>
              </a:r>
              <a:r>
                <a:rPr lang="ko-KR" altLang="en-US" b="1" spc="-150" dirty="0" err="1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정신적</a:t>
              </a:r>
              <a:r>
                <a:rPr lang="ko-KR" altLang="en-US" b="1" spc="-150" dirty="0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고통을 주거나 근무환경을 악화 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B5DB588B-56A1-41E9-8B6B-84B0F4C9236B}"/>
                </a:ext>
              </a:extLst>
            </p:cNvPr>
            <p:cNvSpPr txBox="1"/>
            <p:nvPr/>
          </p:nvSpPr>
          <p:spPr>
            <a:xfrm>
              <a:off x="6354787" y="5706655"/>
              <a:ext cx="4833054" cy="53091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피해자는 행위자의 언행으로 인하여 정신과 치료를 받는 등</a:t>
              </a:r>
              <a:endParaRPr lang="en-US" altLang="ko-KR" sz="1600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정신적 고통을 받음</a:t>
              </a:r>
            </a:p>
          </p:txBody>
        </p:sp>
        <p:sp>
          <p:nvSpPr>
            <p:cNvPr id="93" name="자유형: 도형 92">
              <a:extLst>
                <a:ext uri="{FF2B5EF4-FFF2-40B4-BE49-F238E27FC236}">
                  <a16:creationId xmlns:a16="http://schemas.microsoft.com/office/drawing/2014/main" id="{F7E0427C-7503-4180-BE9B-DD5B59A34AF6}"/>
                </a:ext>
              </a:extLst>
            </p:cNvPr>
            <p:cNvSpPr/>
            <p:nvPr/>
          </p:nvSpPr>
          <p:spPr>
            <a:xfrm>
              <a:off x="5966683" y="5286099"/>
              <a:ext cx="291600" cy="291600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78951" y="288332"/>
                  </a:lnTo>
                  <a:lnTo>
                    <a:pt x="284480" y="260632"/>
                  </a:lnTo>
                  <a:cubicBezTo>
                    <a:pt x="284480" y="245981"/>
                    <a:pt x="280383" y="233257"/>
                    <a:pt x="272190" y="222460"/>
                  </a:cubicBezTo>
                  <a:cubicBezTo>
                    <a:pt x="263997" y="211662"/>
                    <a:pt x="252629" y="204093"/>
                    <a:pt x="238088" y="199752"/>
                  </a:cubicBezTo>
                  <a:cubicBezTo>
                    <a:pt x="249157" y="194326"/>
                    <a:pt x="257594" y="187218"/>
                    <a:pt x="263400" y="178427"/>
                  </a:cubicBezTo>
                  <a:cubicBezTo>
                    <a:pt x="269206" y="169637"/>
                    <a:pt x="272109" y="159925"/>
                    <a:pt x="272109" y="149290"/>
                  </a:cubicBezTo>
                  <a:cubicBezTo>
                    <a:pt x="272109" y="132143"/>
                    <a:pt x="265462" y="117330"/>
                    <a:pt x="252168" y="104851"/>
                  </a:cubicBezTo>
                  <a:cubicBezTo>
                    <a:pt x="238874" y="92371"/>
                    <a:pt x="222406" y="86131"/>
                    <a:pt x="202764" y="86131"/>
                  </a:cubicBezTo>
                  <a:cubicBezTo>
                    <a:pt x="180734" y="86131"/>
                    <a:pt x="162449" y="93619"/>
                    <a:pt x="147907" y="108594"/>
                  </a:cubicBezTo>
                  <a:cubicBezTo>
                    <a:pt x="137489" y="119338"/>
                    <a:pt x="131141" y="133554"/>
                    <a:pt x="128862" y="151243"/>
                  </a:cubicBezTo>
                  <a:lnTo>
                    <a:pt x="172650" y="151243"/>
                  </a:lnTo>
                  <a:cubicBezTo>
                    <a:pt x="174603" y="144949"/>
                    <a:pt x="178239" y="139821"/>
                    <a:pt x="183556" y="135860"/>
                  </a:cubicBezTo>
                  <a:cubicBezTo>
                    <a:pt x="188874" y="131899"/>
                    <a:pt x="194788" y="129919"/>
                    <a:pt x="201299" y="129919"/>
                  </a:cubicBezTo>
                  <a:cubicBezTo>
                    <a:pt x="208679" y="129919"/>
                    <a:pt x="214647" y="132062"/>
                    <a:pt x="219205" y="136349"/>
                  </a:cubicBezTo>
                  <a:cubicBezTo>
                    <a:pt x="223763" y="140635"/>
                    <a:pt x="226042" y="146034"/>
                    <a:pt x="226042" y="152545"/>
                  </a:cubicBezTo>
                  <a:cubicBezTo>
                    <a:pt x="226042" y="157537"/>
                    <a:pt x="224550" y="162258"/>
                    <a:pt x="221565" y="166707"/>
                  </a:cubicBezTo>
                  <a:cubicBezTo>
                    <a:pt x="218581" y="171157"/>
                    <a:pt x="214403" y="174656"/>
                    <a:pt x="209031" y="177207"/>
                  </a:cubicBezTo>
                  <a:cubicBezTo>
                    <a:pt x="203659" y="179757"/>
                    <a:pt x="195493" y="181466"/>
                    <a:pt x="184533" y="182334"/>
                  </a:cubicBezTo>
                  <a:lnTo>
                    <a:pt x="184533" y="221402"/>
                  </a:lnTo>
                  <a:cubicBezTo>
                    <a:pt x="202330" y="221619"/>
                    <a:pt x="215949" y="225471"/>
                    <a:pt x="225391" y="232959"/>
                  </a:cubicBezTo>
                  <a:cubicBezTo>
                    <a:pt x="234832" y="240447"/>
                    <a:pt x="239553" y="249617"/>
                    <a:pt x="239553" y="260469"/>
                  </a:cubicBezTo>
                  <a:cubicBezTo>
                    <a:pt x="239553" y="270344"/>
                    <a:pt x="236053" y="278700"/>
                    <a:pt x="229053" y="285537"/>
                  </a:cubicBezTo>
                  <a:cubicBezTo>
                    <a:pt x="222054" y="292374"/>
                    <a:pt x="213236" y="295792"/>
                    <a:pt x="202601" y="295792"/>
                  </a:cubicBezTo>
                  <a:cubicBezTo>
                    <a:pt x="192400" y="295792"/>
                    <a:pt x="183963" y="292781"/>
                    <a:pt x="177289" y="286758"/>
                  </a:cubicBezTo>
                  <a:cubicBezTo>
                    <a:pt x="170615" y="280735"/>
                    <a:pt x="166301" y="271538"/>
                    <a:pt x="164348" y="259167"/>
                  </a:cubicBezTo>
                  <a:lnTo>
                    <a:pt x="119258" y="259167"/>
                  </a:lnTo>
                  <a:cubicBezTo>
                    <a:pt x="120668" y="283367"/>
                    <a:pt x="128699" y="302494"/>
                    <a:pt x="143349" y="316547"/>
                  </a:cubicBezTo>
                  <a:cubicBezTo>
                    <a:pt x="150674" y="323574"/>
                    <a:pt x="159071" y="328844"/>
                    <a:pt x="168539" y="332357"/>
                  </a:cubicBezTo>
                  <a:lnTo>
                    <a:pt x="170290" y="332649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D82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5" name="그룹 94">
            <a:extLst>
              <a:ext uri="{FF2B5EF4-FFF2-40B4-BE49-F238E27FC236}">
                <a16:creationId xmlns:a16="http://schemas.microsoft.com/office/drawing/2014/main" id="{B64C0FD9-6D5D-40D6-9C3E-B07AE2350615}"/>
              </a:ext>
            </a:extLst>
          </p:cNvPr>
          <p:cNvGrpSpPr/>
          <p:nvPr/>
        </p:nvGrpSpPr>
        <p:grpSpPr>
          <a:xfrm>
            <a:off x="482601" y="1191829"/>
            <a:ext cx="11709400" cy="420669"/>
            <a:chOff x="482601" y="1191829"/>
            <a:chExt cx="11709400" cy="420669"/>
          </a:xfrm>
        </p:grpSpPr>
        <p:sp>
          <p:nvSpPr>
            <p:cNvPr id="96" name="사각형: 둥근 위쪽 모서리 95">
              <a:extLst>
                <a:ext uri="{FF2B5EF4-FFF2-40B4-BE49-F238E27FC236}">
                  <a16:creationId xmlns:a16="http://schemas.microsoft.com/office/drawing/2014/main" id="{B9B89A5C-5C48-40CF-9384-DEFB7F6A053F}"/>
                </a:ext>
              </a:extLst>
            </p:cNvPr>
            <p:cNvSpPr/>
            <p:nvPr/>
          </p:nvSpPr>
          <p:spPr>
            <a:xfrm rot="16200000">
              <a:off x="6126966" y="-4452536"/>
              <a:ext cx="420669" cy="117094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74D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EB6FD0C1-7798-4F7D-94F1-FA962DC47479}"/>
                </a:ext>
              </a:extLst>
            </p:cNvPr>
            <p:cNvSpPr txBox="1"/>
            <p:nvPr/>
          </p:nvSpPr>
          <p:spPr>
            <a:xfrm>
              <a:off x="886614" y="1248276"/>
              <a:ext cx="2784417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1800"/>
                </a:spcBef>
              </a:pPr>
              <a:r>
                <a:rPr lang="ko-KR" altLang="en-US" sz="20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</a:t>
              </a:r>
              <a:r>
                <a:rPr lang="ko-KR" altLang="en-US" sz="2000" b="1" spc="-150">
                  <a:gradFill>
                    <a:gsLst>
                      <a:gs pos="100000">
                        <a:srgbClr val="FFFF00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</a:rPr>
                <a:t>인정사례 </a:t>
              </a:r>
              <a:r>
                <a:rPr lang="en-US" altLang="ko-KR" sz="2000" b="1" spc="-150">
                  <a:gradFill>
                    <a:gsLst>
                      <a:gs pos="100000">
                        <a:srgbClr val="FFFF00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</a:rPr>
                <a:t>1</a:t>
              </a:r>
            </a:p>
          </p:txBody>
        </p:sp>
        <p:grpSp>
          <p:nvGrpSpPr>
            <p:cNvPr id="98" name="그룹 97">
              <a:extLst>
                <a:ext uri="{FF2B5EF4-FFF2-40B4-BE49-F238E27FC236}">
                  <a16:creationId xmlns:a16="http://schemas.microsoft.com/office/drawing/2014/main" id="{4A54381F-BEEC-41E7-BDCF-27C75EA9892F}"/>
                </a:ext>
              </a:extLst>
            </p:cNvPr>
            <p:cNvGrpSpPr/>
            <p:nvPr/>
          </p:nvGrpSpPr>
          <p:grpSpPr>
            <a:xfrm>
              <a:off x="551373" y="1263275"/>
              <a:ext cx="277778" cy="277778"/>
              <a:chOff x="543753" y="1338587"/>
              <a:chExt cx="277778" cy="277778"/>
            </a:xfrm>
          </p:grpSpPr>
          <p:sp>
            <p:nvSpPr>
              <p:cNvPr id="99" name="타원 98">
                <a:extLst>
                  <a:ext uri="{FF2B5EF4-FFF2-40B4-BE49-F238E27FC236}">
                    <a16:creationId xmlns:a16="http://schemas.microsoft.com/office/drawing/2014/main" id="{458EC797-2A39-408B-8B32-52FE29E70714}"/>
                  </a:ext>
                </a:extLst>
              </p:cNvPr>
              <p:cNvSpPr/>
              <p:nvPr/>
            </p:nvSpPr>
            <p:spPr>
              <a:xfrm>
                <a:off x="543753" y="1338587"/>
                <a:ext cx="277778" cy="2777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00" name="그룹 99">
                <a:extLst>
                  <a:ext uri="{FF2B5EF4-FFF2-40B4-BE49-F238E27FC236}">
                    <a16:creationId xmlns:a16="http://schemas.microsoft.com/office/drawing/2014/main" id="{7071CD6F-8063-4ED3-AC83-3961685C41F4}"/>
                  </a:ext>
                </a:extLst>
              </p:cNvPr>
              <p:cNvGrpSpPr/>
              <p:nvPr/>
            </p:nvGrpSpPr>
            <p:grpSpPr>
              <a:xfrm>
                <a:off x="619955" y="1414314"/>
                <a:ext cx="125373" cy="126312"/>
                <a:chOff x="619955" y="1505288"/>
                <a:chExt cx="125373" cy="126312"/>
              </a:xfrm>
            </p:grpSpPr>
            <p:sp>
              <p:nvSpPr>
                <p:cNvPr id="101" name="자유형: 도형 100">
                  <a:extLst>
                    <a:ext uri="{FF2B5EF4-FFF2-40B4-BE49-F238E27FC236}">
                      <a16:creationId xmlns:a16="http://schemas.microsoft.com/office/drawing/2014/main" id="{2443A1E8-D218-499D-8560-35460E16392C}"/>
                    </a:ext>
                  </a:extLst>
                </p:cNvPr>
                <p:cNvSpPr/>
                <p:nvPr/>
              </p:nvSpPr>
              <p:spPr>
                <a:xfrm>
                  <a:off x="665642" y="1505288"/>
                  <a:ext cx="79686" cy="126312"/>
                </a:xfrm>
                <a:custGeom>
                  <a:avLst/>
                  <a:gdLst>
                    <a:gd name="connsiteX0" fmla="*/ 76743 w 79686"/>
                    <a:gd name="connsiteY0" fmla="*/ 62382 h 126312"/>
                    <a:gd name="connsiteX1" fmla="*/ 69888 w 79686"/>
                    <a:gd name="connsiteY1" fmla="*/ 77017 h 126312"/>
                    <a:gd name="connsiteX2" fmla="*/ 26891 w 79686"/>
                    <a:gd name="connsiteY2" fmla="*/ 120016 h 126312"/>
                    <a:gd name="connsiteX3" fmla="*/ -60 w 79686"/>
                    <a:gd name="connsiteY3" fmla="*/ 120016 h 126312"/>
                    <a:gd name="connsiteX4" fmla="*/ -2941 w 79686"/>
                    <a:gd name="connsiteY4" fmla="*/ 116319 h 126312"/>
                    <a:gd name="connsiteX5" fmla="*/ 36361 w 79686"/>
                    <a:gd name="connsiteY5" fmla="*/ 77019 h 126312"/>
                    <a:gd name="connsiteX6" fmla="*/ 38828 w 79686"/>
                    <a:gd name="connsiteY6" fmla="*/ 50228 h 126312"/>
                    <a:gd name="connsiteX7" fmla="*/ 35846 w 79686"/>
                    <a:gd name="connsiteY7" fmla="*/ 47348 h 126312"/>
                    <a:gd name="connsiteX8" fmla="*/ -2944 w 79686"/>
                    <a:gd name="connsiteY8" fmla="*/ 8563 h 126312"/>
                    <a:gd name="connsiteX9" fmla="*/ -60 w 79686"/>
                    <a:gd name="connsiteY9" fmla="*/ 4865 h 126312"/>
                    <a:gd name="connsiteX10" fmla="*/ 26883 w 79686"/>
                    <a:gd name="connsiteY10" fmla="*/ 4865 h 126312"/>
                    <a:gd name="connsiteX11" fmla="*/ 26885 w 79686"/>
                    <a:gd name="connsiteY11" fmla="*/ 4865 h 126312"/>
                    <a:gd name="connsiteX12" fmla="*/ 69368 w 79686"/>
                    <a:gd name="connsiteY12" fmla="*/ 47348 h 126312"/>
                    <a:gd name="connsiteX13" fmla="*/ 76743 w 79686"/>
                    <a:gd name="connsiteY13" fmla="*/ 62382 h 126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9686" h="126312">
                      <a:moveTo>
                        <a:pt x="76743" y="62382"/>
                      </a:moveTo>
                      <a:cubicBezTo>
                        <a:pt x="76749" y="68038"/>
                        <a:pt x="74236" y="73401"/>
                        <a:pt x="69888" y="77017"/>
                      </a:cubicBezTo>
                      <a:lnTo>
                        <a:pt x="26891" y="120016"/>
                      </a:lnTo>
                      <a:cubicBezTo>
                        <a:pt x="19448" y="127458"/>
                        <a:pt x="7383" y="127458"/>
                        <a:pt x="-60" y="120016"/>
                      </a:cubicBezTo>
                      <a:cubicBezTo>
                        <a:pt x="-1168" y="118907"/>
                        <a:pt x="-2137" y="117665"/>
                        <a:pt x="-2941" y="116319"/>
                      </a:cubicBezTo>
                      <a:lnTo>
                        <a:pt x="36361" y="77019"/>
                      </a:lnTo>
                      <a:cubicBezTo>
                        <a:pt x="44440" y="70302"/>
                        <a:pt x="45545" y="58307"/>
                        <a:pt x="38828" y="50228"/>
                      </a:cubicBezTo>
                      <a:cubicBezTo>
                        <a:pt x="37941" y="49162"/>
                        <a:pt x="36942" y="48197"/>
                        <a:pt x="35846" y="47348"/>
                      </a:cubicBezTo>
                      <a:lnTo>
                        <a:pt x="-2944" y="8563"/>
                      </a:lnTo>
                      <a:cubicBezTo>
                        <a:pt x="-2141" y="7215"/>
                        <a:pt x="-1171" y="5973"/>
                        <a:pt x="-60" y="4865"/>
                      </a:cubicBezTo>
                      <a:cubicBezTo>
                        <a:pt x="7381" y="-2575"/>
                        <a:pt x="19443" y="-2575"/>
                        <a:pt x="26883" y="4865"/>
                      </a:cubicBezTo>
                      <a:cubicBezTo>
                        <a:pt x="26885" y="4865"/>
                        <a:pt x="26885" y="4865"/>
                        <a:pt x="26885" y="4865"/>
                      </a:cubicBezTo>
                      <a:lnTo>
                        <a:pt x="69368" y="47348"/>
                      </a:lnTo>
                      <a:cubicBezTo>
                        <a:pt x="74023" y="50945"/>
                        <a:pt x="76747" y="56499"/>
                        <a:pt x="76743" y="62382"/>
                      </a:cubicBezTo>
                      <a:close/>
                    </a:path>
                  </a:pathLst>
                </a:custGeom>
                <a:solidFill>
                  <a:srgbClr val="0D82D4"/>
                </a:solidFill>
                <a:ln w="1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02" name="자유형: 도형 101">
                  <a:extLst>
                    <a:ext uri="{FF2B5EF4-FFF2-40B4-BE49-F238E27FC236}">
                      <a16:creationId xmlns:a16="http://schemas.microsoft.com/office/drawing/2014/main" id="{0002722D-3651-4EC5-9A4D-4A7E63B44D47}"/>
                    </a:ext>
                  </a:extLst>
                </p:cNvPr>
                <p:cNvSpPr/>
                <p:nvPr/>
              </p:nvSpPr>
              <p:spPr>
                <a:xfrm>
                  <a:off x="619955" y="1507713"/>
                  <a:ext cx="78473" cy="121574"/>
                </a:xfrm>
                <a:custGeom>
                  <a:avLst/>
                  <a:gdLst>
                    <a:gd name="connsiteX0" fmla="*/ 70388 w 78473"/>
                    <a:gd name="connsiteY0" fmla="*/ 47522 h 121574"/>
                    <a:gd name="connsiteX1" fmla="*/ 27181 w 78473"/>
                    <a:gd name="connsiteY1" fmla="*/ 4322 h 121574"/>
                    <a:gd name="connsiteX2" fmla="*/ 2344 w 78473"/>
                    <a:gd name="connsiteY2" fmla="*/ 4537 h 121574"/>
                    <a:gd name="connsiteX3" fmla="*/ 2345 w 78473"/>
                    <a:gd name="connsiteY3" fmla="*/ 29162 h 121574"/>
                    <a:gd name="connsiteX4" fmla="*/ 33130 w 78473"/>
                    <a:gd name="connsiteY4" fmla="*/ 59942 h 121574"/>
                    <a:gd name="connsiteX5" fmla="*/ 2203 w 78473"/>
                    <a:gd name="connsiteY5" fmla="*/ 90873 h 121574"/>
                    <a:gd name="connsiteX6" fmla="*/ 2199 w 78473"/>
                    <a:gd name="connsiteY6" fmla="*/ 115712 h 121574"/>
                    <a:gd name="connsiteX7" fmla="*/ 27038 w 78473"/>
                    <a:gd name="connsiteY7" fmla="*/ 115718 h 121574"/>
                    <a:gd name="connsiteX8" fmla="*/ 70389 w 78473"/>
                    <a:gd name="connsiteY8" fmla="*/ 72366 h 121574"/>
                    <a:gd name="connsiteX9" fmla="*/ 70389 w 78473"/>
                    <a:gd name="connsiteY9" fmla="*/ 47526 h 121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8473" h="121574">
                      <a:moveTo>
                        <a:pt x="70388" y="47522"/>
                      </a:moveTo>
                      <a:lnTo>
                        <a:pt x="27181" y="4322"/>
                      </a:lnTo>
                      <a:cubicBezTo>
                        <a:pt x="20262" y="-2477"/>
                        <a:pt x="9142" y="-2381"/>
                        <a:pt x="2344" y="4537"/>
                      </a:cubicBezTo>
                      <a:cubicBezTo>
                        <a:pt x="-4373" y="11372"/>
                        <a:pt x="-4373" y="22329"/>
                        <a:pt x="2345" y="29162"/>
                      </a:cubicBezTo>
                      <a:lnTo>
                        <a:pt x="33130" y="59942"/>
                      </a:lnTo>
                      <a:lnTo>
                        <a:pt x="2203" y="90873"/>
                      </a:lnTo>
                      <a:cubicBezTo>
                        <a:pt x="-4658" y="97731"/>
                        <a:pt x="-4659" y="108853"/>
                        <a:pt x="2199" y="115712"/>
                      </a:cubicBezTo>
                      <a:cubicBezTo>
                        <a:pt x="9057" y="122573"/>
                        <a:pt x="20177" y="122575"/>
                        <a:pt x="27038" y="115718"/>
                      </a:cubicBezTo>
                      <a:lnTo>
                        <a:pt x="70389" y="72366"/>
                      </a:lnTo>
                      <a:cubicBezTo>
                        <a:pt x="77244" y="65504"/>
                        <a:pt x="77244" y="54388"/>
                        <a:pt x="70389" y="47526"/>
                      </a:cubicBezTo>
                      <a:close/>
                    </a:path>
                  </a:pathLst>
                </a:custGeom>
                <a:solidFill>
                  <a:srgbClr val="042674"/>
                </a:solidFill>
                <a:ln w="1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</p:grpSp>
      <p:sp>
        <p:nvSpPr>
          <p:cNvPr id="103" name="TextBox 102">
            <a:extLst>
              <a:ext uri="{FF2B5EF4-FFF2-40B4-BE49-F238E27FC236}">
                <a16:creationId xmlns:a16="http://schemas.microsoft.com/office/drawing/2014/main" id="{240D8C8C-6DF8-4359-A04E-2E70B167253C}"/>
              </a:ext>
            </a:extLst>
          </p:cNvPr>
          <p:cNvSpPr txBox="1"/>
          <p:nvPr/>
        </p:nvSpPr>
        <p:spPr>
          <a:xfrm>
            <a:off x="3924300" y="1294441"/>
            <a:ext cx="4834657" cy="215444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r>
              <a:rPr lang="ko-KR" altLang="en-US" sz="1400" spc="-10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대구지방법원</a:t>
            </a:r>
            <a:r>
              <a:rPr lang="ko-KR" altLang="en-US" sz="1400" spc="-15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 </a:t>
            </a:r>
            <a:r>
              <a:rPr lang="en-US" altLang="ko-KR" sz="1400" spc="-5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2023. 4. 4. </a:t>
            </a:r>
            <a:r>
              <a:rPr lang="ko-KR" altLang="en-US" sz="1400" spc="-15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선고 </a:t>
            </a:r>
            <a:r>
              <a:rPr lang="en-US" altLang="ko-KR" sz="1400" spc="-5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2022</a:t>
            </a:r>
            <a:r>
              <a:rPr lang="ko-KR" altLang="en-US" sz="1400" spc="-15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가단 </a:t>
            </a:r>
            <a:r>
              <a:rPr lang="en-US" altLang="ko-KR" sz="1400" spc="-10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109046</a:t>
            </a:r>
            <a:r>
              <a:rPr lang="ko-KR" altLang="en-US" sz="1400" spc="-10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판결 </a:t>
            </a:r>
            <a:r>
              <a:rPr lang="en-US" altLang="ko-KR" sz="1400" spc="-10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[</a:t>
            </a:r>
            <a:r>
              <a:rPr lang="ko-KR" altLang="en-US" sz="1400" spc="-10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손해배상</a:t>
            </a:r>
            <a:r>
              <a:rPr lang="en-US" altLang="ko-KR" sz="1400" spc="-10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(</a:t>
            </a:r>
            <a:r>
              <a:rPr lang="ko-KR" altLang="en-US" sz="1400" spc="-10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기</a:t>
            </a:r>
            <a:r>
              <a:rPr lang="en-US" altLang="ko-KR" sz="1400" spc="-10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)]</a:t>
            </a:r>
            <a:endParaRPr lang="ko-KR" altLang="en-US" sz="1400" spc="-100">
              <a:gradFill>
                <a:gsLst>
                  <a:gs pos="100000">
                    <a:schemeClr val="bg1"/>
                  </a:gs>
                  <a:gs pos="100000">
                    <a:schemeClr val="bg1"/>
                  </a:gs>
                </a:gsLst>
                <a:lin ang="2700000" scaled="1"/>
              </a:gradFill>
            </a:endParaRPr>
          </a:p>
        </p:txBody>
      </p:sp>
      <p:grpSp>
        <p:nvGrpSpPr>
          <p:cNvPr id="118" name="그룹 117">
            <a:extLst>
              <a:ext uri="{FF2B5EF4-FFF2-40B4-BE49-F238E27FC236}">
                <a16:creationId xmlns:a16="http://schemas.microsoft.com/office/drawing/2014/main" id="{A1611101-5E81-476C-BEF4-56D832D1CFF5}"/>
              </a:ext>
            </a:extLst>
          </p:cNvPr>
          <p:cNvGrpSpPr/>
          <p:nvPr/>
        </p:nvGrpSpPr>
        <p:grpSpPr>
          <a:xfrm>
            <a:off x="482600" y="1838580"/>
            <a:ext cx="1745861" cy="692034"/>
            <a:chOff x="546296" y="1848105"/>
            <a:chExt cx="1745861" cy="692034"/>
          </a:xfrm>
        </p:grpSpPr>
        <p:grpSp>
          <p:nvGrpSpPr>
            <p:cNvPr id="119" name="그룹 118">
              <a:extLst>
                <a:ext uri="{FF2B5EF4-FFF2-40B4-BE49-F238E27FC236}">
                  <a16:creationId xmlns:a16="http://schemas.microsoft.com/office/drawing/2014/main" id="{E1B33412-F2A3-455A-8654-02665E27AB75}"/>
                </a:ext>
              </a:extLst>
            </p:cNvPr>
            <p:cNvGrpSpPr/>
            <p:nvPr/>
          </p:nvGrpSpPr>
          <p:grpSpPr>
            <a:xfrm>
              <a:off x="546296" y="1848105"/>
              <a:ext cx="1529455" cy="291984"/>
              <a:chOff x="546296" y="1848105"/>
              <a:chExt cx="1529455" cy="291984"/>
            </a:xfrm>
          </p:grpSpPr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1F469DC2-52A5-4D93-A3B8-CA537F9CEAC7}"/>
                  </a:ext>
                </a:extLst>
              </p:cNvPr>
              <p:cNvSpPr txBox="1"/>
              <p:nvPr/>
            </p:nvSpPr>
            <p:spPr>
              <a:xfrm>
                <a:off x="1408902" y="1905593"/>
                <a:ext cx="666849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1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대표이사</a:t>
                </a:r>
              </a:p>
            </p:txBody>
          </p:sp>
          <p:sp>
            <p:nvSpPr>
              <p:cNvPr id="124" name="사각형: 둥근 모서리 123">
                <a:extLst>
                  <a:ext uri="{FF2B5EF4-FFF2-40B4-BE49-F238E27FC236}">
                    <a16:creationId xmlns:a16="http://schemas.microsoft.com/office/drawing/2014/main" id="{F6FEB2B6-3755-496E-BCD1-320A5FF54518}"/>
                  </a:ext>
                </a:extLst>
              </p:cNvPr>
              <p:cNvSpPr/>
              <p:nvPr/>
            </p:nvSpPr>
            <p:spPr>
              <a:xfrm>
                <a:off x="546296" y="1848105"/>
                <a:ext cx="794327" cy="291984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행위자</a:t>
                </a:r>
              </a:p>
            </p:txBody>
          </p:sp>
        </p:grpSp>
        <p:grpSp>
          <p:nvGrpSpPr>
            <p:cNvPr id="120" name="그룹 119">
              <a:extLst>
                <a:ext uri="{FF2B5EF4-FFF2-40B4-BE49-F238E27FC236}">
                  <a16:creationId xmlns:a16="http://schemas.microsoft.com/office/drawing/2014/main" id="{8CE8FF84-FD9A-4A33-B50A-63275032489C}"/>
                </a:ext>
              </a:extLst>
            </p:cNvPr>
            <p:cNvGrpSpPr/>
            <p:nvPr/>
          </p:nvGrpSpPr>
          <p:grpSpPr>
            <a:xfrm>
              <a:off x="546296" y="2248155"/>
              <a:ext cx="1745861" cy="291984"/>
              <a:chOff x="546296" y="1848105"/>
              <a:chExt cx="1745861" cy="291984"/>
            </a:xfrm>
          </p:grpSpPr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350166BD-C053-43A9-BB11-F0A4A6990522}"/>
                  </a:ext>
                </a:extLst>
              </p:cNvPr>
              <p:cNvSpPr txBox="1"/>
              <p:nvPr/>
            </p:nvSpPr>
            <p:spPr>
              <a:xfrm>
                <a:off x="1408902" y="1905593"/>
                <a:ext cx="883255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1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영업부 부장</a:t>
                </a:r>
                <a:endPara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22" name="사각형: 둥근 모서리 121">
                <a:extLst>
                  <a:ext uri="{FF2B5EF4-FFF2-40B4-BE49-F238E27FC236}">
                    <a16:creationId xmlns:a16="http://schemas.microsoft.com/office/drawing/2014/main" id="{24361DFC-C478-4143-A47F-F27AFAE8E29E}"/>
                  </a:ext>
                </a:extLst>
              </p:cNvPr>
              <p:cNvSpPr/>
              <p:nvPr/>
            </p:nvSpPr>
            <p:spPr>
              <a:xfrm>
                <a:off x="546296" y="1848105"/>
                <a:ext cx="794327" cy="291984"/>
              </a:xfrm>
              <a:prstGeom prst="roundRect">
                <a:avLst>
                  <a:gd name="adj" fmla="val 50000"/>
                </a:avLst>
              </a:prstGeom>
              <a:solidFill>
                <a:srgbClr val="0D82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피해자</a:t>
                </a:r>
              </a:p>
            </p:txBody>
          </p:sp>
        </p:grpSp>
      </p:grpSp>
      <p:cxnSp>
        <p:nvCxnSpPr>
          <p:cNvPr id="125" name="직선 연결선 124">
            <a:extLst>
              <a:ext uri="{FF2B5EF4-FFF2-40B4-BE49-F238E27FC236}">
                <a16:creationId xmlns:a16="http://schemas.microsoft.com/office/drawing/2014/main" id="{A479D1F3-D21D-4502-B73C-035305403A7C}"/>
              </a:ext>
            </a:extLst>
          </p:cNvPr>
          <p:cNvCxnSpPr>
            <a:cxnSpLocks/>
          </p:cNvCxnSpPr>
          <p:nvPr/>
        </p:nvCxnSpPr>
        <p:spPr>
          <a:xfrm>
            <a:off x="1332506" y="2208363"/>
            <a:ext cx="38071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사각형: 둥근 모서리 126">
            <a:extLst>
              <a:ext uri="{FF2B5EF4-FFF2-40B4-BE49-F238E27FC236}">
                <a16:creationId xmlns:a16="http://schemas.microsoft.com/office/drawing/2014/main" id="{6A20065E-DB50-430B-BC74-0340E003FF49}"/>
              </a:ext>
            </a:extLst>
          </p:cNvPr>
          <p:cNvSpPr/>
          <p:nvPr/>
        </p:nvSpPr>
        <p:spPr>
          <a:xfrm>
            <a:off x="506428" y="2757714"/>
            <a:ext cx="4633203" cy="3759200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7BE22F3C-8EF4-400B-AF32-0373BC824C1D}"/>
              </a:ext>
            </a:extLst>
          </p:cNvPr>
          <p:cNvSpPr txBox="1"/>
          <p:nvPr/>
        </p:nvSpPr>
        <p:spPr>
          <a:xfrm>
            <a:off x="637191" y="3285218"/>
            <a:ext cx="4463571" cy="218777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행위자가 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피해자에게 지속적으로 욕설과 폭언 등을 함</a:t>
            </a:r>
          </a:p>
          <a:p>
            <a:pPr marR="0" lvl="0" indent="8890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“무슨 씨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O 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방귀 뀌면서 이야기하는 것도 아니고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 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아니 주둥이로</a:t>
            </a:r>
          </a:p>
          <a:p>
            <a:pPr marR="0" lvl="0" indent="8890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나오는 말이야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뭐 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O</a:t>
            </a:r>
            <a:r>
              <a:rPr kumimoji="0" lang="ko-KR" altLang="en-US" sz="1200" b="0" i="0" u="none" strike="noStrike" kern="1200" cap="none" spc="-100" normalizeH="0" baseline="0" noProof="0" dirty="0" err="1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꾸멍으로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나오는 말이야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?”</a:t>
            </a:r>
          </a:p>
          <a:p>
            <a:pPr marR="0" lvl="0" indent="8890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“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아주 씨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O 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진짜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  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이게 </a:t>
            </a:r>
            <a:r>
              <a:rPr kumimoji="0" lang="ko-KR" altLang="en-US" sz="1200" b="0" i="0" u="none" strike="noStrike" kern="1200" cap="none" spc="-100" normalizeH="0" baseline="0" noProof="0" dirty="0" err="1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뭐야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이게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?”</a:t>
            </a:r>
          </a:p>
          <a:p>
            <a:pPr marR="0" lvl="0" indent="8890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“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그러니까 회사 이미지가 개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O 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같은 거야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.” 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피해자는 정신건강의학과에서 직장 내 괴롭힘으로 인하여 발생한</a:t>
            </a:r>
            <a:endParaRPr kumimoji="0" lang="en-US" altLang="ko-KR" sz="12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schemeClr val="tx1"/>
                  </a:gs>
                  <a:gs pos="100000">
                    <a:schemeClr val="tx1"/>
                  </a:gs>
                </a:gsLst>
                <a:lin ang="135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indent="88900">
              <a:spcBef>
                <a:spcPts val="200"/>
              </a:spcBef>
              <a:defRPr/>
            </a:pPr>
            <a:r>
              <a:rPr lang="ko-KR" altLang="en-US" sz="1200" spc="-150" dirty="0"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증상에 대해 치료를 받음</a:t>
            </a:r>
            <a:r>
              <a:rPr lang="en-US" altLang="ko-KR" sz="1200" spc="-150" dirty="0"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사용자의 직장 내 괴롭힘으로 근로기준법 제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76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조의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 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위반에 대해 </a:t>
            </a:r>
            <a:endParaRPr kumimoji="0" lang="en-US" altLang="ko-KR" sz="12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schemeClr val="tx1"/>
                  </a:gs>
                  <a:gs pos="100000">
                    <a:schemeClr val="tx1"/>
                  </a:gs>
                </a:gsLst>
                <a:lin ang="135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95250" marR="0" lvl="0" indent="0" algn="l" defTabSz="914400" rtl="0" eaLnBrk="1" fontAlgn="auto" latinLnBrk="1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300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만원의 과태료부과 및 민사상 불법행위 책임이 인정됨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135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</a:p>
        </p:txBody>
      </p:sp>
      <p:sp>
        <p:nvSpPr>
          <p:cNvPr id="129" name="사각형: 둥근 위쪽 모서리 128">
            <a:extLst>
              <a:ext uri="{FF2B5EF4-FFF2-40B4-BE49-F238E27FC236}">
                <a16:creationId xmlns:a16="http://schemas.microsoft.com/office/drawing/2014/main" id="{AFE5C717-5BA9-4E0F-BDFE-BB870C19A2E9}"/>
              </a:ext>
            </a:extLst>
          </p:cNvPr>
          <p:cNvSpPr/>
          <p:nvPr/>
        </p:nvSpPr>
        <p:spPr>
          <a:xfrm>
            <a:off x="506428" y="2760308"/>
            <a:ext cx="4633203" cy="375683"/>
          </a:xfrm>
          <a:prstGeom prst="round2SameRect">
            <a:avLst/>
          </a:prstGeom>
          <a:solidFill>
            <a:srgbClr val="404040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14A68F1F-6533-47BA-8C9E-2C9EFBA54114}"/>
              </a:ext>
            </a:extLst>
          </p:cNvPr>
          <p:cNvSpPr txBox="1"/>
          <p:nvPr/>
        </p:nvSpPr>
        <p:spPr>
          <a:xfrm>
            <a:off x="1933362" y="2825039"/>
            <a:ext cx="1779334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행위내용 및 사실관계</a:t>
            </a:r>
          </a:p>
        </p:txBody>
      </p:sp>
      <p:pic>
        <p:nvPicPr>
          <p:cNvPr id="94" name="그림 93">
            <a:extLst>
              <a:ext uri="{FF2B5EF4-FFF2-40B4-BE49-F238E27FC236}">
                <a16:creationId xmlns:a16="http://schemas.microsoft.com/office/drawing/2014/main" id="{58394139-E4C4-4F92-ACFE-F6A0DF4412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6954"/>
          <a:stretch/>
        </p:blipFill>
        <p:spPr>
          <a:xfrm>
            <a:off x="2776202" y="5666170"/>
            <a:ext cx="3039571" cy="119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5480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직사각형 49">
            <a:extLst>
              <a:ext uri="{FF2B5EF4-FFF2-40B4-BE49-F238E27FC236}">
                <a16:creationId xmlns:a16="http://schemas.microsoft.com/office/drawing/2014/main" id="{214830D8-5B3D-7187-033C-38179D807FAE}"/>
              </a:ext>
            </a:extLst>
          </p:cNvPr>
          <p:cNvSpPr/>
          <p:nvPr/>
        </p:nvSpPr>
        <p:spPr>
          <a:xfrm>
            <a:off x="0" y="1340189"/>
            <a:ext cx="5588000" cy="55178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C2F691E-BBA3-81C6-559B-993881B988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Ⅲ</a:t>
            </a:r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C0D0F2D-5163-AEF3-13D5-E3298314A6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괴롭힘은 구체적으로 어떤 것인가요</a:t>
            </a:r>
            <a:r>
              <a:rPr lang="en-US" altLang="ko-KR"/>
              <a:t>?</a:t>
            </a:r>
            <a:endParaRPr lang="ko-KR" altLang="en-US"/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40999080-D36D-91F1-E3C8-E94D9ED05288}"/>
              </a:ext>
            </a:extLst>
          </p:cNvPr>
          <p:cNvGrpSpPr/>
          <p:nvPr/>
        </p:nvGrpSpPr>
        <p:grpSpPr>
          <a:xfrm>
            <a:off x="5909594" y="1912674"/>
            <a:ext cx="2927021" cy="307777"/>
            <a:chOff x="533680" y="1314640"/>
            <a:chExt cx="2927021" cy="307777"/>
          </a:xfrm>
        </p:grpSpPr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2A1C28C6-A790-F940-9473-9F87D85AB687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20" name="Freeform 5">
                <a:extLst>
                  <a:ext uri="{FF2B5EF4-FFF2-40B4-BE49-F238E27FC236}">
                    <a16:creationId xmlns:a16="http://schemas.microsoft.com/office/drawing/2014/main" id="{7407B364-AC51-E13A-F678-1B08AAD38E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6">
                <a:extLst>
                  <a:ext uri="{FF2B5EF4-FFF2-40B4-BE49-F238E27FC236}">
                    <a16:creationId xmlns:a16="http://schemas.microsoft.com/office/drawing/2014/main" id="{B87EDF6E-EDB8-F2D4-2D4C-C933B2A96B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DD843A6-CAF0-2460-1A5B-B8DE43FAC1B4}"/>
                </a:ext>
              </a:extLst>
            </p:cNvPr>
            <p:cNvSpPr txBox="1"/>
            <p:nvPr/>
          </p:nvSpPr>
          <p:spPr>
            <a:xfrm>
              <a:off x="806128" y="1314640"/>
              <a:ext cx="265457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2000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요건 판단</a:t>
              </a:r>
            </a:p>
          </p:txBody>
        </p:sp>
      </p:grpSp>
      <p:grpSp>
        <p:nvGrpSpPr>
          <p:cNvPr id="66" name="그룹 65">
            <a:extLst>
              <a:ext uri="{FF2B5EF4-FFF2-40B4-BE49-F238E27FC236}">
                <a16:creationId xmlns:a16="http://schemas.microsoft.com/office/drawing/2014/main" id="{9BB7B30E-9C67-349D-ACDD-4F7AF7990089}"/>
              </a:ext>
            </a:extLst>
          </p:cNvPr>
          <p:cNvGrpSpPr/>
          <p:nvPr/>
        </p:nvGrpSpPr>
        <p:grpSpPr>
          <a:xfrm>
            <a:off x="5907990" y="2416792"/>
            <a:ext cx="5819457" cy="713094"/>
            <a:chOff x="5907990" y="2600942"/>
            <a:chExt cx="5819457" cy="713094"/>
          </a:xfrm>
        </p:grpSpPr>
        <p:sp>
          <p:nvSpPr>
            <p:cNvPr id="22" name="사각형: 둥근 모서리 21">
              <a:extLst>
                <a:ext uri="{FF2B5EF4-FFF2-40B4-BE49-F238E27FC236}">
                  <a16:creationId xmlns:a16="http://schemas.microsoft.com/office/drawing/2014/main" id="{71F468AC-E702-8744-FC1B-1BF30A3365B3}"/>
                </a:ext>
              </a:extLst>
            </p:cNvPr>
            <p:cNvSpPr/>
            <p:nvPr/>
          </p:nvSpPr>
          <p:spPr>
            <a:xfrm>
              <a:off x="5907990" y="2600942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B25D707-CC65-68BA-0254-1BECD06553AD}"/>
                </a:ext>
              </a:extLst>
            </p:cNvPr>
            <p:cNvSpPr txBox="1"/>
            <p:nvPr/>
          </p:nvSpPr>
          <p:spPr>
            <a:xfrm>
              <a:off x="6354787" y="2654762"/>
              <a:ext cx="4183838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b="1" spc="-150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직장에서의 지위 또는 관계 등의 우위를 이용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5D3CCAF-703C-F3D2-0BFF-633ADCA7697F}"/>
                </a:ext>
              </a:extLst>
            </p:cNvPr>
            <p:cNvSpPr txBox="1"/>
            <p:nvPr/>
          </p:nvSpPr>
          <p:spPr>
            <a:xfrm>
              <a:off x="6354787" y="3067815"/>
              <a:ext cx="2761975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16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임원이라는 지위의 우위를 이용함</a:t>
              </a:r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id="{6B18BE8D-4A1A-16F7-B3D3-4A664407E029}"/>
                </a:ext>
              </a:extLst>
            </p:cNvPr>
            <p:cNvSpPr/>
            <p:nvPr/>
          </p:nvSpPr>
          <p:spPr>
            <a:xfrm>
              <a:off x="5966279" y="2647259"/>
              <a:ext cx="292004" cy="292004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32390" y="319724"/>
                  </a:lnTo>
                  <a:lnTo>
                    <a:pt x="232390" y="92154"/>
                  </a:lnTo>
                  <a:lnTo>
                    <a:pt x="164185" y="92154"/>
                  </a:lnTo>
                  <a:lnTo>
                    <a:pt x="137815" y="134965"/>
                  </a:lnTo>
                  <a:lnTo>
                    <a:pt x="187137" y="134965"/>
                  </a:lnTo>
                  <a:lnTo>
                    <a:pt x="187137" y="329248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D82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5" name="그룹 64">
            <a:extLst>
              <a:ext uri="{FF2B5EF4-FFF2-40B4-BE49-F238E27FC236}">
                <a16:creationId xmlns:a16="http://schemas.microsoft.com/office/drawing/2014/main" id="{42A9134F-3E21-F021-B41D-117E16FC18D7}"/>
              </a:ext>
            </a:extLst>
          </p:cNvPr>
          <p:cNvGrpSpPr/>
          <p:nvPr/>
        </p:nvGrpSpPr>
        <p:grpSpPr>
          <a:xfrm>
            <a:off x="5907990" y="3438818"/>
            <a:ext cx="5863344" cy="1282481"/>
            <a:chOff x="5907990" y="3778015"/>
            <a:chExt cx="5863344" cy="1282481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CABBE9D1-D48A-E454-BD67-51172350F2B7}"/>
                </a:ext>
              </a:extLst>
            </p:cNvPr>
            <p:cNvSpPr/>
            <p:nvPr/>
          </p:nvSpPr>
          <p:spPr>
            <a:xfrm>
              <a:off x="5907990" y="3778015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87E4F39-8A3C-8AED-E385-27474D53DFDA}"/>
                </a:ext>
              </a:extLst>
            </p:cNvPr>
            <p:cNvSpPr txBox="1"/>
            <p:nvPr/>
          </p:nvSpPr>
          <p:spPr>
            <a:xfrm>
              <a:off x="6354787" y="3831835"/>
              <a:ext cx="2789225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b="1" spc="-150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업무상 적정 범위를 넘는 행위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7D28177-2A5A-716F-8DD5-D91E29D1F645}"/>
                </a:ext>
              </a:extLst>
            </p:cNvPr>
            <p:cNvSpPr txBox="1"/>
            <p:nvPr/>
          </p:nvSpPr>
          <p:spPr>
            <a:xfrm>
              <a:off x="6354787" y="4244888"/>
              <a:ext cx="5416547" cy="81560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피해자는 업무 외에 직원들 점심 준비를 도맡아 수행하면서</a:t>
              </a:r>
              <a:endParaRPr lang="en-US" altLang="ko-KR" sz="1600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부당함과 모멸적인 인식이 생길 수 있었을 것으로 판단되며</a:t>
              </a:r>
              <a:r>
                <a:rPr lang="en-US" altLang="ko-KR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</a:t>
              </a:r>
            </a:p>
            <a:p>
              <a:pPr>
                <a:spcBef>
                  <a:spcPts val="300"/>
                </a:spcBef>
              </a:pPr>
              <a:r>
                <a:rPr lang="ko-KR" altLang="en-US" sz="1600" spc="-15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금고방</a:t>
              </a: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대기 지시는 업무상 적정 범위를 넘어서는 행위에 해당함   </a:t>
              </a:r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:a16="http://schemas.microsoft.com/office/drawing/2014/main" id="{7C39D0B7-BBF3-40E3-3F34-23EA7519C430}"/>
                </a:ext>
              </a:extLst>
            </p:cNvPr>
            <p:cNvSpPr/>
            <p:nvPr/>
          </p:nvSpPr>
          <p:spPr>
            <a:xfrm>
              <a:off x="5966683" y="3824332"/>
              <a:ext cx="291600" cy="291600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57911" y="331604"/>
                  </a:moveTo>
                  <a:lnTo>
                    <a:pt x="175465" y="331604"/>
                  </a:lnTo>
                  <a:lnTo>
                    <a:pt x="166688" y="333376"/>
                  </a:lnTo>
                  <a:close/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77302" y="289444"/>
                  </a:lnTo>
                  <a:lnTo>
                    <a:pt x="197026" y="289444"/>
                  </a:lnTo>
                  <a:lnTo>
                    <a:pt x="223898" y="261120"/>
                  </a:lnTo>
                  <a:cubicBezTo>
                    <a:pt x="245395" y="238765"/>
                    <a:pt x="260188" y="219394"/>
                    <a:pt x="268277" y="203007"/>
                  </a:cubicBezTo>
                  <a:cubicBezTo>
                    <a:pt x="276366" y="186621"/>
                    <a:pt x="280411" y="171319"/>
                    <a:pt x="280411" y="157103"/>
                  </a:cubicBezTo>
                  <a:cubicBezTo>
                    <a:pt x="280411" y="145166"/>
                    <a:pt x="277074" y="133419"/>
                    <a:pt x="270400" y="121861"/>
                  </a:cubicBezTo>
                  <a:cubicBezTo>
                    <a:pt x="263726" y="110304"/>
                    <a:pt x="254827" y="101459"/>
                    <a:pt x="243704" y="95328"/>
                  </a:cubicBezTo>
                  <a:cubicBezTo>
                    <a:pt x="232580" y="89196"/>
                    <a:pt x="219748" y="86131"/>
                    <a:pt x="205206" y="86131"/>
                  </a:cubicBezTo>
                  <a:cubicBezTo>
                    <a:pt x="181657" y="86131"/>
                    <a:pt x="162367" y="93537"/>
                    <a:pt x="147337" y="108350"/>
                  </a:cubicBezTo>
                  <a:cubicBezTo>
                    <a:pt x="132307" y="123163"/>
                    <a:pt x="124195" y="143484"/>
                    <a:pt x="123002" y="169312"/>
                  </a:cubicBezTo>
                  <a:lnTo>
                    <a:pt x="167441" y="169312"/>
                  </a:lnTo>
                  <a:cubicBezTo>
                    <a:pt x="167875" y="156832"/>
                    <a:pt x="171347" y="146956"/>
                    <a:pt x="177859" y="139686"/>
                  </a:cubicBezTo>
                  <a:cubicBezTo>
                    <a:pt x="184370" y="132415"/>
                    <a:pt x="192509" y="128779"/>
                    <a:pt x="202276" y="128779"/>
                  </a:cubicBezTo>
                  <a:cubicBezTo>
                    <a:pt x="211934" y="128779"/>
                    <a:pt x="219829" y="131791"/>
                    <a:pt x="225960" y="137814"/>
                  </a:cubicBezTo>
                  <a:cubicBezTo>
                    <a:pt x="232092" y="143837"/>
                    <a:pt x="235158" y="151460"/>
                    <a:pt x="235158" y="160684"/>
                  </a:cubicBezTo>
                  <a:cubicBezTo>
                    <a:pt x="235158" y="169583"/>
                    <a:pt x="232200" y="179540"/>
                    <a:pt x="226286" y="190555"/>
                  </a:cubicBezTo>
                  <a:cubicBezTo>
                    <a:pt x="220372" y="201569"/>
                    <a:pt x="208461" y="216138"/>
                    <a:pt x="190556" y="234261"/>
                  </a:cubicBezTo>
                  <a:lnTo>
                    <a:pt x="116490" y="309792"/>
                  </a:lnTo>
                  <a:lnTo>
                    <a:pt x="116490" y="323242"/>
                  </a:lnTo>
                  <a:lnTo>
                    <a:pt x="101806" y="320277"/>
                  </a:lnTo>
                  <a:cubicBezTo>
                    <a:pt x="41979" y="294972"/>
                    <a:pt x="0" y="235732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D82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4" name="그룹 63">
            <a:extLst>
              <a:ext uri="{FF2B5EF4-FFF2-40B4-BE49-F238E27FC236}">
                <a16:creationId xmlns:a16="http://schemas.microsoft.com/office/drawing/2014/main" id="{99EE39E9-089E-8BBE-9232-9236E7A69656}"/>
              </a:ext>
            </a:extLst>
          </p:cNvPr>
          <p:cNvGrpSpPr/>
          <p:nvPr/>
        </p:nvGrpSpPr>
        <p:grpSpPr>
          <a:xfrm>
            <a:off x="5907990" y="5030232"/>
            <a:ext cx="5819457" cy="997788"/>
            <a:chOff x="5907990" y="5239782"/>
            <a:chExt cx="5819457" cy="997788"/>
          </a:xfrm>
        </p:grpSpPr>
        <p:sp>
          <p:nvSpPr>
            <p:cNvPr id="29" name="사각형: 둥근 모서리 28">
              <a:extLst>
                <a:ext uri="{FF2B5EF4-FFF2-40B4-BE49-F238E27FC236}">
                  <a16:creationId xmlns:a16="http://schemas.microsoft.com/office/drawing/2014/main" id="{67F3F56A-B344-7C6A-BA50-1FEFD4F1C888}"/>
                </a:ext>
              </a:extLst>
            </p:cNvPr>
            <p:cNvSpPr/>
            <p:nvPr/>
          </p:nvSpPr>
          <p:spPr>
            <a:xfrm>
              <a:off x="5907990" y="5239782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337800B-4BB2-85EF-93AA-02C48928AB89}"/>
                </a:ext>
              </a:extLst>
            </p:cNvPr>
            <p:cNvSpPr txBox="1"/>
            <p:nvPr/>
          </p:nvSpPr>
          <p:spPr>
            <a:xfrm>
              <a:off x="6354787" y="5293602"/>
              <a:ext cx="4544514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b="1" spc="-150" dirty="0" err="1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신체적</a:t>
              </a:r>
              <a:r>
                <a:rPr lang="ko-KR" altLang="en-US" sz="1800" b="1" spc="-150" dirty="0" err="1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ㆍ</a:t>
              </a:r>
              <a:r>
                <a:rPr lang="ko-KR" altLang="en-US" b="1" spc="-150" dirty="0" err="1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정신적</a:t>
              </a:r>
              <a:r>
                <a:rPr lang="ko-KR" altLang="en-US" b="1" spc="-150" dirty="0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고통을 주거나 근무환경을 악화 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52390A2-74B4-32BF-6820-8CA039A2FDBD}"/>
                </a:ext>
              </a:extLst>
            </p:cNvPr>
            <p:cNvSpPr txBox="1"/>
            <p:nvPr/>
          </p:nvSpPr>
          <p:spPr>
            <a:xfrm>
              <a:off x="6354787" y="5706655"/>
              <a:ext cx="4461158" cy="53091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16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피해자는 임원의 행위로 인하여 정신과 치료를 받는 등</a:t>
              </a:r>
              <a:endParaRPr lang="en-US" altLang="ko-KR" sz="1600" spc="-15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z="16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정신적 고통을 받음</a:t>
              </a:r>
            </a:p>
          </p:txBody>
        </p:sp>
        <p:sp>
          <p:nvSpPr>
            <p:cNvPr id="43" name="자유형: 도형 42">
              <a:extLst>
                <a:ext uri="{FF2B5EF4-FFF2-40B4-BE49-F238E27FC236}">
                  <a16:creationId xmlns:a16="http://schemas.microsoft.com/office/drawing/2014/main" id="{E04C3604-0297-5754-2141-70777DAD7163}"/>
                </a:ext>
              </a:extLst>
            </p:cNvPr>
            <p:cNvSpPr/>
            <p:nvPr/>
          </p:nvSpPr>
          <p:spPr>
            <a:xfrm>
              <a:off x="5966683" y="5286301"/>
              <a:ext cx="291600" cy="291600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78951" y="288332"/>
                  </a:lnTo>
                  <a:lnTo>
                    <a:pt x="284480" y="260632"/>
                  </a:lnTo>
                  <a:cubicBezTo>
                    <a:pt x="284480" y="245981"/>
                    <a:pt x="280383" y="233257"/>
                    <a:pt x="272190" y="222460"/>
                  </a:cubicBezTo>
                  <a:cubicBezTo>
                    <a:pt x="263997" y="211662"/>
                    <a:pt x="252629" y="204093"/>
                    <a:pt x="238088" y="199752"/>
                  </a:cubicBezTo>
                  <a:cubicBezTo>
                    <a:pt x="249157" y="194326"/>
                    <a:pt x="257594" y="187218"/>
                    <a:pt x="263400" y="178427"/>
                  </a:cubicBezTo>
                  <a:cubicBezTo>
                    <a:pt x="269206" y="169637"/>
                    <a:pt x="272109" y="159925"/>
                    <a:pt x="272109" y="149290"/>
                  </a:cubicBezTo>
                  <a:cubicBezTo>
                    <a:pt x="272109" y="132143"/>
                    <a:pt x="265462" y="117330"/>
                    <a:pt x="252168" y="104851"/>
                  </a:cubicBezTo>
                  <a:cubicBezTo>
                    <a:pt x="238874" y="92371"/>
                    <a:pt x="222406" y="86131"/>
                    <a:pt x="202764" y="86131"/>
                  </a:cubicBezTo>
                  <a:cubicBezTo>
                    <a:pt x="180734" y="86131"/>
                    <a:pt x="162449" y="93619"/>
                    <a:pt x="147907" y="108594"/>
                  </a:cubicBezTo>
                  <a:cubicBezTo>
                    <a:pt x="137489" y="119338"/>
                    <a:pt x="131141" y="133554"/>
                    <a:pt x="128862" y="151243"/>
                  </a:cubicBezTo>
                  <a:lnTo>
                    <a:pt x="172650" y="151243"/>
                  </a:lnTo>
                  <a:cubicBezTo>
                    <a:pt x="174603" y="144949"/>
                    <a:pt x="178239" y="139821"/>
                    <a:pt x="183556" y="135860"/>
                  </a:cubicBezTo>
                  <a:cubicBezTo>
                    <a:pt x="188874" y="131899"/>
                    <a:pt x="194788" y="129919"/>
                    <a:pt x="201299" y="129919"/>
                  </a:cubicBezTo>
                  <a:cubicBezTo>
                    <a:pt x="208679" y="129919"/>
                    <a:pt x="214647" y="132062"/>
                    <a:pt x="219205" y="136349"/>
                  </a:cubicBezTo>
                  <a:cubicBezTo>
                    <a:pt x="223763" y="140635"/>
                    <a:pt x="226042" y="146034"/>
                    <a:pt x="226042" y="152545"/>
                  </a:cubicBezTo>
                  <a:cubicBezTo>
                    <a:pt x="226042" y="157537"/>
                    <a:pt x="224550" y="162258"/>
                    <a:pt x="221565" y="166707"/>
                  </a:cubicBezTo>
                  <a:cubicBezTo>
                    <a:pt x="218581" y="171157"/>
                    <a:pt x="214403" y="174656"/>
                    <a:pt x="209031" y="177207"/>
                  </a:cubicBezTo>
                  <a:cubicBezTo>
                    <a:pt x="203659" y="179757"/>
                    <a:pt x="195493" y="181466"/>
                    <a:pt x="184533" y="182334"/>
                  </a:cubicBezTo>
                  <a:lnTo>
                    <a:pt x="184533" y="221402"/>
                  </a:lnTo>
                  <a:cubicBezTo>
                    <a:pt x="202330" y="221619"/>
                    <a:pt x="215949" y="225471"/>
                    <a:pt x="225391" y="232959"/>
                  </a:cubicBezTo>
                  <a:cubicBezTo>
                    <a:pt x="234832" y="240447"/>
                    <a:pt x="239553" y="249617"/>
                    <a:pt x="239553" y="260469"/>
                  </a:cubicBezTo>
                  <a:cubicBezTo>
                    <a:pt x="239553" y="270344"/>
                    <a:pt x="236053" y="278700"/>
                    <a:pt x="229053" y="285537"/>
                  </a:cubicBezTo>
                  <a:cubicBezTo>
                    <a:pt x="222054" y="292374"/>
                    <a:pt x="213236" y="295792"/>
                    <a:pt x="202601" y="295792"/>
                  </a:cubicBezTo>
                  <a:cubicBezTo>
                    <a:pt x="192400" y="295792"/>
                    <a:pt x="183963" y="292781"/>
                    <a:pt x="177289" y="286758"/>
                  </a:cubicBezTo>
                  <a:cubicBezTo>
                    <a:pt x="170615" y="280735"/>
                    <a:pt x="166301" y="271538"/>
                    <a:pt x="164348" y="259167"/>
                  </a:cubicBezTo>
                  <a:lnTo>
                    <a:pt x="119258" y="259167"/>
                  </a:lnTo>
                  <a:cubicBezTo>
                    <a:pt x="120668" y="283367"/>
                    <a:pt x="128699" y="302494"/>
                    <a:pt x="143349" y="316547"/>
                  </a:cubicBezTo>
                  <a:cubicBezTo>
                    <a:pt x="150674" y="323574"/>
                    <a:pt x="159071" y="328844"/>
                    <a:pt x="168539" y="332357"/>
                  </a:cubicBezTo>
                  <a:lnTo>
                    <a:pt x="170290" y="332649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0D82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BF995141-4E24-4015-967D-2584D6763F17}"/>
              </a:ext>
            </a:extLst>
          </p:cNvPr>
          <p:cNvGrpSpPr/>
          <p:nvPr/>
        </p:nvGrpSpPr>
        <p:grpSpPr>
          <a:xfrm>
            <a:off x="482601" y="1191829"/>
            <a:ext cx="11709400" cy="420669"/>
            <a:chOff x="482601" y="1191829"/>
            <a:chExt cx="11709400" cy="420669"/>
          </a:xfrm>
        </p:grpSpPr>
        <p:sp>
          <p:nvSpPr>
            <p:cNvPr id="45" name="사각형: 둥근 위쪽 모서리 44">
              <a:extLst>
                <a:ext uri="{FF2B5EF4-FFF2-40B4-BE49-F238E27FC236}">
                  <a16:creationId xmlns:a16="http://schemas.microsoft.com/office/drawing/2014/main" id="{0529F35D-0830-4D69-9613-D62F09CEE6A4}"/>
                </a:ext>
              </a:extLst>
            </p:cNvPr>
            <p:cNvSpPr/>
            <p:nvPr/>
          </p:nvSpPr>
          <p:spPr>
            <a:xfrm rot="16200000">
              <a:off x="6126966" y="-4452536"/>
              <a:ext cx="420669" cy="117094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74D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1461C49-6989-4DEA-A6AF-F19731A979D0}"/>
                </a:ext>
              </a:extLst>
            </p:cNvPr>
            <p:cNvSpPr txBox="1"/>
            <p:nvPr/>
          </p:nvSpPr>
          <p:spPr>
            <a:xfrm>
              <a:off x="886614" y="1248276"/>
              <a:ext cx="2784417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1800"/>
                </a:spcBef>
              </a:pPr>
              <a:r>
                <a:rPr lang="ko-KR" altLang="en-US" sz="20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</a:t>
              </a:r>
              <a:r>
                <a:rPr lang="ko-KR" altLang="en-US" sz="2000" b="1" spc="-150">
                  <a:gradFill>
                    <a:gsLst>
                      <a:gs pos="100000">
                        <a:srgbClr val="FFFF00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</a:rPr>
                <a:t>인정사례 </a:t>
              </a:r>
              <a:r>
                <a:rPr lang="en-US" altLang="ko-KR" sz="2000" b="1" spc="-150">
                  <a:gradFill>
                    <a:gsLst>
                      <a:gs pos="100000">
                        <a:srgbClr val="FFFF00"/>
                      </a:gs>
                      <a:gs pos="100000">
                        <a:srgbClr val="FFFF00"/>
                      </a:gs>
                    </a:gsLst>
                    <a:lin ang="2700000" scaled="1"/>
                  </a:gradFill>
                </a:rPr>
                <a:t>2</a:t>
              </a:r>
            </a:p>
          </p:txBody>
        </p:sp>
        <p:grpSp>
          <p:nvGrpSpPr>
            <p:cNvPr id="47" name="그룹 46">
              <a:extLst>
                <a:ext uri="{FF2B5EF4-FFF2-40B4-BE49-F238E27FC236}">
                  <a16:creationId xmlns:a16="http://schemas.microsoft.com/office/drawing/2014/main" id="{6D1275D2-8CF8-4771-9A40-48B957FA2E1C}"/>
                </a:ext>
              </a:extLst>
            </p:cNvPr>
            <p:cNvGrpSpPr/>
            <p:nvPr/>
          </p:nvGrpSpPr>
          <p:grpSpPr>
            <a:xfrm>
              <a:off x="551373" y="1263275"/>
              <a:ext cx="277778" cy="277778"/>
              <a:chOff x="543753" y="1338587"/>
              <a:chExt cx="277778" cy="277778"/>
            </a:xfrm>
          </p:grpSpPr>
          <p:sp>
            <p:nvSpPr>
              <p:cNvPr id="48" name="타원 47">
                <a:extLst>
                  <a:ext uri="{FF2B5EF4-FFF2-40B4-BE49-F238E27FC236}">
                    <a16:creationId xmlns:a16="http://schemas.microsoft.com/office/drawing/2014/main" id="{F5ADE2F9-F2F5-4AF2-B947-127E6D8D6ACC}"/>
                  </a:ext>
                </a:extLst>
              </p:cNvPr>
              <p:cNvSpPr/>
              <p:nvPr/>
            </p:nvSpPr>
            <p:spPr>
              <a:xfrm>
                <a:off x="543753" y="1338587"/>
                <a:ext cx="277778" cy="2777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49" name="그룹 48">
                <a:extLst>
                  <a:ext uri="{FF2B5EF4-FFF2-40B4-BE49-F238E27FC236}">
                    <a16:creationId xmlns:a16="http://schemas.microsoft.com/office/drawing/2014/main" id="{B87B79D1-492B-4EB8-96E5-21A08CDDC164}"/>
                  </a:ext>
                </a:extLst>
              </p:cNvPr>
              <p:cNvGrpSpPr/>
              <p:nvPr/>
            </p:nvGrpSpPr>
            <p:grpSpPr>
              <a:xfrm>
                <a:off x="619955" y="1414314"/>
                <a:ext cx="125373" cy="126312"/>
                <a:chOff x="619955" y="1505288"/>
                <a:chExt cx="125373" cy="126312"/>
              </a:xfrm>
            </p:grpSpPr>
            <p:sp>
              <p:nvSpPr>
                <p:cNvPr id="51" name="자유형: 도형 50">
                  <a:extLst>
                    <a:ext uri="{FF2B5EF4-FFF2-40B4-BE49-F238E27FC236}">
                      <a16:creationId xmlns:a16="http://schemas.microsoft.com/office/drawing/2014/main" id="{A0E2B93F-1254-4B8B-8B00-6A46353B685C}"/>
                    </a:ext>
                  </a:extLst>
                </p:cNvPr>
                <p:cNvSpPr/>
                <p:nvPr/>
              </p:nvSpPr>
              <p:spPr>
                <a:xfrm>
                  <a:off x="665642" y="1505288"/>
                  <a:ext cx="79686" cy="126312"/>
                </a:xfrm>
                <a:custGeom>
                  <a:avLst/>
                  <a:gdLst>
                    <a:gd name="connsiteX0" fmla="*/ 76743 w 79686"/>
                    <a:gd name="connsiteY0" fmla="*/ 62382 h 126312"/>
                    <a:gd name="connsiteX1" fmla="*/ 69888 w 79686"/>
                    <a:gd name="connsiteY1" fmla="*/ 77017 h 126312"/>
                    <a:gd name="connsiteX2" fmla="*/ 26891 w 79686"/>
                    <a:gd name="connsiteY2" fmla="*/ 120016 h 126312"/>
                    <a:gd name="connsiteX3" fmla="*/ -60 w 79686"/>
                    <a:gd name="connsiteY3" fmla="*/ 120016 h 126312"/>
                    <a:gd name="connsiteX4" fmla="*/ -2941 w 79686"/>
                    <a:gd name="connsiteY4" fmla="*/ 116319 h 126312"/>
                    <a:gd name="connsiteX5" fmla="*/ 36361 w 79686"/>
                    <a:gd name="connsiteY5" fmla="*/ 77019 h 126312"/>
                    <a:gd name="connsiteX6" fmla="*/ 38828 w 79686"/>
                    <a:gd name="connsiteY6" fmla="*/ 50228 h 126312"/>
                    <a:gd name="connsiteX7" fmla="*/ 35846 w 79686"/>
                    <a:gd name="connsiteY7" fmla="*/ 47348 h 126312"/>
                    <a:gd name="connsiteX8" fmla="*/ -2944 w 79686"/>
                    <a:gd name="connsiteY8" fmla="*/ 8563 h 126312"/>
                    <a:gd name="connsiteX9" fmla="*/ -60 w 79686"/>
                    <a:gd name="connsiteY9" fmla="*/ 4865 h 126312"/>
                    <a:gd name="connsiteX10" fmla="*/ 26883 w 79686"/>
                    <a:gd name="connsiteY10" fmla="*/ 4865 h 126312"/>
                    <a:gd name="connsiteX11" fmla="*/ 26885 w 79686"/>
                    <a:gd name="connsiteY11" fmla="*/ 4865 h 126312"/>
                    <a:gd name="connsiteX12" fmla="*/ 69368 w 79686"/>
                    <a:gd name="connsiteY12" fmla="*/ 47348 h 126312"/>
                    <a:gd name="connsiteX13" fmla="*/ 76743 w 79686"/>
                    <a:gd name="connsiteY13" fmla="*/ 62382 h 126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9686" h="126312">
                      <a:moveTo>
                        <a:pt x="76743" y="62382"/>
                      </a:moveTo>
                      <a:cubicBezTo>
                        <a:pt x="76749" y="68038"/>
                        <a:pt x="74236" y="73401"/>
                        <a:pt x="69888" y="77017"/>
                      </a:cubicBezTo>
                      <a:lnTo>
                        <a:pt x="26891" y="120016"/>
                      </a:lnTo>
                      <a:cubicBezTo>
                        <a:pt x="19448" y="127458"/>
                        <a:pt x="7383" y="127458"/>
                        <a:pt x="-60" y="120016"/>
                      </a:cubicBezTo>
                      <a:cubicBezTo>
                        <a:pt x="-1168" y="118907"/>
                        <a:pt x="-2137" y="117665"/>
                        <a:pt x="-2941" y="116319"/>
                      </a:cubicBezTo>
                      <a:lnTo>
                        <a:pt x="36361" y="77019"/>
                      </a:lnTo>
                      <a:cubicBezTo>
                        <a:pt x="44440" y="70302"/>
                        <a:pt x="45545" y="58307"/>
                        <a:pt x="38828" y="50228"/>
                      </a:cubicBezTo>
                      <a:cubicBezTo>
                        <a:pt x="37941" y="49162"/>
                        <a:pt x="36942" y="48197"/>
                        <a:pt x="35846" y="47348"/>
                      </a:cubicBezTo>
                      <a:lnTo>
                        <a:pt x="-2944" y="8563"/>
                      </a:lnTo>
                      <a:cubicBezTo>
                        <a:pt x="-2141" y="7215"/>
                        <a:pt x="-1171" y="5973"/>
                        <a:pt x="-60" y="4865"/>
                      </a:cubicBezTo>
                      <a:cubicBezTo>
                        <a:pt x="7381" y="-2575"/>
                        <a:pt x="19443" y="-2575"/>
                        <a:pt x="26883" y="4865"/>
                      </a:cubicBezTo>
                      <a:cubicBezTo>
                        <a:pt x="26885" y="4865"/>
                        <a:pt x="26885" y="4865"/>
                        <a:pt x="26885" y="4865"/>
                      </a:cubicBezTo>
                      <a:lnTo>
                        <a:pt x="69368" y="47348"/>
                      </a:lnTo>
                      <a:cubicBezTo>
                        <a:pt x="74023" y="50945"/>
                        <a:pt x="76747" y="56499"/>
                        <a:pt x="76743" y="62382"/>
                      </a:cubicBezTo>
                      <a:close/>
                    </a:path>
                  </a:pathLst>
                </a:custGeom>
                <a:solidFill>
                  <a:srgbClr val="0D82D4"/>
                </a:solidFill>
                <a:ln w="1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52" name="자유형: 도형 51">
                  <a:extLst>
                    <a:ext uri="{FF2B5EF4-FFF2-40B4-BE49-F238E27FC236}">
                      <a16:creationId xmlns:a16="http://schemas.microsoft.com/office/drawing/2014/main" id="{751670A5-BD1C-4749-8D8F-652D73B90B32}"/>
                    </a:ext>
                  </a:extLst>
                </p:cNvPr>
                <p:cNvSpPr/>
                <p:nvPr/>
              </p:nvSpPr>
              <p:spPr>
                <a:xfrm>
                  <a:off x="619955" y="1507713"/>
                  <a:ext cx="78473" cy="121574"/>
                </a:xfrm>
                <a:custGeom>
                  <a:avLst/>
                  <a:gdLst>
                    <a:gd name="connsiteX0" fmla="*/ 70388 w 78473"/>
                    <a:gd name="connsiteY0" fmla="*/ 47522 h 121574"/>
                    <a:gd name="connsiteX1" fmla="*/ 27181 w 78473"/>
                    <a:gd name="connsiteY1" fmla="*/ 4322 h 121574"/>
                    <a:gd name="connsiteX2" fmla="*/ 2344 w 78473"/>
                    <a:gd name="connsiteY2" fmla="*/ 4537 h 121574"/>
                    <a:gd name="connsiteX3" fmla="*/ 2345 w 78473"/>
                    <a:gd name="connsiteY3" fmla="*/ 29162 h 121574"/>
                    <a:gd name="connsiteX4" fmla="*/ 33130 w 78473"/>
                    <a:gd name="connsiteY4" fmla="*/ 59942 h 121574"/>
                    <a:gd name="connsiteX5" fmla="*/ 2203 w 78473"/>
                    <a:gd name="connsiteY5" fmla="*/ 90873 h 121574"/>
                    <a:gd name="connsiteX6" fmla="*/ 2199 w 78473"/>
                    <a:gd name="connsiteY6" fmla="*/ 115712 h 121574"/>
                    <a:gd name="connsiteX7" fmla="*/ 27038 w 78473"/>
                    <a:gd name="connsiteY7" fmla="*/ 115718 h 121574"/>
                    <a:gd name="connsiteX8" fmla="*/ 70389 w 78473"/>
                    <a:gd name="connsiteY8" fmla="*/ 72366 h 121574"/>
                    <a:gd name="connsiteX9" fmla="*/ 70389 w 78473"/>
                    <a:gd name="connsiteY9" fmla="*/ 47526 h 121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8473" h="121574">
                      <a:moveTo>
                        <a:pt x="70388" y="47522"/>
                      </a:moveTo>
                      <a:lnTo>
                        <a:pt x="27181" y="4322"/>
                      </a:lnTo>
                      <a:cubicBezTo>
                        <a:pt x="20262" y="-2477"/>
                        <a:pt x="9142" y="-2381"/>
                        <a:pt x="2344" y="4537"/>
                      </a:cubicBezTo>
                      <a:cubicBezTo>
                        <a:pt x="-4373" y="11372"/>
                        <a:pt x="-4373" y="22329"/>
                        <a:pt x="2345" y="29162"/>
                      </a:cubicBezTo>
                      <a:lnTo>
                        <a:pt x="33130" y="59942"/>
                      </a:lnTo>
                      <a:lnTo>
                        <a:pt x="2203" y="90873"/>
                      </a:lnTo>
                      <a:cubicBezTo>
                        <a:pt x="-4658" y="97731"/>
                        <a:pt x="-4659" y="108853"/>
                        <a:pt x="2199" y="115712"/>
                      </a:cubicBezTo>
                      <a:cubicBezTo>
                        <a:pt x="9057" y="122573"/>
                        <a:pt x="20177" y="122575"/>
                        <a:pt x="27038" y="115718"/>
                      </a:cubicBezTo>
                      <a:lnTo>
                        <a:pt x="70389" y="72366"/>
                      </a:lnTo>
                      <a:cubicBezTo>
                        <a:pt x="77244" y="65504"/>
                        <a:pt x="77244" y="54388"/>
                        <a:pt x="70389" y="47526"/>
                      </a:cubicBezTo>
                      <a:close/>
                    </a:path>
                  </a:pathLst>
                </a:custGeom>
                <a:solidFill>
                  <a:srgbClr val="042674"/>
                </a:solidFill>
                <a:ln w="1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06981293-5B8E-48E9-AB51-6455CC303458}"/>
              </a:ext>
            </a:extLst>
          </p:cNvPr>
          <p:cNvSpPr txBox="1"/>
          <p:nvPr/>
        </p:nvSpPr>
        <p:spPr>
          <a:xfrm>
            <a:off x="3924300" y="1294441"/>
            <a:ext cx="4320093" cy="215444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r>
              <a:rPr lang="ko-KR" altLang="en-US" sz="1400" spc="-150" dirty="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부산지방법원 </a:t>
            </a:r>
            <a:r>
              <a:rPr lang="en-US" altLang="ko-KR" sz="1400" spc="-50" dirty="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2022. 9. 16.</a:t>
            </a:r>
            <a:r>
              <a:rPr lang="en-US" altLang="ko-KR" sz="1400" spc="-150" dirty="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 </a:t>
            </a:r>
            <a:r>
              <a:rPr lang="ko-KR" altLang="en-US" sz="1400" spc="-150" dirty="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선고 </a:t>
            </a:r>
            <a:r>
              <a:rPr lang="en-US" altLang="ko-KR" sz="1400" spc="-50" dirty="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2020</a:t>
            </a:r>
            <a:r>
              <a:rPr lang="ko-KR" altLang="en-US" sz="1400" spc="-150" dirty="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가단 </a:t>
            </a:r>
            <a:r>
              <a:rPr lang="en-US" altLang="ko-KR" sz="1400" spc="-50" dirty="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323724</a:t>
            </a:r>
            <a:r>
              <a:rPr lang="ko-KR" altLang="en-US" sz="1400" spc="-100" dirty="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판결</a:t>
            </a:r>
            <a:r>
              <a:rPr lang="en-US" altLang="ko-KR" sz="1400" spc="-100" dirty="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[</a:t>
            </a:r>
            <a:r>
              <a:rPr lang="ko-KR" altLang="en-US" sz="1400" spc="-100" dirty="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임금</a:t>
            </a:r>
            <a:r>
              <a:rPr lang="en-US" altLang="ko-KR" sz="1400" spc="-100" dirty="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]</a:t>
            </a:r>
            <a:endParaRPr lang="ko-KR" altLang="en-US" sz="1400" spc="-100" dirty="0">
              <a:gradFill>
                <a:gsLst>
                  <a:gs pos="100000">
                    <a:schemeClr val="bg1"/>
                  </a:gs>
                  <a:gs pos="100000">
                    <a:schemeClr val="bg1"/>
                  </a:gs>
                </a:gsLst>
                <a:lin ang="2700000" scaled="1"/>
              </a:gradFill>
            </a:endParaRPr>
          </a:p>
        </p:txBody>
      </p: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F60E0F59-FBD3-4F7B-8640-2BC170445860}"/>
              </a:ext>
            </a:extLst>
          </p:cNvPr>
          <p:cNvGrpSpPr/>
          <p:nvPr/>
        </p:nvGrpSpPr>
        <p:grpSpPr>
          <a:xfrm>
            <a:off x="482600" y="1838580"/>
            <a:ext cx="1931809" cy="692034"/>
            <a:chOff x="546296" y="1848105"/>
            <a:chExt cx="1931809" cy="692034"/>
          </a:xfrm>
        </p:grpSpPr>
        <p:grpSp>
          <p:nvGrpSpPr>
            <p:cNvPr id="54" name="그룹 53">
              <a:extLst>
                <a:ext uri="{FF2B5EF4-FFF2-40B4-BE49-F238E27FC236}">
                  <a16:creationId xmlns:a16="http://schemas.microsoft.com/office/drawing/2014/main" id="{A1509460-0663-45BC-9E50-AF2B697B3D47}"/>
                </a:ext>
              </a:extLst>
            </p:cNvPr>
            <p:cNvGrpSpPr/>
            <p:nvPr/>
          </p:nvGrpSpPr>
          <p:grpSpPr>
            <a:xfrm>
              <a:off x="546296" y="1848105"/>
              <a:ext cx="1931809" cy="291984"/>
              <a:chOff x="546296" y="1848105"/>
              <a:chExt cx="1931809" cy="291984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47970863-4A79-4C93-9128-DA77C51802D3}"/>
                  </a:ext>
                </a:extLst>
              </p:cNvPr>
              <p:cNvSpPr txBox="1"/>
              <p:nvPr/>
            </p:nvSpPr>
            <p:spPr>
              <a:xfrm>
                <a:off x="1408902" y="1905593"/>
                <a:ext cx="106920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1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OO </a:t>
                </a: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금고 임원 </a:t>
                </a:r>
                <a:endPara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73" name="사각형: 둥근 모서리 72">
                <a:extLst>
                  <a:ext uri="{FF2B5EF4-FFF2-40B4-BE49-F238E27FC236}">
                    <a16:creationId xmlns:a16="http://schemas.microsoft.com/office/drawing/2014/main" id="{815CBDDC-AD97-4361-97E6-6066F5033456}"/>
                  </a:ext>
                </a:extLst>
              </p:cNvPr>
              <p:cNvSpPr/>
              <p:nvPr/>
            </p:nvSpPr>
            <p:spPr>
              <a:xfrm>
                <a:off x="546296" y="1848105"/>
                <a:ext cx="794327" cy="291984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행위자</a:t>
                </a:r>
              </a:p>
            </p:txBody>
          </p:sp>
        </p:grpSp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A54F1957-D858-4AF6-8E3F-50CE630C8004}"/>
                </a:ext>
              </a:extLst>
            </p:cNvPr>
            <p:cNvGrpSpPr/>
            <p:nvPr/>
          </p:nvGrpSpPr>
          <p:grpSpPr>
            <a:xfrm>
              <a:off x="546296" y="2248155"/>
              <a:ext cx="1882116" cy="291984"/>
              <a:chOff x="546296" y="1848105"/>
              <a:chExt cx="1882116" cy="291984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744EA135-FBAE-48F7-B22B-6856E4DAB429}"/>
                  </a:ext>
                </a:extLst>
              </p:cNvPr>
              <p:cNvSpPr txBox="1"/>
              <p:nvPr/>
            </p:nvSpPr>
            <p:spPr>
              <a:xfrm>
                <a:off x="1408902" y="1905593"/>
                <a:ext cx="1019510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1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ko-KR" sz="1400" spc="-100"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latin typeface="맑은 고딕" panose="020F0502020204030204"/>
                    <a:ea typeface="맑은 고딕" panose="020B0503020000020004" pitchFamily="50" charset="-127"/>
                  </a:rPr>
                  <a:t>OO</a:t>
                </a:r>
                <a:r>
                  <a:rPr kumimoji="0" lang="ko-KR" altLang="en-US" sz="1400" b="0" i="0" u="none" strike="noStrike" kern="1200" cap="none" spc="-10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 금고 직원</a:t>
                </a:r>
                <a:endPara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57" name="사각형: 둥근 모서리 56">
                <a:extLst>
                  <a:ext uri="{FF2B5EF4-FFF2-40B4-BE49-F238E27FC236}">
                    <a16:creationId xmlns:a16="http://schemas.microsoft.com/office/drawing/2014/main" id="{755A7362-3C70-429E-B264-2E2C20F5C64B}"/>
                  </a:ext>
                </a:extLst>
              </p:cNvPr>
              <p:cNvSpPr/>
              <p:nvPr/>
            </p:nvSpPr>
            <p:spPr>
              <a:xfrm>
                <a:off x="546296" y="1848105"/>
                <a:ext cx="794327" cy="291984"/>
              </a:xfrm>
              <a:prstGeom prst="roundRect">
                <a:avLst>
                  <a:gd name="adj" fmla="val 50000"/>
                </a:avLst>
              </a:prstGeom>
              <a:solidFill>
                <a:srgbClr val="0D82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>
                    <a:ln>
                      <a:noFill/>
                    </a:ln>
                    <a:gradFill>
                      <a:gsLst>
                        <a:gs pos="100000">
                          <a:prstClr val="white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피해자</a:t>
                </a:r>
              </a:p>
            </p:txBody>
          </p:sp>
        </p:grpSp>
      </p:grpSp>
      <p:cxnSp>
        <p:nvCxnSpPr>
          <p:cNvPr id="75" name="직선 연결선 74">
            <a:extLst>
              <a:ext uri="{FF2B5EF4-FFF2-40B4-BE49-F238E27FC236}">
                <a16:creationId xmlns:a16="http://schemas.microsoft.com/office/drawing/2014/main" id="{0A4A89A7-44AE-41FD-8F8B-875B94019EF5}"/>
              </a:ext>
            </a:extLst>
          </p:cNvPr>
          <p:cNvCxnSpPr>
            <a:cxnSpLocks/>
          </p:cNvCxnSpPr>
          <p:nvPr/>
        </p:nvCxnSpPr>
        <p:spPr>
          <a:xfrm>
            <a:off x="1332506" y="2208363"/>
            <a:ext cx="38071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사각형: 둥근 모서리 75">
            <a:extLst>
              <a:ext uri="{FF2B5EF4-FFF2-40B4-BE49-F238E27FC236}">
                <a16:creationId xmlns:a16="http://schemas.microsoft.com/office/drawing/2014/main" id="{90955CD1-9336-4A39-947A-3EC2A116612D}"/>
              </a:ext>
            </a:extLst>
          </p:cNvPr>
          <p:cNvSpPr/>
          <p:nvPr/>
        </p:nvSpPr>
        <p:spPr>
          <a:xfrm>
            <a:off x="506428" y="2757714"/>
            <a:ext cx="4633203" cy="3759200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1D0DC84-4782-4229-8BB4-72D5725491DB}"/>
              </a:ext>
            </a:extLst>
          </p:cNvPr>
          <p:cNvSpPr txBox="1"/>
          <p:nvPr/>
        </p:nvSpPr>
        <p:spPr>
          <a:xfrm>
            <a:off x="637191" y="3285218"/>
            <a:ext cx="4463571" cy="140294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피해자는 </a:t>
            </a:r>
            <a:r>
              <a:rPr kumimoji="0" lang="en-US" altLang="ko-KR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OO</a:t>
            </a:r>
            <a:r>
              <a:rPr kumimoji="0" lang="ko-KR" altLang="en-US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지점으로 전보 후 본업 외 직원 </a:t>
            </a:r>
            <a:r>
              <a:rPr kumimoji="0" lang="en-US" altLang="ko-KR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7</a:t>
            </a:r>
            <a:r>
              <a:rPr kumimoji="0" lang="ko-KR" altLang="en-US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명의 점심준비 등을</a:t>
            </a:r>
          </a:p>
          <a:p>
            <a:pPr marR="0" lvl="0" indent="8890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담당하게 되었고</a:t>
            </a:r>
            <a:r>
              <a:rPr kumimoji="0" lang="en-US" altLang="ko-KR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이후 피해자는 행위자에게 점심준비를 못하겠다고</a:t>
            </a:r>
          </a:p>
          <a:p>
            <a:pPr marR="0" lvl="0" indent="8890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하자 사직을 권고 받음</a:t>
            </a:r>
            <a:r>
              <a:rPr kumimoji="0" lang="en-US" altLang="ko-KR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행위자</a:t>
            </a:r>
            <a:r>
              <a:rPr kumimoji="0" lang="en-US" altLang="ko-KR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임원</a:t>
            </a:r>
            <a:r>
              <a:rPr kumimoji="0" lang="en-US" altLang="ko-KR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</a:t>
            </a:r>
            <a:r>
              <a:rPr kumimoji="0" lang="ko-KR" altLang="en-US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는 피해자를 금고가 있는 작은 방에서 혼자 근무하게</a:t>
            </a:r>
          </a:p>
          <a:p>
            <a:pPr indent="88900">
              <a:spcBef>
                <a:spcPts val="200"/>
              </a:spcBef>
              <a:defRPr/>
            </a:pPr>
            <a:r>
              <a:rPr lang="ko-KR" altLang="en-US" sz="12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하였고</a:t>
            </a:r>
            <a:r>
              <a:rPr lang="en-US" altLang="ko-KR" sz="12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, </a:t>
            </a:r>
            <a:r>
              <a:rPr lang="ko-KR" altLang="en-US" sz="12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피해자는 감금된 분위기에서 압박감을 느끼고 경찰의 도움을</a:t>
            </a:r>
          </a:p>
          <a:p>
            <a:pPr indent="88900">
              <a:spcBef>
                <a:spcPts val="200"/>
              </a:spcBef>
              <a:defRPr/>
            </a:pPr>
            <a:r>
              <a:rPr lang="ko-KR" altLang="en-US" sz="12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받아 금고방에서 나옴</a:t>
            </a:r>
            <a:r>
              <a:rPr lang="en-US" altLang="ko-KR" sz="12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.</a:t>
            </a:r>
            <a:endParaRPr kumimoji="0" lang="en-US" altLang="ko-KR" sz="1200" b="0" i="0" u="none" strike="noStrike" kern="1200" cap="none" spc="-10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8" name="사각형: 둥근 위쪽 모서리 77">
            <a:extLst>
              <a:ext uri="{FF2B5EF4-FFF2-40B4-BE49-F238E27FC236}">
                <a16:creationId xmlns:a16="http://schemas.microsoft.com/office/drawing/2014/main" id="{CF2742D8-9A25-4B30-8478-DC8160F12D57}"/>
              </a:ext>
            </a:extLst>
          </p:cNvPr>
          <p:cNvSpPr/>
          <p:nvPr/>
        </p:nvSpPr>
        <p:spPr>
          <a:xfrm>
            <a:off x="506428" y="2760308"/>
            <a:ext cx="4633203" cy="375683"/>
          </a:xfrm>
          <a:prstGeom prst="round2SameRect">
            <a:avLst/>
          </a:prstGeom>
          <a:solidFill>
            <a:srgbClr val="404040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CF62AFB-6D1E-4019-B8ED-727B66FDCA9E}"/>
              </a:ext>
            </a:extLst>
          </p:cNvPr>
          <p:cNvSpPr txBox="1"/>
          <p:nvPr/>
        </p:nvSpPr>
        <p:spPr>
          <a:xfrm>
            <a:off x="1933362" y="2825039"/>
            <a:ext cx="1779334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행위내용 및 사실관계</a:t>
            </a:r>
          </a:p>
        </p:txBody>
      </p:sp>
      <p:pic>
        <p:nvPicPr>
          <p:cNvPr id="58" name="그림 57">
            <a:extLst>
              <a:ext uri="{FF2B5EF4-FFF2-40B4-BE49-F238E27FC236}">
                <a16:creationId xmlns:a16="http://schemas.microsoft.com/office/drawing/2014/main" id="{9F2DE026-F1DC-46A8-97D8-AD6AD1FE20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6954"/>
          <a:stretch/>
        </p:blipFill>
        <p:spPr>
          <a:xfrm>
            <a:off x="2776202" y="5666170"/>
            <a:ext cx="3039571" cy="119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5147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직사각형 49">
            <a:extLst>
              <a:ext uri="{FF2B5EF4-FFF2-40B4-BE49-F238E27FC236}">
                <a16:creationId xmlns:a16="http://schemas.microsoft.com/office/drawing/2014/main" id="{214830D8-5B3D-7187-033C-38179D807FAE}"/>
              </a:ext>
            </a:extLst>
          </p:cNvPr>
          <p:cNvSpPr/>
          <p:nvPr/>
        </p:nvSpPr>
        <p:spPr>
          <a:xfrm>
            <a:off x="0" y="1340189"/>
            <a:ext cx="5588000" cy="55178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C2F691E-BBA3-81C6-559B-993881B988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Ⅲ</a:t>
            </a:r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C0D0F2D-5163-AEF3-13D5-E3298314A6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괴롭힘은 구체적으로 어떤 것인가요</a:t>
            </a:r>
            <a:r>
              <a:rPr lang="en-US" altLang="ko-KR"/>
              <a:t>?</a:t>
            </a:r>
            <a:endParaRPr lang="ko-KR" altLang="en-US"/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333A0BC9-490B-43B2-97CD-FEBC81359595}"/>
              </a:ext>
            </a:extLst>
          </p:cNvPr>
          <p:cNvGrpSpPr/>
          <p:nvPr/>
        </p:nvGrpSpPr>
        <p:grpSpPr>
          <a:xfrm>
            <a:off x="482601" y="1191829"/>
            <a:ext cx="11709400" cy="420669"/>
            <a:chOff x="482601" y="1191829"/>
            <a:chExt cx="11709400" cy="420669"/>
          </a:xfrm>
        </p:grpSpPr>
        <p:sp>
          <p:nvSpPr>
            <p:cNvPr id="46" name="사각형: 둥근 위쪽 모서리 45">
              <a:extLst>
                <a:ext uri="{FF2B5EF4-FFF2-40B4-BE49-F238E27FC236}">
                  <a16:creationId xmlns:a16="http://schemas.microsoft.com/office/drawing/2014/main" id="{E6DAA467-0133-4CAA-B13E-EF21C6B3996F}"/>
                </a:ext>
              </a:extLst>
            </p:cNvPr>
            <p:cNvSpPr/>
            <p:nvPr/>
          </p:nvSpPr>
          <p:spPr>
            <a:xfrm rot="16200000">
              <a:off x="6126966" y="-4452536"/>
              <a:ext cx="420669" cy="117094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374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BF21F2A-0A25-4642-945A-6B7D8B5539FB}"/>
                </a:ext>
              </a:extLst>
            </p:cNvPr>
            <p:cNvSpPr txBox="1"/>
            <p:nvPr/>
          </p:nvSpPr>
          <p:spPr>
            <a:xfrm>
              <a:off x="886614" y="1248276"/>
              <a:ext cx="3021661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1800"/>
                </a:spcBef>
              </a:pPr>
              <a:r>
                <a:rPr lang="ko-KR" altLang="en-US" sz="20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</a:t>
              </a:r>
              <a:r>
                <a:rPr lang="ko-KR" altLang="en-US" sz="2000" b="1" spc="-150">
                  <a:gradFill>
                    <a:gsLst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불인정사례 </a:t>
              </a:r>
              <a:r>
                <a:rPr lang="en-US" altLang="ko-KR" sz="2000" b="1" spc="-150">
                  <a:gradFill>
                    <a:gsLst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1</a:t>
              </a:r>
            </a:p>
          </p:txBody>
        </p:sp>
        <p:grpSp>
          <p:nvGrpSpPr>
            <p:cNvPr id="48" name="그룹 47">
              <a:extLst>
                <a:ext uri="{FF2B5EF4-FFF2-40B4-BE49-F238E27FC236}">
                  <a16:creationId xmlns:a16="http://schemas.microsoft.com/office/drawing/2014/main" id="{3BF9DDD3-DA7B-4AA7-898F-51A868B0310B}"/>
                </a:ext>
              </a:extLst>
            </p:cNvPr>
            <p:cNvGrpSpPr/>
            <p:nvPr/>
          </p:nvGrpSpPr>
          <p:grpSpPr>
            <a:xfrm>
              <a:off x="551373" y="1263275"/>
              <a:ext cx="277778" cy="277778"/>
              <a:chOff x="543753" y="1338587"/>
              <a:chExt cx="277778" cy="277778"/>
            </a:xfrm>
          </p:grpSpPr>
          <p:sp>
            <p:nvSpPr>
              <p:cNvPr id="49" name="타원 48">
                <a:extLst>
                  <a:ext uri="{FF2B5EF4-FFF2-40B4-BE49-F238E27FC236}">
                    <a16:creationId xmlns:a16="http://schemas.microsoft.com/office/drawing/2014/main" id="{57E66B70-CD47-452F-9A2B-E6C83214796E}"/>
                  </a:ext>
                </a:extLst>
              </p:cNvPr>
              <p:cNvSpPr/>
              <p:nvPr/>
            </p:nvSpPr>
            <p:spPr>
              <a:xfrm>
                <a:off x="543753" y="1338587"/>
                <a:ext cx="277778" cy="2777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52" name="그룹 51">
                <a:extLst>
                  <a:ext uri="{FF2B5EF4-FFF2-40B4-BE49-F238E27FC236}">
                    <a16:creationId xmlns:a16="http://schemas.microsoft.com/office/drawing/2014/main" id="{D0FB716D-A200-409A-8DCD-3CF6EAC6A78F}"/>
                  </a:ext>
                </a:extLst>
              </p:cNvPr>
              <p:cNvGrpSpPr/>
              <p:nvPr/>
            </p:nvGrpSpPr>
            <p:grpSpPr>
              <a:xfrm>
                <a:off x="619955" y="1414314"/>
                <a:ext cx="125373" cy="126312"/>
                <a:chOff x="619955" y="1505288"/>
                <a:chExt cx="125373" cy="126312"/>
              </a:xfrm>
            </p:grpSpPr>
            <p:sp>
              <p:nvSpPr>
                <p:cNvPr id="53" name="자유형: 도형 52">
                  <a:extLst>
                    <a:ext uri="{FF2B5EF4-FFF2-40B4-BE49-F238E27FC236}">
                      <a16:creationId xmlns:a16="http://schemas.microsoft.com/office/drawing/2014/main" id="{ACFA489F-B6BA-43BA-A8AB-77D86B68B21F}"/>
                    </a:ext>
                  </a:extLst>
                </p:cNvPr>
                <p:cNvSpPr/>
                <p:nvPr/>
              </p:nvSpPr>
              <p:spPr>
                <a:xfrm>
                  <a:off x="665642" y="1505288"/>
                  <a:ext cx="79686" cy="126312"/>
                </a:xfrm>
                <a:custGeom>
                  <a:avLst/>
                  <a:gdLst>
                    <a:gd name="connsiteX0" fmla="*/ 76743 w 79686"/>
                    <a:gd name="connsiteY0" fmla="*/ 62382 h 126312"/>
                    <a:gd name="connsiteX1" fmla="*/ 69888 w 79686"/>
                    <a:gd name="connsiteY1" fmla="*/ 77017 h 126312"/>
                    <a:gd name="connsiteX2" fmla="*/ 26891 w 79686"/>
                    <a:gd name="connsiteY2" fmla="*/ 120016 h 126312"/>
                    <a:gd name="connsiteX3" fmla="*/ -60 w 79686"/>
                    <a:gd name="connsiteY3" fmla="*/ 120016 h 126312"/>
                    <a:gd name="connsiteX4" fmla="*/ -2941 w 79686"/>
                    <a:gd name="connsiteY4" fmla="*/ 116319 h 126312"/>
                    <a:gd name="connsiteX5" fmla="*/ 36361 w 79686"/>
                    <a:gd name="connsiteY5" fmla="*/ 77019 h 126312"/>
                    <a:gd name="connsiteX6" fmla="*/ 38828 w 79686"/>
                    <a:gd name="connsiteY6" fmla="*/ 50228 h 126312"/>
                    <a:gd name="connsiteX7" fmla="*/ 35846 w 79686"/>
                    <a:gd name="connsiteY7" fmla="*/ 47348 h 126312"/>
                    <a:gd name="connsiteX8" fmla="*/ -2944 w 79686"/>
                    <a:gd name="connsiteY8" fmla="*/ 8563 h 126312"/>
                    <a:gd name="connsiteX9" fmla="*/ -60 w 79686"/>
                    <a:gd name="connsiteY9" fmla="*/ 4865 h 126312"/>
                    <a:gd name="connsiteX10" fmla="*/ 26883 w 79686"/>
                    <a:gd name="connsiteY10" fmla="*/ 4865 h 126312"/>
                    <a:gd name="connsiteX11" fmla="*/ 26885 w 79686"/>
                    <a:gd name="connsiteY11" fmla="*/ 4865 h 126312"/>
                    <a:gd name="connsiteX12" fmla="*/ 69368 w 79686"/>
                    <a:gd name="connsiteY12" fmla="*/ 47348 h 126312"/>
                    <a:gd name="connsiteX13" fmla="*/ 76743 w 79686"/>
                    <a:gd name="connsiteY13" fmla="*/ 62382 h 126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9686" h="126312">
                      <a:moveTo>
                        <a:pt x="76743" y="62382"/>
                      </a:moveTo>
                      <a:cubicBezTo>
                        <a:pt x="76749" y="68038"/>
                        <a:pt x="74236" y="73401"/>
                        <a:pt x="69888" y="77017"/>
                      </a:cubicBezTo>
                      <a:lnTo>
                        <a:pt x="26891" y="120016"/>
                      </a:lnTo>
                      <a:cubicBezTo>
                        <a:pt x="19448" y="127458"/>
                        <a:pt x="7383" y="127458"/>
                        <a:pt x="-60" y="120016"/>
                      </a:cubicBezTo>
                      <a:cubicBezTo>
                        <a:pt x="-1168" y="118907"/>
                        <a:pt x="-2137" y="117665"/>
                        <a:pt x="-2941" y="116319"/>
                      </a:cubicBezTo>
                      <a:lnTo>
                        <a:pt x="36361" y="77019"/>
                      </a:lnTo>
                      <a:cubicBezTo>
                        <a:pt x="44440" y="70302"/>
                        <a:pt x="45545" y="58307"/>
                        <a:pt x="38828" y="50228"/>
                      </a:cubicBezTo>
                      <a:cubicBezTo>
                        <a:pt x="37941" y="49162"/>
                        <a:pt x="36942" y="48197"/>
                        <a:pt x="35846" y="47348"/>
                      </a:cubicBezTo>
                      <a:lnTo>
                        <a:pt x="-2944" y="8563"/>
                      </a:lnTo>
                      <a:cubicBezTo>
                        <a:pt x="-2141" y="7215"/>
                        <a:pt x="-1171" y="5973"/>
                        <a:pt x="-60" y="4865"/>
                      </a:cubicBezTo>
                      <a:cubicBezTo>
                        <a:pt x="7381" y="-2575"/>
                        <a:pt x="19443" y="-2575"/>
                        <a:pt x="26883" y="4865"/>
                      </a:cubicBezTo>
                      <a:cubicBezTo>
                        <a:pt x="26885" y="4865"/>
                        <a:pt x="26885" y="4865"/>
                        <a:pt x="26885" y="4865"/>
                      </a:cubicBezTo>
                      <a:lnTo>
                        <a:pt x="69368" y="47348"/>
                      </a:lnTo>
                      <a:cubicBezTo>
                        <a:pt x="74023" y="50945"/>
                        <a:pt x="76747" y="56499"/>
                        <a:pt x="76743" y="62382"/>
                      </a:cubicBezTo>
                      <a:close/>
                    </a:path>
                  </a:pathLst>
                </a:custGeom>
                <a:solidFill>
                  <a:srgbClr val="0D82D4"/>
                </a:solidFill>
                <a:ln w="1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54" name="자유형: 도형 53">
                  <a:extLst>
                    <a:ext uri="{FF2B5EF4-FFF2-40B4-BE49-F238E27FC236}">
                      <a16:creationId xmlns:a16="http://schemas.microsoft.com/office/drawing/2014/main" id="{EBE54939-F8C3-4077-B897-057ADE456B4F}"/>
                    </a:ext>
                  </a:extLst>
                </p:cNvPr>
                <p:cNvSpPr/>
                <p:nvPr/>
              </p:nvSpPr>
              <p:spPr>
                <a:xfrm>
                  <a:off x="619955" y="1507713"/>
                  <a:ext cx="78473" cy="121574"/>
                </a:xfrm>
                <a:custGeom>
                  <a:avLst/>
                  <a:gdLst>
                    <a:gd name="connsiteX0" fmla="*/ 70388 w 78473"/>
                    <a:gd name="connsiteY0" fmla="*/ 47522 h 121574"/>
                    <a:gd name="connsiteX1" fmla="*/ 27181 w 78473"/>
                    <a:gd name="connsiteY1" fmla="*/ 4322 h 121574"/>
                    <a:gd name="connsiteX2" fmla="*/ 2344 w 78473"/>
                    <a:gd name="connsiteY2" fmla="*/ 4537 h 121574"/>
                    <a:gd name="connsiteX3" fmla="*/ 2345 w 78473"/>
                    <a:gd name="connsiteY3" fmla="*/ 29162 h 121574"/>
                    <a:gd name="connsiteX4" fmla="*/ 33130 w 78473"/>
                    <a:gd name="connsiteY4" fmla="*/ 59942 h 121574"/>
                    <a:gd name="connsiteX5" fmla="*/ 2203 w 78473"/>
                    <a:gd name="connsiteY5" fmla="*/ 90873 h 121574"/>
                    <a:gd name="connsiteX6" fmla="*/ 2199 w 78473"/>
                    <a:gd name="connsiteY6" fmla="*/ 115712 h 121574"/>
                    <a:gd name="connsiteX7" fmla="*/ 27038 w 78473"/>
                    <a:gd name="connsiteY7" fmla="*/ 115718 h 121574"/>
                    <a:gd name="connsiteX8" fmla="*/ 70389 w 78473"/>
                    <a:gd name="connsiteY8" fmla="*/ 72366 h 121574"/>
                    <a:gd name="connsiteX9" fmla="*/ 70389 w 78473"/>
                    <a:gd name="connsiteY9" fmla="*/ 47526 h 121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8473" h="121574">
                      <a:moveTo>
                        <a:pt x="70388" y="47522"/>
                      </a:moveTo>
                      <a:lnTo>
                        <a:pt x="27181" y="4322"/>
                      </a:lnTo>
                      <a:cubicBezTo>
                        <a:pt x="20262" y="-2477"/>
                        <a:pt x="9142" y="-2381"/>
                        <a:pt x="2344" y="4537"/>
                      </a:cubicBezTo>
                      <a:cubicBezTo>
                        <a:pt x="-4373" y="11372"/>
                        <a:pt x="-4373" y="22329"/>
                        <a:pt x="2345" y="29162"/>
                      </a:cubicBezTo>
                      <a:lnTo>
                        <a:pt x="33130" y="59942"/>
                      </a:lnTo>
                      <a:lnTo>
                        <a:pt x="2203" y="90873"/>
                      </a:lnTo>
                      <a:cubicBezTo>
                        <a:pt x="-4658" y="97731"/>
                        <a:pt x="-4659" y="108853"/>
                        <a:pt x="2199" y="115712"/>
                      </a:cubicBezTo>
                      <a:cubicBezTo>
                        <a:pt x="9057" y="122573"/>
                        <a:pt x="20177" y="122575"/>
                        <a:pt x="27038" y="115718"/>
                      </a:cubicBezTo>
                      <a:lnTo>
                        <a:pt x="70389" y="72366"/>
                      </a:lnTo>
                      <a:cubicBezTo>
                        <a:pt x="77244" y="65504"/>
                        <a:pt x="77244" y="54388"/>
                        <a:pt x="70389" y="47526"/>
                      </a:cubicBezTo>
                      <a:close/>
                    </a:path>
                  </a:pathLst>
                </a:custGeom>
                <a:solidFill>
                  <a:srgbClr val="042674"/>
                </a:solidFill>
                <a:ln w="1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F26EC2F4-F251-40A7-83F3-8798694756AB}"/>
              </a:ext>
            </a:extLst>
          </p:cNvPr>
          <p:cNvSpPr txBox="1"/>
          <p:nvPr/>
        </p:nvSpPr>
        <p:spPr>
          <a:xfrm>
            <a:off x="4086225" y="1294441"/>
            <a:ext cx="6084999" cy="215444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r>
              <a:rPr lang="ko-KR" altLang="en-US" sz="1400" spc="-15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대전지방법원 </a:t>
            </a:r>
            <a:r>
              <a:rPr lang="en-US" altLang="ko-KR" sz="140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2021.11. 9. </a:t>
            </a:r>
            <a:r>
              <a:rPr lang="ko-KR" altLang="en-US" sz="1400" spc="-15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선고 </a:t>
            </a:r>
            <a:r>
              <a:rPr lang="en-US" altLang="ko-KR" sz="140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2020</a:t>
            </a:r>
            <a:r>
              <a:rPr lang="ko-KR" altLang="en-US" sz="1400" spc="-15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구합</a:t>
            </a:r>
            <a:r>
              <a:rPr lang="en-US" altLang="ko-KR" sz="140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105691</a:t>
            </a:r>
            <a:r>
              <a:rPr lang="en-US" altLang="ko-KR" sz="1400" spc="-15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 </a:t>
            </a:r>
            <a:r>
              <a:rPr lang="ko-KR" altLang="en-US" sz="1400" spc="-10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판결</a:t>
            </a:r>
            <a:r>
              <a:rPr lang="en-US" altLang="ko-KR" sz="1400" spc="-10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[</a:t>
            </a:r>
            <a:r>
              <a:rPr lang="ko-KR" altLang="en-US" sz="1400" spc="-10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부당해고구제재심판정취소</a:t>
            </a:r>
            <a:r>
              <a:rPr lang="en-US" altLang="ko-KR" sz="1400" spc="-10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]</a:t>
            </a:r>
            <a:endParaRPr lang="ko-KR" altLang="en-US" sz="1400" spc="-100">
              <a:gradFill>
                <a:gsLst>
                  <a:gs pos="100000">
                    <a:schemeClr val="bg1"/>
                  </a:gs>
                  <a:gs pos="100000">
                    <a:schemeClr val="bg1"/>
                  </a:gs>
                </a:gsLst>
                <a:lin ang="2700000" scaled="1"/>
              </a:gradFill>
            </a:endParaRPr>
          </a:p>
        </p:txBody>
      </p: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22EEFEC0-D0C7-4A8B-AA68-215701E1F5FF}"/>
              </a:ext>
            </a:extLst>
          </p:cNvPr>
          <p:cNvGrpSpPr/>
          <p:nvPr/>
        </p:nvGrpSpPr>
        <p:grpSpPr>
          <a:xfrm>
            <a:off x="5909594" y="1912674"/>
            <a:ext cx="2382000" cy="307777"/>
            <a:chOff x="533680" y="1314640"/>
            <a:chExt cx="2382000" cy="307777"/>
          </a:xfrm>
        </p:grpSpPr>
        <p:grpSp>
          <p:nvGrpSpPr>
            <p:cNvPr id="57" name="그룹 56">
              <a:extLst>
                <a:ext uri="{FF2B5EF4-FFF2-40B4-BE49-F238E27FC236}">
                  <a16:creationId xmlns:a16="http://schemas.microsoft.com/office/drawing/2014/main" id="{FBA5D61A-C61A-44CB-A163-D9FD05A5B237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9" name="Freeform 5">
                <a:extLst>
                  <a:ext uri="{FF2B5EF4-FFF2-40B4-BE49-F238E27FC236}">
                    <a16:creationId xmlns:a16="http://schemas.microsoft.com/office/drawing/2014/main" id="{12310A20-FE67-4375-9B62-A4776B97CD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0" name="Freeform 6">
                <a:extLst>
                  <a:ext uri="{FF2B5EF4-FFF2-40B4-BE49-F238E27FC236}">
                    <a16:creationId xmlns:a16="http://schemas.microsoft.com/office/drawing/2014/main" id="{E4C492B0-ECC3-4686-BB0C-E582C303E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425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E510EC7-FB31-477E-9916-089B8DE40A65}"/>
                </a:ext>
              </a:extLst>
            </p:cNvPr>
            <p:cNvSpPr txBox="1"/>
            <p:nvPr/>
          </p:nvSpPr>
          <p:spPr>
            <a:xfrm>
              <a:off x="806128" y="1314640"/>
              <a:ext cx="210955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2000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판단</a:t>
              </a:r>
            </a:p>
          </p:txBody>
        </p:sp>
      </p:grp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F5626076-40C2-4A46-A4C0-E49E6D8C8774}"/>
              </a:ext>
            </a:extLst>
          </p:cNvPr>
          <p:cNvGrpSpPr/>
          <p:nvPr/>
        </p:nvGrpSpPr>
        <p:grpSpPr>
          <a:xfrm>
            <a:off x="5907990" y="2416792"/>
            <a:ext cx="5819457" cy="713094"/>
            <a:chOff x="5907990" y="2600942"/>
            <a:chExt cx="5819457" cy="713094"/>
          </a:xfrm>
        </p:grpSpPr>
        <p:sp>
          <p:nvSpPr>
            <p:cNvPr id="62" name="사각형: 둥근 모서리 61">
              <a:extLst>
                <a:ext uri="{FF2B5EF4-FFF2-40B4-BE49-F238E27FC236}">
                  <a16:creationId xmlns:a16="http://schemas.microsoft.com/office/drawing/2014/main" id="{9AA048B4-0D42-4F35-8BF8-D9D88A45D362}"/>
                </a:ext>
              </a:extLst>
            </p:cNvPr>
            <p:cNvSpPr/>
            <p:nvPr/>
          </p:nvSpPr>
          <p:spPr>
            <a:xfrm>
              <a:off x="5907990" y="2600942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62487E4B-4523-49AB-BC5B-BFCC43120D79}"/>
                </a:ext>
              </a:extLst>
            </p:cNvPr>
            <p:cNvSpPr txBox="1"/>
            <p:nvPr/>
          </p:nvSpPr>
          <p:spPr>
            <a:xfrm>
              <a:off x="6354787" y="2654762"/>
              <a:ext cx="4183838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b="1" spc="-150">
                  <a:gradFill>
                    <a:gsLst>
                      <a:gs pos="100000">
                        <a:srgbClr val="374E67"/>
                      </a:gs>
                      <a:gs pos="100000">
                        <a:srgbClr val="374E67"/>
                      </a:gs>
                    </a:gsLst>
                    <a:lin ang="2700000" scaled="1"/>
                  </a:gradFill>
                </a:rPr>
                <a:t>직장에서의 지위 또는 관계 등의 우위를 이용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E238033C-FE02-48A4-8357-794C9459F5D1}"/>
                </a:ext>
              </a:extLst>
            </p:cNvPr>
            <p:cNvSpPr txBox="1"/>
            <p:nvPr/>
          </p:nvSpPr>
          <p:spPr>
            <a:xfrm>
              <a:off x="6354787" y="3067815"/>
              <a:ext cx="3372718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16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팀장이라는 상급자 지위의 우위를 이용함</a:t>
              </a:r>
            </a:p>
          </p:txBody>
        </p:sp>
        <p:sp>
          <p:nvSpPr>
            <p:cNvPr id="69" name="자유형: 도형 68">
              <a:extLst>
                <a:ext uri="{FF2B5EF4-FFF2-40B4-BE49-F238E27FC236}">
                  <a16:creationId xmlns:a16="http://schemas.microsoft.com/office/drawing/2014/main" id="{91D09EFA-782F-44EE-B6C0-10A4424A03DC}"/>
                </a:ext>
              </a:extLst>
            </p:cNvPr>
            <p:cNvSpPr/>
            <p:nvPr/>
          </p:nvSpPr>
          <p:spPr>
            <a:xfrm>
              <a:off x="5966279" y="2647259"/>
              <a:ext cx="292004" cy="292004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32390" y="319724"/>
                  </a:lnTo>
                  <a:lnTo>
                    <a:pt x="232390" y="92154"/>
                  </a:lnTo>
                  <a:lnTo>
                    <a:pt x="164185" y="92154"/>
                  </a:lnTo>
                  <a:lnTo>
                    <a:pt x="137815" y="134965"/>
                  </a:lnTo>
                  <a:lnTo>
                    <a:pt x="187137" y="134965"/>
                  </a:lnTo>
                  <a:lnTo>
                    <a:pt x="187137" y="329248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425D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0C921AAF-C077-4D07-8378-7F513B3D1D37}"/>
              </a:ext>
            </a:extLst>
          </p:cNvPr>
          <p:cNvGrpSpPr/>
          <p:nvPr/>
        </p:nvGrpSpPr>
        <p:grpSpPr>
          <a:xfrm>
            <a:off x="5907990" y="3303194"/>
            <a:ext cx="5819457" cy="1490230"/>
            <a:chOff x="5907990" y="3778015"/>
            <a:chExt cx="5819457" cy="1490230"/>
          </a:xfrm>
        </p:grpSpPr>
        <p:sp>
          <p:nvSpPr>
            <p:cNvPr id="71" name="사각형: 둥근 모서리 70">
              <a:extLst>
                <a:ext uri="{FF2B5EF4-FFF2-40B4-BE49-F238E27FC236}">
                  <a16:creationId xmlns:a16="http://schemas.microsoft.com/office/drawing/2014/main" id="{AE12DB86-4064-4A99-AB1C-397AE3260BF4}"/>
                </a:ext>
              </a:extLst>
            </p:cNvPr>
            <p:cNvSpPr/>
            <p:nvPr/>
          </p:nvSpPr>
          <p:spPr>
            <a:xfrm>
              <a:off x="5907990" y="3778015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BFFDC18D-474F-41A9-BD85-6CA7FAF3ED4C}"/>
                </a:ext>
              </a:extLst>
            </p:cNvPr>
            <p:cNvSpPr txBox="1"/>
            <p:nvPr/>
          </p:nvSpPr>
          <p:spPr>
            <a:xfrm>
              <a:off x="6354787" y="3831835"/>
              <a:ext cx="2851743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b="1" spc="-150" dirty="0">
                  <a:gradFill>
                    <a:gsLst>
                      <a:gs pos="100000">
                        <a:srgbClr val="374E67"/>
                      </a:gs>
                      <a:gs pos="100000">
                        <a:srgbClr val="374E67"/>
                      </a:gs>
                    </a:gsLst>
                    <a:lin ang="2700000" scaled="1"/>
                  </a:gradFill>
                </a:rPr>
                <a:t>업무상 적정 범위를 넘는 행위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0B6C1D1-AA76-4A30-98C6-AC3A3E2E7211}"/>
                </a:ext>
              </a:extLst>
            </p:cNvPr>
            <p:cNvSpPr txBox="1"/>
            <p:nvPr/>
          </p:nvSpPr>
          <p:spPr>
            <a:xfrm>
              <a:off x="6354787" y="4244888"/>
              <a:ext cx="5257850" cy="102335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100"/>
                </a:spcBef>
              </a:pP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메시지를 보내게 된 동기</a:t>
              </a:r>
              <a:r>
                <a:rPr lang="en-US" altLang="ko-KR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시점</a:t>
              </a:r>
              <a:r>
                <a:rPr lang="en-US" altLang="ko-KR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전후 상황</a:t>
              </a:r>
              <a:r>
                <a:rPr lang="en-US" altLang="ko-KR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참가인과 위 피해자의</a:t>
              </a:r>
              <a:endParaRPr lang="en-US" altLang="ko-KR" sz="1600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100"/>
                </a:spcBef>
              </a:pP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관계 등을 종합하여 보면 팀장은 위 피해자에게 보도 자료를</a:t>
              </a:r>
              <a:endParaRPr lang="en-US" altLang="ko-KR" sz="1600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100"/>
                </a:spcBef>
              </a:pP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준비할 필요가 있다는 취지로 해당 기사를 언급하며 보도 자료의</a:t>
              </a:r>
              <a:endParaRPr lang="en-US" altLang="ko-KR" sz="1600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100"/>
                </a:spcBef>
              </a:pP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준비를 독려한 것에 불과한 것으로 보임</a:t>
              </a:r>
              <a:endParaRPr lang="en-US" altLang="ko-KR" sz="1600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  <a:highlight>
                  <a:srgbClr val="FFFF00"/>
                </a:highlight>
              </a:endParaRPr>
            </a:p>
          </p:txBody>
        </p:sp>
        <p:sp>
          <p:nvSpPr>
            <p:cNvPr id="74" name="자유형: 도형 73">
              <a:extLst>
                <a:ext uri="{FF2B5EF4-FFF2-40B4-BE49-F238E27FC236}">
                  <a16:creationId xmlns:a16="http://schemas.microsoft.com/office/drawing/2014/main" id="{F48C9564-CEA7-4678-BCF0-400579AD56D5}"/>
                </a:ext>
              </a:extLst>
            </p:cNvPr>
            <p:cNvSpPr/>
            <p:nvPr/>
          </p:nvSpPr>
          <p:spPr>
            <a:xfrm>
              <a:off x="5966683" y="3824332"/>
              <a:ext cx="291600" cy="291600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57911" y="331604"/>
                  </a:moveTo>
                  <a:lnTo>
                    <a:pt x="175465" y="331604"/>
                  </a:lnTo>
                  <a:lnTo>
                    <a:pt x="166688" y="333376"/>
                  </a:lnTo>
                  <a:close/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77302" y="289444"/>
                  </a:lnTo>
                  <a:lnTo>
                    <a:pt x="197026" y="289444"/>
                  </a:lnTo>
                  <a:lnTo>
                    <a:pt x="223898" y="261120"/>
                  </a:lnTo>
                  <a:cubicBezTo>
                    <a:pt x="245395" y="238765"/>
                    <a:pt x="260188" y="219394"/>
                    <a:pt x="268277" y="203007"/>
                  </a:cubicBezTo>
                  <a:cubicBezTo>
                    <a:pt x="276366" y="186621"/>
                    <a:pt x="280411" y="171319"/>
                    <a:pt x="280411" y="157103"/>
                  </a:cubicBezTo>
                  <a:cubicBezTo>
                    <a:pt x="280411" y="145166"/>
                    <a:pt x="277074" y="133419"/>
                    <a:pt x="270400" y="121861"/>
                  </a:cubicBezTo>
                  <a:cubicBezTo>
                    <a:pt x="263726" y="110304"/>
                    <a:pt x="254827" y="101459"/>
                    <a:pt x="243704" y="95328"/>
                  </a:cubicBezTo>
                  <a:cubicBezTo>
                    <a:pt x="232580" y="89196"/>
                    <a:pt x="219748" y="86131"/>
                    <a:pt x="205206" y="86131"/>
                  </a:cubicBezTo>
                  <a:cubicBezTo>
                    <a:pt x="181657" y="86131"/>
                    <a:pt x="162367" y="93537"/>
                    <a:pt x="147337" y="108350"/>
                  </a:cubicBezTo>
                  <a:cubicBezTo>
                    <a:pt x="132307" y="123163"/>
                    <a:pt x="124195" y="143484"/>
                    <a:pt x="123002" y="169312"/>
                  </a:cubicBezTo>
                  <a:lnTo>
                    <a:pt x="167441" y="169312"/>
                  </a:lnTo>
                  <a:cubicBezTo>
                    <a:pt x="167875" y="156832"/>
                    <a:pt x="171347" y="146956"/>
                    <a:pt x="177859" y="139686"/>
                  </a:cubicBezTo>
                  <a:cubicBezTo>
                    <a:pt x="184370" y="132415"/>
                    <a:pt x="192509" y="128779"/>
                    <a:pt x="202276" y="128779"/>
                  </a:cubicBezTo>
                  <a:cubicBezTo>
                    <a:pt x="211934" y="128779"/>
                    <a:pt x="219829" y="131791"/>
                    <a:pt x="225960" y="137814"/>
                  </a:cubicBezTo>
                  <a:cubicBezTo>
                    <a:pt x="232092" y="143837"/>
                    <a:pt x="235158" y="151460"/>
                    <a:pt x="235158" y="160684"/>
                  </a:cubicBezTo>
                  <a:cubicBezTo>
                    <a:pt x="235158" y="169583"/>
                    <a:pt x="232200" y="179540"/>
                    <a:pt x="226286" y="190555"/>
                  </a:cubicBezTo>
                  <a:cubicBezTo>
                    <a:pt x="220372" y="201569"/>
                    <a:pt x="208461" y="216138"/>
                    <a:pt x="190556" y="234261"/>
                  </a:cubicBezTo>
                  <a:lnTo>
                    <a:pt x="116490" y="309792"/>
                  </a:lnTo>
                  <a:lnTo>
                    <a:pt x="116490" y="323242"/>
                  </a:lnTo>
                  <a:lnTo>
                    <a:pt x="101806" y="320277"/>
                  </a:lnTo>
                  <a:cubicBezTo>
                    <a:pt x="41979" y="294972"/>
                    <a:pt x="0" y="235732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425D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5" name="그룹 74">
            <a:extLst>
              <a:ext uri="{FF2B5EF4-FFF2-40B4-BE49-F238E27FC236}">
                <a16:creationId xmlns:a16="http://schemas.microsoft.com/office/drawing/2014/main" id="{DF542542-D190-416F-A59B-B0251CACB99A}"/>
              </a:ext>
            </a:extLst>
          </p:cNvPr>
          <p:cNvGrpSpPr/>
          <p:nvPr/>
        </p:nvGrpSpPr>
        <p:grpSpPr>
          <a:xfrm>
            <a:off x="5907990" y="4966732"/>
            <a:ext cx="5890595" cy="1490230"/>
            <a:chOff x="5907990" y="5239782"/>
            <a:chExt cx="5890595" cy="1490230"/>
          </a:xfrm>
        </p:grpSpPr>
        <p:sp>
          <p:nvSpPr>
            <p:cNvPr id="76" name="사각형: 둥근 모서리 75">
              <a:extLst>
                <a:ext uri="{FF2B5EF4-FFF2-40B4-BE49-F238E27FC236}">
                  <a16:creationId xmlns:a16="http://schemas.microsoft.com/office/drawing/2014/main" id="{8BCB51EE-3843-430B-BC6B-E63DA7849366}"/>
                </a:ext>
              </a:extLst>
            </p:cNvPr>
            <p:cNvSpPr/>
            <p:nvPr/>
          </p:nvSpPr>
          <p:spPr>
            <a:xfrm>
              <a:off x="5907990" y="5239782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1C24EF5E-D8ED-4603-8526-272F8EC3F6C8}"/>
                </a:ext>
              </a:extLst>
            </p:cNvPr>
            <p:cNvSpPr txBox="1"/>
            <p:nvPr/>
          </p:nvSpPr>
          <p:spPr>
            <a:xfrm>
              <a:off x="6354787" y="5293602"/>
              <a:ext cx="4544514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b="1" spc="-150" dirty="0" err="1">
                  <a:gradFill>
                    <a:gsLst>
                      <a:gs pos="100000">
                        <a:srgbClr val="374E67"/>
                      </a:gs>
                      <a:gs pos="100000">
                        <a:srgbClr val="374E67"/>
                      </a:gs>
                    </a:gsLst>
                    <a:lin ang="2700000" scaled="1"/>
                  </a:gradFill>
                </a:rPr>
                <a:t>신체적</a:t>
              </a:r>
              <a:r>
                <a:rPr lang="ko-KR" altLang="en-US" sz="1800" b="1" spc="-150" dirty="0" err="1">
                  <a:gradFill>
                    <a:gsLst>
                      <a:gs pos="100000">
                        <a:srgbClr val="374E67"/>
                      </a:gs>
                      <a:gs pos="100000">
                        <a:srgbClr val="374E67"/>
                      </a:gs>
                    </a:gsLst>
                    <a:lin ang="2700000" scaled="1"/>
                  </a:gradFill>
                </a:rPr>
                <a:t>ㆍ</a:t>
              </a:r>
              <a:r>
                <a:rPr lang="ko-KR" altLang="en-US" b="1" spc="-150" dirty="0" err="1">
                  <a:gradFill>
                    <a:gsLst>
                      <a:gs pos="100000">
                        <a:srgbClr val="374E67"/>
                      </a:gs>
                      <a:gs pos="100000">
                        <a:srgbClr val="374E67"/>
                      </a:gs>
                    </a:gsLst>
                    <a:lin ang="2700000" scaled="1"/>
                  </a:gradFill>
                </a:rPr>
                <a:t>정신적</a:t>
              </a:r>
              <a:r>
                <a:rPr lang="ko-KR" altLang="en-US" b="1" spc="-150" dirty="0">
                  <a:gradFill>
                    <a:gsLst>
                      <a:gs pos="100000">
                        <a:srgbClr val="374E67"/>
                      </a:gs>
                      <a:gs pos="100000">
                        <a:srgbClr val="374E67"/>
                      </a:gs>
                    </a:gsLst>
                    <a:lin ang="2700000" scaled="1"/>
                  </a:gradFill>
                </a:rPr>
                <a:t> 고통을 주거나 근무환경을 악화 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C9DC05E3-5ABB-490F-949B-553DD7CCDA0E}"/>
                </a:ext>
              </a:extLst>
            </p:cNvPr>
            <p:cNvSpPr txBox="1"/>
            <p:nvPr/>
          </p:nvSpPr>
          <p:spPr>
            <a:xfrm>
              <a:off x="6354787" y="5706655"/>
              <a:ext cx="5443798" cy="102335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100"/>
                </a:spcBef>
              </a:pP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비록 메시지를 보낸 시간이 근무시간 전이기는 하나 인터넷 기사의</a:t>
              </a:r>
              <a:endParaRPr lang="en-US" altLang="ko-KR" sz="1600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100"/>
                </a:spcBef>
              </a:pP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특수성</a:t>
              </a:r>
              <a:r>
                <a:rPr lang="en-US" altLang="ko-KR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신속한 보도 자료의 필요성 등을 종합하면 피해자에게</a:t>
              </a:r>
              <a:endParaRPr lang="en-US" altLang="ko-KR" sz="1600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100"/>
                </a:spcBef>
              </a:pP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정신적 고통을 주거나 근무환경을 악화시키는 등 피해자를</a:t>
              </a:r>
              <a:endParaRPr lang="en-US" altLang="ko-KR" sz="1600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100"/>
                </a:spcBef>
              </a:pP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괴롭혔다고 보기 어려움</a:t>
              </a:r>
            </a:p>
          </p:txBody>
        </p:sp>
        <p:sp>
          <p:nvSpPr>
            <p:cNvPr id="79" name="자유형: 도형 78">
              <a:extLst>
                <a:ext uri="{FF2B5EF4-FFF2-40B4-BE49-F238E27FC236}">
                  <a16:creationId xmlns:a16="http://schemas.microsoft.com/office/drawing/2014/main" id="{881E4974-DD87-41CA-9157-F13B663088CA}"/>
                </a:ext>
              </a:extLst>
            </p:cNvPr>
            <p:cNvSpPr/>
            <p:nvPr/>
          </p:nvSpPr>
          <p:spPr>
            <a:xfrm>
              <a:off x="5966683" y="5286301"/>
              <a:ext cx="291600" cy="291600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78951" y="288332"/>
                  </a:lnTo>
                  <a:lnTo>
                    <a:pt x="284480" y="260632"/>
                  </a:lnTo>
                  <a:cubicBezTo>
                    <a:pt x="284480" y="245981"/>
                    <a:pt x="280383" y="233257"/>
                    <a:pt x="272190" y="222460"/>
                  </a:cubicBezTo>
                  <a:cubicBezTo>
                    <a:pt x="263997" y="211662"/>
                    <a:pt x="252629" y="204093"/>
                    <a:pt x="238088" y="199752"/>
                  </a:cubicBezTo>
                  <a:cubicBezTo>
                    <a:pt x="249157" y="194326"/>
                    <a:pt x="257594" y="187218"/>
                    <a:pt x="263400" y="178427"/>
                  </a:cubicBezTo>
                  <a:cubicBezTo>
                    <a:pt x="269206" y="169637"/>
                    <a:pt x="272109" y="159925"/>
                    <a:pt x="272109" y="149290"/>
                  </a:cubicBezTo>
                  <a:cubicBezTo>
                    <a:pt x="272109" y="132143"/>
                    <a:pt x="265462" y="117330"/>
                    <a:pt x="252168" y="104851"/>
                  </a:cubicBezTo>
                  <a:cubicBezTo>
                    <a:pt x="238874" y="92371"/>
                    <a:pt x="222406" y="86131"/>
                    <a:pt x="202764" y="86131"/>
                  </a:cubicBezTo>
                  <a:cubicBezTo>
                    <a:pt x="180734" y="86131"/>
                    <a:pt x="162449" y="93619"/>
                    <a:pt x="147907" y="108594"/>
                  </a:cubicBezTo>
                  <a:cubicBezTo>
                    <a:pt x="137489" y="119338"/>
                    <a:pt x="131141" y="133554"/>
                    <a:pt x="128862" y="151243"/>
                  </a:cubicBezTo>
                  <a:lnTo>
                    <a:pt x="172650" y="151243"/>
                  </a:lnTo>
                  <a:cubicBezTo>
                    <a:pt x="174603" y="144949"/>
                    <a:pt x="178239" y="139821"/>
                    <a:pt x="183556" y="135860"/>
                  </a:cubicBezTo>
                  <a:cubicBezTo>
                    <a:pt x="188874" y="131899"/>
                    <a:pt x="194788" y="129919"/>
                    <a:pt x="201299" y="129919"/>
                  </a:cubicBezTo>
                  <a:cubicBezTo>
                    <a:pt x="208679" y="129919"/>
                    <a:pt x="214647" y="132062"/>
                    <a:pt x="219205" y="136349"/>
                  </a:cubicBezTo>
                  <a:cubicBezTo>
                    <a:pt x="223763" y="140635"/>
                    <a:pt x="226042" y="146034"/>
                    <a:pt x="226042" y="152545"/>
                  </a:cubicBezTo>
                  <a:cubicBezTo>
                    <a:pt x="226042" y="157537"/>
                    <a:pt x="224550" y="162258"/>
                    <a:pt x="221565" y="166707"/>
                  </a:cubicBezTo>
                  <a:cubicBezTo>
                    <a:pt x="218581" y="171157"/>
                    <a:pt x="214403" y="174656"/>
                    <a:pt x="209031" y="177207"/>
                  </a:cubicBezTo>
                  <a:cubicBezTo>
                    <a:pt x="203659" y="179757"/>
                    <a:pt x="195493" y="181466"/>
                    <a:pt x="184533" y="182334"/>
                  </a:cubicBezTo>
                  <a:lnTo>
                    <a:pt x="184533" y="221402"/>
                  </a:lnTo>
                  <a:cubicBezTo>
                    <a:pt x="202330" y="221619"/>
                    <a:pt x="215949" y="225471"/>
                    <a:pt x="225391" y="232959"/>
                  </a:cubicBezTo>
                  <a:cubicBezTo>
                    <a:pt x="234832" y="240447"/>
                    <a:pt x="239553" y="249617"/>
                    <a:pt x="239553" y="260469"/>
                  </a:cubicBezTo>
                  <a:cubicBezTo>
                    <a:pt x="239553" y="270344"/>
                    <a:pt x="236053" y="278700"/>
                    <a:pt x="229053" y="285537"/>
                  </a:cubicBezTo>
                  <a:cubicBezTo>
                    <a:pt x="222054" y="292374"/>
                    <a:pt x="213236" y="295792"/>
                    <a:pt x="202601" y="295792"/>
                  </a:cubicBezTo>
                  <a:cubicBezTo>
                    <a:pt x="192400" y="295792"/>
                    <a:pt x="183963" y="292781"/>
                    <a:pt x="177289" y="286758"/>
                  </a:cubicBezTo>
                  <a:cubicBezTo>
                    <a:pt x="170615" y="280735"/>
                    <a:pt x="166301" y="271538"/>
                    <a:pt x="164348" y="259167"/>
                  </a:cubicBezTo>
                  <a:lnTo>
                    <a:pt x="119258" y="259167"/>
                  </a:lnTo>
                  <a:cubicBezTo>
                    <a:pt x="120668" y="283367"/>
                    <a:pt x="128699" y="302494"/>
                    <a:pt x="143349" y="316547"/>
                  </a:cubicBezTo>
                  <a:cubicBezTo>
                    <a:pt x="150674" y="323574"/>
                    <a:pt x="159071" y="328844"/>
                    <a:pt x="168539" y="332357"/>
                  </a:cubicBezTo>
                  <a:lnTo>
                    <a:pt x="170290" y="332649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425D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BF8EEAAE-1086-48EF-939E-6859236C80F0}"/>
              </a:ext>
            </a:extLst>
          </p:cNvPr>
          <p:cNvGrpSpPr/>
          <p:nvPr/>
        </p:nvGrpSpPr>
        <p:grpSpPr>
          <a:xfrm>
            <a:off x="482600" y="1838580"/>
            <a:ext cx="4657031" cy="692034"/>
            <a:chOff x="482600" y="1838580"/>
            <a:chExt cx="4657031" cy="692034"/>
          </a:xfrm>
        </p:grpSpPr>
        <p:grpSp>
          <p:nvGrpSpPr>
            <p:cNvPr id="63" name="그룹 62">
              <a:extLst>
                <a:ext uri="{FF2B5EF4-FFF2-40B4-BE49-F238E27FC236}">
                  <a16:creationId xmlns:a16="http://schemas.microsoft.com/office/drawing/2014/main" id="{4E0036A6-146A-467D-98F5-FA74F1102905}"/>
                </a:ext>
              </a:extLst>
            </p:cNvPr>
            <p:cNvGrpSpPr/>
            <p:nvPr/>
          </p:nvGrpSpPr>
          <p:grpSpPr>
            <a:xfrm>
              <a:off x="482600" y="1838580"/>
              <a:ext cx="1196031" cy="692034"/>
              <a:chOff x="546296" y="1848105"/>
              <a:chExt cx="1196031" cy="692034"/>
            </a:xfrm>
          </p:grpSpPr>
          <p:grpSp>
            <p:nvGrpSpPr>
              <p:cNvPr id="64" name="그룹 63">
                <a:extLst>
                  <a:ext uri="{FF2B5EF4-FFF2-40B4-BE49-F238E27FC236}">
                    <a16:creationId xmlns:a16="http://schemas.microsoft.com/office/drawing/2014/main" id="{92EC77D7-E234-4172-AAAC-02CCA97532A7}"/>
                  </a:ext>
                </a:extLst>
              </p:cNvPr>
              <p:cNvGrpSpPr/>
              <p:nvPr/>
            </p:nvGrpSpPr>
            <p:grpSpPr>
              <a:xfrm>
                <a:off x="546296" y="1848105"/>
                <a:ext cx="1196031" cy="291984"/>
                <a:chOff x="546296" y="1848105"/>
                <a:chExt cx="1196031" cy="291984"/>
              </a:xfrm>
            </p:grpSpPr>
            <p:sp>
              <p:nvSpPr>
                <p:cNvPr id="86" name="TextBox 85">
                  <a:extLst>
                    <a:ext uri="{FF2B5EF4-FFF2-40B4-BE49-F238E27FC236}">
                      <a16:creationId xmlns:a16="http://schemas.microsoft.com/office/drawing/2014/main" id="{9ED317FF-4EC8-4032-AC90-30971C5D0364}"/>
                    </a:ext>
                  </a:extLst>
                </p:cNvPr>
                <p:cNvSpPr txBox="1"/>
                <p:nvPr/>
              </p:nvSpPr>
              <p:spPr>
                <a:xfrm>
                  <a:off x="1408902" y="1905593"/>
                  <a:ext cx="333425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18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ko-KR" altLang="en-US" sz="1400" b="0" i="0" u="none" strike="noStrike" kern="1200" cap="none" spc="-100" normalizeH="0" baseline="0" noProof="0">
                      <a:ln>
                        <a:noFill/>
                      </a:ln>
                      <a:gradFill>
                        <a:gsLst>
                          <a:gs pos="100000">
                            <a:prstClr val="black"/>
                          </a:gs>
                          <a:gs pos="100000">
                            <a:srgbClr val="303B4A"/>
                          </a:gs>
                        </a:gsLst>
                        <a:lin ang="2700000" scaled="1"/>
                      </a:gradFill>
                      <a:effectLst/>
                      <a:uLnTx/>
                      <a:uFillTx/>
                      <a:latin typeface="맑은 고딕" panose="020F0502020204030204"/>
                      <a:ea typeface="맑은 고딕" panose="020B0503020000020004" pitchFamily="50" charset="-127"/>
                      <a:cs typeface="+mn-cs"/>
                    </a:rPr>
                    <a:t>팀장</a:t>
                  </a:r>
                  <a:endParaRPr kumimoji="0" lang="ko-KR" altLang="en-US" sz="1400" b="0" i="0" u="none" strike="noStrike" kern="1200" cap="none" spc="-10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endParaRPr>
                </a:p>
              </p:txBody>
            </p:sp>
            <p:sp>
              <p:nvSpPr>
                <p:cNvPr id="89" name="사각형: 둥근 모서리 88">
                  <a:extLst>
                    <a:ext uri="{FF2B5EF4-FFF2-40B4-BE49-F238E27FC236}">
                      <a16:creationId xmlns:a16="http://schemas.microsoft.com/office/drawing/2014/main" id="{687DBE0E-1220-4729-95D9-60ACBC8B4A3A}"/>
                    </a:ext>
                  </a:extLst>
                </p:cNvPr>
                <p:cNvSpPr/>
                <p:nvPr/>
              </p:nvSpPr>
              <p:spPr>
                <a:xfrm>
                  <a:off x="546296" y="1848105"/>
                  <a:ext cx="794327" cy="29198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5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0" tIns="0" rIns="0" bIns="0" rtlCol="0" anchor="ctr"/>
                <a:lstStyle/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ko-KR" altLang="en-US" sz="1400" b="1" i="0" u="none" strike="noStrike" kern="1200" cap="none" spc="-150" normalizeH="0" baseline="0" noProof="0">
                      <a:ln>
                        <a:noFill/>
                      </a:ln>
                      <a:gradFill>
                        <a:gsLst>
                          <a:gs pos="100000">
                            <a:prstClr val="white"/>
                          </a:gs>
                          <a:gs pos="100000">
                            <a:srgbClr val="303B4A"/>
                          </a:gs>
                        </a:gsLst>
                        <a:lin ang="2700000" scaled="1"/>
                      </a:gradFill>
                      <a:effectLst/>
                      <a:uLnTx/>
                      <a:uFillTx/>
                      <a:latin typeface="맑은 고딕" panose="020B0503020000020004" pitchFamily="50" charset="-127"/>
                      <a:ea typeface="맑은 고딕" panose="020B0503020000020004" pitchFamily="50" charset="-127"/>
                      <a:cs typeface="+mn-cs"/>
                    </a:rPr>
                    <a:t>행위자</a:t>
                  </a:r>
                </a:p>
              </p:txBody>
            </p:sp>
          </p:grpSp>
          <p:grpSp>
            <p:nvGrpSpPr>
              <p:cNvPr id="65" name="그룹 64">
                <a:extLst>
                  <a:ext uri="{FF2B5EF4-FFF2-40B4-BE49-F238E27FC236}">
                    <a16:creationId xmlns:a16="http://schemas.microsoft.com/office/drawing/2014/main" id="{F7C896D7-5301-4D5D-9EB3-42D60695BBBC}"/>
                  </a:ext>
                </a:extLst>
              </p:cNvPr>
              <p:cNvGrpSpPr/>
              <p:nvPr/>
            </p:nvGrpSpPr>
            <p:grpSpPr>
              <a:xfrm>
                <a:off x="546296" y="2248155"/>
                <a:ext cx="1196031" cy="291984"/>
                <a:chOff x="546296" y="1848105"/>
                <a:chExt cx="1196031" cy="291984"/>
              </a:xfrm>
            </p:grpSpPr>
            <p:sp>
              <p:nvSpPr>
                <p:cNvPr id="66" name="TextBox 65">
                  <a:extLst>
                    <a:ext uri="{FF2B5EF4-FFF2-40B4-BE49-F238E27FC236}">
                      <a16:creationId xmlns:a16="http://schemas.microsoft.com/office/drawing/2014/main" id="{C81030FA-448B-4A99-8B44-D5149F367B2D}"/>
                    </a:ext>
                  </a:extLst>
                </p:cNvPr>
                <p:cNvSpPr txBox="1"/>
                <p:nvPr/>
              </p:nvSpPr>
              <p:spPr>
                <a:xfrm>
                  <a:off x="1408902" y="1905593"/>
                  <a:ext cx="333425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18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ko-KR" altLang="en-US" sz="1400" spc="-100">
                      <a:gradFill>
                        <a:gsLst>
                          <a:gs pos="100000">
                            <a:prstClr val="black"/>
                          </a:gs>
                          <a:gs pos="100000">
                            <a:srgbClr val="303B4A"/>
                          </a:gs>
                        </a:gsLst>
                        <a:lin ang="2700000" scaled="1"/>
                      </a:gradFill>
                      <a:latin typeface="맑은 고딕" panose="020F0502020204030204"/>
                      <a:ea typeface="맑은 고딕" panose="020B0503020000020004" pitchFamily="50" charset="-127"/>
                    </a:rPr>
                    <a:t>직원</a:t>
                  </a:r>
                  <a:endParaRPr kumimoji="0" lang="ko-KR" altLang="en-US" sz="1400" b="0" i="0" u="none" strike="noStrike" kern="1200" cap="none" spc="-10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endParaRPr>
                </a:p>
              </p:txBody>
            </p:sp>
            <p:sp>
              <p:nvSpPr>
                <p:cNvPr id="85" name="사각형: 둥근 모서리 84">
                  <a:extLst>
                    <a:ext uri="{FF2B5EF4-FFF2-40B4-BE49-F238E27FC236}">
                      <a16:creationId xmlns:a16="http://schemas.microsoft.com/office/drawing/2014/main" id="{038EAE43-4FC0-4759-B80E-964B8A5C0944}"/>
                    </a:ext>
                  </a:extLst>
                </p:cNvPr>
                <p:cNvSpPr/>
                <p:nvPr/>
              </p:nvSpPr>
              <p:spPr>
                <a:xfrm>
                  <a:off x="546296" y="1848105"/>
                  <a:ext cx="794327" cy="29198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D82D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0" tIns="0" rIns="0" bIns="0" rtlCol="0" anchor="ctr"/>
                <a:lstStyle/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ko-KR" altLang="en-US" sz="1400" b="1" i="0" u="none" strike="noStrike" kern="1200" cap="none" spc="-150" normalizeH="0" baseline="0" noProof="0">
                      <a:ln>
                        <a:noFill/>
                      </a:ln>
                      <a:gradFill>
                        <a:gsLst>
                          <a:gs pos="100000">
                            <a:prstClr val="white"/>
                          </a:gs>
                          <a:gs pos="100000">
                            <a:srgbClr val="303B4A"/>
                          </a:gs>
                        </a:gsLst>
                        <a:lin ang="2700000" scaled="1"/>
                      </a:gradFill>
                      <a:effectLst/>
                      <a:uLnTx/>
                      <a:uFillTx/>
                      <a:latin typeface="맑은 고딕" panose="020B0503020000020004" pitchFamily="50" charset="-127"/>
                      <a:ea typeface="맑은 고딕" panose="020B0503020000020004" pitchFamily="50" charset="-127"/>
                      <a:cs typeface="+mn-cs"/>
                    </a:rPr>
                    <a:t>피해자</a:t>
                  </a:r>
                </a:p>
              </p:txBody>
            </p:sp>
          </p:grpSp>
        </p:grpSp>
        <p:cxnSp>
          <p:nvCxnSpPr>
            <p:cNvPr id="91" name="직선 연결선 90">
              <a:extLst>
                <a:ext uri="{FF2B5EF4-FFF2-40B4-BE49-F238E27FC236}">
                  <a16:creationId xmlns:a16="http://schemas.microsoft.com/office/drawing/2014/main" id="{6FB6BF77-8B5D-4C2D-8AF9-AC4A6E70C6A9}"/>
                </a:ext>
              </a:extLst>
            </p:cNvPr>
            <p:cNvCxnSpPr>
              <a:cxnSpLocks/>
            </p:cNvCxnSpPr>
            <p:nvPr/>
          </p:nvCxnSpPr>
          <p:spPr>
            <a:xfrm>
              <a:off x="1332506" y="2208363"/>
              <a:ext cx="380712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6" name="사각형: 둥근 모서리 95">
            <a:extLst>
              <a:ext uri="{FF2B5EF4-FFF2-40B4-BE49-F238E27FC236}">
                <a16:creationId xmlns:a16="http://schemas.microsoft.com/office/drawing/2014/main" id="{F288543D-7D7A-46F2-9ACA-A87A2AE2F755}"/>
              </a:ext>
            </a:extLst>
          </p:cNvPr>
          <p:cNvSpPr/>
          <p:nvPr/>
        </p:nvSpPr>
        <p:spPr>
          <a:xfrm>
            <a:off x="506428" y="2757714"/>
            <a:ext cx="4633203" cy="3759200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B29C25CF-0286-46C0-AA9E-AF1B12A8F758}"/>
              </a:ext>
            </a:extLst>
          </p:cNvPr>
          <p:cNvSpPr txBox="1"/>
          <p:nvPr/>
        </p:nvSpPr>
        <p:spPr>
          <a:xfrm>
            <a:off x="637191" y="3285218"/>
            <a:ext cx="4463571" cy="140294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행위자는 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06:26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경 이 사건 피해자에게 카카오톡을 통해 ‘</a:t>
            </a:r>
            <a:r>
              <a:rPr lang="en-US" altLang="ko-KR" sz="1200" spc="-10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OO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시교육청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endParaRPr kumimoji="0" lang="ko-KR" altLang="en-US" sz="12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R="0" lvl="0" indent="8890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4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차 산업형 인재 양성 캠프 </a:t>
            </a:r>
            <a:r>
              <a:rPr kumimoji="0" lang="ko-KR" altLang="en-US" sz="1200" b="0" i="0" u="none" strike="noStrike" kern="1200" cap="none" spc="-100" normalizeH="0" baseline="0" noProof="0" dirty="0" err="1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열어’라고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기재된 기사 링크를 전송하면서 </a:t>
            </a:r>
            <a:endParaRPr kumimoji="0" lang="en-US" altLang="ko-KR" sz="1200" b="0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R="0" lvl="0" indent="8890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“교육청에서는 벌써 보도 자료를 </a:t>
            </a:r>
            <a:r>
              <a:rPr kumimoji="0" lang="ko-KR" altLang="en-US" sz="1200" b="0" i="0" u="none" strike="noStrike" kern="1200" cap="none" spc="-100" normalizeH="0" baseline="0" noProof="0" dirty="0" err="1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냈구나”라는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메시지를 전송함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이에 대하여 이 사건 피해자가 “헉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.....”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이라는 메시지를 전송하자 </a:t>
            </a:r>
          </a:p>
          <a:p>
            <a:pPr indent="88900">
              <a:spcBef>
                <a:spcPts val="200"/>
              </a:spcBef>
              <a:defRPr/>
            </a:pPr>
            <a:r>
              <a:rPr lang="ko-KR" altLang="en-US" sz="12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행위자는 “</a:t>
            </a:r>
            <a:r>
              <a:rPr lang="ko-KR" altLang="en-US" sz="1200" spc="-150" dirty="0" err="1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헉이</a:t>
            </a:r>
            <a:r>
              <a:rPr lang="ko-KR" altLang="en-US" sz="12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 아니라 바로 보도자료 준비해서 내겠습니다 해야죠”</a:t>
            </a:r>
          </a:p>
          <a:p>
            <a:pPr indent="88900">
              <a:spcBef>
                <a:spcPts val="200"/>
              </a:spcBef>
              <a:defRPr/>
            </a:pPr>
            <a:r>
              <a:rPr lang="ko-KR" altLang="en-US" sz="12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라는 메시지를 전송함</a:t>
            </a:r>
            <a:r>
              <a:rPr lang="en-US" altLang="ko-KR" sz="1200" spc="-15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98" name="사각형: 둥근 위쪽 모서리 97">
            <a:extLst>
              <a:ext uri="{FF2B5EF4-FFF2-40B4-BE49-F238E27FC236}">
                <a16:creationId xmlns:a16="http://schemas.microsoft.com/office/drawing/2014/main" id="{DE8D500D-6C41-4A5A-8A42-5F1361EBD36D}"/>
              </a:ext>
            </a:extLst>
          </p:cNvPr>
          <p:cNvSpPr/>
          <p:nvPr/>
        </p:nvSpPr>
        <p:spPr>
          <a:xfrm>
            <a:off x="506428" y="2760308"/>
            <a:ext cx="4633203" cy="375683"/>
          </a:xfrm>
          <a:prstGeom prst="round2SameRect">
            <a:avLst/>
          </a:prstGeom>
          <a:solidFill>
            <a:srgbClr val="404040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D65F71B7-E75B-4077-B82A-C38218D341C5}"/>
              </a:ext>
            </a:extLst>
          </p:cNvPr>
          <p:cNvSpPr txBox="1"/>
          <p:nvPr/>
        </p:nvSpPr>
        <p:spPr>
          <a:xfrm>
            <a:off x="1933362" y="2825039"/>
            <a:ext cx="1779334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행위내용 및 사실관계</a:t>
            </a:r>
          </a:p>
        </p:txBody>
      </p:sp>
      <p:pic>
        <p:nvPicPr>
          <p:cNvPr id="90" name="그림 89">
            <a:extLst>
              <a:ext uri="{FF2B5EF4-FFF2-40B4-BE49-F238E27FC236}">
                <a16:creationId xmlns:a16="http://schemas.microsoft.com/office/drawing/2014/main" id="{336FA1FB-6939-4238-A1A9-A537B80FD9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6954"/>
          <a:stretch/>
        </p:blipFill>
        <p:spPr>
          <a:xfrm>
            <a:off x="2776202" y="5666170"/>
            <a:ext cx="3039571" cy="119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5125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직사각형 49">
            <a:extLst>
              <a:ext uri="{FF2B5EF4-FFF2-40B4-BE49-F238E27FC236}">
                <a16:creationId xmlns:a16="http://schemas.microsoft.com/office/drawing/2014/main" id="{214830D8-5B3D-7187-033C-38179D807FAE}"/>
              </a:ext>
            </a:extLst>
          </p:cNvPr>
          <p:cNvSpPr/>
          <p:nvPr/>
        </p:nvSpPr>
        <p:spPr>
          <a:xfrm>
            <a:off x="0" y="1340189"/>
            <a:ext cx="5588000" cy="55178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C2F691E-BBA3-81C6-559B-993881B988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Ⅲ</a:t>
            </a:r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C0D0F2D-5163-AEF3-13D5-E3298314A6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괴롭힘은 구체적으로 어떤 것인가요</a:t>
            </a:r>
            <a:r>
              <a:rPr lang="en-US" altLang="ko-KR"/>
              <a:t>?</a:t>
            </a:r>
            <a:endParaRPr lang="ko-KR" altLang="en-US"/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333A0BC9-490B-43B2-97CD-FEBC81359595}"/>
              </a:ext>
            </a:extLst>
          </p:cNvPr>
          <p:cNvGrpSpPr/>
          <p:nvPr/>
        </p:nvGrpSpPr>
        <p:grpSpPr>
          <a:xfrm>
            <a:off x="482601" y="1191829"/>
            <a:ext cx="11709400" cy="420669"/>
            <a:chOff x="482601" y="1191829"/>
            <a:chExt cx="11709400" cy="420669"/>
          </a:xfrm>
        </p:grpSpPr>
        <p:sp>
          <p:nvSpPr>
            <p:cNvPr id="46" name="사각형: 둥근 위쪽 모서리 45">
              <a:extLst>
                <a:ext uri="{FF2B5EF4-FFF2-40B4-BE49-F238E27FC236}">
                  <a16:creationId xmlns:a16="http://schemas.microsoft.com/office/drawing/2014/main" id="{E6DAA467-0133-4CAA-B13E-EF21C6B3996F}"/>
                </a:ext>
              </a:extLst>
            </p:cNvPr>
            <p:cNvSpPr/>
            <p:nvPr/>
          </p:nvSpPr>
          <p:spPr>
            <a:xfrm rot="16200000">
              <a:off x="6126966" y="-4452536"/>
              <a:ext cx="420669" cy="117094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374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BF21F2A-0A25-4642-945A-6B7D8B5539FB}"/>
                </a:ext>
              </a:extLst>
            </p:cNvPr>
            <p:cNvSpPr txBox="1"/>
            <p:nvPr/>
          </p:nvSpPr>
          <p:spPr>
            <a:xfrm>
              <a:off x="886614" y="1248276"/>
              <a:ext cx="3021661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1800"/>
                </a:spcBef>
              </a:pPr>
              <a:r>
                <a:rPr lang="ko-KR" altLang="en-US" sz="20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</a:t>
              </a:r>
              <a:r>
                <a:rPr lang="ko-KR" altLang="en-US" sz="2000" b="1" spc="-150">
                  <a:gradFill>
                    <a:gsLst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불인정사례 </a:t>
              </a:r>
              <a:r>
                <a:rPr lang="en-US" altLang="ko-KR" sz="2000" b="1" spc="-150">
                  <a:gradFill>
                    <a:gsLst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2</a:t>
              </a:r>
            </a:p>
          </p:txBody>
        </p:sp>
        <p:grpSp>
          <p:nvGrpSpPr>
            <p:cNvPr id="48" name="그룹 47">
              <a:extLst>
                <a:ext uri="{FF2B5EF4-FFF2-40B4-BE49-F238E27FC236}">
                  <a16:creationId xmlns:a16="http://schemas.microsoft.com/office/drawing/2014/main" id="{3BF9DDD3-DA7B-4AA7-898F-51A868B0310B}"/>
                </a:ext>
              </a:extLst>
            </p:cNvPr>
            <p:cNvGrpSpPr/>
            <p:nvPr/>
          </p:nvGrpSpPr>
          <p:grpSpPr>
            <a:xfrm>
              <a:off x="551373" y="1263275"/>
              <a:ext cx="277778" cy="277778"/>
              <a:chOff x="543753" y="1338587"/>
              <a:chExt cx="277778" cy="277778"/>
            </a:xfrm>
          </p:grpSpPr>
          <p:sp>
            <p:nvSpPr>
              <p:cNvPr id="49" name="타원 48">
                <a:extLst>
                  <a:ext uri="{FF2B5EF4-FFF2-40B4-BE49-F238E27FC236}">
                    <a16:creationId xmlns:a16="http://schemas.microsoft.com/office/drawing/2014/main" id="{57E66B70-CD47-452F-9A2B-E6C83214796E}"/>
                  </a:ext>
                </a:extLst>
              </p:cNvPr>
              <p:cNvSpPr/>
              <p:nvPr/>
            </p:nvSpPr>
            <p:spPr>
              <a:xfrm>
                <a:off x="543753" y="1338587"/>
                <a:ext cx="277778" cy="2777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52" name="그룹 51">
                <a:extLst>
                  <a:ext uri="{FF2B5EF4-FFF2-40B4-BE49-F238E27FC236}">
                    <a16:creationId xmlns:a16="http://schemas.microsoft.com/office/drawing/2014/main" id="{D0FB716D-A200-409A-8DCD-3CF6EAC6A78F}"/>
                  </a:ext>
                </a:extLst>
              </p:cNvPr>
              <p:cNvGrpSpPr/>
              <p:nvPr/>
            </p:nvGrpSpPr>
            <p:grpSpPr>
              <a:xfrm>
                <a:off x="619955" y="1414314"/>
                <a:ext cx="125373" cy="126312"/>
                <a:chOff x="619955" y="1505288"/>
                <a:chExt cx="125373" cy="126312"/>
              </a:xfrm>
            </p:grpSpPr>
            <p:sp>
              <p:nvSpPr>
                <p:cNvPr id="53" name="자유형: 도형 52">
                  <a:extLst>
                    <a:ext uri="{FF2B5EF4-FFF2-40B4-BE49-F238E27FC236}">
                      <a16:creationId xmlns:a16="http://schemas.microsoft.com/office/drawing/2014/main" id="{ACFA489F-B6BA-43BA-A8AB-77D86B68B21F}"/>
                    </a:ext>
                  </a:extLst>
                </p:cNvPr>
                <p:cNvSpPr/>
                <p:nvPr/>
              </p:nvSpPr>
              <p:spPr>
                <a:xfrm>
                  <a:off x="665642" y="1505288"/>
                  <a:ext cx="79686" cy="126312"/>
                </a:xfrm>
                <a:custGeom>
                  <a:avLst/>
                  <a:gdLst>
                    <a:gd name="connsiteX0" fmla="*/ 76743 w 79686"/>
                    <a:gd name="connsiteY0" fmla="*/ 62382 h 126312"/>
                    <a:gd name="connsiteX1" fmla="*/ 69888 w 79686"/>
                    <a:gd name="connsiteY1" fmla="*/ 77017 h 126312"/>
                    <a:gd name="connsiteX2" fmla="*/ 26891 w 79686"/>
                    <a:gd name="connsiteY2" fmla="*/ 120016 h 126312"/>
                    <a:gd name="connsiteX3" fmla="*/ -60 w 79686"/>
                    <a:gd name="connsiteY3" fmla="*/ 120016 h 126312"/>
                    <a:gd name="connsiteX4" fmla="*/ -2941 w 79686"/>
                    <a:gd name="connsiteY4" fmla="*/ 116319 h 126312"/>
                    <a:gd name="connsiteX5" fmla="*/ 36361 w 79686"/>
                    <a:gd name="connsiteY5" fmla="*/ 77019 h 126312"/>
                    <a:gd name="connsiteX6" fmla="*/ 38828 w 79686"/>
                    <a:gd name="connsiteY6" fmla="*/ 50228 h 126312"/>
                    <a:gd name="connsiteX7" fmla="*/ 35846 w 79686"/>
                    <a:gd name="connsiteY7" fmla="*/ 47348 h 126312"/>
                    <a:gd name="connsiteX8" fmla="*/ -2944 w 79686"/>
                    <a:gd name="connsiteY8" fmla="*/ 8563 h 126312"/>
                    <a:gd name="connsiteX9" fmla="*/ -60 w 79686"/>
                    <a:gd name="connsiteY9" fmla="*/ 4865 h 126312"/>
                    <a:gd name="connsiteX10" fmla="*/ 26883 w 79686"/>
                    <a:gd name="connsiteY10" fmla="*/ 4865 h 126312"/>
                    <a:gd name="connsiteX11" fmla="*/ 26885 w 79686"/>
                    <a:gd name="connsiteY11" fmla="*/ 4865 h 126312"/>
                    <a:gd name="connsiteX12" fmla="*/ 69368 w 79686"/>
                    <a:gd name="connsiteY12" fmla="*/ 47348 h 126312"/>
                    <a:gd name="connsiteX13" fmla="*/ 76743 w 79686"/>
                    <a:gd name="connsiteY13" fmla="*/ 62382 h 126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9686" h="126312">
                      <a:moveTo>
                        <a:pt x="76743" y="62382"/>
                      </a:moveTo>
                      <a:cubicBezTo>
                        <a:pt x="76749" y="68038"/>
                        <a:pt x="74236" y="73401"/>
                        <a:pt x="69888" y="77017"/>
                      </a:cubicBezTo>
                      <a:lnTo>
                        <a:pt x="26891" y="120016"/>
                      </a:lnTo>
                      <a:cubicBezTo>
                        <a:pt x="19448" y="127458"/>
                        <a:pt x="7383" y="127458"/>
                        <a:pt x="-60" y="120016"/>
                      </a:cubicBezTo>
                      <a:cubicBezTo>
                        <a:pt x="-1168" y="118907"/>
                        <a:pt x="-2137" y="117665"/>
                        <a:pt x="-2941" y="116319"/>
                      </a:cubicBezTo>
                      <a:lnTo>
                        <a:pt x="36361" y="77019"/>
                      </a:lnTo>
                      <a:cubicBezTo>
                        <a:pt x="44440" y="70302"/>
                        <a:pt x="45545" y="58307"/>
                        <a:pt x="38828" y="50228"/>
                      </a:cubicBezTo>
                      <a:cubicBezTo>
                        <a:pt x="37941" y="49162"/>
                        <a:pt x="36942" y="48197"/>
                        <a:pt x="35846" y="47348"/>
                      </a:cubicBezTo>
                      <a:lnTo>
                        <a:pt x="-2944" y="8563"/>
                      </a:lnTo>
                      <a:cubicBezTo>
                        <a:pt x="-2141" y="7215"/>
                        <a:pt x="-1171" y="5973"/>
                        <a:pt x="-60" y="4865"/>
                      </a:cubicBezTo>
                      <a:cubicBezTo>
                        <a:pt x="7381" y="-2575"/>
                        <a:pt x="19443" y="-2575"/>
                        <a:pt x="26883" y="4865"/>
                      </a:cubicBezTo>
                      <a:cubicBezTo>
                        <a:pt x="26885" y="4865"/>
                        <a:pt x="26885" y="4865"/>
                        <a:pt x="26885" y="4865"/>
                      </a:cubicBezTo>
                      <a:lnTo>
                        <a:pt x="69368" y="47348"/>
                      </a:lnTo>
                      <a:cubicBezTo>
                        <a:pt x="74023" y="50945"/>
                        <a:pt x="76747" y="56499"/>
                        <a:pt x="76743" y="62382"/>
                      </a:cubicBezTo>
                      <a:close/>
                    </a:path>
                  </a:pathLst>
                </a:custGeom>
                <a:solidFill>
                  <a:srgbClr val="0D82D4"/>
                </a:solidFill>
                <a:ln w="1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54" name="자유형: 도형 53">
                  <a:extLst>
                    <a:ext uri="{FF2B5EF4-FFF2-40B4-BE49-F238E27FC236}">
                      <a16:creationId xmlns:a16="http://schemas.microsoft.com/office/drawing/2014/main" id="{EBE54939-F8C3-4077-B897-057ADE456B4F}"/>
                    </a:ext>
                  </a:extLst>
                </p:cNvPr>
                <p:cNvSpPr/>
                <p:nvPr/>
              </p:nvSpPr>
              <p:spPr>
                <a:xfrm>
                  <a:off x="619955" y="1507713"/>
                  <a:ext cx="78473" cy="121574"/>
                </a:xfrm>
                <a:custGeom>
                  <a:avLst/>
                  <a:gdLst>
                    <a:gd name="connsiteX0" fmla="*/ 70388 w 78473"/>
                    <a:gd name="connsiteY0" fmla="*/ 47522 h 121574"/>
                    <a:gd name="connsiteX1" fmla="*/ 27181 w 78473"/>
                    <a:gd name="connsiteY1" fmla="*/ 4322 h 121574"/>
                    <a:gd name="connsiteX2" fmla="*/ 2344 w 78473"/>
                    <a:gd name="connsiteY2" fmla="*/ 4537 h 121574"/>
                    <a:gd name="connsiteX3" fmla="*/ 2345 w 78473"/>
                    <a:gd name="connsiteY3" fmla="*/ 29162 h 121574"/>
                    <a:gd name="connsiteX4" fmla="*/ 33130 w 78473"/>
                    <a:gd name="connsiteY4" fmla="*/ 59942 h 121574"/>
                    <a:gd name="connsiteX5" fmla="*/ 2203 w 78473"/>
                    <a:gd name="connsiteY5" fmla="*/ 90873 h 121574"/>
                    <a:gd name="connsiteX6" fmla="*/ 2199 w 78473"/>
                    <a:gd name="connsiteY6" fmla="*/ 115712 h 121574"/>
                    <a:gd name="connsiteX7" fmla="*/ 27038 w 78473"/>
                    <a:gd name="connsiteY7" fmla="*/ 115718 h 121574"/>
                    <a:gd name="connsiteX8" fmla="*/ 70389 w 78473"/>
                    <a:gd name="connsiteY8" fmla="*/ 72366 h 121574"/>
                    <a:gd name="connsiteX9" fmla="*/ 70389 w 78473"/>
                    <a:gd name="connsiteY9" fmla="*/ 47526 h 121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8473" h="121574">
                      <a:moveTo>
                        <a:pt x="70388" y="47522"/>
                      </a:moveTo>
                      <a:lnTo>
                        <a:pt x="27181" y="4322"/>
                      </a:lnTo>
                      <a:cubicBezTo>
                        <a:pt x="20262" y="-2477"/>
                        <a:pt x="9142" y="-2381"/>
                        <a:pt x="2344" y="4537"/>
                      </a:cubicBezTo>
                      <a:cubicBezTo>
                        <a:pt x="-4373" y="11372"/>
                        <a:pt x="-4373" y="22329"/>
                        <a:pt x="2345" y="29162"/>
                      </a:cubicBezTo>
                      <a:lnTo>
                        <a:pt x="33130" y="59942"/>
                      </a:lnTo>
                      <a:lnTo>
                        <a:pt x="2203" y="90873"/>
                      </a:lnTo>
                      <a:cubicBezTo>
                        <a:pt x="-4658" y="97731"/>
                        <a:pt x="-4659" y="108853"/>
                        <a:pt x="2199" y="115712"/>
                      </a:cubicBezTo>
                      <a:cubicBezTo>
                        <a:pt x="9057" y="122573"/>
                        <a:pt x="20177" y="122575"/>
                        <a:pt x="27038" y="115718"/>
                      </a:cubicBezTo>
                      <a:lnTo>
                        <a:pt x="70389" y="72366"/>
                      </a:lnTo>
                      <a:cubicBezTo>
                        <a:pt x="77244" y="65504"/>
                        <a:pt x="77244" y="54388"/>
                        <a:pt x="70389" y="47526"/>
                      </a:cubicBezTo>
                      <a:close/>
                    </a:path>
                  </a:pathLst>
                </a:custGeom>
                <a:solidFill>
                  <a:srgbClr val="042674"/>
                </a:solidFill>
                <a:ln w="1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F26EC2F4-F251-40A7-83F3-8798694756AB}"/>
              </a:ext>
            </a:extLst>
          </p:cNvPr>
          <p:cNvSpPr txBox="1"/>
          <p:nvPr/>
        </p:nvSpPr>
        <p:spPr>
          <a:xfrm>
            <a:off x="4086225" y="1294441"/>
            <a:ext cx="5546390" cy="215444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r>
              <a:rPr lang="ko-KR" altLang="en-US" sz="1400" spc="-15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서울중앙지방법원 </a:t>
            </a:r>
            <a:r>
              <a:rPr lang="en-US" altLang="ko-KR" sz="140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2021. 7. 20. </a:t>
            </a:r>
            <a:r>
              <a:rPr lang="ko-KR" altLang="en-US" sz="1400" spc="-15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선고 </a:t>
            </a:r>
            <a:r>
              <a:rPr lang="en-US" altLang="ko-KR" sz="140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2020</a:t>
            </a:r>
            <a:r>
              <a:rPr lang="ko-KR" altLang="en-US" sz="1400" spc="-15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가단</a:t>
            </a:r>
            <a:r>
              <a:rPr lang="en-US" altLang="ko-KR" sz="140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5155775</a:t>
            </a:r>
            <a:r>
              <a:rPr lang="en-US" altLang="ko-KR" sz="1400" spc="-15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 </a:t>
            </a:r>
            <a:r>
              <a:rPr lang="ko-KR" altLang="en-US" sz="1400" spc="-15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판결 </a:t>
            </a:r>
            <a:r>
              <a:rPr lang="en-US" altLang="ko-KR" sz="1400" spc="-15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[</a:t>
            </a:r>
            <a:r>
              <a:rPr lang="ko-KR" altLang="en-US" sz="1400" spc="-15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해고무효확인</a:t>
            </a:r>
            <a:r>
              <a:rPr lang="en-US" altLang="ko-KR" sz="1400" spc="-150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</a:gradFill>
              </a:rPr>
              <a:t>]</a:t>
            </a:r>
            <a:endParaRPr lang="ko-KR" altLang="en-US" sz="1400" spc="-100">
              <a:gradFill>
                <a:gsLst>
                  <a:gs pos="100000">
                    <a:schemeClr val="bg1"/>
                  </a:gs>
                  <a:gs pos="100000">
                    <a:schemeClr val="bg1"/>
                  </a:gs>
                </a:gsLst>
                <a:lin ang="2700000" scaled="1"/>
              </a:gradFill>
            </a:endParaRPr>
          </a:p>
        </p:txBody>
      </p: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22EEFEC0-D0C7-4A8B-AA68-215701E1F5FF}"/>
              </a:ext>
            </a:extLst>
          </p:cNvPr>
          <p:cNvGrpSpPr/>
          <p:nvPr/>
        </p:nvGrpSpPr>
        <p:grpSpPr>
          <a:xfrm>
            <a:off x="5909594" y="1912674"/>
            <a:ext cx="2382000" cy="307777"/>
            <a:chOff x="533680" y="1314640"/>
            <a:chExt cx="2382000" cy="307777"/>
          </a:xfrm>
        </p:grpSpPr>
        <p:grpSp>
          <p:nvGrpSpPr>
            <p:cNvPr id="57" name="그룹 56">
              <a:extLst>
                <a:ext uri="{FF2B5EF4-FFF2-40B4-BE49-F238E27FC236}">
                  <a16:creationId xmlns:a16="http://schemas.microsoft.com/office/drawing/2014/main" id="{FBA5D61A-C61A-44CB-A163-D9FD05A5B237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9" name="Freeform 5">
                <a:extLst>
                  <a:ext uri="{FF2B5EF4-FFF2-40B4-BE49-F238E27FC236}">
                    <a16:creationId xmlns:a16="http://schemas.microsoft.com/office/drawing/2014/main" id="{12310A20-FE67-4375-9B62-A4776B97CD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0" name="Freeform 6">
                <a:extLst>
                  <a:ext uri="{FF2B5EF4-FFF2-40B4-BE49-F238E27FC236}">
                    <a16:creationId xmlns:a16="http://schemas.microsoft.com/office/drawing/2014/main" id="{E4C492B0-ECC3-4686-BB0C-E582C303E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374E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gradFill>
                    <a:gsLst>
                      <a:gs pos="100000">
                        <a:srgbClr val="374E67"/>
                      </a:gs>
                      <a:gs pos="100000">
                        <a:srgbClr val="374E67"/>
                      </a:gs>
                    </a:gsLst>
                  </a:gradFill>
                </a:endParaRPr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E510EC7-FB31-477E-9916-089B8DE40A65}"/>
                </a:ext>
              </a:extLst>
            </p:cNvPr>
            <p:cNvSpPr txBox="1"/>
            <p:nvPr/>
          </p:nvSpPr>
          <p:spPr>
            <a:xfrm>
              <a:off x="806128" y="1314640"/>
              <a:ext cx="210955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2000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판단</a:t>
              </a:r>
            </a:p>
          </p:txBody>
        </p:sp>
      </p:grp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F5626076-40C2-4A46-A4C0-E49E6D8C8774}"/>
              </a:ext>
            </a:extLst>
          </p:cNvPr>
          <p:cNvGrpSpPr/>
          <p:nvPr/>
        </p:nvGrpSpPr>
        <p:grpSpPr>
          <a:xfrm>
            <a:off x="5907990" y="2416792"/>
            <a:ext cx="5819457" cy="713094"/>
            <a:chOff x="5907990" y="2600942"/>
            <a:chExt cx="5819457" cy="713094"/>
          </a:xfrm>
        </p:grpSpPr>
        <p:sp>
          <p:nvSpPr>
            <p:cNvPr id="62" name="사각형: 둥근 모서리 61">
              <a:extLst>
                <a:ext uri="{FF2B5EF4-FFF2-40B4-BE49-F238E27FC236}">
                  <a16:creationId xmlns:a16="http://schemas.microsoft.com/office/drawing/2014/main" id="{9AA048B4-0D42-4F35-8BF8-D9D88A45D362}"/>
                </a:ext>
              </a:extLst>
            </p:cNvPr>
            <p:cNvSpPr/>
            <p:nvPr/>
          </p:nvSpPr>
          <p:spPr>
            <a:xfrm>
              <a:off x="5907990" y="2600942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62487E4B-4523-49AB-BC5B-BFCC43120D79}"/>
                </a:ext>
              </a:extLst>
            </p:cNvPr>
            <p:cNvSpPr txBox="1"/>
            <p:nvPr/>
          </p:nvSpPr>
          <p:spPr>
            <a:xfrm>
              <a:off x="6354787" y="2654762"/>
              <a:ext cx="4183838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b="1" spc="-150">
                  <a:gradFill>
                    <a:gsLst>
                      <a:gs pos="100000">
                        <a:srgbClr val="374E67"/>
                      </a:gs>
                      <a:gs pos="100000">
                        <a:srgbClr val="374E67"/>
                      </a:gs>
                    </a:gsLst>
                    <a:lin ang="2700000" scaled="1"/>
                  </a:gradFill>
                </a:rPr>
                <a:t>직장에서의 지위 또는 관계 등의 우위를 이용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E238033C-FE02-48A4-8357-794C9459F5D1}"/>
                </a:ext>
              </a:extLst>
            </p:cNvPr>
            <p:cNvSpPr txBox="1"/>
            <p:nvPr/>
          </p:nvSpPr>
          <p:spPr>
            <a:xfrm>
              <a:off x="6354787" y="3067815"/>
              <a:ext cx="2628925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16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상급자 지위에서 면담을 진행 함</a:t>
              </a:r>
            </a:p>
          </p:txBody>
        </p:sp>
        <p:sp>
          <p:nvSpPr>
            <p:cNvPr id="69" name="자유형: 도형 68">
              <a:extLst>
                <a:ext uri="{FF2B5EF4-FFF2-40B4-BE49-F238E27FC236}">
                  <a16:creationId xmlns:a16="http://schemas.microsoft.com/office/drawing/2014/main" id="{91D09EFA-782F-44EE-B6C0-10A4424A03DC}"/>
                </a:ext>
              </a:extLst>
            </p:cNvPr>
            <p:cNvSpPr/>
            <p:nvPr/>
          </p:nvSpPr>
          <p:spPr>
            <a:xfrm>
              <a:off x="5966279" y="2647259"/>
              <a:ext cx="292004" cy="292004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32390" y="319724"/>
                  </a:lnTo>
                  <a:lnTo>
                    <a:pt x="232390" y="92154"/>
                  </a:lnTo>
                  <a:lnTo>
                    <a:pt x="164185" y="92154"/>
                  </a:lnTo>
                  <a:lnTo>
                    <a:pt x="137815" y="134965"/>
                  </a:lnTo>
                  <a:lnTo>
                    <a:pt x="187137" y="134965"/>
                  </a:lnTo>
                  <a:lnTo>
                    <a:pt x="187137" y="329248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425D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0C921AAF-C077-4D07-8378-7F513B3D1D37}"/>
              </a:ext>
            </a:extLst>
          </p:cNvPr>
          <p:cNvGrpSpPr/>
          <p:nvPr/>
        </p:nvGrpSpPr>
        <p:grpSpPr>
          <a:xfrm>
            <a:off x="5907990" y="3533012"/>
            <a:ext cx="5819457" cy="713094"/>
            <a:chOff x="5907990" y="3778015"/>
            <a:chExt cx="5819457" cy="713094"/>
          </a:xfrm>
        </p:grpSpPr>
        <p:sp>
          <p:nvSpPr>
            <p:cNvPr id="71" name="사각형: 둥근 모서리 70">
              <a:extLst>
                <a:ext uri="{FF2B5EF4-FFF2-40B4-BE49-F238E27FC236}">
                  <a16:creationId xmlns:a16="http://schemas.microsoft.com/office/drawing/2014/main" id="{AE12DB86-4064-4A99-AB1C-397AE3260BF4}"/>
                </a:ext>
              </a:extLst>
            </p:cNvPr>
            <p:cNvSpPr/>
            <p:nvPr/>
          </p:nvSpPr>
          <p:spPr>
            <a:xfrm>
              <a:off x="5907990" y="3778015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BFFDC18D-474F-41A9-BD85-6CA7FAF3ED4C}"/>
                </a:ext>
              </a:extLst>
            </p:cNvPr>
            <p:cNvSpPr txBox="1"/>
            <p:nvPr/>
          </p:nvSpPr>
          <p:spPr>
            <a:xfrm>
              <a:off x="6354787" y="3831835"/>
              <a:ext cx="2851743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b="1" spc="-150" dirty="0">
                  <a:gradFill>
                    <a:gsLst>
                      <a:gs pos="100000">
                        <a:srgbClr val="374E67"/>
                      </a:gs>
                      <a:gs pos="100000">
                        <a:srgbClr val="374E67"/>
                      </a:gs>
                    </a:gsLst>
                    <a:lin ang="2700000" scaled="1"/>
                  </a:gradFill>
                </a:rPr>
                <a:t>업무상 적정 범위를 넘는 행위 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0B6C1D1-AA76-4A30-98C6-AC3A3E2E7211}"/>
                </a:ext>
              </a:extLst>
            </p:cNvPr>
            <p:cNvSpPr txBox="1"/>
            <p:nvPr/>
          </p:nvSpPr>
          <p:spPr>
            <a:xfrm>
              <a:off x="6354787" y="4244888"/>
              <a:ext cx="5204951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100"/>
                </a:spcBef>
              </a:pP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해당 발언만으로 피해자에게 퇴사를 종용하였다고 보기 어려움</a:t>
              </a:r>
              <a:r>
                <a:rPr lang="en-US" altLang="ko-KR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</a:t>
              </a:r>
            </a:p>
          </p:txBody>
        </p:sp>
        <p:sp>
          <p:nvSpPr>
            <p:cNvPr id="74" name="자유형: 도형 73">
              <a:extLst>
                <a:ext uri="{FF2B5EF4-FFF2-40B4-BE49-F238E27FC236}">
                  <a16:creationId xmlns:a16="http://schemas.microsoft.com/office/drawing/2014/main" id="{F48C9564-CEA7-4678-BCF0-400579AD56D5}"/>
                </a:ext>
              </a:extLst>
            </p:cNvPr>
            <p:cNvSpPr/>
            <p:nvPr/>
          </p:nvSpPr>
          <p:spPr>
            <a:xfrm>
              <a:off x="5966683" y="3824332"/>
              <a:ext cx="291600" cy="291600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57911" y="331604"/>
                  </a:moveTo>
                  <a:lnTo>
                    <a:pt x="175465" y="331604"/>
                  </a:lnTo>
                  <a:lnTo>
                    <a:pt x="166688" y="333376"/>
                  </a:lnTo>
                  <a:close/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77302" y="289444"/>
                  </a:lnTo>
                  <a:lnTo>
                    <a:pt x="197026" y="289444"/>
                  </a:lnTo>
                  <a:lnTo>
                    <a:pt x="223898" y="261120"/>
                  </a:lnTo>
                  <a:cubicBezTo>
                    <a:pt x="245395" y="238765"/>
                    <a:pt x="260188" y="219394"/>
                    <a:pt x="268277" y="203007"/>
                  </a:cubicBezTo>
                  <a:cubicBezTo>
                    <a:pt x="276366" y="186621"/>
                    <a:pt x="280411" y="171319"/>
                    <a:pt x="280411" y="157103"/>
                  </a:cubicBezTo>
                  <a:cubicBezTo>
                    <a:pt x="280411" y="145166"/>
                    <a:pt x="277074" y="133419"/>
                    <a:pt x="270400" y="121861"/>
                  </a:cubicBezTo>
                  <a:cubicBezTo>
                    <a:pt x="263726" y="110304"/>
                    <a:pt x="254827" y="101459"/>
                    <a:pt x="243704" y="95328"/>
                  </a:cubicBezTo>
                  <a:cubicBezTo>
                    <a:pt x="232580" y="89196"/>
                    <a:pt x="219748" y="86131"/>
                    <a:pt x="205206" y="86131"/>
                  </a:cubicBezTo>
                  <a:cubicBezTo>
                    <a:pt x="181657" y="86131"/>
                    <a:pt x="162367" y="93537"/>
                    <a:pt x="147337" y="108350"/>
                  </a:cubicBezTo>
                  <a:cubicBezTo>
                    <a:pt x="132307" y="123163"/>
                    <a:pt x="124195" y="143484"/>
                    <a:pt x="123002" y="169312"/>
                  </a:cubicBezTo>
                  <a:lnTo>
                    <a:pt x="167441" y="169312"/>
                  </a:lnTo>
                  <a:cubicBezTo>
                    <a:pt x="167875" y="156832"/>
                    <a:pt x="171347" y="146956"/>
                    <a:pt x="177859" y="139686"/>
                  </a:cubicBezTo>
                  <a:cubicBezTo>
                    <a:pt x="184370" y="132415"/>
                    <a:pt x="192509" y="128779"/>
                    <a:pt x="202276" y="128779"/>
                  </a:cubicBezTo>
                  <a:cubicBezTo>
                    <a:pt x="211934" y="128779"/>
                    <a:pt x="219829" y="131791"/>
                    <a:pt x="225960" y="137814"/>
                  </a:cubicBezTo>
                  <a:cubicBezTo>
                    <a:pt x="232092" y="143837"/>
                    <a:pt x="235158" y="151460"/>
                    <a:pt x="235158" y="160684"/>
                  </a:cubicBezTo>
                  <a:cubicBezTo>
                    <a:pt x="235158" y="169583"/>
                    <a:pt x="232200" y="179540"/>
                    <a:pt x="226286" y="190555"/>
                  </a:cubicBezTo>
                  <a:cubicBezTo>
                    <a:pt x="220372" y="201569"/>
                    <a:pt x="208461" y="216138"/>
                    <a:pt x="190556" y="234261"/>
                  </a:cubicBezTo>
                  <a:lnTo>
                    <a:pt x="116490" y="309792"/>
                  </a:lnTo>
                  <a:lnTo>
                    <a:pt x="116490" y="323242"/>
                  </a:lnTo>
                  <a:lnTo>
                    <a:pt x="101806" y="320277"/>
                  </a:lnTo>
                  <a:cubicBezTo>
                    <a:pt x="41979" y="294972"/>
                    <a:pt x="0" y="235732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425D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5" name="그룹 74">
            <a:extLst>
              <a:ext uri="{FF2B5EF4-FFF2-40B4-BE49-F238E27FC236}">
                <a16:creationId xmlns:a16="http://schemas.microsoft.com/office/drawing/2014/main" id="{DF542542-D190-416F-A59B-B0251CACB99A}"/>
              </a:ext>
            </a:extLst>
          </p:cNvPr>
          <p:cNvGrpSpPr/>
          <p:nvPr/>
        </p:nvGrpSpPr>
        <p:grpSpPr>
          <a:xfrm>
            <a:off x="5907990" y="4649232"/>
            <a:ext cx="6023645" cy="1231185"/>
            <a:chOff x="5907990" y="5239782"/>
            <a:chExt cx="6023645" cy="1231185"/>
          </a:xfrm>
        </p:grpSpPr>
        <p:sp>
          <p:nvSpPr>
            <p:cNvPr id="76" name="사각형: 둥근 모서리 75">
              <a:extLst>
                <a:ext uri="{FF2B5EF4-FFF2-40B4-BE49-F238E27FC236}">
                  <a16:creationId xmlns:a16="http://schemas.microsoft.com/office/drawing/2014/main" id="{8BCB51EE-3843-430B-BC6B-E63DA7849366}"/>
                </a:ext>
              </a:extLst>
            </p:cNvPr>
            <p:cNvSpPr/>
            <p:nvPr/>
          </p:nvSpPr>
          <p:spPr>
            <a:xfrm>
              <a:off x="5907990" y="5239782"/>
              <a:ext cx="5819457" cy="384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1C24EF5E-D8ED-4603-8526-272F8EC3F6C8}"/>
                </a:ext>
              </a:extLst>
            </p:cNvPr>
            <p:cNvSpPr txBox="1"/>
            <p:nvPr/>
          </p:nvSpPr>
          <p:spPr>
            <a:xfrm>
              <a:off x="6354787" y="5293602"/>
              <a:ext cx="4597412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b="1" spc="-150" dirty="0" err="1">
                  <a:gradFill>
                    <a:gsLst>
                      <a:gs pos="100000">
                        <a:srgbClr val="374E67"/>
                      </a:gs>
                      <a:gs pos="100000">
                        <a:srgbClr val="374E67"/>
                      </a:gs>
                    </a:gsLst>
                    <a:lin ang="2700000" scaled="1"/>
                  </a:gradFill>
                </a:rPr>
                <a:t>신체적</a:t>
              </a:r>
              <a:r>
                <a:rPr lang="ko-KR" altLang="en-US" sz="1800" b="1" spc="-150" dirty="0" err="1">
                  <a:gradFill>
                    <a:gsLst>
                      <a:gs pos="100000">
                        <a:srgbClr val="374E67"/>
                      </a:gs>
                      <a:gs pos="100000">
                        <a:srgbClr val="374E67"/>
                      </a:gs>
                    </a:gsLst>
                    <a:lin ang="2700000" scaled="1"/>
                  </a:gradFill>
                </a:rPr>
                <a:t>ㆍ</a:t>
              </a:r>
              <a:r>
                <a:rPr lang="ko-KR" altLang="en-US" b="1" spc="-150" dirty="0" err="1">
                  <a:gradFill>
                    <a:gsLst>
                      <a:gs pos="100000">
                        <a:srgbClr val="374E67"/>
                      </a:gs>
                      <a:gs pos="100000">
                        <a:srgbClr val="374E67"/>
                      </a:gs>
                    </a:gsLst>
                    <a:lin ang="2700000" scaled="1"/>
                  </a:gradFill>
                </a:rPr>
                <a:t>정신적</a:t>
              </a:r>
              <a:r>
                <a:rPr lang="ko-KR" altLang="en-US" b="1" spc="-150" dirty="0">
                  <a:gradFill>
                    <a:gsLst>
                      <a:gs pos="100000">
                        <a:srgbClr val="374E67"/>
                      </a:gs>
                      <a:gs pos="100000">
                        <a:srgbClr val="374E67"/>
                      </a:gs>
                    </a:gsLst>
                    <a:lin ang="2700000" scaled="1"/>
                  </a:gradFill>
                </a:rPr>
                <a:t> 고통을 주거나 근무환경을 악화 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C9DC05E3-5ABB-490F-949B-553DD7CCDA0E}"/>
                </a:ext>
              </a:extLst>
            </p:cNvPr>
            <p:cNvSpPr txBox="1"/>
            <p:nvPr/>
          </p:nvSpPr>
          <p:spPr>
            <a:xfrm>
              <a:off x="6354787" y="5706655"/>
              <a:ext cx="5576848" cy="76431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100"/>
                </a:spcBef>
              </a:pP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행위자는 피해자의 언행이 명확한 </a:t>
              </a:r>
              <a:r>
                <a:rPr lang="ko-KR" altLang="en-US" sz="16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퇴사의지인지 여부를 알 수 </a:t>
              </a:r>
              <a:endParaRPr lang="en-US" altLang="ko-KR" sz="1600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100"/>
                </a:spcBef>
              </a:pPr>
              <a:r>
                <a:rPr lang="ko-KR" altLang="en-US" sz="1600" spc="-18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없었고</a:t>
              </a:r>
              <a:r>
                <a:rPr lang="en-US" altLang="ko-KR" sz="1600" spc="-18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z="1600" spc="-18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행위자가 </a:t>
              </a:r>
              <a:r>
                <a:rPr lang="ko-KR" altLang="en-US" sz="1600" spc="-18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비아냥 거리는 말투를 </a:t>
              </a:r>
              <a:r>
                <a:rPr lang="ko-KR" altLang="en-US" sz="1600" spc="-18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사용하였다거나</a:t>
              </a:r>
              <a:r>
                <a:rPr lang="ko-KR" altLang="en-US" sz="1600" spc="-18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피해자에게</a:t>
              </a:r>
              <a:endParaRPr lang="en-US" altLang="ko-KR" sz="1600" spc="-18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100"/>
                </a:spcBef>
              </a:pPr>
              <a:r>
                <a:rPr lang="ko-KR" altLang="en-US" sz="1600" spc="-18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정신적 </a:t>
              </a:r>
              <a:r>
                <a:rPr lang="ko-KR" altLang="en-US" sz="1600" spc="-18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고통을 주거나 근무환경을 </a:t>
              </a:r>
              <a:r>
                <a:rPr lang="ko-KR" altLang="en-US" sz="1600" spc="-18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악화시키는 행위라고 보기 어려움</a:t>
              </a:r>
            </a:p>
          </p:txBody>
        </p:sp>
        <p:sp>
          <p:nvSpPr>
            <p:cNvPr id="79" name="자유형: 도형 78">
              <a:extLst>
                <a:ext uri="{FF2B5EF4-FFF2-40B4-BE49-F238E27FC236}">
                  <a16:creationId xmlns:a16="http://schemas.microsoft.com/office/drawing/2014/main" id="{881E4974-DD87-41CA-9157-F13B663088CA}"/>
                </a:ext>
              </a:extLst>
            </p:cNvPr>
            <p:cNvSpPr/>
            <p:nvPr/>
          </p:nvSpPr>
          <p:spPr>
            <a:xfrm>
              <a:off x="5966683" y="5286099"/>
              <a:ext cx="291600" cy="291600"/>
            </a:xfrm>
            <a:custGeom>
              <a:avLst/>
              <a:gdLst/>
              <a:ahLst/>
              <a:cxnLst/>
              <a:rect l="l" t="t" r="r" b="b"/>
              <a:pathLst>
                <a:path w="333376" h="333376">
                  <a:moveTo>
                    <a:pt x="166688" y="0"/>
                  </a:moveTo>
                  <a:cubicBezTo>
                    <a:pt x="258747" y="0"/>
                    <a:pt x="333376" y="74629"/>
                    <a:pt x="333376" y="166688"/>
                  </a:cubicBezTo>
                  <a:cubicBezTo>
                    <a:pt x="333376" y="212718"/>
                    <a:pt x="314719" y="254390"/>
                    <a:pt x="284554" y="284554"/>
                  </a:cubicBezTo>
                  <a:lnTo>
                    <a:pt x="278951" y="288332"/>
                  </a:lnTo>
                  <a:lnTo>
                    <a:pt x="284480" y="260632"/>
                  </a:lnTo>
                  <a:cubicBezTo>
                    <a:pt x="284480" y="245981"/>
                    <a:pt x="280383" y="233257"/>
                    <a:pt x="272190" y="222460"/>
                  </a:cubicBezTo>
                  <a:cubicBezTo>
                    <a:pt x="263997" y="211662"/>
                    <a:pt x="252629" y="204093"/>
                    <a:pt x="238088" y="199752"/>
                  </a:cubicBezTo>
                  <a:cubicBezTo>
                    <a:pt x="249157" y="194326"/>
                    <a:pt x="257594" y="187218"/>
                    <a:pt x="263400" y="178427"/>
                  </a:cubicBezTo>
                  <a:cubicBezTo>
                    <a:pt x="269206" y="169637"/>
                    <a:pt x="272109" y="159925"/>
                    <a:pt x="272109" y="149290"/>
                  </a:cubicBezTo>
                  <a:cubicBezTo>
                    <a:pt x="272109" y="132143"/>
                    <a:pt x="265462" y="117330"/>
                    <a:pt x="252168" y="104851"/>
                  </a:cubicBezTo>
                  <a:cubicBezTo>
                    <a:pt x="238874" y="92371"/>
                    <a:pt x="222406" y="86131"/>
                    <a:pt x="202764" y="86131"/>
                  </a:cubicBezTo>
                  <a:cubicBezTo>
                    <a:pt x="180734" y="86131"/>
                    <a:pt x="162449" y="93619"/>
                    <a:pt x="147907" y="108594"/>
                  </a:cubicBezTo>
                  <a:cubicBezTo>
                    <a:pt x="137489" y="119338"/>
                    <a:pt x="131141" y="133554"/>
                    <a:pt x="128862" y="151243"/>
                  </a:cubicBezTo>
                  <a:lnTo>
                    <a:pt x="172650" y="151243"/>
                  </a:lnTo>
                  <a:cubicBezTo>
                    <a:pt x="174603" y="144949"/>
                    <a:pt x="178239" y="139821"/>
                    <a:pt x="183556" y="135860"/>
                  </a:cubicBezTo>
                  <a:cubicBezTo>
                    <a:pt x="188874" y="131899"/>
                    <a:pt x="194788" y="129919"/>
                    <a:pt x="201299" y="129919"/>
                  </a:cubicBezTo>
                  <a:cubicBezTo>
                    <a:pt x="208679" y="129919"/>
                    <a:pt x="214647" y="132062"/>
                    <a:pt x="219205" y="136349"/>
                  </a:cubicBezTo>
                  <a:cubicBezTo>
                    <a:pt x="223763" y="140635"/>
                    <a:pt x="226042" y="146034"/>
                    <a:pt x="226042" y="152545"/>
                  </a:cubicBezTo>
                  <a:cubicBezTo>
                    <a:pt x="226042" y="157537"/>
                    <a:pt x="224550" y="162258"/>
                    <a:pt x="221565" y="166707"/>
                  </a:cubicBezTo>
                  <a:cubicBezTo>
                    <a:pt x="218581" y="171157"/>
                    <a:pt x="214403" y="174656"/>
                    <a:pt x="209031" y="177207"/>
                  </a:cubicBezTo>
                  <a:cubicBezTo>
                    <a:pt x="203659" y="179757"/>
                    <a:pt x="195493" y="181466"/>
                    <a:pt x="184533" y="182334"/>
                  </a:cubicBezTo>
                  <a:lnTo>
                    <a:pt x="184533" y="221402"/>
                  </a:lnTo>
                  <a:cubicBezTo>
                    <a:pt x="202330" y="221619"/>
                    <a:pt x="215949" y="225471"/>
                    <a:pt x="225391" y="232959"/>
                  </a:cubicBezTo>
                  <a:cubicBezTo>
                    <a:pt x="234832" y="240447"/>
                    <a:pt x="239553" y="249617"/>
                    <a:pt x="239553" y="260469"/>
                  </a:cubicBezTo>
                  <a:cubicBezTo>
                    <a:pt x="239553" y="270344"/>
                    <a:pt x="236053" y="278700"/>
                    <a:pt x="229053" y="285537"/>
                  </a:cubicBezTo>
                  <a:cubicBezTo>
                    <a:pt x="222054" y="292374"/>
                    <a:pt x="213236" y="295792"/>
                    <a:pt x="202601" y="295792"/>
                  </a:cubicBezTo>
                  <a:cubicBezTo>
                    <a:pt x="192400" y="295792"/>
                    <a:pt x="183963" y="292781"/>
                    <a:pt x="177289" y="286758"/>
                  </a:cubicBezTo>
                  <a:cubicBezTo>
                    <a:pt x="170615" y="280735"/>
                    <a:pt x="166301" y="271538"/>
                    <a:pt x="164348" y="259167"/>
                  </a:cubicBezTo>
                  <a:lnTo>
                    <a:pt x="119258" y="259167"/>
                  </a:lnTo>
                  <a:cubicBezTo>
                    <a:pt x="120668" y="283367"/>
                    <a:pt x="128699" y="302494"/>
                    <a:pt x="143349" y="316547"/>
                  </a:cubicBezTo>
                  <a:cubicBezTo>
                    <a:pt x="150674" y="323574"/>
                    <a:pt x="159071" y="328844"/>
                    <a:pt x="168539" y="332357"/>
                  </a:cubicBezTo>
                  <a:lnTo>
                    <a:pt x="170290" y="332649"/>
                  </a:lnTo>
                  <a:lnTo>
                    <a:pt x="166688" y="333376"/>
                  </a:lnTo>
                  <a:cubicBezTo>
                    <a:pt x="74629" y="333376"/>
                    <a:pt x="0" y="258747"/>
                    <a:pt x="0" y="166688"/>
                  </a:cubicBezTo>
                  <a:cubicBezTo>
                    <a:pt x="0" y="74629"/>
                    <a:pt x="74629" y="0"/>
                    <a:pt x="166688" y="0"/>
                  </a:cubicBezTo>
                  <a:close/>
                </a:path>
              </a:pathLst>
            </a:custGeom>
            <a:solidFill>
              <a:srgbClr val="425D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3AC071C6-E36B-46ED-B7FB-3993099A76A5}"/>
              </a:ext>
            </a:extLst>
          </p:cNvPr>
          <p:cNvGrpSpPr/>
          <p:nvPr/>
        </p:nvGrpSpPr>
        <p:grpSpPr>
          <a:xfrm>
            <a:off x="482600" y="1838580"/>
            <a:ext cx="4657031" cy="692034"/>
            <a:chOff x="482600" y="1838580"/>
            <a:chExt cx="4657031" cy="692034"/>
          </a:xfrm>
        </p:grpSpPr>
        <p:grpSp>
          <p:nvGrpSpPr>
            <p:cNvPr id="63" name="그룹 62">
              <a:extLst>
                <a:ext uri="{FF2B5EF4-FFF2-40B4-BE49-F238E27FC236}">
                  <a16:creationId xmlns:a16="http://schemas.microsoft.com/office/drawing/2014/main" id="{C9E3907A-66FB-4208-B78E-94106C7BE12A}"/>
                </a:ext>
              </a:extLst>
            </p:cNvPr>
            <p:cNvGrpSpPr/>
            <p:nvPr/>
          </p:nvGrpSpPr>
          <p:grpSpPr>
            <a:xfrm>
              <a:off x="482600" y="1838580"/>
              <a:ext cx="1745861" cy="692034"/>
              <a:chOff x="546296" y="1848105"/>
              <a:chExt cx="1745861" cy="692034"/>
            </a:xfrm>
          </p:grpSpPr>
          <p:grpSp>
            <p:nvGrpSpPr>
              <p:cNvPr id="65" name="그룹 64">
                <a:extLst>
                  <a:ext uri="{FF2B5EF4-FFF2-40B4-BE49-F238E27FC236}">
                    <a16:creationId xmlns:a16="http://schemas.microsoft.com/office/drawing/2014/main" id="{46EED538-ED3D-4FEC-80FC-23F3939F3B0E}"/>
                  </a:ext>
                </a:extLst>
              </p:cNvPr>
              <p:cNvGrpSpPr/>
              <p:nvPr/>
            </p:nvGrpSpPr>
            <p:grpSpPr>
              <a:xfrm>
                <a:off x="546296" y="1848105"/>
                <a:ext cx="1745861" cy="291984"/>
                <a:chOff x="546296" y="1848105"/>
                <a:chExt cx="1745861" cy="291984"/>
              </a:xfrm>
            </p:grpSpPr>
            <p:sp>
              <p:nvSpPr>
                <p:cNvPr id="89" name="TextBox 88">
                  <a:extLst>
                    <a:ext uri="{FF2B5EF4-FFF2-40B4-BE49-F238E27FC236}">
                      <a16:creationId xmlns:a16="http://schemas.microsoft.com/office/drawing/2014/main" id="{D2B17606-2B49-4A9E-8A94-D381D5B8F98F}"/>
                    </a:ext>
                  </a:extLst>
                </p:cNvPr>
                <p:cNvSpPr txBox="1"/>
                <p:nvPr/>
              </p:nvSpPr>
              <p:spPr>
                <a:xfrm>
                  <a:off x="1408902" y="1905593"/>
                  <a:ext cx="883255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18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ko-KR" altLang="en-US" sz="1400" b="0" i="0" u="none" strike="noStrike" kern="1200" cap="none" spc="-100" normalizeH="0" baseline="0" noProof="0">
                      <a:ln>
                        <a:noFill/>
                      </a:ln>
                      <a:gradFill>
                        <a:gsLst>
                          <a:gs pos="100000">
                            <a:prstClr val="black"/>
                          </a:gs>
                          <a:gs pos="100000">
                            <a:srgbClr val="303B4A"/>
                          </a:gs>
                        </a:gsLst>
                        <a:lin ang="2700000" scaled="1"/>
                      </a:gradFill>
                      <a:effectLst/>
                      <a:uLnTx/>
                      <a:uFillTx/>
                      <a:latin typeface="맑은 고딕" panose="020F0502020204030204"/>
                      <a:ea typeface="맑은 고딕" panose="020B0503020000020004" pitchFamily="50" charset="-127"/>
                      <a:cs typeface="+mn-cs"/>
                    </a:rPr>
                    <a:t>구매실 실장</a:t>
                  </a:r>
                  <a:endParaRPr kumimoji="0" lang="ko-KR" altLang="en-US" sz="1400" b="0" i="0" u="none" strike="noStrike" kern="1200" cap="none" spc="-10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endParaRPr>
                </a:p>
              </p:txBody>
            </p:sp>
            <p:sp>
              <p:nvSpPr>
                <p:cNvPr id="91" name="사각형: 둥근 모서리 90">
                  <a:extLst>
                    <a:ext uri="{FF2B5EF4-FFF2-40B4-BE49-F238E27FC236}">
                      <a16:creationId xmlns:a16="http://schemas.microsoft.com/office/drawing/2014/main" id="{61021ADD-2914-4992-B29F-B088D6234D57}"/>
                    </a:ext>
                  </a:extLst>
                </p:cNvPr>
                <p:cNvSpPr/>
                <p:nvPr/>
              </p:nvSpPr>
              <p:spPr>
                <a:xfrm>
                  <a:off x="546296" y="1848105"/>
                  <a:ext cx="794327" cy="29198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5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0" tIns="0" rIns="0" bIns="0" rtlCol="0" anchor="ctr"/>
                <a:lstStyle/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ko-KR" altLang="en-US" sz="1400" b="1" i="0" u="none" strike="noStrike" kern="1200" cap="none" spc="-150" normalizeH="0" baseline="0" noProof="0">
                      <a:ln>
                        <a:noFill/>
                      </a:ln>
                      <a:gradFill>
                        <a:gsLst>
                          <a:gs pos="100000">
                            <a:prstClr val="white"/>
                          </a:gs>
                          <a:gs pos="100000">
                            <a:srgbClr val="303B4A"/>
                          </a:gs>
                        </a:gsLst>
                        <a:lin ang="2700000" scaled="1"/>
                      </a:gradFill>
                      <a:effectLst/>
                      <a:uLnTx/>
                      <a:uFillTx/>
                      <a:latin typeface="맑은 고딕" panose="020B0503020000020004" pitchFamily="50" charset="-127"/>
                      <a:ea typeface="맑은 고딕" panose="020B0503020000020004" pitchFamily="50" charset="-127"/>
                      <a:cs typeface="+mn-cs"/>
                    </a:rPr>
                    <a:t>행위자</a:t>
                  </a:r>
                </a:p>
              </p:txBody>
            </p:sp>
          </p:grpSp>
          <p:grpSp>
            <p:nvGrpSpPr>
              <p:cNvPr id="66" name="그룹 65">
                <a:extLst>
                  <a:ext uri="{FF2B5EF4-FFF2-40B4-BE49-F238E27FC236}">
                    <a16:creationId xmlns:a16="http://schemas.microsoft.com/office/drawing/2014/main" id="{E7E69A8D-C679-4A8B-9115-6D054D087C4B}"/>
                  </a:ext>
                </a:extLst>
              </p:cNvPr>
              <p:cNvGrpSpPr/>
              <p:nvPr/>
            </p:nvGrpSpPr>
            <p:grpSpPr>
              <a:xfrm>
                <a:off x="546296" y="2248155"/>
                <a:ext cx="1196031" cy="291984"/>
                <a:chOff x="546296" y="1848105"/>
                <a:chExt cx="1196031" cy="291984"/>
              </a:xfrm>
            </p:grpSpPr>
            <p:sp>
              <p:nvSpPr>
                <p:cNvPr id="85" name="TextBox 84">
                  <a:extLst>
                    <a:ext uri="{FF2B5EF4-FFF2-40B4-BE49-F238E27FC236}">
                      <a16:creationId xmlns:a16="http://schemas.microsoft.com/office/drawing/2014/main" id="{869E01DB-6A6E-4B6C-A861-052D8C32BE25}"/>
                    </a:ext>
                  </a:extLst>
                </p:cNvPr>
                <p:cNvSpPr txBox="1"/>
                <p:nvPr/>
              </p:nvSpPr>
              <p:spPr>
                <a:xfrm>
                  <a:off x="1408902" y="1905593"/>
                  <a:ext cx="333425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18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ko-KR" altLang="en-US" sz="1400" spc="-100">
                      <a:gradFill>
                        <a:gsLst>
                          <a:gs pos="100000">
                            <a:prstClr val="black"/>
                          </a:gs>
                          <a:gs pos="100000">
                            <a:srgbClr val="303B4A"/>
                          </a:gs>
                        </a:gsLst>
                        <a:lin ang="2700000" scaled="1"/>
                      </a:gradFill>
                      <a:latin typeface="맑은 고딕" panose="020F0502020204030204"/>
                      <a:ea typeface="맑은 고딕" panose="020B0503020000020004" pitchFamily="50" charset="-127"/>
                    </a:rPr>
                    <a:t>사원</a:t>
                  </a:r>
                  <a:endParaRPr kumimoji="0" lang="ko-KR" altLang="en-US" sz="1400" b="0" i="0" u="none" strike="noStrike" kern="1200" cap="none" spc="-10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prstClr val="black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endParaRPr>
                </a:p>
              </p:txBody>
            </p:sp>
            <p:sp>
              <p:nvSpPr>
                <p:cNvPr id="86" name="사각형: 둥근 모서리 85">
                  <a:extLst>
                    <a:ext uri="{FF2B5EF4-FFF2-40B4-BE49-F238E27FC236}">
                      <a16:creationId xmlns:a16="http://schemas.microsoft.com/office/drawing/2014/main" id="{FE9B2C36-4AAF-4823-8633-43487587FC39}"/>
                    </a:ext>
                  </a:extLst>
                </p:cNvPr>
                <p:cNvSpPr/>
                <p:nvPr/>
              </p:nvSpPr>
              <p:spPr>
                <a:xfrm>
                  <a:off x="546296" y="1848105"/>
                  <a:ext cx="794327" cy="29198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D82D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0" tIns="0" rIns="0" bIns="0" rtlCol="0" anchor="ctr"/>
                <a:lstStyle/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ko-KR" altLang="en-US" sz="1400" b="1" i="0" u="none" strike="noStrike" kern="1200" cap="none" spc="-150" normalizeH="0" baseline="0" noProof="0">
                      <a:ln>
                        <a:noFill/>
                      </a:ln>
                      <a:gradFill>
                        <a:gsLst>
                          <a:gs pos="100000">
                            <a:prstClr val="white"/>
                          </a:gs>
                          <a:gs pos="100000">
                            <a:srgbClr val="303B4A"/>
                          </a:gs>
                        </a:gsLst>
                        <a:lin ang="2700000" scaled="1"/>
                      </a:gradFill>
                      <a:effectLst/>
                      <a:uLnTx/>
                      <a:uFillTx/>
                      <a:latin typeface="맑은 고딕" panose="020B0503020000020004" pitchFamily="50" charset="-127"/>
                      <a:ea typeface="맑은 고딕" panose="020B0503020000020004" pitchFamily="50" charset="-127"/>
                      <a:cs typeface="+mn-cs"/>
                    </a:rPr>
                    <a:t>피해자</a:t>
                  </a:r>
                </a:p>
              </p:txBody>
            </p:sp>
          </p:grpSp>
        </p:grpSp>
        <p:cxnSp>
          <p:nvCxnSpPr>
            <p:cNvPr id="64" name="직선 연결선 63">
              <a:extLst>
                <a:ext uri="{FF2B5EF4-FFF2-40B4-BE49-F238E27FC236}">
                  <a16:creationId xmlns:a16="http://schemas.microsoft.com/office/drawing/2014/main" id="{D4E488C4-81F2-45F6-9805-954A9176FCFB}"/>
                </a:ext>
              </a:extLst>
            </p:cNvPr>
            <p:cNvCxnSpPr>
              <a:cxnSpLocks/>
            </p:cNvCxnSpPr>
            <p:nvPr/>
          </p:nvCxnSpPr>
          <p:spPr>
            <a:xfrm>
              <a:off x="1332506" y="2208363"/>
              <a:ext cx="380712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사각형: 둥근 모서리 91">
            <a:extLst>
              <a:ext uri="{FF2B5EF4-FFF2-40B4-BE49-F238E27FC236}">
                <a16:creationId xmlns:a16="http://schemas.microsoft.com/office/drawing/2014/main" id="{20988554-7E14-41C9-A3C8-4058793D9F1D}"/>
              </a:ext>
            </a:extLst>
          </p:cNvPr>
          <p:cNvSpPr/>
          <p:nvPr/>
        </p:nvSpPr>
        <p:spPr>
          <a:xfrm>
            <a:off x="506428" y="2757714"/>
            <a:ext cx="4633203" cy="3759200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BD18459-5CFA-46F0-801C-0DE177F3FC83}"/>
              </a:ext>
            </a:extLst>
          </p:cNvPr>
          <p:cNvSpPr txBox="1"/>
          <p:nvPr/>
        </p:nvSpPr>
        <p:spPr>
          <a:xfrm>
            <a:off x="637191" y="3285218"/>
            <a:ext cx="4463571" cy="119263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200" b="0" i="0" u="none" strike="noStrike" kern="1200" cap="none" spc="-120" normalizeH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피해자는 사내 진급에서 누락된 것을 이유로 행위자와 면담을 하였는데</a:t>
            </a:r>
            <a:r>
              <a:rPr kumimoji="0" lang="en-US" altLang="ko-KR" sz="1200" b="0" i="0" u="none" strike="noStrike" kern="1200" cap="none" spc="-120" normalizeH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</a:t>
            </a:r>
            <a:endParaRPr kumimoji="0" lang="ko-KR" altLang="en-US" sz="1200" b="0" i="0" u="none" strike="noStrike" kern="1200" cap="none" spc="-120" normalizeH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R="0" lvl="0" indent="8890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면담과정에서 행위자에게 ‘너무 힘들어서 다 내려놓고 쉬고 싶다’는</a:t>
            </a:r>
            <a:endParaRPr kumimoji="0" lang="en-US" altLang="ko-KR" sz="1200" b="0" i="0" u="none" strike="noStrike" kern="1200" cap="none" spc="-10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R="0" lvl="0" indent="8890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취지의 발언을 함</a:t>
            </a:r>
            <a:r>
              <a:rPr kumimoji="0" lang="en-US" altLang="ko-KR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행위자는 피해자와의 면담 과정에서 “구매팀 업무보다는 새로운 길을 </a:t>
            </a:r>
          </a:p>
          <a:p>
            <a:pPr indent="88900">
              <a:spcBef>
                <a:spcPts val="200"/>
              </a:spcBef>
              <a:defRPr/>
            </a:pPr>
            <a:r>
              <a:rPr lang="ko-KR" altLang="en-US" sz="12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찾아보는 것도 하나의 방법이다”라고 이야기 함</a:t>
            </a:r>
            <a:r>
              <a:rPr lang="en-US" altLang="ko-KR" sz="1200" spc="-15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.</a:t>
            </a:r>
            <a:endParaRPr kumimoji="0" lang="en-US" altLang="ko-KR" sz="1200" b="0" i="0" u="none" strike="noStrike" kern="1200" cap="none" spc="-10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4" name="사각형: 둥근 위쪽 모서리 93">
            <a:extLst>
              <a:ext uri="{FF2B5EF4-FFF2-40B4-BE49-F238E27FC236}">
                <a16:creationId xmlns:a16="http://schemas.microsoft.com/office/drawing/2014/main" id="{8E96FB87-A94E-4998-A9D6-6226E8CACD4B}"/>
              </a:ext>
            </a:extLst>
          </p:cNvPr>
          <p:cNvSpPr/>
          <p:nvPr/>
        </p:nvSpPr>
        <p:spPr>
          <a:xfrm>
            <a:off x="506428" y="2760308"/>
            <a:ext cx="4633203" cy="375683"/>
          </a:xfrm>
          <a:prstGeom prst="round2SameRect">
            <a:avLst/>
          </a:prstGeom>
          <a:solidFill>
            <a:srgbClr val="404040"/>
          </a:solidFill>
          <a:ln w="25400"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862BCF0-B1D0-489A-96A5-8A21FDC6FEC0}"/>
              </a:ext>
            </a:extLst>
          </p:cNvPr>
          <p:cNvSpPr txBox="1"/>
          <p:nvPr/>
        </p:nvSpPr>
        <p:spPr>
          <a:xfrm>
            <a:off x="1933362" y="2825039"/>
            <a:ext cx="1779334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행위내용 및 사실관계</a:t>
            </a:r>
          </a:p>
        </p:txBody>
      </p:sp>
      <p:pic>
        <p:nvPicPr>
          <p:cNvPr id="90" name="그림 89">
            <a:extLst>
              <a:ext uri="{FF2B5EF4-FFF2-40B4-BE49-F238E27FC236}">
                <a16:creationId xmlns:a16="http://schemas.microsoft.com/office/drawing/2014/main" id="{336FA1FB-6939-4238-A1A9-A537B80FD9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6954"/>
          <a:stretch/>
        </p:blipFill>
        <p:spPr>
          <a:xfrm>
            <a:off x="2776202" y="5666170"/>
            <a:ext cx="3039571" cy="119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7201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C2F691E-BBA3-81C6-559B-993881B988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Ⅳ</a:t>
            </a:r>
            <a:endParaRPr lang="ko-KR" altLang="en-US"/>
          </a:p>
        </p:txBody>
      </p:sp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4D5F320-015B-16E2-FAAF-78AF7230C1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 어떻게 예방할 수 있을까요</a:t>
            </a:r>
            <a:r>
              <a:rPr lang="en-US" altLang="ko-KR"/>
              <a:t>? </a:t>
            </a:r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66FD8178-3E3E-0CEC-3BA5-A17F8CD08C48}"/>
              </a:ext>
            </a:extLst>
          </p:cNvPr>
          <p:cNvGrpSpPr/>
          <p:nvPr/>
        </p:nvGrpSpPr>
        <p:grpSpPr>
          <a:xfrm>
            <a:off x="533680" y="1465073"/>
            <a:ext cx="196570" cy="184710"/>
            <a:chOff x="10352088" y="1217613"/>
            <a:chExt cx="4394200" cy="412908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C555AE08-B12C-96C4-35D3-98012A63A0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2088" y="1217613"/>
              <a:ext cx="4127500" cy="4129087"/>
            </a:xfrm>
            <a:custGeom>
              <a:avLst/>
              <a:gdLst>
                <a:gd name="T0" fmla="*/ 547 w 1094"/>
                <a:gd name="T1" fmla="*/ 1094 h 1094"/>
                <a:gd name="T2" fmla="*/ 0 w 1094"/>
                <a:gd name="T3" fmla="*/ 547 h 1094"/>
                <a:gd name="T4" fmla="*/ 547 w 1094"/>
                <a:gd name="T5" fmla="*/ 0 h 1094"/>
                <a:gd name="T6" fmla="*/ 781 w 1094"/>
                <a:gd name="T7" fmla="*/ 53 h 1094"/>
                <a:gd name="T8" fmla="*/ 805 w 1094"/>
                <a:gd name="T9" fmla="*/ 120 h 1094"/>
                <a:gd name="T10" fmla="*/ 738 w 1094"/>
                <a:gd name="T11" fmla="*/ 144 h 1094"/>
                <a:gd name="T12" fmla="*/ 547 w 1094"/>
                <a:gd name="T13" fmla="*/ 101 h 1094"/>
                <a:gd name="T14" fmla="*/ 100 w 1094"/>
                <a:gd name="T15" fmla="*/ 547 h 1094"/>
                <a:gd name="T16" fmla="*/ 547 w 1094"/>
                <a:gd name="T17" fmla="*/ 994 h 1094"/>
                <a:gd name="T18" fmla="*/ 994 w 1094"/>
                <a:gd name="T19" fmla="*/ 547 h 1094"/>
                <a:gd name="T20" fmla="*/ 990 w 1094"/>
                <a:gd name="T21" fmla="*/ 491 h 1094"/>
                <a:gd name="T22" fmla="*/ 1034 w 1094"/>
                <a:gd name="T23" fmla="*/ 435 h 1094"/>
                <a:gd name="T24" fmla="*/ 1090 w 1094"/>
                <a:gd name="T25" fmla="*/ 478 h 1094"/>
                <a:gd name="T26" fmla="*/ 1094 w 1094"/>
                <a:gd name="T27" fmla="*/ 547 h 1094"/>
                <a:gd name="T28" fmla="*/ 547 w 1094"/>
                <a:gd name="T29" fmla="*/ 1094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4" h="1094">
                  <a:moveTo>
                    <a:pt x="547" y="1094"/>
                  </a:moveTo>
                  <a:cubicBezTo>
                    <a:pt x="245" y="1094"/>
                    <a:pt x="0" y="849"/>
                    <a:pt x="0" y="547"/>
                  </a:cubicBezTo>
                  <a:cubicBezTo>
                    <a:pt x="0" y="246"/>
                    <a:pt x="245" y="0"/>
                    <a:pt x="547" y="0"/>
                  </a:cubicBezTo>
                  <a:cubicBezTo>
                    <a:pt x="629" y="0"/>
                    <a:pt x="708" y="18"/>
                    <a:pt x="781" y="53"/>
                  </a:cubicBezTo>
                  <a:cubicBezTo>
                    <a:pt x="806" y="65"/>
                    <a:pt x="817" y="95"/>
                    <a:pt x="805" y="120"/>
                  </a:cubicBezTo>
                  <a:cubicBezTo>
                    <a:pt x="793" y="145"/>
                    <a:pt x="764" y="156"/>
                    <a:pt x="738" y="144"/>
                  </a:cubicBezTo>
                  <a:cubicBezTo>
                    <a:pt x="678" y="115"/>
                    <a:pt x="614" y="101"/>
                    <a:pt x="547" y="101"/>
                  </a:cubicBezTo>
                  <a:cubicBezTo>
                    <a:pt x="301" y="101"/>
                    <a:pt x="100" y="301"/>
                    <a:pt x="100" y="547"/>
                  </a:cubicBezTo>
                  <a:cubicBezTo>
                    <a:pt x="100" y="794"/>
                    <a:pt x="301" y="994"/>
                    <a:pt x="547" y="994"/>
                  </a:cubicBezTo>
                  <a:cubicBezTo>
                    <a:pt x="793" y="994"/>
                    <a:pt x="994" y="794"/>
                    <a:pt x="994" y="547"/>
                  </a:cubicBezTo>
                  <a:cubicBezTo>
                    <a:pt x="994" y="528"/>
                    <a:pt x="993" y="509"/>
                    <a:pt x="990" y="491"/>
                  </a:cubicBezTo>
                  <a:cubicBezTo>
                    <a:pt x="987" y="463"/>
                    <a:pt x="1006" y="438"/>
                    <a:pt x="1034" y="435"/>
                  </a:cubicBezTo>
                  <a:cubicBezTo>
                    <a:pt x="1061" y="431"/>
                    <a:pt x="1086" y="451"/>
                    <a:pt x="1090" y="478"/>
                  </a:cubicBezTo>
                  <a:cubicBezTo>
                    <a:pt x="1093" y="501"/>
                    <a:pt x="1094" y="524"/>
                    <a:pt x="1094" y="547"/>
                  </a:cubicBezTo>
                  <a:cubicBezTo>
                    <a:pt x="1094" y="849"/>
                    <a:pt x="849" y="1094"/>
                    <a:pt x="547" y="10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82BD7E09-1048-87BA-819F-508F8D3161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1863" y="1304925"/>
              <a:ext cx="3654425" cy="2905125"/>
            </a:xfrm>
            <a:custGeom>
              <a:avLst/>
              <a:gdLst>
                <a:gd name="T0" fmla="*/ 0 w 2302"/>
                <a:gd name="T1" fmla="*/ 1107 h 1830"/>
                <a:gd name="T2" fmla="*/ 256 w 2302"/>
                <a:gd name="T3" fmla="*/ 846 h 1830"/>
                <a:gd name="T4" fmla="*/ 725 w 2302"/>
                <a:gd name="T5" fmla="*/ 1309 h 1830"/>
                <a:gd name="T6" fmla="*/ 2039 w 2302"/>
                <a:gd name="T7" fmla="*/ 0 h 1830"/>
                <a:gd name="T8" fmla="*/ 2302 w 2302"/>
                <a:gd name="T9" fmla="*/ 261 h 1830"/>
                <a:gd name="T10" fmla="*/ 725 w 2302"/>
                <a:gd name="T11" fmla="*/ 1830 h 1830"/>
                <a:gd name="T12" fmla="*/ 0 w 2302"/>
                <a:gd name="T13" fmla="*/ 1107 h 1830"/>
                <a:gd name="T14" fmla="*/ 0 w 2302"/>
                <a:gd name="T15" fmla="*/ 1107 h 1830"/>
                <a:gd name="T16" fmla="*/ 0 w 2302"/>
                <a:gd name="T17" fmla="*/ 1107 h 1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2" h="1830">
                  <a:moveTo>
                    <a:pt x="0" y="1107"/>
                  </a:moveTo>
                  <a:lnTo>
                    <a:pt x="256" y="846"/>
                  </a:lnTo>
                  <a:lnTo>
                    <a:pt x="725" y="1309"/>
                  </a:lnTo>
                  <a:lnTo>
                    <a:pt x="2039" y="0"/>
                  </a:lnTo>
                  <a:lnTo>
                    <a:pt x="2302" y="261"/>
                  </a:lnTo>
                  <a:lnTo>
                    <a:pt x="725" y="1830"/>
                  </a:lnTo>
                  <a:lnTo>
                    <a:pt x="0" y="1107"/>
                  </a:lnTo>
                  <a:lnTo>
                    <a:pt x="0" y="1107"/>
                  </a:lnTo>
                  <a:lnTo>
                    <a:pt x="0" y="1107"/>
                  </a:lnTo>
                  <a:close/>
                </a:path>
              </a:pathLst>
            </a:custGeom>
            <a:solidFill>
              <a:srgbClr val="0D8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73770379-0CB1-660D-A9A3-1A2587659EF1}"/>
              </a:ext>
            </a:extLst>
          </p:cNvPr>
          <p:cNvSpPr txBox="1"/>
          <p:nvPr/>
        </p:nvSpPr>
        <p:spPr>
          <a:xfrm>
            <a:off x="806128" y="1403540"/>
            <a:ext cx="10945304" cy="180049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1800"/>
              </a:spcBef>
            </a:pPr>
            <a:r>
              <a:rPr lang="ko-KR" altLang="en-US" sz="2000" b="1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직장 내 괴롭힘</a:t>
            </a:r>
            <a:r>
              <a:rPr lang="en-US" altLang="ko-KR" sz="2000" b="1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, </a:t>
            </a:r>
            <a:r>
              <a:rPr lang="ko-KR" altLang="en-US" sz="2000" b="1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최선의 </a:t>
            </a:r>
            <a:r>
              <a:rPr lang="ko-KR" altLang="en-US" sz="2000" b="1" spc="-15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대책도 예방 </a:t>
            </a:r>
            <a:r>
              <a:rPr lang="en-US" altLang="ko-KR" sz="2000" b="1" i="1" spc="-15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!</a:t>
            </a:r>
            <a:endParaRPr lang="en-US" altLang="ko-KR" sz="2000" b="1" i="1" spc="-150" dirty="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  <a:p>
            <a:pPr>
              <a:spcBef>
                <a:spcPts val="1200"/>
              </a:spcBef>
            </a:pPr>
            <a:r>
              <a:rPr lang="ko-KR" altLang="en-US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직장 내 괴롭힘은 근로자의 </a:t>
            </a:r>
            <a:r>
              <a:rPr lang="ko-KR" altLang="en-US" spc="-150" dirty="0" err="1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육체적ㆍ정신적</a:t>
            </a:r>
            <a:r>
              <a:rPr lang="ko-KR" altLang="en-US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 건강에 큰 피해를 줄 뿐 아니라 </a:t>
            </a:r>
            <a:r>
              <a:rPr lang="ko-KR" altLang="en-US" spc="-15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기업에도 법적ㆍ사회적ㆍ경제적 손실을</a:t>
            </a:r>
            <a:endParaRPr lang="en-US" altLang="ko-KR" spc="-15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  <a:p>
            <a:pPr>
              <a:spcBef>
                <a:spcPts val="300"/>
              </a:spcBef>
            </a:pPr>
            <a:r>
              <a:rPr lang="ko-KR" altLang="en-US" spc="-15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가져옴</a:t>
            </a:r>
            <a:r>
              <a: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ko-KR" altLang="en-US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사용자는 근로관계에 따른 배려의무를 다할 수 있도록 사업장 내 </a:t>
            </a:r>
            <a:r>
              <a:rPr lang="ko-KR" altLang="en-US" spc="-150" dirty="0" err="1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예방ㆍ대응</a:t>
            </a:r>
            <a:r>
              <a:rPr lang="ko-KR" altLang="en-US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 시스템 구축 및 기업문화 개선 등을 통해</a:t>
            </a:r>
            <a:endParaRPr lang="en-US" altLang="ko-KR" spc="-150" dirty="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  <a:p>
            <a:pPr>
              <a:spcBef>
                <a:spcPts val="300"/>
              </a:spcBef>
            </a:pPr>
            <a:r>
              <a:rPr lang="ko-KR" altLang="en-US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능동적이고 적극적으로 직장 내 괴롭힘을 예방해야 함</a:t>
            </a:r>
            <a:endParaRPr lang="en-US" altLang="ko-KR" spc="-150" dirty="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D1CF70A5-AA74-A219-9CC6-BCE69056458F}"/>
              </a:ext>
            </a:extLst>
          </p:cNvPr>
          <p:cNvGrpSpPr/>
          <p:nvPr/>
        </p:nvGrpSpPr>
        <p:grpSpPr>
          <a:xfrm>
            <a:off x="482350" y="3479800"/>
            <a:ext cx="11227050" cy="2882901"/>
            <a:chOff x="482350" y="3479800"/>
            <a:chExt cx="11227050" cy="2882901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CAF6155A-CC6B-1896-B56F-1E657C1E2A08}"/>
                </a:ext>
              </a:extLst>
            </p:cNvPr>
            <p:cNvSpPr/>
            <p:nvPr/>
          </p:nvSpPr>
          <p:spPr>
            <a:xfrm>
              <a:off x="482350" y="3479800"/>
              <a:ext cx="11227050" cy="2882901"/>
            </a:xfrm>
            <a:prstGeom prst="roundRect">
              <a:avLst>
                <a:gd name="adj" fmla="val 6694"/>
              </a:avLst>
            </a:prstGeom>
            <a:solidFill>
              <a:srgbClr val="0D82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C3EEB83-0983-1995-4536-A9430CEC4A34}"/>
                </a:ext>
              </a:extLst>
            </p:cNvPr>
            <p:cNvSpPr txBox="1"/>
            <p:nvPr/>
          </p:nvSpPr>
          <p:spPr>
            <a:xfrm>
              <a:off x="3039189" y="3714625"/>
              <a:ext cx="3372718" cy="33855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2200" b="1" spc="-200" dirty="0">
                  <a:gradFill>
                    <a:gsLst>
                      <a:gs pos="100000">
                        <a:srgbClr val="FFFF00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</a:t>
              </a:r>
              <a:r>
                <a:rPr lang="ko-KR" altLang="en-US" sz="2200" b="1" spc="-200">
                  <a:gradFill>
                    <a:gsLst>
                      <a:gs pos="100000">
                        <a:srgbClr val="FFFF00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내 괴롭힘의 부정적 </a:t>
              </a:r>
              <a:r>
                <a:rPr lang="ko-KR" altLang="en-US" sz="2200" b="1" spc="-200" dirty="0">
                  <a:gradFill>
                    <a:gsLst>
                      <a:gs pos="100000">
                        <a:srgbClr val="FFFF00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효과</a:t>
              </a:r>
              <a:endParaRPr lang="en-US" altLang="ko-KR" sz="2200" b="1" spc="-200" dirty="0">
                <a:gradFill>
                  <a:gsLst>
                    <a:gs pos="100000">
                      <a:srgbClr val="FFFF00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907FC22C-09D4-8196-29FC-7D1E0435A3BC}"/>
                </a:ext>
              </a:extLst>
            </p:cNvPr>
            <p:cNvGrpSpPr/>
            <p:nvPr/>
          </p:nvGrpSpPr>
          <p:grpSpPr>
            <a:xfrm>
              <a:off x="2868329" y="4232279"/>
              <a:ext cx="8662736" cy="1879762"/>
              <a:chOff x="2630356" y="4803369"/>
              <a:chExt cx="8899566" cy="1696807"/>
            </a:xfrm>
          </p:grpSpPr>
          <p:sp>
            <p:nvSpPr>
              <p:cNvPr id="10" name="사각형: 둥근 모서리 9">
                <a:extLst>
                  <a:ext uri="{FF2B5EF4-FFF2-40B4-BE49-F238E27FC236}">
                    <a16:creationId xmlns:a16="http://schemas.microsoft.com/office/drawing/2014/main" id="{28DAC2D9-1A86-3982-2E10-DB229476F4B3}"/>
                  </a:ext>
                </a:extLst>
              </p:cNvPr>
              <p:cNvSpPr/>
              <p:nvPr/>
            </p:nvSpPr>
            <p:spPr>
              <a:xfrm>
                <a:off x="2630356" y="4803369"/>
                <a:ext cx="8899566" cy="47760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22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144000" rtlCol="0" anchor="ctr"/>
              <a:lstStyle/>
              <a:p>
                <a:r>
                  <a:rPr lang="ko-KR" altLang="en-US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업무능력 저하</a:t>
                </a:r>
                <a:r>
                  <a:rPr lang="en-US" altLang="ko-KR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, </a:t>
                </a:r>
                <a:r>
                  <a:rPr lang="ko-KR" altLang="en-US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이직의 증가 등으로 생산성 하락 가능성 증가</a:t>
                </a:r>
              </a:p>
            </p:txBody>
          </p:sp>
          <p:sp>
            <p:nvSpPr>
              <p:cNvPr id="11" name="사각형: 둥근 모서리 10">
                <a:extLst>
                  <a:ext uri="{FF2B5EF4-FFF2-40B4-BE49-F238E27FC236}">
                    <a16:creationId xmlns:a16="http://schemas.microsoft.com/office/drawing/2014/main" id="{14379A06-D7E0-74A3-C62E-D7194D853622}"/>
                  </a:ext>
                </a:extLst>
              </p:cNvPr>
              <p:cNvSpPr/>
              <p:nvPr/>
            </p:nvSpPr>
            <p:spPr>
              <a:xfrm>
                <a:off x="2630356" y="5412970"/>
                <a:ext cx="8899566" cy="47760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22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144000" rtlCol="0" anchor="ctr"/>
              <a:lstStyle/>
              <a:p>
                <a:r>
                  <a:rPr lang="ko-KR" altLang="en-US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노동관계법 위반 책임, 민사상 손해배상책임</a:t>
                </a:r>
                <a:r>
                  <a:rPr lang="en-US" altLang="ko-KR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, </a:t>
                </a:r>
                <a:r>
                  <a:rPr lang="ko-KR" altLang="en-US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형사책임 등 법적 분쟁 비용 발생 </a:t>
                </a:r>
                <a:endParaRPr lang="en-US" altLang="ko-KR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endParaRPr>
              </a:p>
            </p:txBody>
          </p:sp>
          <p:sp>
            <p:nvSpPr>
              <p:cNvPr id="12" name="사각형: 둥근 모서리 11">
                <a:extLst>
                  <a:ext uri="{FF2B5EF4-FFF2-40B4-BE49-F238E27FC236}">
                    <a16:creationId xmlns:a16="http://schemas.microsoft.com/office/drawing/2014/main" id="{A2DA979F-C42D-A176-83BE-B2B9C159BA17}"/>
                  </a:ext>
                </a:extLst>
              </p:cNvPr>
              <p:cNvSpPr/>
              <p:nvPr/>
            </p:nvSpPr>
            <p:spPr>
              <a:xfrm>
                <a:off x="2630356" y="6022570"/>
                <a:ext cx="8899566" cy="47760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22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144000" rtlCol="0" anchor="ctr"/>
              <a:lstStyle/>
              <a:p>
                <a:r>
                  <a:rPr lang="ko-KR" altLang="en-US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괴롭힘 사건이 이슈화될 경우 기업 이미지 하락으로 인한 대내외 손실 발생 가능성 증가</a:t>
                </a:r>
                <a:r>
                  <a:rPr lang="en-US" altLang="ko-KR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 </a:t>
                </a:r>
              </a:p>
            </p:txBody>
          </p:sp>
        </p:grpSp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BEADFD0D-F485-77F6-5EA1-513A3D95A0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37011"/>
            <a:stretch/>
          </p:blipFill>
          <p:spPr>
            <a:xfrm>
              <a:off x="1969936" y="4221179"/>
              <a:ext cx="844016" cy="2141522"/>
            </a:xfrm>
            <a:prstGeom prst="rect">
              <a:avLst/>
            </a:prstGeom>
          </p:spPr>
        </p:pic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5B4739E9-FC0C-67C9-7B3E-504D4C2E9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2350" y="4949032"/>
              <a:ext cx="1487586" cy="1413669"/>
            </a:xfrm>
            <a:prstGeom prst="roundRect">
              <a:avLst>
                <a:gd name="adj" fmla="val 8582"/>
              </a:avLst>
            </a:prstGeom>
          </p:spPr>
        </p:pic>
      </p:grpSp>
    </p:spTree>
    <p:extLst>
      <p:ext uri="{BB962C8B-B14F-4D97-AF65-F5344CB8AC3E}">
        <p14:creationId xmlns:p14="http://schemas.microsoft.com/office/powerpoint/2010/main" val="2949799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02AEDAA1-C595-C82D-7B9D-D3494B3DCD7F}"/>
              </a:ext>
            </a:extLst>
          </p:cNvPr>
          <p:cNvGrpSpPr/>
          <p:nvPr/>
        </p:nvGrpSpPr>
        <p:grpSpPr>
          <a:xfrm>
            <a:off x="5682145" y="1007453"/>
            <a:ext cx="4608322" cy="861774"/>
            <a:chOff x="4061317" y="2046480"/>
            <a:chExt cx="4608322" cy="86177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D1DC619-49D2-66D4-30E1-411EF523318B}"/>
                </a:ext>
              </a:extLst>
            </p:cNvPr>
            <p:cNvSpPr txBox="1"/>
            <p:nvPr/>
          </p:nvSpPr>
          <p:spPr>
            <a:xfrm>
              <a:off x="4702206" y="2046480"/>
              <a:ext cx="3967433" cy="86177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ko-KR" altLang="en-US" sz="2800" b="1" spc="-300" dirty="0">
                  <a:gradFill>
                    <a:gsLst>
                      <a:gs pos="10000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+mn-ea"/>
                </a:rPr>
                <a:t>직장 내 괴롭힘 금지 제도는 </a:t>
              </a:r>
              <a:endParaRPr lang="en-US" altLang="ko-KR" sz="2800" b="1" spc="-300" dirty="0"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+mn-ea"/>
              </a:endParaRPr>
            </a:p>
            <a:p>
              <a:r>
                <a:rPr lang="ko-KR" altLang="en-US" sz="2800" b="1" spc="-300" dirty="0">
                  <a:gradFill>
                    <a:gsLst>
                      <a:gs pos="10000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+mn-ea"/>
                </a:rPr>
                <a:t>무엇인가요</a:t>
              </a:r>
              <a:r>
                <a:rPr lang="en-US" altLang="ko-KR" sz="2800" b="1" spc="-300" dirty="0">
                  <a:gradFill>
                    <a:gsLst>
                      <a:gs pos="10000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+mn-ea"/>
                </a:rPr>
                <a:t>?</a:t>
              </a:r>
              <a:endParaRPr lang="ko-KR" altLang="en-US" sz="2800" b="1" spc="-300" dirty="0"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+mn-ea"/>
              </a:endParaRPr>
            </a:p>
          </p:txBody>
        </p: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4891BC9C-BD38-0642-0E2F-72F63500B599}"/>
                </a:ext>
              </a:extLst>
            </p:cNvPr>
            <p:cNvGrpSpPr/>
            <p:nvPr/>
          </p:nvGrpSpPr>
          <p:grpSpPr>
            <a:xfrm>
              <a:off x="4061317" y="2051624"/>
              <a:ext cx="501158" cy="501158"/>
              <a:chOff x="1031384" y="2325181"/>
              <a:chExt cx="302116" cy="302116"/>
            </a:xfrm>
          </p:grpSpPr>
          <p:sp>
            <p:nvSpPr>
              <p:cNvPr id="7" name="타원 6">
                <a:extLst>
                  <a:ext uri="{FF2B5EF4-FFF2-40B4-BE49-F238E27FC236}">
                    <a16:creationId xmlns:a16="http://schemas.microsoft.com/office/drawing/2014/main" id="{8448C9B1-0E14-37FC-5608-48F58DBC0635}"/>
                  </a:ext>
                </a:extLst>
              </p:cNvPr>
              <p:cNvSpPr/>
              <p:nvPr/>
            </p:nvSpPr>
            <p:spPr>
              <a:xfrm>
                <a:off x="1031384" y="2325181"/>
                <a:ext cx="302116" cy="3021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18900000" scaled="1"/>
                <a:tileRect/>
              </a:gradFill>
              <a:ln w="6350"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" name="타원 7">
                <a:extLst>
                  <a:ext uri="{FF2B5EF4-FFF2-40B4-BE49-F238E27FC236}">
                    <a16:creationId xmlns:a16="http://schemas.microsoft.com/office/drawing/2014/main" id="{DE03A87C-241A-6B56-D719-9D948CA41F4F}"/>
                  </a:ext>
                </a:extLst>
              </p:cNvPr>
              <p:cNvSpPr/>
              <p:nvPr/>
            </p:nvSpPr>
            <p:spPr>
              <a:xfrm>
                <a:off x="1062340" y="2356137"/>
                <a:ext cx="240204" cy="240204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95000"/>
                      <a:lumOff val="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ctr"/>
              <a:lstStyle/>
              <a:p>
                <a:pPr algn="ctr"/>
                <a:r>
                  <a:rPr lang="en-US" altLang="ko-KR" sz="2000" b="1" dirty="0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  <a:latin typeface="HY견명조" panose="02030600000101010101" pitchFamily="18" charset="-127"/>
                    <a:ea typeface="HY견명조" panose="02030600000101010101" pitchFamily="18" charset="-127"/>
                  </a:rPr>
                  <a:t>Ⅰ</a:t>
                </a:r>
              </a:p>
            </p:txBody>
          </p:sp>
        </p:grp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5FF7ACE6-2DCC-8CF7-1AA5-4516683FC3CA}"/>
              </a:ext>
            </a:extLst>
          </p:cNvPr>
          <p:cNvGrpSpPr/>
          <p:nvPr/>
        </p:nvGrpSpPr>
        <p:grpSpPr>
          <a:xfrm>
            <a:off x="5682145" y="2154440"/>
            <a:ext cx="4520156" cy="901403"/>
            <a:chOff x="4061317" y="2222294"/>
            <a:chExt cx="4520156" cy="90140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9EE7013-9B29-CDD1-9851-20BDDD79AD94}"/>
                </a:ext>
              </a:extLst>
            </p:cNvPr>
            <p:cNvSpPr txBox="1"/>
            <p:nvPr/>
          </p:nvSpPr>
          <p:spPr>
            <a:xfrm>
              <a:off x="4702206" y="2261923"/>
              <a:ext cx="3879267" cy="86177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ko-KR" altLang="en-US" sz="2800" b="1" spc="-300" dirty="0">
                  <a:gradFill>
                    <a:gsLst>
                      <a:gs pos="10000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+mn-ea"/>
                </a:rPr>
                <a:t>직장 내 괴롭힘 사건 어떻게</a:t>
              </a:r>
            </a:p>
            <a:p>
              <a:r>
                <a:rPr lang="ko-KR" altLang="en-US" sz="2800" b="1" spc="-300" dirty="0">
                  <a:gradFill>
                    <a:gsLst>
                      <a:gs pos="10000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+mn-ea"/>
                </a:rPr>
                <a:t>조치해야 할까요</a:t>
              </a:r>
              <a:r>
                <a:rPr lang="en-US" altLang="ko-KR" sz="2800" b="1" spc="-300" dirty="0">
                  <a:gradFill>
                    <a:gsLst>
                      <a:gs pos="10000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+mn-ea"/>
                </a:rPr>
                <a:t>? </a:t>
              </a:r>
            </a:p>
          </p:txBody>
        </p:sp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C3FC285B-A42E-EFFC-C610-CFBEF16E4C22}"/>
                </a:ext>
              </a:extLst>
            </p:cNvPr>
            <p:cNvGrpSpPr/>
            <p:nvPr/>
          </p:nvGrpSpPr>
          <p:grpSpPr>
            <a:xfrm>
              <a:off x="4061317" y="2222294"/>
              <a:ext cx="501158" cy="501158"/>
              <a:chOff x="1031384" y="2428067"/>
              <a:chExt cx="302116" cy="302116"/>
            </a:xfrm>
          </p:grpSpPr>
          <p:sp>
            <p:nvSpPr>
              <p:cNvPr id="12" name="타원 11">
                <a:extLst>
                  <a:ext uri="{FF2B5EF4-FFF2-40B4-BE49-F238E27FC236}">
                    <a16:creationId xmlns:a16="http://schemas.microsoft.com/office/drawing/2014/main" id="{CE25889F-EB36-B088-28DE-464434A0729B}"/>
                  </a:ext>
                </a:extLst>
              </p:cNvPr>
              <p:cNvSpPr/>
              <p:nvPr/>
            </p:nvSpPr>
            <p:spPr>
              <a:xfrm>
                <a:off x="1031384" y="2428067"/>
                <a:ext cx="302116" cy="3021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18900000" scaled="1"/>
                <a:tileRect/>
              </a:gradFill>
              <a:ln w="6350"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" name="타원 12">
                <a:extLst>
                  <a:ext uri="{FF2B5EF4-FFF2-40B4-BE49-F238E27FC236}">
                    <a16:creationId xmlns:a16="http://schemas.microsoft.com/office/drawing/2014/main" id="{4ADF35A9-64D4-2516-6C51-6B288B63A75B}"/>
                  </a:ext>
                </a:extLst>
              </p:cNvPr>
              <p:cNvSpPr/>
              <p:nvPr/>
            </p:nvSpPr>
            <p:spPr>
              <a:xfrm>
                <a:off x="1062340" y="2459023"/>
                <a:ext cx="240204" cy="240204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95000"/>
                      <a:lumOff val="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ctr"/>
              <a:lstStyle/>
              <a:p>
                <a:pPr algn="ctr"/>
                <a:r>
                  <a:rPr lang="en-US" altLang="ko-KR" sz="2000" b="1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  <a:latin typeface="HY견명조" panose="02030600000101010101" pitchFamily="18" charset="-127"/>
                    <a:ea typeface="HY견명조" panose="02030600000101010101" pitchFamily="18" charset="-127"/>
                  </a:rPr>
                  <a:t>Ⅱ</a:t>
                </a:r>
              </a:p>
            </p:txBody>
          </p:sp>
        </p:grp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DB557B3D-BC3C-A5FE-A816-4CBA3EF0530F}"/>
              </a:ext>
            </a:extLst>
          </p:cNvPr>
          <p:cNvGrpSpPr/>
          <p:nvPr/>
        </p:nvGrpSpPr>
        <p:grpSpPr>
          <a:xfrm>
            <a:off x="5682145" y="3525858"/>
            <a:ext cx="4752592" cy="901403"/>
            <a:chOff x="4061317" y="2222294"/>
            <a:chExt cx="4752592" cy="90140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FB41C3B-1E26-863D-398A-0300DDE2464D}"/>
                </a:ext>
              </a:extLst>
            </p:cNvPr>
            <p:cNvSpPr txBox="1"/>
            <p:nvPr/>
          </p:nvSpPr>
          <p:spPr>
            <a:xfrm>
              <a:off x="4702206" y="2261923"/>
              <a:ext cx="4111703" cy="86177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ko-KR" altLang="en-US" sz="2800" b="1" spc="-300">
                  <a:gradFill>
                    <a:gsLst>
                      <a:gs pos="10000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+mn-ea"/>
                </a:rPr>
                <a:t>직장 내 괴롭힘은 구체적으로</a:t>
              </a:r>
            </a:p>
            <a:p>
              <a:r>
                <a:rPr lang="ko-KR" altLang="en-US" sz="2800" b="1" spc="-300">
                  <a:gradFill>
                    <a:gsLst>
                      <a:gs pos="10000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+mn-ea"/>
                </a:rPr>
                <a:t>어떤 것인가요</a:t>
              </a:r>
              <a:r>
                <a:rPr lang="en-US" altLang="ko-KR" sz="2800" b="1" spc="-300">
                  <a:gradFill>
                    <a:gsLst>
                      <a:gs pos="10000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+mn-ea"/>
                </a:rPr>
                <a:t>?</a:t>
              </a:r>
            </a:p>
          </p:txBody>
        </p: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E9951EBA-BC10-4865-E6CC-CED177FD5635}"/>
                </a:ext>
              </a:extLst>
            </p:cNvPr>
            <p:cNvGrpSpPr/>
            <p:nvPr/>
          </p:nvGrpSpPr>
          <p:grpSpPr>
            <a:xfrm>
              <a:off x="4061317" y="2222294"/>
              <a:ext cx="501158" cy="501158"/>
              <a:chOff x="1031384" y="2428067"/>
              <a:chExt cx="302116" cy="302116"/>
            </a:xfrm>
          </p:grpSpPr>
          <p:sp>
            <p:nvSpPr>
              <p:cNvPr id="17" name="타원 16">
                <a:extLst>
                  <a:ext uri="{FF2B5EF4-FFF2-40B4-BE49-F238E27FC236}">
                    <a16:creationId xmlns:a16="http://schemas.microsoft.com/office/drawing/2014/main" id="{1F97F4CE-ABDC-668F-9AC0-60A6A6DF296B}"/>
                  </a:ext>
                </a:extLst>
              </p:cNvPr>
              <p:cNvSpPr/>
              <p:nvPr/>
            </p:nvSpPr>
            <p:spPr>
              <a:xfrm>
                <a:off x="1031384" y="2428067"/>
                <a:ext cx="302116" cy="3021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18900000" scaled="1"/>
                <a:tileRect/>
              </a:gradFill>
              <a:ln w="6350"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타원 17">
                <a:extLst>
                  <a:ext uri="{FF2B5EF4-FFF2-40B4-BE49-F238E27FC236}">
                    <a16:creationId xmlns:a16="http://schemas.microsoft.com/office/drawing/2014/main" id="{3A0BA1E1-8D1D-61AC-2C89-C9044C7B9ED0}"/>
                  </a:ext>
                </a:extLst>
              </p:cNvPr>
              <p:cNvSpPr/>
              <p:nvPr/>
            </p:nvSpPr>
            <p:spPr>
              <a:xfrm>
                <a:off x="1062340" y="2459023"/>
                <a:ext cx="240204" cy="240204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95000"/>
                      <a:lumOff val="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ctr"/>
              <a:lstStyle/>
              <a:p>
                <a:pPr algn="ctr"/>
                <a:r>
                  <a:rPr lang="en-US" altLang="ko-KR" sz="2000" b="1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  <a:latin typeface="HY견명조" panose="02030600000101010101" pitchFamily="18" charset="-127"/>
                    <a:ea typeface="HY견명조" panose="02030600000101010101" pitchFamily="18" charset="-127"/>
                  </a:rPr>
                  <a:t>Ⅲ</a:t>
                </a:r>
              </a:p>
            </p:txBody>
          </p:sp>
        </p:grp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F8DC1C57-5664-3E95-FF8D-275966CA4422}"/>
              </a:ext>
            </a:extLst>
          </p:cNvPr>
          <p:cNvGrpSpPr/>
          <p:nvPr/>
        </p:nvGrpSpPr>
        <p:grpSpPr>
          <a:xfrm>
            <a:off x="5682145" y="4897275"/>
            <a:ext cx="4928922" cy="901403"/>
            <a:chOff x="4061317" y="2222294"/>
            <a:chExt cx="4928922" cy="90140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EA6F1A0-D847-2796-279A-66334107E29E}"/>
                </a:ext>
              </a:extLst>
            </p:cNvPr>
            <p:cNvSpPr txBox="1"/>
            <p:nvPr/>
          </p:nvSpPr>
          <p:spPr>
            <a:xfrm>
              <a:off x="4702206" y="2261923"/>
              <a:ext cx="4288033" cy="86177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ko-KR" altLang="en-US" sz="2800" b="1" spc="-300">
                  <a:gradFill>
                    <a:gsLst>
                      <a:gs pos="10000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+mn-ea"/>
                </a:rPr>
                <a:t>직장 내 괴롭힘 어떻게 예방할 </a:t>
              </a:r>
            </a:p>
            <a:p>
              <a:r>
                <a:rPr lang="ko-KR" altLang="en-US" sz="2800" b="1" spc="-300">
                  <a:gradFill>
                    <a:gsLst>
                      <a:gs pos="10000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+mn-ea"/>
                </a:rPr>
                <a:t>수 있을까요</a:t>
              </a:r>
              <a:r>
                <a:rPr lang="en-US" altLang="ko-KR" sz="2800" b="1" spc="-300">
                  <a:gradFill>
                    <a:gsLst>
                      <a:gs pos="10000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+mn-ea"/>
                </a:rPr>
                <a:t>?</a:t>
              </a:r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6D93395A-DA68-BEDF-74D9-490E9C4AB0B8}"/>
                </a:ext>
              </a:extLst>
            </p:cNvPr>
            <p:cNvGrpSpPr/>
            <p:nvPr/>
          </p:nvGrpSpPr>
          <p:grpSpPr>
            <a:xfrm>
              <a:off x="4061317" y="2222294"/>
              <a:ext cx="501158" cy="501158"/>
              <a:chOff x="1031384" y="2428067"/>
              <a:chExt cx="302116" cy="302116"/>
            </a:xfrm>
          </p:grpSpPr>
          <p:sp>
            <p:nvSpPr>
              <p:cNvPr id="22" name="타원 21">
                <a:extLst>
                  <a:ext uri="{FF2B5EF4-FFF2-40B4-BE49-F238E27FC236}">
                    <a16:creationId xmlns:a16="http://schemas.microsoft.com/office/drawing/2014/main" id="{5C0FBE1B-0A0A-370A-844C-D9F494ECEBB5}"/>
                  </a:ext>
                </a:extLst>
              </p:cNvPr>
              <p:cNvSpPr/>
              <p:nvPr/>
            </p:nvSpPr>
            <p:spPr>
              <a:xfrm>
                <a:off x="1031384" y="2428067"/>
                <a:ext cx="302116" cy="3021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18900000" scaled="1"/>
                <a:tileRect/>
              </a:gradFill>
              <a:ln w="6350"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" name="타원 22">
                <a:extLst>
                  <a:ext uri="{FF2B5EF4-FFF2-40B4-BE49-F238E27FC236}">
                    <a16:creationId xmlns:a16="http://schemas.microsoft.com/office/drawing/2014/main" id="{F31CA3AF-6636-9061-D9FD-11E55E2459E0}"/>
                  </a:ext>
                </a:extLst>
              </p:cNvPr>
              <p:cNvSpPr/>
              <p:nvPr/>
            </p:nvSpPr>
            <p:spPr>
              <a:xfrm>
                <a:off x="1062340" y="2459023"/>
                <a:ext cx="240204" cy="240204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95000"/>
                      <a:lumOff val="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ctr"/>
              <a:lstStyle/>
              <a:p>
                <a:pPr algn="ctr"/>
                <a:r>
                  <a:rPr lang="en-US" altLang="ko-KR" sz="2000" b="1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  <a:latin typeface="HY견명조" panose="02030600000101010101" pitchFamily="18" charset="-127"/>
                    <a:ea typeface="HY견명조" panose="02030600000101010101" pitchFamily="18" charset="-127"/>
                  </a:rPr>
                  <a:t>Ⅳ</a:t>
                </a: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2EFB02-E278-2523-4C86-25B1ED6AF732}"/>
              </a:ext>
            </a:extLst>
          </p:cNvPr>
          <p:cNvSpPr txBox="1"/>
          <p:nvPr/>
        </p:nvSpPr>
        <p:spPr>
          <a:xfrm>
            <a:off x="1450763" y="3195966"/>
            <a:ext cx="2092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ko-KR" sz="2400" b="1">
                <a:gradFill>
                  <a:gsLst>
                    <a:gs pos="100000">
                      <a:srgbClr val="1F82E7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CONTENTS</a:t>
            </a:r>
            <a:endParaRPr lang="ko-KR" altLang="en-US" sz="2400" b="1">
              <a:gradFill>
                <a:gsLst>
                  <a:gs pos="100000">
                    <a:srgbClr val="1F82E7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4983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C2F691E-BBA3-81C6-559B-993881B988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Ⅳ</a:t>
            </a:r>
            <a:endParaRPr lang="ko-KR" altLang="en-US"/>
          </a:p>
        </p:txBody>
      </p:sp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4D5F320-015B-16E2-FAAF-78AF7230C1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 어떻게 예방할 수 있을까요</a:t>
            </a:r>
            <a:r>
              <a:rPr lang="en-US" altLang="ko-KR"/>
              <a:t>? </a:t>
            </a:r>
            <a:endParaRPr lang="ko-KR" altLang="en-US"/>
          </a:p>
        </p:txBody>
      </p:sp>
      <p:sp>
        <p:nvSpPr>
          <p:cNvPr id="7" name="자유형: 도형 6">
            <a:extLst>
              <a:ext uri="{FF2B5EF4-FFF2-40B4-BE49-F238E27FC236}">
                <a16:creationId xmlns:a16="http://schemas.microsoft.com/office/drawing/2014/main" id="{44339789-87F4-3463-EEB0-7204B9140408}"/>
              </a:ext>
            </a:extLst>
          </p:cNvPr>
          <p:cNvSpPr/>
          <p:nvPr/>
        </p:nvSpPr>
        <p:spPr>
          <a:xfrm>
            <a:off x="635592" y="1219200"/>
            <a:ext cx="7374989" cy="288397"/>
          </a:xfrm>
          <a:custGeom>
            <a:avLst/>
            <a:gdLst>
              <a:gd name="connsiteX0" fmla="*/ 120600 w 7374989"/>
              <a:gd name="connsiteY0" fmla="*/ 0 h 288397"/>
              <a:gd name="connsiteX1" fmla="*/ 2354924 w 7374989"/>
              <a:gd name="connsiteY1" fmla="*/ 0 h 288397"/>
              <a:gd name="connsiteX2" fmla="*/ 4712701 w 7374989"/>
              <a:gd name="connsiteY2" fmla="*/ 0 h 288397"/>
              <a:gd name="connsiteX3" fmla="*/ 4984159 w 7374989"/>
              <a:gd name="connsiteY3" fmla="*/ 0 h 288397"/>
              <a:gd name="connsiteX4" fmla="*/ 5578397 w 7374989"/>
              <a:gd name="connsiteY4" fmla="*/ 0 h 288397"/>
              <a:gd name="connsiteX5" fmla="*/ 5679481 w 7374989"/>
              <a:gd name="connsiteY5" fmla="*/ 0 h 288397"/>
              <a:gd name="connsiteX6" fmla="*/ 7254343 w 7374989"/>
              <a:gd name="connsiteY6" fmla="*/ 0 h 288397"/>
              <a:gd name="connsiteX7" fmla="*/ 7340325 w 7374989"/>
              <a:gd name="connsiteY7" fmla="*/ 73273 h 288397"/>
              <a:gd name="connsiteX8" fmla="*/ 7374989 w 7374989"/>
              <a:gd name="connsiteY8" fmla="*/ 288396 h 288397"/>
              <a:gd name="connsiteX9" fmla="*/ 5679481 w 7374989"/>
              <a:gd name="connsiteY9" fmla="*/ 288396 h 288397"/>
              <a:gd name="connsiteX10" fmla="*/ 5578397 w 7374989"/>
              <a:gd name="connsiteY10" fmla="*/ 288396 h 288397"/>
              <a:gd name="connsiteX11" fmla="*/ 4984159 w 7374989"/>
              <a:gd name="connsiteY11" fmla="*/ 288396 h 288397"/>
              <a:gd name="connsiteX12" fmla="*/ 4712701 w 7374989"/>
              <a:gd name="connsiteY12" fmla="*/ 288396 h 288397"/>
              <a:gd name="connsiteX13" fmla="*/ 1946351 w 7374989"/>
              <a:gd name="connsiteY13" fmla="*/ 288396 h 288397"/>
              <a:gd name="connsiteX14" fmla="*/ 1946351 w 7374989"/>
              <a:gd name="connsiteY14" fmla="*/ 288397 h 288397"/>
              <a:gd name="connsiteX15" fmla="*/ 0 w 7374989"/>
              <a:gd name="connsiteY15" fmla="*/ 288397 h 288397"/>
              <a:gd name="connsiteX16" fmla="*/ 34766 w 7374989"/>
              <a:gd name="connsiteY16" fmla="*/ 73273 h 288397"/>
              <a:gd name="connsiteX17" fmla="*/ 120600 w 7374989"/>
              <a:gd name="connsiteY17" fmla="*/ 0 h 288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374989" h="288397">
                <a:moveTo>
                  <a:pt x="120600" y="0"/>
                </a:moveTo>
                <a:lnTo>
                  <a:pt x="2354924" y="0"/>
                </a:lnTo>
                <a:lnTo>
                  <a:pt x="4712701" y="0"/>
                </a:lnTo>
                <a:lnTo>
                  <a:pt x="4984159" y="0"/>
                </a:lnTo>
                <a:lnTo>
                  <a:pt x="5578397" y="0"/>
                </a:lnTo>
                <a:lnTo>
                  <a:pt x="5679481" y="0"/>
                </a:lnTo>
                <a:lnTo>
                  <a:pt x="7254343" y="0"/>
                </a:lnTo>
                <a:cubicBezTo>
                  <a:pt x="7297110" y="-23"/>
                  <a:pt x="7333565" y="31038"/>
                  <a:pt x="7340325" y="73273"/>
                </a:cubicBezTo>
                <a:lnTo>
                  <a:pt x="7374989" y="288396"/>
                </a:lnTo>
                <a:lnTo>
                  <a:pt x="5679481" y="288396"/>
                </a:lnTo>
                <a:lnTo>
                  <a:pt x="5578397" y="288396"/>
                </a:lnTo>
                <a:lnTo>
                  <a:pt x="4984159" y="288396"/>
                </a:lnTo>
                <a:lnTo>
                  <a:pt x="4712701" y="288396"/>
                </a:lnTo>
                <a:lnTo>
                  <a:pt x="1946351" y="288396"/>
                </a:lnTo>
                <a:lnTo>
                  <a:pt x="1946351" y="288397"/>
                </a:lnTo>
                <a:lnTo>
                  <a:pt x="0" y="288397"/>
                </a:lnTo>
                <a:lnTo>
                  <a:pt x="34766" y="73273"/>
                </a:lnTo>
                <a:cubicBezTo>
                  <a:pt x="41465" y="31061"/>
                  <a:pt x="77862" y="-13"/>
                  <a:pt x="1206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schemeClr val="lt1"/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0ACBBC74-04F9-90DC-B8F0-AE45AB822AE9}"/>
              </a:ext>
            </a:extLst>
          </p:cNvPr>
          <p:cNvCxnSpPr>
            <a:cxnSpLocks/>
          </p:cNvCxnSpPr>
          <p:nvPr/>
        </p:nvCxnSpPr>
        <p:spPr>
          <a:xfrm>
            <a:off x="3501411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4BDA59C-52BE-ED1D-6D9E-E138DB87B88C}"/>
              </a:ext>
            </a:extLst>
          </p:cNvPr>
          <p:cNvSpPr txBox="1"/>
          <p:nvPr/>
        </p:nvSpPr>
        <p:spPr>
          <a:xfrm rot="10800000" flipV="1">
            <a:off x="2555919" y="1263066"/>
            <a:ext cx="38792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Tips 2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5F9E3B5-3B9D-C2A2-9164-6ECF0A5323B4}"/>
              </a:ext>
            </a:extLst>
          </p:cNvPr>
          <p:cNvSpPr txBox="1"/>
          <p:nvPr/>
        </p:nvSpPr>
        <p:spPr>
          <a:xfrm rot="10800000" flipV="1">
            <a:off x="4058975" y="1263066"/>
            <a:ext cx="38792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Tips 3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19E397-13BD-4018-DC49-63280F9AC183}"/>
              </a:ext>
            </a:extLst>
          </p:cNvPr>
          <p:cNvSpPr txBox="1"/>
          <p:nvPr/>
        </p:nvSpPr>
        <p:spPr>
          <a:xfrm rot="10800000">
            <a:off x="1197453" y="1303794"/>
            <a:ext cx="501364" cy="17415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z="1100" spc="-1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rPr>
              <a:t>채권 위임</a:t>
            </a: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7F3876AA-B749-D486-FB43-4117B9D0AC74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2252595" y="1255630"/>
            <a:ext cx="0" cy="257456"/>
          </a:xfrm>
          <a:prstGeom prst="line">
            <a:avLst/>
          </a:prstGeom>
          <a:ln w="9525">
            <a:solidFill>
              <a:srgbClr val="F2F2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DA9FE048-17FC-BA27-E7E1-6345ED566963}"/>
              </a:ext>
            </a:extLst>
          </p:cNvPr>
          <p:cNvSpPr txBox="1"/>
          <p:nvPr/>
        </p:nvSpPr>
        <p:spPr>
          <a:xfrm rot="10800000" flipV="1">
            <a:off x="5562031" y="1263066"/>
            <a:ext cx="38792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Tips 4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B3D0D45-B969-01CF-4C6F-4A5DA169809D}"/>
              </a:ext>
            </a:extLst>
          </p:cNvPr>
          <p:cNvSpPr txBox="1"/>
          <p:nvPr/>
        </p:nvSpPr>
        <p:spPr>
          <a:xfrm rot="10800000" flipV="1">
            <a:off x="7065087" y="1263066"/>
            <a:ext cx="38792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Tips 5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26" name="자유형: 도형 25">
            <a:extLst>
              <a:ext uri="{FF2B5EF4-FFF2-40B4-BE49-F238E27FC236}">
                <a16:creationId xmlns:a16="http://schemas.microsoft.com/office/drawing/2014/main" id="{4C4DD4A5-5B1F-7C5A-E523-AB76EE5ACE26}"/>
              </a:ext>
            </a:extLst>
          </p:cNvPr>
          <p:cNvSpPr/>
          <p:nvPr/>
        </p:nvSpPr>
        <p:spPr>
          <a:xfrm flipH="1">
            <a:off x="482350" y="1155700"/>
            <a:ext cx="1697751" cy="350038"/>
          </a:xfrm>
          <a:custGeom>
            <a:avLst/>
            <a:gdLst>
              <a:gd name="connsiteX0" fmla="*/ 1462691 w 1697751"/>
              <a:gd name="connsiteY0" fmla="*/ 0 h 350038"/>
              <a:gd name="connsiteX1" fmla="*/ 1379582 w 1697751"/>
              <a:gd name="connsiteY1" fmla="*/ 0 h 350038"/>
              <a:gd name="connsiteX2" fmla="*/ 1158689 w 1697751"/>
              <a:gd name="connsiteY2" fmla="*/ 0 h 350038"/>
              <a:gd name="connsiteX3" fmla="*/ 940675 w 1697751"/>
              <a:gd name="connsiteY3" fmla="*/ 0 h 350038"/>
              <a:gd name="connsiteX4" fmla="*/ 514049 w 1697751"/>
              <a:gd name="connsiteY4" fmla="*/ 0 h 350038"/>
              <a:gd name="connsiteX5" fmla="*/ 481285 w 1697751"/>
              <a:gd name="connsiteY5" fmla="*/ 0 h 350038"/>
              <a:gd name="connsiteX6" fmla="*/ 235059 w 1697751"/>
              <a:gd name="connsiteY6" fmla="*/ 0 h 350038"/>
              <a:gd name="connsiteX7" fmla="*/ 145289 w 1697751"/>
              <a:gd name="connsiteY7" fmla="*/ 76635 h 350038"/>
              <a:gd name="connsiteX8" fmla="*/ 119954 w 1697751"/>
              <a:gd name="connsiteY8" fmla="*/ 269154 h 350038"/>
              <a:gd name="connsiteX9" fmla="*/ 37065 w 1697751"/>
              <a:gd name="connsiteY9" fmla="*/ 341877 h 350038"/>
              <a:gd name="connsiteX10" fmla="*/ 0 w 1697751"/>
              <a:gd name="connsiteY10" fmla="*/ 341877 h 350038"/>
              <a:gd name="connsiteX11" fmla="*/ 0 w 1697751"/>
              <a:gd name="connsiteY11" fmla="*/ 350038 h 350038"/>
              <a:gd name="connsiteX12" fmla="*/ 481285 w 1697751"/>
              <a:gd name="connsiteY12" fmla="*/ 350038 h 350038"/>
              <a:gd name="connsiteX13" fmla="*/ 514049 w 1697751"/>
              <a:gd name="connsiteY13" fmla="*/ 350038 h 350038"/>
              <a:gd name="connsiteX14" fmla="*/ 1158689 w 1697751"/>
              <a:gd name="connsiteY14" fmla="*/ 350038 h 350038"/>
              <a:gd name="connsiteX15" fmla="*/ 1379582 w 1697751"/>
              <a:gd name="connsiteY15" fmla="*/ 350038 h 350038"/>
              <a:gd name="connsiteX16" fmla="*/ 1697751 w 1697751"/>
              <a:gd name="connsiteY16" fmla="*/ 350038 h 350038"/>
              <a:gd name="connsiteX17" fmla="*/ 1697751 w 1697751"/>
              <a:gd name="connsiteY17" fmla="*/ 341877 h 350038"/>
              <a:gd name="connsiteX18" fmla="*/ 1660686 w 1697751"/>
              <a:gd name="connsiteY18" fmla="*/ 341877 h 350038"/>
              <a:gd name="connsiteX19" fmla="*/ 1577796 w 1697751"/>
              <a:gd name="connsiteY19" fmla="*/ 269154 h 350038"/>
              <a:gd name="connsiteX20" fmla="*/ 1552461 w 1697751"/>
              <a:gd name="connsiteY20" fmla="*/ 76635 h 350038"/>
              <a:gd name="connsiteX21" fmla="*/ 1462691 w 1697751"/>
              <a:gd name="connsiteY21" fmla="*/ 0 h 350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97751" h="350038">
                <a:moveTo>
                  <a:pt x="1462691" y="0"/>
                </a:moveTo>
                <a:lnTo>
                  <a:pt x="1379582" y="0"/>
                </a:lnTo>
                <a:lnTo>
                  <a:pt x="1158689" y="0"/>
                </a:lnTo>
                <a:lnTo>
                  <a:pt x="940675" y="0"/>
                </a:lnTo>
                <a:lnTo>
                  <a:pt x="514049" y="0"/>
                </a:lnTo>
                <a:lnTo>
                  <a:pt x="481285" y="0"/>
                </a:lnTo>
                <a:lnTo>
                  <a:pt x="235059" y="0"/>
                </a:lnTo>
                <a:cubicBezTo>
                  <a:pt x="190361" y="-14"/>
                  <a:pt x="152297" y="32487"/>
                  <a:pt x="145289" y="76635"/>
                </a:cubicBezTo>
                <a:lnTo>
                  <a:pt x="119954" y="269154"/>
                </a:lnTo>
                <a:cubicBezTo>
                  <a:pt x="114589" y="310818"/>
                  <a:pt x="79071" y="341984"/>
                  <a:pt x="37065" y="341877"/>
                </a:cubicBezTo>
                <a:lnTo>
                  <a:pt x="0" y="341877"/>
                </a:lnTo>
                <a:lnTo>
                  <a:pt x="0" y="350038"/>
                </a:lnTo>
                <a:lnTo>
                  <a:pt x="481285" y="350038"/>
                </a:lnTo>
                <a:lnTo>
                  <a:pt x="514049" y="350038"/>
                </a:lnTo>
                <a:lnTo>
                  <a:pt x="1158689" y="350038"/>
                </a:lnTo>
                <a:lnTo>
                  <a:pt x="1379582" y="350038"/>
                </a:lnTo>
                <a:lnTo>
                  <a:pt x="1697751" y="350038"/>
                </a:lnTo>
                <a:lnTo>
                  <a:pt x="1697751" y="341877"/>
                </a:lnTo>
                <a:lnTo>
                  <a:pt x="1660686" y="341877"/>
                </a:lnTo>
                <a:cubicBezTo>
                  <a:pt x="1618680" y="341984"/>
                  <a:pt x="1583162" y="310818"/>
                  <a:pt x="1577796" y="269154"/>
                </a:cubicBezTo>
                <a:lnTo>
                  <a:pt x="1552461" y="76635"/>
                </a:lnTo>
                <a:cubicBezTo>
                  <a:pt x="1545453" y="32487"/>
                  <a:pt x="1507390" y="-14"/>
                  <a:pt x="1462691" y="0"/>
                </a:cubicBezTo>
                <a:close/>
              </a:path>
            </a:pathLst>
          </a:custGeom>
          <a:solidFill>
            <a:srgbClr val="074DB5"/>
          </a:solidFill>
          <a:ln w="15875">
            <a:noFill/>
          </a:ln>
          <a:effectLst>
            <a:outerShdw blurRad="1270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gradFill>
                <a:gsLst>
                  <a:gs pos="100000">
                    <a:prstClr val="black"/>
                  </a:gs>
                  <a:gs pos="100000">
                    <a:prstClr val="white"/>
                  </a:gs>
                </a:gsLst>
              </a:gradFill>
              <a:latin typeface="Arial"/>
              <a:ea typeface="나눔스퀘어 Bold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BEA70EF-A99B-E99B-0F83-4E766AF15B9B}"/>
              </a:ext>
            </a:extLst>
          </p:cNvPr>
          <p:cNvSpPr txBox="1"/>
          <p:nvPr/>
        </p:nvSpPr>
        <p:spPr>
          <a:xfrm rot="10800000" flipV="1">
            <a:off x="1047494" y="1204698"/>
            <a:ext cx="567464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</a:rPr>
              <a:t>Tips</a:t>
            </a:r>
            <a:r>
              <a:rPr lang="en-US" altLang="ko-KR" spc="-150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 </a:t>
            </a:r>
            <a:r>
              <a:rPr lang="en-US" altLang="ko-KR" b="1" spc="-150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1</a:t>
            </a:r>
            <a:endParaRPr lang="ko-KR" altLang="en-US" b="1" spc="-150" dirty="0">
              <a:gradFill>
                <a:gsLst>
                  <a:gs pos="100000">
                    <a:schemeClr val="bg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5ED46B14-AE78-7158-D0A1-2387A8B06626}"/>
              </a:ext>
            </a:extLst>
          </p:cNvPr>
          <p:cNvCxnSpPr>
            <a:cxnSpLocks/>
          </p:cNvCxnSpPr>
          <p:nvPr/>
        </p:nvCxnSpPr>
        <p:spPr>
          <a:xfrm>
            <a:off x="5004467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id="{045A7EFF-1AAA-D16E-2736-BD278C9971E0}"/>
              </a:ext>
            </a:extLst>
          </p:cNvPr>
          <p:cNvCxnSpPr>
            <a:cxnSpLocks/>
          </p:cNvCxnSpPr>
          <p:nvPr/>
        </p:nvCxnSpPr>
        <p:spPr>
          <a:xfrm>
            <a:off x="6507523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사각형: 둥근 한쪽 모서리 29">
            <a:extLst>
              <a:ext uri="{FF2B5EF4-FFF2-40B4-BE49-F238E27FC236}">
                <a16:creationId xmlns:a16="http://schemas.microsoft.com/office/drawing/2014/main" id="{C3703394-BE87-7038-BE57-CE0647B1D671}"/>
              </a:ext>
            </a:extLst>
          </p:cNvPr>
          <p:cNvSpPr/>
          <p:nvPr/>
        </p:nvSpPr>
        <p:spPr>
          <a:xfrm rot="10800000">
            <a:off x="482350" y="1507597"/>
            <a:ext cx="11709650" cy="583642"/>
          </a:xfrm>
          <a:prstGeom prst="round1Rect">
            <a:avLst>
              <a:gd name="adj" fmla="val 27547"/>
            </a:avLst>
          </a:prstGeom>
          <a:solidFill>
            <a:srgbClr val="074D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A33D7C-7669-7B54-113C-FB6DAA407767}"/>
              </a:ext>
            </a:extLst>
          </p:cNvPr>
          <p:cNvSpPr txBox="1"/>
          <p:nvPr/>
        </p:nvSpPr>
        <p:spPr>
          <a:xfrm>
            <a:off x="672850" y="1643765"/>
            <a:ext cx="5783635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1800"/>
              </a:spcBef>
            </a:pPr>
            <a:r>
              <a:rPr lang="ko-KR" altLang="en-US" sz="2000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최고경영자의 직장 내 괴롭힘 근절 정책 선언 및 알리기</a:t>
            </a:r>
            <a:endParaRPr lang="en-US" altLang="ko-KR" sz="2000" spc="-150">
              <a:gradFill>
                <a:gsLst>
                  <a:gs pos="100000">
                    <a:schemeClr val="bg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A1510C83-E600-63B8-0144-DC059249FE17}"/>
              </a:ext>
            </a:extLst>
          </p:cNvPr>
          <p:cNvCxnSpPr>
            <a:cxnSpLocks/>
          </p:cNvCxnSpPr>
          <p:nvPr/>
        </p:nvCxnSpPr>
        <p:spPr>
          <a:xfrm>
            <a:off x="482600" y="1499833"/>
            <a:ext cx="11722100" cy="0"/>
          </a:xfrm>
          <a:prstGeom prst="line">
            <a:avLst/>
          </a:prstGeom>
          <a:ln w="22225">
            <a:solidFill>
              <a:srgbClr val="074D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159B44FD-71A3-FCBF-F5FD-EA42A8249F70}"/>
              </a:ext>
            </a:extLst>
          </p:cNvPr>
          <p:cNvGrpSpPr/>
          <p:nvPr/>
        </p:nvGrpSpPr>
        <p:grpSpPr>
          <a:xfrm>
            <a:off x="533680" y="2240938"/>
            <a:ext cx="11155235" cy="592470"/>
            <a:chOff x="533680" y="1314640"/>
            <a:chExt cx="11155235" cy="592470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70AADE82-B89D-497D-EB26-727BAE6E3B89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37" name="Freeform 5">
                <a:extLst>
                  <a:ext uri="{FF2B5EF4-FFF2-40B4-BE49-F238E27FC236}">
                    <a16:creationId xmlns:a16="http://schemas.microsoft.com/office/drawing/2014/main" id="{53CA4EBC-2D13-5ACB-A208-8B395891F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E5F8A725-C3B2-DCB0-1532-E5CAEE4A56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DA86243-C7D0-D26A-3FDB-127F62B44B1E}"/>
                </a:ext>
              </a:extLst>
            </p:cNvPr>
            <p:cNvSpPr txBox="1"/>
            <p:nvPr/>
          </p:nvSpPr>
          <p:spPr>
            <a:xfrm>
              <a:off x="806128" y="1314640"/>
              <a:ext cx="10882787" cy="59247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사업주 등 최고 경영자가 적극적인 의지를 가지고 직장 내 괴롭힘 근절 메시지를 선언하는 것이 효과적인 예방조치의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첫걸음</a:t>
              </a:r>
            </a:p>
          </p:txBody>
        </p: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5B508677-D74E-9F7A-50AE-CE0B34BAA3B3}"/>
              </a:ext>
            </a:extLst>
          </p:cNvPr>
          <p:cNvGrpSpPr/>
          <p:nvPr/>
        </p:nvGrpSpPr>
        <p:grpSpPr>
          <a:xfrm>
            <a:off x="533680" y="2939896"/>
            <a:ext cx="11219356" cy="592470"/>
            <a:chOff x="533680" y="1314640"/>
            <a:chExt cx="11219356" cy="592470"/>
          </a:xfrm>
        </p:grpSpPr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id="{D3F50A9C-254C-8AFA-54F9-544B9D272CC9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42" name="Freeform 5">
                <a:extLst>
                  <a:ext uri="{FF2B5EF4-FFF2-40B4-BE49-F238E27FC236}">
                    <a16:creationId xmlns:a16="http://schemas.microsoft.com/office/drawing/2014/main" id="{65DEAA9D-C530-14D5-E825-4232F7659C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" name="Freeform 6">
                <a:extLst>
                  <a:ext uri="{FF2B5EF4-FFF2-40B4-BE49-F238E27FC236}">
                    <a16:creationId xmlns:a16="http://schemas.microsoft.com/office/drawing/2014/main" id="{A32E4B63-EF19-EA9A-C558-D7F0B8FEB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4499638-C544-2288-13C5-B54E88239C68}"/>
                </a:ext>
              </a:extLst>
            </p:cNvPr>
            <p:cNvSpPr txBox="1"/>
            <p:nvPr/>
          </p:nvSpPr>
          <p:spPr>
            <a:xfrm>
              <a:off x="806128" y="1314640"/>
              <a:ext cx="10946908" cy="59247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괴롭힘에 대한 무관용 원칙을 확립하고</a:t>
              </a: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누구에게나 동일하게 적용된다는 사실과 함께</a:t>
              </a: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정책을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직원들에게 교육 및 전파해야 할 필요성</a:t>
              </a: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</a:t>
              </a:r>
            </a:p>
          </p:txBody>
        </p:sp>
      </p:grp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B0CBB15E-62D1-F05B-D893-20D3AB4A55DC}"/>
              </a:ext>
            </a:extLst>
          </p:cNvPr>
          <p:cNvSpPr/>
          <p:nvPr/>
        </p:nvSpPr>
        <p:spPr>
          <a:xfrm>
            <a:off x="482350" y="3657600"/>
            <a:ext cx="11227050" cy="2705101"/>
          </a:xfrm>
          <a:prstGeom prst="roundRect">
            <a:avLst>
              <a:gd name="adj" fmla="val 6694"/>
            </a:avLst>
          </a:prstGeom>
          <a:solidFill>
            <a:srgbClr val="FFF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사각형: 둥근 모서리 52">
            <a:extLst>
              <a:ext uri="{FF2B5EF4-FFF2-40B4-BE49-F238E27FC236}">
                <a16:creationId xmlns:a16="http://schemas.microsoft.com/office/drawing/2014/main" id="{77B20313-DAD9-77FD-F835-0FF86CF756BC}"/>
              </a:ext>
            </a:extLst>
          </p:cNvPr>
          <p:cNvSpPr/>
          <p:nvPr/>
        </p:nvSpPr>
        <p:spPr>
          <a:xfrm>
            <a:off x="2573555" y="3763478"/>
            <a:ext cx="9026893" cy="2504881"/>
          </a:xfrm>
          <a:prstGeom prst="roundRect">
            <a:avLst>
              <a:gd name="adj" fmla="val 4108"/>
            </a:avLst>
          </a:prstGeom>
          <a:solidFill>
            <a:schemeClr val="bg1"/>
          </a:solidFill>
          <a:ln w="22225">
            <a:solidFill>
              <a:srgbClr val="FBDEA3"/>
            </a:solidFill>
          </a:ln>
          <a:effectLst>
            <a:outerShdw blurRad="50800" dist="38100" dir="2700000" algn="tl" rotWithShape="0">
              <a:schemeClr val="bg1">
                <a:alpha val="6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b="1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58ECAC6-A270-E392-CD8C-DC9F7A489DC6}"/>
              </a:ext>
            </a:extLst>
          </p:cNvPr>
          <p:cNvSpPr txBox="1"/>
          <p:nvPr/>
        </p:nvSpPr>
        <p:spPr>
          <a:xfrm>
            <a:off x="767775" y="4231915"/>
            <a:ext cx="1564531" cy="65402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300"/>
              </a:spcBef>
            </a:pPr>
            <a:r>
              <a:rPr lang="ko-KR" altLang="en-US" sz="2000" b="1" spc="-15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직장 내 괴롭힘</a:t>
            </a:r>
            <a:endParaRPr lang="en-US" altLang="ko-KR" sz="2000" b="1" spc="-15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  <a:p>
            <a:pPr>
              <a:spcBef>
                <a:spcPts val="300"/>
              </a:spcBef>
            </a:pPr>
            <a:r>
              <a:rPr lang="ko-KR" altLang="en-US" sz="2000" b="1" spc="-15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정책 우수사례</a:t>
            </a:r>
          </a:p>
        </p:txBody>
      </p:sp>
      <p:pic>
        <p:nvPicPr>
          <p:cNvPr id="109" name="그림 108">
            <a:extLst>
              <a:ext uri="{FF2B5EF4-FFF2-40B4-BE49-F238E27FC236}">
                <a16:creationId xmlns:a16="http://schemas.microsoft.com/office/drawing/2014/main" id="{0036EFBB-481D-FDB3-98CF-C932F04D20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402"/>
          <a:stretch/>
        </p:blipFill>
        <p:spPr>
          <a:xfrm>
            <a:off x="666630" y="5024734"/>
            <a:ext cx="1766820" cy="1337967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283B4020-B725-46A1-83F3-8AA70CB8E759}"/>
              </a:ext>
            </a:extLst>
          </p:cNvPr>
          <p:cNvGrpSpPr/>
          <p:nvPr/>
        </p:nvGrpSpPr>
        <p:grpSpPr>
          <a:xfrm>
            <a:off x="2738859" y="3894912"/>
            <a:ext cx="8628711" cy="2242012"/>
            <a:chOff x="2738859" y="3907777"/>
            <a:chExt cx="8628711" cy="2242012"/>
          </a:xfrm>
        </p:grpSpPr>
        <p:grpSp>
          <p:nvGrpSpPr>
            <p:cNvPr id="69" name="그룹 68">
              <a:extLst>
                <a:ext uri="{FF2B5EF4-FFF2-40B4-BE49-F238E27FC236}">
                  <a16:creationId xmlns:a16="http://schemas.microsoft.com/office/drawing/2014/main" id="{3CB53288-B80A-33A1-7987-7162FB5DF523}"/>
                </a:ext>
              </a:extLst>
            </p:cNvPr>
            <p:cNvGrpSpPr/>
            <p:nvPr/>
          </p:nvGrpSpPr>
          <p:grpSpPr>
            <a:xfrm>
              <a:off x="2738859" y="3907777"/>
              <a:ext cx="7517789" cy="668080"/>
              <a:chOff x="2809344" y="4449499"/>
              <a:chExt cx="7517789" cy="668080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37751A8A-D43D-539B-626A-9B67633942F7}"/>
                  </a:ext>
                </a:extLst>
              </p:cNvPr>
              <p:cNvSpPr txBox="1"/>
              <p:nvPr/>
            </p:nvSpPr>
            <p:spPr>
              <a:xfrm>
                <a:off x="3031866" y="4686692"/>
                <a:ext cx="729526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ko-KR" altLang="en-US" sz="1400" spc="-150" dirty="0" err="1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협력사ㆍ외주사</a:t>
                </a:r>
                <a:r>
                  <a:rPr lang="ko-KR" altLang="en-US" sz="140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 대상으로 매년 정기적으로 </a:t>
                </a:r>
                <a:r>
                  <a:rPr lang="ko-KR" altLang="en-US" sz="1400" spc="-150" dirty="0" err="1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원청사</a:t>
                </a:r>
                <a:r>
                  <a:rPr lang="ko-KR" altLang="en-US" sz="140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 갑질 행위 등에 대한 인간존중 설문조사를 실하는 등 </a:t>
                </a:r>
                <a:endParaRPr lang="en-US" altLang="ko-KR" sz="1400" spc="-15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endParaRPr>
              </a:p>
              <a:p>
                <a:r>
                  <a:rPr lang="ko-KR" altLang="en-US" sz="140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이해관계자의 인권을 보호하고 존중 함</a:t>
                </a:r>
                <a:r>
                  <a:rPr lang="en-US" altLang="ko-KR" sz="140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.</a:t>
                </a:r>
                <a:r>
                  <a:rPr lang="ko-KR" altLang="en-US" sz="140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 </a:t>
                </a:r>
                <a:endParaRPr lang="en-US" altLang="ko-KR" sz="1400" spc="-15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endParaRPr>
              </a:p>
            </p:txBody>
          </p:sp>
          <p:grpSp>
            <p:nvGrpSpPr>
              <p:cNvPr id="68" name="그룹 67">
                <a:extLst>
                  <a:ext uri="{FF2B5EF4-FFF2-40B4-BE49-F238E27FC236}">
                    <a16:creationId xmlns:a16="http://schemas.microsoft.com/office/drawing/2014/main" id="{AC892C52-48C7-1C9C-CC4E-33EE71E87582}"/>
                  </a:ext>
                </a:extLst>
              </p:cNvPr>
              <p:cNvGrpSpPr/>
              <p:nvPr/>
            </p:nvGrpSpPr>
            <p:grpSpPr>
              <a:xfrm>
                <a:off x="2809344" y="4449499"/>
                <a:ext cx="2115669" cy="215444"/>
                <a:chOff x="2809344" y="4449499"/>
                <a:chExt cx="2115669" cy="215444"/>
              </a:xfrm>
            </p:grpSpPr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8454B539-277D-4171-46B5-CB5C7D461539}"/>
                    </a:ext>
                  </a:extLst>
                </p:cNvPr>
                <p:cNvSpPr txBox="1"/>
                <p:nvPr/>
              </p:nvSpPr>
              <p:spPr>
                <a:xfrm>
                  <a:off x="3031866" y="4449499"/>
                  <a:ext cx="1893147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>
                    <a:spcBef>
                      <a:spcPts val="300"/>
                    </a:spcBef>
                  </a:pPr>
                  <a:r>
                    <a:rPr lang="ko-KR" altLang="en-US" sz="1400" b="1" spc="-150" dirty="0">
                      <a:gradFill>
                        <a:gsLst>
                          <a:gs pos="100000">
                            <a:schemeClr val="tx1"/>
                          </a:gs>
                          <a:gs pos="100000">
                            <a:srgbClr val="303B4A"/>
                          </a:gs>
                        </a:gsLst>
                        <a:lin ang="2700000" scaled="1"/>
                      </a:gradFill>
                    </a:rPr>
                    <a:t>윤리 딜레마 상담센터 운영</a:t>
                  </a:r>
                </a:p>
              </p:txBody>
            </p:sp>
            <p:sp>
              <p:nvSpPr>
                <p:cNvPr id="67" name="자유형: 도형 66">
                  <a:extLst>
                    <a:ext uri="{FF2B5EF4-FFF2-40B4-BE49-F238E27FC236}">
                      <a16:creationId xmlns:a16="http://schemas.microsoft.com/office/drawing/2014/main" id="{925FEE2A-2E17-A2F2-AFBD-3595E623E54D}"/>
                    </a:ext>
                  </a:extLst>
                </p:cNvPr>
                <p:cNvSpPr/>
                <p:nvPr/>
              </p:nvSpPr>
              <p:spPr>
                <a:xfrm>
                  <a:off x="2809344" y="4470040"/>
                  <a:ext cx="174362" cy="1743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376" h="333376">
                      <a:moveTo>
                        <a:pt x="166688" y="0"/>
                      </a:moveTo>
                      <a:cubicBezTo>
                        <a:pt x="258747" y="0"/>
                        <a:pt x="333376" y="74629"/>
                        <a:pt x="333376" y="166688"/>
                      </a:cubicBezTo>
                      <a:cubicBezTo>
                        <a:pt x="333376" y="212718"/>
                        <a:pt x="314719" y="254390"/>
                        <a:pt x="284554" y="284554"/>
                      </a:cubicBezTo>
                      <a:lnTo>
                        <a:pt x="232390" y="319724"/>
                      </a:lnTo>
                      <a:lnTo>
                        <a:pt x="232390" y="92154"/>
                      </a:lnTo>
                      <a:lnTo>
                        <a:pt x="164185" y="92154"/>
                      </a:lnTo>
                      <a:lnTo>
                        <a:pt x="137815" y="134965"/>
                      </a:lnTo>
                      <a:lnTo>
                        <a:pt x="187137" y="134965"/>
                      </a:lnTo>
                      <a:lnTo>
                        <a:pt x="187137" y="329248"/>
                      </a:lnTo>
                      <a:lnTo>
                        <a:pt x="166688" y="333376"/>
                      </a:lnTo>
                      <a:cubicBezTo>
                        <a:pt x="74629" y="333376"/>
                        <a:pt x="0" y="258747"/>
                        <a:pt x="0" y="166688"/>
                      </a:cubicBezTo>
                      <a:cubicBezTo>
                        <a:pt x="0" y="74629"/>
                        <a:pt x="74629" y="0"/>
                        <a:pt x="166688" y="0"/>
                      </a:cubicBezTo>
                      <a:close/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18" name="그룹 117">
              <a:extLst>
                <a:ext uri="{FF2B5EF4-FFF2-40B4-BE49-F238E27FC236}">
                  <a16:creationId xmlns:a16="http://schemas.microsoft.com/office/drawing/2014/main" id="{53E1608F-E0E8-09A4-9B6A-CF0B2B2E9713}"/>
                </a:ext>
              </a:extLst>
            </p:cNvPr>
            <p:cNvGrpSpPr/>
            <p:nvPr/>
          </p:nvGrpSpPr>
          <p:grpSpPr>
            <a:xfrm>
              <a:off x="2738859" y="4694743"/>
              <a:ext cx="8628711" cy="668080"/>
              <a:chOff x="2725181" y="5052520"/>
              <a:chExt cx="8628711" cy="668080"/>
            </a:xfrm>
          </p:grpSpPr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58204467-FF7C-B002-8359-E823474F0771}"/>
                  </a:ext>
                </a:extLst>
              </p:cNvPr>
              <p:cNvSpPr txBox="1"/>
              <p:nvPr/>
            </p:nvSpPr>
            <p:spPr>
              <a:xfrm>
                <a:off x="2946141" y="5289713"/>
                <a:ext cx="840775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ko-KR" altLang="en-US" sz="140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직장 내 괴롭힘 행위에 대한 인사조치 시 조사자의 주관을 최대한 배제하고 객관적으로 판단할 수 있도록 괴롭힘 심각도</a:t>
                </a:r>
                <a:r>
                  <a:rPr lang="en-US" altLang="ko-KR" sz="140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,</a:t>
                </a:r>
              </a:p>
              <a:p>
                <a:r>
                  <a:rPr lang="ko-KR" altLang="en-US" sz="140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신고자</a:t>
                </a:r>
                <a:r>
                  <a:rPr lang="en-US" altLang="ko-KR" sz="140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, </a:t>
                </a:r>
                <a:r>
                  <a:rPr lang="ko-KR" altLang="en-US" sz="140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반복성 등 </a:t>
                </a:r>
                <a:r>
                  <a:rPr lang="en-US" altLang="ko-KR" sz="140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8</a:t>
                </a:r>
                <a:r>
                  <a:rPr lang="ko-KR" altLang="en-US" sz="140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가지 항목을 점수화 하여 이에 따른 징계조치를 할 수 있도록 가이드 마련 및 시행 함</a:t>
                </a:r>
                <a:r>
                  <a:rPr lang="en-US" altLang="ko-KR" sz="140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.</a:t>
                </a:r>
                <a:endParaRPr lang="ko-KR" altLang="en-US" sz="1400" spc="-15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endParaRPr>
              </a:p>
            </p:txBody>
          </p:sp>
          <p:grpSp>
            <p:nvGrpSpPr>
              <p:cNvPr id="117" name="그룹 116">
                <a:extLst>
                  <a:ext uri="{FF2B5EF4-FFF2-40B4-BE49-F238E27FC236}">
                    <a16:creationId xmlns:a16="http://schemas.microsoft.com/office/drawing/2014/main" id="{423F4E98-1DBA-CDCB-1E32-09E405F02822}"/>
                  </a:ext>
                </a:extLst>
              </p:cNvPr>
              <p:cNvGrpSpPr/>
              <p:nvPr/>
            </p:nvGrpSpPr>
            <p:grpSpPr>
              <a:xfrm>
                <a:off x="2725181" y="5052520"/>
                <a:ext cx="3162471" cy="215444"/>
                <a:chOff x="2725181" y="5052520"/>
                <a:chExt cx="3162471" cy="215444"/>
              </a:xfrm>
            </p:grpSpPr>
            <p:sp>
              <p:nvSpPr>
                <p:cNvPr id="99" name="TextBox 98">
                  <a:extLst>
                    <a:ext uri="{FF2B5EF4-FFF2-40B4-BE49-F238E27FC236}">
                      <a16:creationId xmlns:a16="http://schemas.microsoft.com/office/drawing/2014/main" id="{BA938544-74BD-8D7B-2897-75A16FBA11AC}"/>
                    </a:ext>
                  </a:extLst>
                </p:cNvPr>
                <p:cNvSpPr txBox="1"/>
                <p:nvPr/>
              </p:nvSpPr>
              <p:spPr>
                <a:xfrm>
                  <a:off x="2946141" y="5052520"/>
                  <a:ext cx="2941511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>
                    <a:spcBef>
                      <a:spcPts val="300"/>
                    </a:spcBef>
                  </a:pPr>
                  <a:r>
                    <a:rPr lang="ko-KR" altLang="en-US" sz="1400" b="1" spc="-150" dirty="0">
                      <a:gradFill>
                        <a:gsLst>
                          <a:gs pos="100000">
                            <a:schemeClr val="tx1"/>
                          </a:gs>
                          <a:gs pos="100000">
                            <a:srgbClr val="303B4A"/>
                          </a:gs>
                        </a:gsLst>
                        <a:lin ang="2700000" scaled="1"/>
                      </a:gradFill>
                    </a:rPr>
                    <a:t>직장 내 괴롭힘 인사조치 표준가이드 시행</a:t>
                  </a:r>
                </a:p>
              </p:txBody>
            </p:sp>
            <p:sp>
              <p:nvSpPr>
                <p:cNvPr id="114" name="자유형: 도형 113">
                  <a:extLst>
                    <a:ext uri="{FF2B5EF4-FFF2-40B4-BE49-F238E27FC236}">
                      <a16:creationId xmlns:a16="http://schemas.microsoft.com/office/drawing/2014/main" id="{FB5C194E-9770-823C-3C9C-4BC478B4704D}"/>
                    </a:ext>
                  </a:extLst>
                </p:cNvPr>
                <p:cNvSpPr/>
                <p:nvPr/>
              </p:nvSpPr>
              <p:spPr>
                <a:xfrm>
                  <a:off x="2725181" y="5073842"/>
                  <a:ext cx="172800" cy="17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376" h="333376">
                      <a:moveTo>
                        <a:pt x="157911" y="331604"/>
                      </a:moveTo>
                      <a:lnTo>
                        <a:pt x="175465" y="331604"/>
                      </a:lnTo>
                      <a:lnTo>
                        <a:pt x="166688" y="333376"/>
                      </a:lnTo>
                      <a:close/>
                      <a:moveTo>
                        <a:pt x="166688" y="0"/>
                      </a:moveTo>
                      <a:cubicBezTo>
                        <a:pt x="258747" y="0"/>
                        <a:pt x="333376" y="74629"/>
                        <a:pt x="333376" y="166688"/>
                      </a:cubicBezTo>
                      <a:cubicBezTo>
                        <a:pt x="333376" y="212718"/>
                        <a:pt x="314719" y="254390"/>
                        <a:pt x="284554" y="284554"/>
                      </a:cubicBezTo>
                      <a:lnTo>
                        <a:pt x="277302" y="289444"/>
                      </a:lnTo>
                      <a:lnTo>
                        <a:pt x="197026" y="289444"/>
                      </a:lnTo>
                      <a:lnTo>
                        <a:pt x="223898" y="261120"/>
                      </a:lnTo>
                      <a:cubicBezTo>
                        <a:pt x="245395" y="238765"/>
                        <a:pt x="260188" y="219394"/>
                        <a:pt x="268277" y="203007"/>
                      </a:cubicBezTo>
                      <a:cubicBezTo>
                        <a:pt x="276366" y="186621"/>
                        <a:pt x="280411" y="171319"/>
                        <a:pt x="280411" y="157103"/>
                      </a:cubicBezTo>
                      <a:cubicBezTo>
                        <a:pt x="280411" y="145166"/>
                        <a:pt x="277074" y="133419"/>
                        <a:pt x="270400" y="121861"/>
                      </a:cubicBezTo>
                      <a:cubicBezTo>
                        <a:pt x="263726" y="110304"/>
                        <a:pt x="254827" y="101459"/>
                        <a:pt x="243704" y="95328"/>
                      </a:cubicBezTo>
                      <a:cubicBezTo>
                        <a:pt x="232580" y="89196"/>
                        <a:pt x="219748" y="86131"/>
                        <a:pt x="205206" y="86131"/>
                      </a:cubicBezTo>
                      <a:cubicBezTo>
                        <a:pt x="181657" y="86131"/>
                        <a:pt x="162367" y="93537"/>
                        <a:pt x="147337" y="108350"/>
                      </a:cubicBezTo>
                      <a:cubicBezTo>
                        <a:pt x="132307" y="123163"/>
                        <a:pt x="124195" y="143484"/>
                        <a:pt x="123002" y="169312"/>
                      </a:cubicBezTo>
                      <a:lnTo>
                        <a:pt x="167441" y="169312"/>
                      </a:lnTo>
                      <a:cubicBezTo>
                        <a:pt x="167875" y="156832"/>
                        <a:pt x="171347" y="146956"/>
                        <a:pt x="177859" y="139686"/>
                      </a:cubicBezTo>
                      <a:cubicBezTo>
                        <a:pt x="184370" y="132415"/>
                        <a:pt x="192509" y="128779"/>
                        <a:pt x="202276" y="128779"/>
                      </a:cubicBezTo>
                      <a:cubicBezTo>
                        <a:pt x="211934" y="128779"/>
                        <a:pt x="219829" y="131791"/>
                        <a:pt x="225960" y="137814"/>
                      </a:cubicBezTo>
                      <a:cubicBezTo>
                        <a:pt x="232092" y="143837"/>
                        <a:pt x="235158" y="151460"/>
                        <a:pt x="235158" y="160684"/>
                      </a:cubicBezTo>
                      <a:cubicBezTo>
                        <a:pt x="235158" y="169583"/>
                        <a:pt x="232200" y="179540"/>
                        <a:pt x="226286" y="190555"/>
                      </a:cubicBezTo>
                      <a:cubicBezTo>
                        <a:pt x="220372" y="201569"/>
                        <a:pt x="208461" y="216138"/>
                        <a:pt x="190556" y="234261"/>
                      </a:cubicBezTo>
                      <a:lnTo>
                        <a:pt x="116490" y="309792"/>
                      </a:lnTo>
                      <a:lnTo>
                        <a:pt x="116490" y="323242"/>
                      </a:lnTo>
                      <a:lnTo>
                        <a:pt x="101806" y="320277"/>
                      </a:lnTo>
                      <a:cubicBezTo>
                        <a:pt x="41979" y="294972"/>
                        <a:pt x="0" y="235732"/>
                        <a:pt x="0" y="166688"/>
                      </a:cubicBezTo>
                      <a:cubicBezTo>
                        <a:pt x="0" y="74629"/>
                        <a:pt x="74629" y="0"/>
                        <a:pt x="166688" y="0"/>
                      </a:cubicBezTo>
                      <a:close/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19" name="그룹 118">
              <a:extLst>
                <a:ext uri="{FF2B5EF4-FFF2-40B4-BE49-F238E27FC236}">
                  <a16:creationId xmlns:a16="http://schemas.microsoft.com/office/drawing/2014/main" id="{EB29D442-4258-7317-F773-D007511F5BA0}"/>
                </a:ext>
              </a:extLst>
            </p:cNvPr>
            <p:cNvGrpSpPr/>
            <p:nvPr/>
          </p:nvGrpSpPr>
          <p:grpSpPr>
            <a:xfrm>
              <a:off x="2738859" y="5481709"/>
              <a:ext cx="8221548" cy="668080"/>
              <a:chOff x="2725181" y="5678224"/>
              <a:chExt cx="8221548" cy="668080"/>
            </a:xfrm>
          </p:grpSpPr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8BE13D52-6CD2-FDD3-BE71-3C65424F6FB4}"/>
                  </a:ext>
                </a:extLst>
              </p:cNvPr>
              <p:cNvSpPr txBox="1"/>
              <p:nvPr/>
            </p:nvSpPr>
            <p:spPr>
              <a:xfrm>
                <a:off x="2946141" y="5915417"/>
                <a:ext cx="80005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ko-KR" altLang="en-US" sz="140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직장 내 괴롭힘 전담자를 지정하여 전 직원에게 알리고</a:t>
                </a:r>
                <a:r>
                  <a:rPr lang="en-US" altLang="ko-KR" sz="140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, </a:t>
                </a:r>
                <a:r>
                  <a:rPr lang="ko-KR" altLang="en-US" sz="140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직원들이 </a:t>
                </a:r>
                <a:r>
                  <a:rPr lang="ko-KR" altLang="en-US" sz="1400" spc="-150" dirty="0" err="1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신청시</a:t>
                </a:r>
                <a:r>
                  <a:rPr lang="ko-KR" altLang="en-US" sz="140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 찾아가는 방문상담을 실시하여 고층 등을</a:t>
                </a:r>
                <a:endParaRPr lang="en-US" altLang="ko-KR" sz="1400" spc="-15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endParaRPr>
              </a:p>
              <a:p>
                <a:r>
                  <a:rPr lang="ko-KR" altLang="en-US" sz="1400" spc="-150" dirty="0">
                    <a:gradFill>
                      <a:gsLst>
                        <a:gs pos="10000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청취하는 고민상담소 운영</a:t>
                </a:r>
              </a:p>
            </p:txBody>
          </p:sp>
          <p:grpSp>
            <p:nvGrpSpPr>
              <p:cNvPr id="116" name="그룹 115">
                <a:extLst>
                  <a:ext uri="{FF2B5EF4-FFF2-40B4-BE49-F238E27FC236}">
                    <a16:creationId xmlns:a16="http://schemas.microsoft.com/office/drawing/2014/main" id="{67576370-687C-1540-E198-A8FA71295C3F}"/>
                  </a:ext>
                </a:extLst>
              </p:cNvPr>
              <p:cNvGrpSpPr/>
              <p:nvPr/>
            </p:nvGrpSpPr>
            <p:grpSpPr>
              <a:xfrm>
                <a:off x="2725181" y="5678224"/>
                <a:ext cx="1429624" cy="215444"/>
                <a:chOff x="2725181" y="5678224"/>
                <a:chExt cx="1429624" cy="215444"/>
              </a:xfrm>
            </p:grpSpPr>
            <p:sp>
              <p:nvSpPr>
                <p:cNvPr id="105" name="TextBox 104">
                  <a:extLst>
                    <a:ext uri="{FF2B5EF4-FFF2-40B4-BE49-F238E27FC236}">
                      <a16:creationId xmlns:a16="http://schemas.microsoft.com/office/drawing/2014/main" id="{D401632D-966D-7FED-8969-AEF9C3FA8BF0}"/>
                    </a:ext>
                  </a:extLst>
                </p:cNvPr>
                <p:cNvSpPr txBox="1"/>
                <p:nvPr/>
              </p:nvSpPr>
              <p:spPr>
                <a:xfrm>
                  <a:off x="2946141" y="5678224"/>
                  <a:ext cx="1208664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>
                    <a:spcBef>
                      <a:spcPts val="300"/>
                    </a:spcBef>
                  </a:pPr>
                  <a:r>
                    <a:rPr lang="ko-KR" altLang="en-US" sz="1400" b="1" spc="-150" dirty="0">
                      <a:gradFill>
                        <a:gsLst>
                          <a:gs pos="100000">
                            <a:schemeClr val="tx1"/>
                          </a:gs>
                          <a:gs pos="100000">
                            <a:srgbClr val="303B4A"/>
                          </a:gs>
                        </a:gsLst>
                        <a:lin ang="2700000" scaled="1"/>
                      </a:gradFill>
                    </a:rPr>
                    <a:t>고민 상담소 운영</a:t>
                  </a:r>
                </a:p>
              </p:txBody>
            </p:sp>
            <p:sp>
              <p:nvSpPr>
                <p:cNvPr id="115" name="자유형: 도형 114">
                  <a:extLst>
                    <a:ext uri="{FF2B5EF4-FFF2-40B4-BE49-F238E27FC236}">
                      <a16:creationId xmlns:a16="http://schemas.microsoft.com/office/drawing/2014/main" id="{5402848F-BC02-5BC3-6D0F-60C4B848F3A1}"/>
                    </a:ext>
                  </a:extLst>
                </p:cNvPr>
                <p:cNvSpPr/>
                <p:nvPr/>
              </p:nvSpPr>
              <p:spPr>
                <a:xfrm>
                  <a:off x="2725181" y="5699546"/>
                  <a:ext cx="172800" cy="17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376" h="333376">
                      <a:moveTo>
                        <a:pt x="166688" y="0"/>
                      </a:moveTo>
                      <a:cubicBezTo>
                        <a:pt x="258747" y="0"/>
                        <a:pt x="333376" y="74629"/>
                        <a:pt x="333376" y="166688"/>
                      </a:cubicBezTo>
                      <a:cubicBezTo>
                        <a:pt x="333376" y="212718"/>
                        <a:pt x="314719" y="254390"/>
                        <a:pt x="284554" y="284554"/>
                      </a:cubicBezTo>
                      <a:lnTo>
                        <a:pt x="278951" y="288332"/>
                      </a:lnTo>
                      <a:lnTo>
                        <a:pt x="284480" y="260632"/>
                      </a:lnTo>
                      <a:cubicBezTo>
                        <a:pt x="284480" y="245981"/>
                        <a:pt x="280383" y="233257"/>
                        <a:pt x="272190" y="222460"/>
                      </a:cubicBezTo>
                      <a:cubicBezTo>
                        <a:pt x="263997" y="211662"/>
                        <a:pt x="252629" y="204093"/>
                        <a:pt x="238088" y="199752"/>
                      </a:cubicBezTo>
                      <a:cubicBezTo>
                        <a:pt x="249157" y="194326"/>
                        <a:pt x="257594" y="187218"/>
                        <a:pt x="263400" y="178427"/>
                      </a:cubicBezTo>
                      <a:cubicBezTo>
                        <a:pt x="269206" y="169637"/>
                        <a:pt x="272109" y="159925"/>
                        <a:pt x="272109" y="149290"/>
                      </a:cubicBezTo>
                      <a:cubicBezTo>
                        <a:pt x="272109" y="132143"/>
                        <a:pt x="265462" y="117330"/>
                        <a:pt x="252168" y="104851"/>
                      </a:cubicBezTo>
                      <a:cubicBezTo>
                        <a:pt x="238874" y="92371"/>
                        <a:pt x="222406" y="86131"/>
                        <a:pt x="202764" y="86131"/>
                      </a:cubicBezTo>
                      <a:cubicBezTo>
                        <a:pt x="180734" y="86131"/>
                        <a:pt x="162449" y="93619"/>
                        <a:pt x="147907" y="108594"/>
                      </a:cubicBezTo>
                      <a:cubicBezTo>
                        <a:pt x="137489" y="119338"/>
                        <a:pt x="131141" y="133554"/>
                        <a:pt x="128862" y="151243"/>
                      </a:cubicBezTo>
                      <a:lnTo>
                        <a:pt x="172650" y="151243"/>
                      </a:lnTo>
                      <a:cubicBezTo>
                        <a:pt x="174603" y="144949"/>
                        <a:pt x="178239" y="139821"/>
                        <a:pt x="183556" y="135860"/>
                      </a:cubicBezTo>
                      <a:cubicBezTo>
                        <a:pt x="188874" y="131899"/>
                        <a:pt x="194788" y="129919"/>
                        <a:pt x="201299" y="129919"/>
                      </a:cubicBezTo>
                      <a:cubicBezTo>
                        <a:pt x="208679" y="129919"/>
                        <a:pt x="214647" y="132062"/>
                        <a:pt x="219205" y="136349"/>
                      </a:cubicBezTo>
                      <a:cubicBezTo>
                        <a:pt x="223763" y="140635"/>
                        <a:pt x="226042" y="146034"/>
                        <a:pt x="226042" y="152545"/>
                      </a:cubicBezTo>
                      <a:cubicBezTo>
                        <a:pt x="226042" y="157537"/>
                        <a:pt x="224550" y="162258"/>
                        <a:pt x="221565" y="166707"/>
                      </a:cubicBezTo>
                      <a:cubicBezTo>
                        <a:pt x="218581" y="171157"/>
                        <a:pt x="214403" y="174656"/>
                        <a:pt x="209031" y="177207"/>
                      </a:cubicBezTo>
                      <a:cubicBezTo>
                        <a:pt x="203659" y="179757"/>
                        <a:pt x="195493" y="181466"/>
                        <a:pt x="184533" y="182334"/>
                      </a:cubicBezTo>
                      <a:lnTo>
                        <a:pt x="184533" y="221402"/>
                      </a:lnTo>
                      <a:cubicBezTo>
                        <a:pt x="202330" y="221619"/>
                        <a:pt x="215949" y="225471"/>
                        <a:pt x="225391" y="232959"/>
                      </a:cubicBezTo>
                      <a:cubicBezTo>
                        <a:pt x="234832" y="240447"/>
                        <a:pt x="239553" y="249617"/>
                        <a:pt x="239553" y="260469"/>
                      </a:cubicBezTo>
                      <a:cubicBezTo>
                        <a:pt x="239553" y="270344"/>
                        <a:pt x="236053" y="278700"/>
                        <a:pt x="229053" y="285537"/>
                      </a:cubicBezTo>
                      <a:cubicBezTo>
                        <a:pt x="222054" y="292374"/>
                        <a:pt x="213236" y="295792"/>
                        <a:pt x="202601" y="295792"/>
                      </a:cubicBezTo>
                      <a:cubicBezTo>
                        <a:pt x="192400" y="295792"/>
                        <a:pt x="183963" y="292781"/>
                        <a:pt x="177289" y="286758"/>
                      </a:cubicBezTo>
                      <a:cubicBezTo>
                        <a:pt x="170615" y="280735"/>
                        <a:pt x="166301" y="271538"/>
                        <a:pt x="164348" y="259167"/>
                      </a:cubicBezTo>
                      <a:lnTo>
                        <a:pt x="119258" y="259167"/>
                      </a:lnTo>
                      <a:cubicBezTo>
                        <a:pt x="120668" y="283367"/>
                        <a:pt x="128699" y="302494"/>
                        <a:pt x="143349" y="316547"/>
                      </a:cubicBezTo>
                      <a:cubicBezTo>
                        <a:pt x="150674" y="323574"/>
                        <a:pt x="159071" y="328844"/>
                        <a:pt x="168539" y="332357"/>
                      </a:cubicBezTo>
                      <a:lnTo>
                        <a:pt x="170290" y="332649"/>
                      </a:lnTo>
                      <a:lnTo>
                        <a:pt x="166688" y="333376"/>
                      </a:lnTo>
                      <a:cubicBezTo>
                        <a:pt x="74629" y="333376"/>
                        <a:pt x="0" y="258747"/>
                        <a:pt x="0" y="166688"/>
                      </a:cubicBezTo>
                      <a:cubicBezTo>
                        <a:pt x="0" y="74629"/>
                        <a:pt x="74629" y="0"/>
                        <a:pt x="166688" y="0"/>
                      </a:cubicBezTo>
                      <a:close/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grpSp>
        <p:nvGrpSpPr>
          <p:cNvPr id="129" name="그룹 128">
            <a:extLst>
              <a:ext uri="{FF2B5EF4-FFF2-40B4-BE49-F238E27FC236}">
                <a16:creationId xmlns:a16="http://schemas.microsoft.com/office/drawing/2014/main" id="{D58121A3-AAC4-9168-2F35-05ED830F30DF}"/>
              </a:ext>
            </a:extLst>
          </p:cNvPr>
          <p:cNvGrpSpPr/>
          <p:nvPr/>
        </p:nvGrpSpPr>
        <p:grpSpPr>
          <a:xfrm>
            <a:off x="8763000" y="982271"/>
            <a:ext cx="1821909" cy="1218611"/>
            <a:chOff x="9974826" y="1065064"/>
            <a:chExt cx="1497896" cy="1001891"/>
          </a:xfrm>
        </p:grpSpPr>
        <p:pic>
          <p:nvPicPr>
            <p:cNvPr id="130" name="그림 129">
              <a:extLst>
                <a:ext uri="{FF2B5EF4-FFF2-40B4-BE49-F238E27FC236}">
                  <a16:creationId xmlns:a16="http://schemas.microsoft.com/office/drawing/2014/main" id="{40E886F7-69DB-6EF8-A86F-20424E683C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62" t="1" r="29240" b="51384"/>
            <a:stretch/>
          </p:blipFill>
          <p:spPr>
            <a:xfrm>
              <a:off x="10404478" y="1065064"/>
              <a:ext cx="781045" cy="916482"/>
            </a:xfrm>
            <a:prstGeom prst="rect">
              <a:avLst/>
            </a:prstGeom>
          </p:spPr>
        </p:pic>
        <p:pic>
          <p:nvPicPr>
            <p:cNvPr id="131" name="그림 130">
              <a:extLst>
                <a:ext uri="{FF2B5EF4-FFF2-40B4-BE49-F238E27FC236}">
                  <a16:creationId xmlns:a16="http://schemas.microsoft.com/office/drawing/2014/main" id="{9614AF83-DFA0-01F6-3B07-C9754F72EA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078" t="22652" r="5094" b="59300"/>
            <a:stretch/>
          </p:blipFill>
          <p:spPr>
            <a:xfrm>
              <a:off x="11171258" y="1786046"/>
              <a:ext cx="301464" cy="280909"/>
            </a:xfrm>
            <a:prstGeom prst="rect">
              <a:avLst/>
            </a:prstGeom>
          </p:spPr>
        </p:pic>
        <p:pic>
          <p:nvPicPr>
            <p:cNvPr id="132" name="그림 131">
              <a:extLst>
                <a:ext uri="{FF2B5EF4-FFF2-40B4-BE49-F238E27FC236}">
                  <a16:creationId xmlns:a16="http://schemas.microsoft.com/office/drawing/2014/main" id="{257E28AC-A8CC-D982-9A00-4100154621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5" t="6023" r="68019" b="79830"/>
            <a:stretch/>
          </p:blipFill>
          <p:spPr>
            <a:xfrm>
              <a:off x="9974826" y="1197761"/>
              <a:ext cx="584200" cy="2667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70687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C2F691E-BBA3-81C6-559B-993881B988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Ⅳ</a:t>
            </a:r>
            <a:endParaRPr lang="ko-KR" altLang="en-US"/>
          </a:p>
        </p:txBody>
      </p:sp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4D5F320-015B-16E2-FAAF-78AF7230C1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 어떻게 예방할 수 있을까요</a:t>
            </a:r>
            <a:r>
              <a:rPr lang="en-US" altLang="ko-KR"/>
              <a:t>? </a:t>
            </a:r>
            <a:endParaRPr lang="ko-KR" altLang="en-US"/>
          </a:p>
        </p:txBody>
      </p:sp>
      <p:grpSp>
        <p:nvGrpSpPr>
          <p:cNvPr id="116" name="그룹 115">
            <a:extLst>
              <a:ext uri="{FF2B5EF4-FFF2-40B4-BE49-F238E27FC236}">
                <a16:creationId xmlns:a16="http://schemas.microsoft.com/office/drawing/2014/main" id="{4100D1A2-541F-F241-2E88-B0880EE3D604}"/>
              </a:ext>
            </a:extLst>
          </p:cNvPr>
          <p:cNvGrpSpPr/>
          <p:nvPr/>
        </p:nvGrpSpPr>
        <p:grpSpPr>
          <a:xfrm>
            <a:off x="533680" y="2330640"/>
            <a:ext cx="10340910" cy="276999"/>
            <a:chOff x="533680" y="2330640"/>
            <a:chExt cx="10340910" cy="276999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70AADE82-B89D-497D-EB26-727BAE6E3B89}"/>
                </a:ext>
              </a:extLst>
            </p:cNvPr>
            <p:cNvGrpSpPr/>
            <p:nvPr/>
          </p:nvGrpSpPr>
          <p:grpSpPr>
            <a:xfrm>
              <a:off x="533680" y="2376784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37" name="Freeform 5">
                <a:extLst>
                  <a:ext uri="{FF2B5EF4-FFF2-40B4-BE49-F238E27FC236}">
                    <a16:creationId xmlns:a16="http://schemas.microsoft.com/office/drawing/2014/main" id="{53CA4EBC-2D13-5ACB-A208-8B395891F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E5F8A725-C3B2-DCB0-1532-E5CAEE4A56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DA86243-C7D0-D26A-3FDB-127F62B44B1E}"/>
                </a:ext>
              </a:extLst>
            </p:cNvPr>
            <p:cNvSpPr txBox="1"/>
            <p:nvPr/>
          </p:nvSpPr>
          <p:spPr>
            <a:xfrm>
              <a:off x="806128" y="2330640"/>
              <a:ext cx="10068462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괴롭힘이 사업장 내 금지되는 비위행위임을 명확히 하기위해 직장 내 괴롭힘에 관한 규범을 마련</a:t>
              </a: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</a:t>
              </a:r>
            </a:p>
          </p:txBody>
        </p: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5B508677-D74E-9F7A-50AE-CE0B34BAA3B3}"/>
              </a:ext>
            </a:extLst>
          </p:cNvPr>
          <p:cNvGrpSpPr/>
          <p:nvPr/>
        </p:nvGrpSpPr>
        <p:grpSpPr>
          <a:xfrm>
            <a:off x="533680" y="2824126"/>
            <a:ext cx="11402098" cy="592470"/>
            <a:chOff x="533680" y="1314640"/>
            <a:chExt cx="11402098" cy="592470"/>
          </a:xfrm>
        </p:grpSpPr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id="{D3F50A9C-254C-8AFA-54F9-544B9D272CC9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42" name="Freeform 5">
                <a:extLst>
                  <a:ext uri="{FF2B5EF4-FFF2-40B4-BE49-F238E27FC236}">
                    <a16:creationId xmlns:a16="http://schemas.microsoft.com/office/drawing/2014/main" id="{65DEAA9D-C530-14D5-E825-4232F7659C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" name="Freeform 6">
                <a:extLst>
                  <a:ext uri="{FF2B5EF4-FFF2-40B4-BE49-F238E27FC236}">
                    <a16:creationId xmlns:a16="http://schemas.microsoft.com/office/drawing/2014/main" id="{A32E4B63-EF19-EA9A-C558-D7F0B8FEB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4499638-C544-2288-13C5-B54E88239C68}"/>
                </a:ext>
              </a:extLst>
            </p:cNvPr>
            <p:cNvSpPr txBox="1"/>
            <p:nvPr/>
          </p:nvSpPr>
          <p:spPr>
            <a:xfrm>
              <a:off x="806128" y="1314640"/>
              <a:ext cx="11129650" cy="59247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취업규칙 내 </a:t>
              </a:r>
              <a:r>
                <a:rPr lang="ko-KR" altLang="en-US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① 금지되는 직장 내 괴롭힘의 구체적 행위</a:t>
              </a:r>
              <a:r>
                <a:rPr lang="en-US" altLang="ko-KR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② </a:t>
              </a:r>
              <a:r>
                <a:rPr lang="ko-KR" altLang="en-US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예방 활동</a:t>
              </a:r>
              <a:r>
                <a:rPr lang="en-US" altLang="ko-KR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</a:t>
              </a:r>
              <a:r>
                <a:rPr lang="ko-KR" altLang="en-US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③ 직장 내 괴롭힘 가해자에 대한 </a:t>
              </a:r>
              <a:endParaRPr lang="en-US" altLang="ko-KR" b="1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제재사항</a:t>
              </a:r>
              <a:r>
                <a:rPr lang="en-US" altLang="ko-KR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④ </a:t>
              </a:r>
              <a:r>
                <a:rPr lang="ko-KR" altLang="en-US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피해자의 보호 조치 등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을 구체적으로 명시하고</a:t>
              </a: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직원들이 알 수 있도록 취업규칙을 게시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</p:grpSp>
      <p:sp>
        <p:nvSpPr>
          <p:cNvPr id="97" name="자유형: 도형 96">
            <a:extLst>
              <a:ext uri="{FF2B5EF4-FFF2-40B4-BE49-F238E27FC236}">
                <a16:creationId xmlns:a16="http://schemas.microsoft.com/office/drawing/2014/main" id="{8311F9B8-93B8-76E1-8061-7A5EEC899CB4}"/>
              </a:ext>
            </a:extLst>
          </p:cNvPr>
          <p:cNvSpPr/>
          <p:nvPr/>
        </p:nvSpPr>
        <p:spPr>
          <a:xfrm>
            <a:off x="635592" y="1219200"/>
            <a:ext cx="7374989" cy="288397"/>
          </a:xfrm>
          <a:custGeom>
            <a:avLst/>
            <a:gdLst>
              <a:gd name="connsiteX0" fmla="*/ 120600 w 7374989"/>
              <a:gd name="connsiteY0" fmla="*/ 0 h 288397"/>
              <a:gd name="connsiteX1" fmla="*/ 2354924 w 7374989"/>
              <a:gd name="connsiteY1" fmla="*/ 0 h 288397"/>
              <a:gd name="connsiteX2" fmla="*/ 4712701 w 7374989"/>
              <a:gd name="connsiteY2" fmla="*/ 0 h 288397"/>
              <a:gd name="connsiteX3" fmla="*/ 4984159 w 7374989"/>
              <a:gd name="connsiteY3" fmla="*/ 0 h 288397"/>
              <a:gd name="connsiteX4" fmla="*/ 5578397 w 7374989"/>
              <a:gd name="connsiteY4" fmla="*/ 0 h 288397"/>
              <a:gd name="connsiteX5" fmla="*/ 5679481 w 7374989"/>
              <a:gd name="connsiteY5" fmla="*/ 0 h 288397"/>
              <a:gd name="connsiteX6" fmla="*/ 7254343 w 7374989"/>
              <a:gd name="connsiteY6" fmla="*/ 0 h 288397"/>
              <a:gd name="connsiteX7" fmla="*/ 7340325 w 7374989"/>
              <a:gd name="connsiteY7" fmla="*/ 73273 h 288397"/>
              <a:gd name="connsiteX8" fmla="*/ 7374989 w 7374989"/>
              <a:gd name="connsiteY8" fmla="*/ 288396 h 288397"/>
              <a:gd name="connsiteX9" fmla="*/ 5679481 w 7374989"/>
              <a:gd name="connsiteY9" fmla="*/ 288396 h 288397"/>
              <a:gd name="connsiteX10" fmla="*/ 5578397 w 7374989"/>
              <a:gd name="connsiteY10" fmla="*/ 288396 h 288397"/>
              <a:gd name="connsiteX11" fmla="*/ 4984159 w 7374989"/>
              <a:gd name="connsiteY11" fmla="*/ 288396 h 288397"/>
              <a:gd name="connsiteX12" fmla="*/ 4712701 w 7374989"/>
              <a:gd name="connsiteY12" fmla="*/ 288396 h 288397"/>
              <a:gd name="connsiteX13" fmla="*/ 1946351 w 7374989"/>
              <a:gd name="connsiteY13" fmla="*/ 288396 h 288397"/>
              <a:gd name="connsiteX14" fmla="*/ 1946351 w 7374989"/>
              <a:gd name="connsiteY14" fmla="*/ 288397 h 288397"/>
              <a:gd name="connsiteX15" fmla="*/ 0 w 7374989"/>
              <a:gd name="connsiteY15" fmla="*/ 288397 h 288397"/>
              <a:gd name="connsiteX16" fmla="*/ 34766 w 7374989"/>
              <a:gd name="connsiteY16" fmla="*/ 73273 h 288397"/>
              <a:gd name="connsiteX17" fmla="*/ 120600 w 7374989"/>
              <a:gd name="connsiteY17" fmla="*/ 0 h 288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374989" h="288397">
                <a:moveTo>
                  <a:pt x="120600" y="0"/>
                </a:moveTo>
                <a:lnTo>
                  <a:pt x="2354924" y="0"/>
                </a:lnTo>
                <a:lnTo>
                  <a:pt x="4712701" y="0"/>
                </a:lnTo>
                <a:lnTo>
                  <a:pt x="4984159" y="0"/>
                </a:lnTo>
                <a:lnTo>
                  <a:pt x="5578397" y="0"/>
                </a:lnTo>
                <a:lnTo>
                  <a:pt x="5679481" y="0"/>
                </a:lnTo>
                <a:lnTo>
                  <a:pt x="7254343" y="0"/>
                </a:lnTo>
                <a:cubicBezTo>
                  <a:pt x="7297110" y="-23"/>
                  <a:pt x="7333565" y="31038"/>
                  <a:pt x="7340325" y="73273"/>
                </a:cubicBezTo>
                <a:lnTo>
                  <a:pt x="7374989" y="288396"/>
                </a:lnTo>
                <a:lnTo>
                  <a:pt x="5679481" y="288396"/>
                </a:lnTo>
                <a:lnTo>
                  <a:pt x="5578397" y="288396"/>
                </a:lnTo>
                <a:lnTo>
                  <a:pt x="4984159" y="288396"/>
                </a:lnTo>
                <a:lnTo>
                  <a:pt x="4712701" y="288396"/>
                </a:lnTo>
                <a:lnTo>
                  <a:pt x="1946351" y="288396"/>
                </a:lnTo>
                <a:lnTo>
                  <a:pt x="1946351" y="288397"/>
                </a:lnTo>
                <a:lnTo>
                  <a:pt x="0" y="288397"/>
                </a:lnTo>
                <a:lnTo>
                  <a:pt x="34766" y="73273"/>
                </a:lnTo>
                <a:cubicBezTo>
                  <a:pt x="41465" y="31061"/>
                  <a:pt x="77862" y="-13"/>
                  <a:pt x="1206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schemeClr val="lt1"/>
              </a:solidFill>
            </a:endParaRPr>
          </a:p>
        </p:txBody>
      </p:sp>
      <p:cxnSp>
        <p:nvCxnSpPr>
          <p:cNvPr id="98" name="직선 연결선 97">
            <a:extLst>
              <a:ext uri="{FF2B5EF4-FFF2-40B4-BE49-F238E27FC236}">
                <a16:creationId xmlns:a16="http://schemas.microsoft.com/office/drawing/2014/main" id="{046E16CF-D13E-BB12-DCC8-C0B6707A0FE7}"/>
              </a:ext>
            </a:extLst>
          </p:cNvPr>
          <p:cNvCxnSpPr>
            <a:cxnSpLocks/>
          </p:cNvCxnSpPr>
          <p:nvPr/>
        </p:nvCxnSpPr>
        <p:spPr>
          <a:xfrm>
            <a:off x="3501411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404C5704-F143-8569-E754-989A472FF15B}"/>
              </a:ext>
            </a:extLst>
          </p:cNvPr>
          <p:cNvSpPr txBox="1"/>
          <p:nvPr/>
        </p:nvSpPr>
        <p:spPr>
          <a:xfrm rot="10800000" flipV="1">
            <a:off x="4058975" y="1263066"/>
            <a:ext cx="38792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Tips 3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cxnSp>
        <p:nvCxnSpPr>
          <p:cNvPr id="100" name="직선 연결선 99">
            <a:extLst>
              <a:ext uri="{FF2B5EF4-FFF2-40B4-BE49-F238E27FC236}">
                <a16:creationId xmlns:a16="http://schemas.microsoft.com/office/drawing/2014/main" id="{72D2BAFE-C423-B8A5-06F5-12CCD98087F9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2252595" y="1255630"/>
            <a:ext cx="0" cy="257456"/>
          </a:xfrm>
          <a:prstGeom prst="line">
            <a:avLst/>
          </a:prstGeom>
          <a:ln w="9525">
            <a:solidFill>
              <a:srgbClr val="F2F2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39A49FBA-5498-5B5A-6492-B85679A7A016}"/>
              </a:ext>
            </a:extLst>
          </p:cNvPr>
          <p:cNvSpPr txBox="1"/>
          <p:nvPr/>
        </p:nvSpPr>
        <p:spPr>
          <a:xfrm rot="10800000" flipV="1">
            <a:off x="5562031" y="1263066"/>
            <a:ext cx="38792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Tips 4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D37167A6-0CE7-A9EA-1105-2B5CD77205B2}"/>
              </a:ext>
            </a:extLst>
          </p:cNvPr>
          <p:cNvSpPr txBox="1"/>
          <p:nvPr/>
        </p:nvSpPr>
        <p:spPr>
          <a:xfrm rot="10800000" flipV="1">
            <a:off x="7065087" y="1263066"/>
            <a:ext cx="38792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Tips 5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cxnSp>
        <p:nvCxnSpPr>
          <p:cNvPr id="103" name="직선 연결선 102">
            <a:extLst>
              <a:ext uri="{FF2B5EF4-FFF2-40B4-BE49-F238E27FC236}">
                <a16:creationId xmlns:a16="http://schemas.microsoft.com/office/drawing/2014/main" id="{39844C34-8ABF-4EAD-22EF-41CBF1E7B7B2}"/>
              </a:ext>
            </a:extLst>
          </p:cNvPr>
          <p:cNvCxnSpPr>
            <a:cxnSpLocks/>
          </p:cNvCxnSpPr>
          <p:nvPr/>
        </p:nvCxnSpPr>
        <p:spPr>
          <a:xfrm>
            <a:off x="5004467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직선 연결선 103">
            <a:extLst>
              <a:ext uri="{FF2B5EF4-FFF2-40B4-BE49-F238E27FC236}">
                <a16:creationId xmlns:a16="http://schemas.microsoft.com/office/drawing/2014/main" id="{DFC4D627-BEC4-6CE5-ED74-8B6D6A7EA963}"/>
              </a:ext>
            </a:extLst>
          </p:cNvPr>
          <p:cNvCxnSpPr>
            <a:cxnSpLocks/>
          </p:cNvCxnSpPr>
          <p:nvPr/>
        </p:nvCxnSpPr>
        <p:spPr>
          <a:xfrm>
            <a:off x="6507523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직선 연결선 104">
            <a:extLst>
              <a:ext uri="{FF2B5EF4-FFF2-40B4-BE49-F238E27FC236}">
                <a16:creationId xmlns:a16="http://schemas.microsoft.com/office/drawing/2014/main" id="{3DFC1E30-E250-A5BD-0085-143594D66523}"/>
              </a:ext>
            </a:extLst>
          </p:cNvPr>
          <p:cNvCxnSpPr>
            <a:cxnSpLocks/>
          </p:cNvCxnSpPr>
          <p:nvPr/>
        </p:nvCxnSpPr>
        <p:spPr>
          <a:xfrm>
            <a:off x="482600" y="1499833"/>
            <a:ext cx="11722100" cy="0"/>
          </a:xfrm>
          <a:prstGeom prst="line">
            <a:avLst/>
          </a:prstGeom>
          <a:ln w="22225">
            <a:solidFill>
              <a:srgbClr val="074D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자유형: 도형 105">
            <a:extLst>
              <a:ext uri="{FF2B5EF4-FFF2-40B4-BE49-F238E27FC236}">
                <a16:creationId xmlns:a16="http://schemas.microsoft.com/office/drawing/2014/main" id="{F5EDB3BF-C0B0-F2D2-D1D8-06385955AE23}"/>
              </a:ext>
            </a:extLst>
          </p:cNvPr>
          <p:cNvSpPr/>
          <p:nvPr/>
        </p:nvSpPr>
        <p:spPr>
          <a:xfrm flipH="1">
            <a:off x="1987488" y="1156932"/>
            <a:ext cx="1697751" cy="350038"/>
          </a:xfrm>
          <a:custGeom>
            <a:avLst/>
            <a:gdLst>
              <a:gd name="connsiteX0" fmla="*/ 1462691 w 1697751"/>
              <a:gd name="connsiteY0" fmla="*/ 0 h 350038"/>
              <a:gd name="connsiteX1" fmla="*/ 1379582 w 1697751"/>
              <a:gd name="connsiteY1" fmla="*/ 0 h 350038"/>
              <a:gd name="connsiteX2" fmla="*/ 1158689 w 1697751"/>
              <a:gd name="connsiteY2" fmla="*/ 0 h 350038"/>
              <a:gd name="connsiteX3" fmla="*/ 940675 w 1697751"/>
              <a:gd name="connsiteY3" fmla="*/ 0 h 350038"/>
              <a:gd name="connsiteX4" fmla="*/ 514049 w 1697751"/>
              <a:gd name="connsiteY4" fmla="*/ 0 h 350038"/>
              <a:gd name="connsiteX5" fmla="*/ 481285 w 1697751"/>
              <a:gd name="connsiteY5" fmla="*/ 0 h 350038"/>
              <a:gd name="connsiteX6" fmla="*/ 235059 w 1697751"/>
              <a:gd name="connsiteY6" fmla="*/ 0 h 350038"/>
              <a:gd name="connsiteX7" fmla="*/ 145289 w 1697751"/>
              <a:gd name="connsiteY7" fmla="*/ 76635 h 350038"/>
              <a:gd name="connsiteX8" fmla="*/ 119954 w 1697751"/>
              <a:gd name="connsiteY8" fmla="*/ 269154 h 350038"/>
              <a:gd name="connsiteX9" fmla="*/ 37065 w 1697751"/>
              <a:gd name="connsiteY9" fmla="*/ 341877 h 350038"/>
              <a:gd name="connsiteX10" fmla="*/ 0 w 1697751"/>
              <a:gd name="connsiteY10" fmla="*/ 341877 h 350038"/>
              <a:gd name="connsiteX11" fmla="*/ 0 w 1697751"/>
              <a:gd name="connsiteY11" fmla="*/ 350038 h 350038"/>
              <a:gd name="connsiteX12" fmla="*/ 481285 w 1697751"/>
              <a:gd name="connsiteY12" fmla="*/ 350038 h 350038"/>
              <a:gd name="connsiteX13" fmla="*/ 514049 w 1697751"/>
              <a:gd name="connsiteY13" fmla="*/ 350038 h 350038"/>
              <a:gd name="connsiteX14" fmla="*/ 1158689 w 1697751"/>
              <a:gd name="connsiteY14" fmla="*/ 350038 h 350038"/>
              <a:gd name="connsiteX15" fmla="*/ 1379582 w 1697751"/>
              <a:gd name="connsiteY15" fmla="*/ 350038 h 350038"/>
              <a:gd name="connsiteX16" fmla="*/ 1697751 w 1697751"/>
              <a:gd name="connsiteY16" fmla="*/ 350038 h 350038"/>
              <a:gd name="connsiteX17" fmla="*/ 1697751 w 1697751"/>
              <a:gd name="connsiteY17" fmla="*/ 341877 h 350038"/>
              <a:gd name="connsiteX18" fmla="*/ 1660686 w 1697751"/>
              <a:gd name="connsiteY18" fmla="*/ 341877 h 350038"/>
              <a:gd name="connsiteX19" fmla="*/ 1577796 w 1697751"/>
              <a:gd name="connsiteY19" fmla="*/ 269154 h 350038"/>
              <a:gd name="connsiteX20" fmla="*/ 1552461 w 1697751"/>
              <a:gd name="connsiteY20" fmla="*/ 76635 h 350038"/>
              <a:gd name="connsiteX21" fmla="*/ 1462691 w 1697751"/>
              <a:gd name="connsiteY21" fmla="*/ 0 h 350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97751" h="350038">
                <a:moveTo>
                  <a:pt x="1462691" y="0"/>
                </a:moveTo>
                <a:lnTo>
                  <a:pt x="1379582" y="0"/>
                </a:lnTo>
                <a:lnTo>
                  <a:pt x="1158689" y="0"/>
                </a:lnTo>
                <a:lnTo>
                  <a:pt x="940675" y="0"/>
                </a:lnTo>
                <a:lnTo>
                  <a:pt x="514049" y="0"/>
                </a:lnTo>
                <a:lnTo>
                  <a:pt x="481285" y="0"/>
                </a:lnTo>
                <a:lnTo>
                  <a:pt x="235059" y="0"/>
                </a:lnTo>
                <a:cubicBezTo>
                  <a:pt x="190361" y="-14"/>
                  <a:pt x="152297" y="32487"/>
                  <a:pt x="145289" y="76635"/>
                </a:cubicBezTo>
                <a:lnTo>
                  <a:pt x="119954" y="269154"/>
                </a:lnTo>
                <a:cubicBezTo>
                  <a:pt x="114589" y="310818"/>
                  <a:pt x="79071" y="341984"/>
                  <a:pt x="37065" y="341877"/>
                </a:cubicBezTo>
                <a:lnTo>
                  <a:pt x="0" y="341877"/>
                </a:lnTo>
                <a:lnTo>
                  <a:pt x="0" y="350038"/>
                </a:lnTo>
                <a:lnTo>
                  <a:pt x="481285" y="350038"/>
                </a:lnTo>
                <a:lnTo>
                  <a:pt x="514049" y="350038"/>
                </a:lnTo>
                <a:lnTo>
                  <a:pt x="1158689" y="350038"/>
                </a:lnTo>
                <a:lnTo>
                  <a:pt x="1379582" y="350038"/>
                </a:lnTo>
                <a:lnTo>
                  <a:pt x="1697751" y="350038"/>
                </a:lnTo>
                <a:lnTo>
                  <a:pt x="1697751" y="341877"/>
                </a:lnTo>
                <a:lnTo>
                  <a:pt x="1660686" y="341877"/>
                </a:lnTo>
                <a:cubicBezTo>
                  <a:pt x="1618680" y="341984"/>
                  <a:pt x="1583162" y="310818"/>
                  <a:pt x="1577796" y="269154"/>
                </a:cubicBezTo>
                <a:lnTo>
                  <a:pt x="1552461" y="76635"/>
                </a:lnTo>
                <a:cubicBezTo>
                  <a:pt x="1545453" y="32487"/>
                  <a:pt x="1507390" y="-14"/>
                  <a:pt x="1462691" y="0"/>
                </a:cubicBezTo>
                <a:close/>
              </a:path>
            </a:pathLst>
          </a:custGeom>
          <a:solidFill>
            <a:srgbClr val="074DB5"/>
          </a:solidFill>
          <a:ln w="15875">
            <a:noFill/>
          </a:ln>
          <a:effectLst>
            <a:outerShdw blurRad="1270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gradFill>
                <a:gsLst>
                  <a:gs pos="100000">
                    <a:prstClr val="black"/>
                  </a:gs>
                  <a:gs pos="100000">
                    <a:prstClr val="white"/>
                  </a:gs>
                </a:gsLst>
              </a:gradFill>
              <a:latin typeface="Arial"/>
              <a:ea typeface="나눔스퀘어 Bold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332E1482-2B73-6863-EE07-36C010CE913B}"/>
              </a:ext>
            </a:extLst>
          </p:cNvPr>
          <p:cNvSpPr txBox="1"/>
          <p:nvPr/>
        </p:nvSpPr>
        <p:spPr>
          <a:xfrm rot="10800000" flipV="1">
            <a:off x="2551830" y="1205930"/>
            <a:ext cx="569067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</a:rPr>
              <a:t>Tips </a:t>
            </a:r>
            <a:r>
              <a:rPr lang="en-US" altLang="ko-KR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2</a:t>
            </a:r>
            <a:endParaRPr lang="ko-KR" altLang="en-US" b="1" spc="-150">
              <a:gradFill>
                <a:gsLst>
                  <a:gs pos="100000">
                    <a:schemeClr val="bg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8148575A-82D4-FA7A-03D1-1DEB594A5DB6}"/>
              </a:ext>
            </a:extLst>
          </p:cNvPr>
          <p:cNvSpPr txBox="1"/>
          <p:nvPr/>
        </p:nvSpPr>
        <p:spPr>
          <a:xfrm rot="10800000" flipV="1">
            <a:off x="1225504" y="1263066"/>
            <a:ext cx="38792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Tips 1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109" name="사각형: 둥근 한쪽 모서리 108">
            <a:extLst>
              <a:ext uri="{FF2B5EF4-FFF2-40B4-BE49-F238E27FC236}">
                <a16:creationId xmlns:a16="http://schemas.microsoft.com/office/drawing/2014/main" id="{48D3E162-8E69-7679-B385-F8CA4A9870FB}"/>
              </a:ext>
            </a:extLst>
          </p:cNvPr>
          <p:cNvSpPr/>
          <p:nvPr/>
        </p:nvSpPr>
        <p:spPr>
          <a:xfrm rot="10800000">
            <a:off x="482350" y="1507597"/>
            <a:ext cx="11709650" cy="583642"/>
          </a:xfrm>
          <a:prstGeom prst="round1Rect">
            <a:avLst>
              <a:gd name="adj" fmla="val 27547"/>
            </a:avLst>
          </a:prstGeom>
          <a:solidFill>
            <a:srgbClr val="074D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4948D095-26DE-8962-210F-B6F1A599228E}"/>
              </a:ext>
            </a:extLst>
          </p:cNvPr>
          <p:cNvSpPr txBox="1"/>
          <p:nvPr/>
        </p:nvSpPr>
        <p:spPr>
          <a:xfrm>
            <a:off x="672850" y="1643765"/>
            <a:ext cx="4767331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1800"/>
              </a:spcBef>
            </a:pPr>
            <a:r>
              <a:rPr lang="ko-KR" altLang="en-US" sz="2000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직장 내 괴롭힘 금지 취업규칙</a:t>
            </a:r>
            <a:r>
              <a:rPr lang="en-US" altLang="ko-KR" sz="2000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(</a:t>
            </a:r>
            <a:r>
              <a:rPr lang="ko-KR" altLang="en-US" sz="2000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사내규범</a:t>
            </a:r>
            <a:r>
              <a:rPr lang="en-US" altLang="ko-KR" sz="2000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)</a:t>
            </a:r>
            <a:r>
              <a:rPr lang="en-US" altLang="ko-KR" sz="2000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 </a:t>
            </a:r>
            <a:r>
              <a:rPr lang="ko-KR" altLang="en-US" sz="2000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마련</a:t>
            </a:r>
          </a:p>
        </p:txBody>
      </p:sp>
      <p:grpSp>
        <p:nvGrpSpPr>
          <p:cNvPr id="112" name="그룹 111">
            <a:extLst>
              <a:ext uri="{FF2B5EF4-FFF2-40B4-BE49-F238E27FC236}">
                <a16:creationId xmlns:a16="http://schemas.microsoft.com/office/drawing/2014/main" id="{8F65B353-BF2A-6335-94B0-2EE46D554EA4}"/>
              </a:ext>
            </a:extLst>
          </p:cNvPr>
          <p:cNvGrpSpPr/>
          <p:nvPr/>
        </p:nvGrpSpPr>
        <p:grpSpPr>
          <a:xfrm>
            <a:off x="8763000" y="982271"/>
            <a:ext cx="1821909" cy="1218611"/>
            <a:chOff x="9974826" y="1065064"/>
            <a:chExt cx="1497896" cy="1001891"/>
          </a:xfrm>
        </p:grpSpPr>
        <p:pic>
          <p:nvPicPr>
            <p:cNvPr id="113" name="그림 112">
              <a:extLst>
                <a:ext uri="{FF2B5EF4-FFF2-40B4-BE49-F238E27FC236}">
                  <a16:creationId xmlns:a16="http://schemas.microsoft.com/office/drawing/2014/main" id="{F34079EA-9A7E-88F9-F1BC-1610762935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62" t="1" r="29240" b="51384"/>
            <a:stretch/>
          </p:blipFill>
          <p:spPr>
            <a:xfrm>
              <a:off x="10404478" y="1065064"/>
              <a:ext cx="781045" cy="916482"/>
            </a:xfrm>
            <a:prstGeom prst="rect">
              <a:avLst/>
            </a:prstGeom>
          </p:spPr>
        </p:pic>
        <p:pic>
          <p:nvPicPr>
            <p:cNvPr id="114" name="그림 113">
              <a:extLst>
                <a:ext uri="{FF2B5EF4-FFF2-40B4-BE49-F238E27FC236}">
                  <a16:creationId xmlns:a16="http://schemas.microsoft.com/office/drawing/2014/main" id="{D3F0EAB8-4299-6D45-8970-8A807C3DAA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078" t="22652" r="5094" b="59300"/>
            <a:stretch/>
          </p:blipFill>
          <p:spPr>
            <a:xfrm>
              <a:off x="11171258" y="1786046"/>
              <a:ext cx="301464" cy="280909"/>
            </a:xfrm>
            <a:prstGeom prst="rect">
              <a:avLst/>
            </a:prstGeom>
          </p:spPr>
        </p:pic>
        <p:pic>
          <p:nvPicPr>
            <p:cNvPr id="115" name="그림 114">
              <a:extLst>
                <a:ext uri="{FF2B5EF4-FFF2-40B4-BE49-F238E27FC236}">
                  <a16:creationId xmlns:a16="http://schemas.microsoft.com/office/drawing/2014/main" id="{E987FF43-16AD-608E-FCC6-85F7979DCC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5" t="6023" r="68019" b="79830"/>
            <a:stretch/>
          </p:blipFill>
          <p:spPr>
            <a:xfrm>
              <a:off x="9974826" y="1197761"/>
              <a:ext cx="584200" cy="266701"/>
            </a:xfrm>
            <a:prstGeom prst="rect">
              <a:avLst/>
            </a:prstGeom>
          </p:spPr>
        </p:pic>
      </p:grpSp>
      <p:sp>
        <p:nvSpPr>
          <p:cNvPr id="88" name="사각형: 둥근 모서리 87">
            <a:extLst>
              <a:ext uri="{FF2B5EF4-FFF2-40B4-BE49-F238E27FC236}">
                <a16:creationId xmlns:a16="http://schemas.microsoft.com/office/drawing/2014/main" id="{40CA7487-A35E-410C-9D77-3DC5CB0800B8}"/>
              </a:ext>
            </a:extLst>
          </p:cNvPr>
          <p:cNvSpPr/>
          <p:nvPr/>
        </p:nvSpPr>
        <p:spPr>
          <a:xfrm>
            <a:off x="482475" y="3891643"/>
            <a:ext cx="11227050" cy="2534557"/>
          </a:xfrm>
          <a:prstGeom prst="roundRect">
            <a:avLst>
              <a:gd name="adj" fmla="val 5162"/>
            </a:avLst>
          </a:prstGeom>
          <a:solidFill>
            <a:srgbClr val="FFF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9" name="그룹 88">
            <a:extLst>
              <a:ext uri="{FF2B5EF4-FFF2-40B4-BE49-F238E27FC236}">
                <a16:creationId xmlns:a16="http://schemas.microsoft.com/office/drawing/2014/main" id="{197144E1-7269-454F-949E-7918DB117C94}"/>
              </a:ext>
            </a:extLst>
          </p:cNvPr>
          <p:cNvGrpSpPr/>
          <p:nvPr/>
        </p:nvGrpSpPr>
        <p:grpSpPr>
          <a:xfrm>
            <a:off x="982742" y="4357781"/>
            <a:ext cx="10456908" cy="627741"/>
            <a:chOff x="982617" y="4312423"/>
            <a:chExt cx="10456908" cy="627741"/>
          </a:xfrm>
        </p:grpSpPr>
        <p:sp>
          <p:nvSpPr>
            <p:cNvPr id="125" name="사각형: 둥근 모서리 124">
              <a:extLst>
                <a:ext uri="{FF2B5EF4-FFF2-40B4-BE49-F238E27FC236}">
                  <a16:creationId xmlns:a16="http://schemas.microsoft.com/office/drawing/2014/main" id="{B0CF94CB-4B39-41DD-9171-BDEDDE124868}"/>
                </a:ext>
              </a:extLst>
            </p:cNvPr>
            <p:cNvSpPr/>
            <p:nvPr/>
          </p:nvSpPr>
          <p:spPr>
            <a:xfrm>
              <a:off x="982617" y="4312423"/>
              <a:ext cx="10456908" cy="627741"/>
            </a:xfrm>
            <a:prstGeom prst="roundRect">
              <a:avLst>
                <a:gd name="adj" fmla="val 9427"/>
              </a:avLst>
            </a:prstGeom>
            <a:solidFill>
              <a:schemeClr val="bg1"/>
            </a:solidFill>
            <a:ln w="22225">
              <a:solidFill>
                <a:srgbClr val="FBDEA3"/>
              </a:solidFill>
            </a:ln>
            <a:effectLst>
              <a:outerShdw blurRad="50800" dist="38100" dir="2700000" algn="tl" rotWithShape="0">
                <a:schemeClr val="bg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b="1"/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C0C0525E-8186-44C7-B429-2FB59120E992}"/>
                </a:ext>
              </a:extLst>
            </p:cNvPr>
            <p:cNvSpPr txBox="1"/>
            <p:nvPr/>
          </p:nvSpPr>
          <p:spPr>
            <a:xfrm>
              <a:off x="1694353" y="4410850"/>
              <a:ext cx="9603306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ko-KR" altLang="en-US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사용자</a:t>
              </a:r>
              <a:r>
                <a:rPr lang="en-US" altLang="ko-KR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(</a:t>
              </a:r>
              <a:r>
                <a:rPr lang="ko-KR" altLang="en-US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상시근로자 </a:t>
              </a:r>
              <a:r>
                <a:rPr lang="en-US" altLang="ko-KR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10</a:t>
              </a:r>
              <a:r>
                <a:rPr lang="ko-KR" altLang="en-US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인 이상</a:t>
              </a:r>
              <a:r>
                <a:rPr lang="en-US" altLang="ko-KR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)</a:t>
              </a:r>
              <a:r>
                <a:rPr lang="ko-KR" altLang="en-US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는 취업규칙에 ‘직장 내 괴롭힘의 예방 및 발생 시 조치 등에 관한 </a:t>
              </a:r>
              <a:r>
                <a:rPr lang="ko-KR" altLang="en-US" sz="1400" b="1" spc="-10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사항’을</a:t>
              </a:r>
              <a:r>
                <a:rPr lang="ko-KR" altLang="en-US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필수적으로 </a:t>
              </a:r>
              <a:r>
                <a:rPr lang="ko-KR" altLang="en-US" sz="1400" b="1" spc="-10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작성ㆍ신고해야</a:t>
              </a:r>
              <a:endParaRPr lang="en-US" altLang="ko-KR" sz="14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r>
                <a:rPr lang="ko-KR" altLang="en-US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하며</a:t>
              </a:r>
              <a:r>
                <a:rPr lang="en-US" altLang="ko-KR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(</a:t>
              </a:r>
              <a:r>
                <a:rPr lang="ko-KR" altLang="en-US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근로기준법 제</a:t>
              </a:r>
              <a:r>
                <a:rPr lang="en-US" altLang="ko-KR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93</a:t>
              </a:r>
              <a:r>
                <a:rPr lang="ko-KR" altLang="en-US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조</a:t>
              </a:r>
              <a:r>
                <a:rPr lang="en-US" altLang="ko-KR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), </a:t>
              </a:r>
              <a:r>
                <a:rPr lang="ko-KR" altLang="en-US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이를 위반 시 </a:t>
              </a:r>
              <a:r>
                <a:rPr lang="en-US" altLang="ko-KR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500</a:t>
              </a:r>
              <a:r>
                <a:rPr lang="ko-KR" altLang="en-US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만원 이하의 과태료가 부과</a:t>
              </a:r>
              <a:r>
                <a:rPr lang="en-US" altLang="ko-KR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</a:t>
              </a:r>
            </a:p>
          </p:txBody>
        </p:sp>
        <p:grpSp>
          <p:nvGrpSpPr>
            <p:cNvPr id="127" name="그룹 126">
              <a:extLst>
                <a:ext uri="{FF2B5EF4-FFF2-40B4-BE49-F238E27FC236}">
                  <a16:creationId xmlns:a16="http://schemas.microsoft.com/office/drawing/2014/main" id="{14EF3579-6F99-4008-BD36-FB531BF6AA99}"/>
                </a:ext>
              </a:extLst>
            </p:cNvPr>
            <p:cNvGrpSpPr/>
            <p:nvPr/>
          </p:nvGrpSpPr>
          <p:grpSpPr>
            <a:xfrm>
              <a:off x="1149626" y="4422327"/>
              <a:ext cx="411932" cy="465988"/>
              <a:chOff x="780424" y="4737929"/>
              <a:chExt cx="411932" cy="465988"/>
            </a:xfrm>
          </p:grpSpPr>
          <p:sp>
            <p:nvSpPr>
              <p:cNvPr id="128" name="자유형: 도형 127">
                <a:extLst>
                  <a:ext uri="{FF2B5EF4-FFF2-40B4-BE49-F238E27FC236}">
                    <a16:creationId xmlns:a16="http://schemas.microsoft.com/office/drawing/2014/main" id="{7C422967-658A-4BD6-91B6-4397ADDB9A65}"/>
                  </a:ext>
                </a:extLst>
              </p:cNvPr>
              <p:cNvSpPr/>
              <p:nvPr/>
            </p:nvSpPr>
            <p:spPr>
              <a:xfrm rot="20002241" flipH="1">
                <a:off x="780424" y="4737929"/>
                <a:ext cx="411932" cy="465988"/>
              </a:xfrm>
              <a:custGeom>
                <a:avLst/>
                <a:gdLst>
                  <a:gd name="connsiteX0" fmla="*/ 1227060 w 4166996"/>
                  <a:gd name="connsiteY0" fmla="*/ 4713661 h 4713827"/>
                  <a:gd name="connsiteX1" fmla="*/ 1146478 w 4166996"/>
                  <a:gd name="connsiteY1" fmla="*/ 4699658 h 4713827"/>
                  <a:gd name="connsiteX2" fmla="*/ 919402 w 4166996"/>
                  <a:gd name="connsiteY2" fmla="*/ 4122253 h 4713827"/>
                  <a:gd name="connsiteX3" fmla="*/ 845393 w 4166996"/>
                  <a:gd name="connsiteY3" fmla="*/ 3758017 h 4713827"/>
                  <a:gd name="connsiteX4" fmla="*/ 907 w 4166996"/>
                  <a:gd name="connsiteY4" fmla="*/ 2083331 h 4713827"/>
                  <a:gd name="connsiteX5" fmla="*/ 2084405 w 4166996"/>
                  <a:gd name="connsiteY5" fmla="*/ -167 h 4713827"/>
                  <a:gd name="connsiteX6" fmla="*/ 4167903 w 4166996"/>
                  <a:gd name="connsiteY6" fmla="*/ 2083331 h 4713827"/>
                  <a:gd name="connsiteX7" fmla="*/ 2084405 w 4166996"/>
                  <a:gd name="connsiteY7" fmla="*/ 4166830 h 4713827"/>
                  <a:gd name="connsiteX8" fmla="*/ 1734361 w 4166996"/>
                  <a:gd name="connsiteY8" fmla="*/ 4410575 h 4713827"/>
                  <a:gd name="connsiteX9" fmla="*/ 1227060 w 4166996"/>
                  <a:gd name="connsiteY9" fmla="*/ 4713661 h 4713827"/>
                  <a:gd name="connsiteX10" fmla="*/ 2084310 w 4166996"/>
                  <a:gd name="connsiteY10" fmla="*/ 241101 h 4713827"/>
                  <a:gd name="connsiteX11" fmla="*/ 242080 w 4166996"/>
                  <a:gd name="connsiteY11" fmla="*/ 2083331 h 4713827"/>
                  <a:gd name="connsiteX12" fmla="*/ 992268 w 4166996"/>
                  <a:gd name="connsiteY12" fmla="*/ 3566946 h 4713827"/>
                  <a:gd name="connsiteX13" fmla="*/ 1158861 w 4166996"/>
                  <a:gd name="connsiteY13" fmla="*/ 4093297 h 4713827"/>
                  <a:gd name="connsiteX14" fmla="*/ 1235061 w 4166996"/>
                  <a:gd name="connsiteY14" fmla="*/ 4472583 h 4713827"/>
                  <a:gd name="connsiteX15" fmla="*/ 1577961 w 4166996"/>
                  <a:gd name="connsiteY15" fmla="*/ 4227314 h 4713827"/>
                  <a:gd name="connsiteX16" fmla="*/ 2085072 w 4166996"/>
                  <a:gd name="connsiteY16" fmla="*/ 3925467 h 4713827"/>
                  <a:gd name="connsiteX17" fmla="*/ 3927207 w 4166996"/>
                  <a:gd name="connsiteY17" fmla="*/ 2083331 h 4713827"/>
                  <a:gd name="connsiteX18" fmla="*/ 2084405 w 4166996"/>
                  <a:gd name="connsiteY18" fmla="*/ 241101 h 4713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166996" h="4713827">
                    <a:moveTo>
                      <a:pt x="1227060" y="4713661"/>
                    </a:moveTo>
                    <a:cubicBezTo>
                      <a:pt x="1199590" y="4713698"/>
                      <a:pt x="1172319" y="4708964"/>
                      <a:pt x="1146478" y="4699658"/>
                    </a:cubicBezTo>
                    <a:cubicBezTo>
                      <a:pt x="982267" y="4640223"/>
                      <a:pt x="953121" y="4400192"/>
                      <a:pt x="919402" y="4122253"/>
                    </a:cubicBezTo>
                    <a:cubicBezTo>
                      <a:pt x="904733" y="4001000"/>
                      <a:pt x="880159" y="3798403"/>
                      <a:pt x="845393" y="3758017"/>
                    </a:cubicBezTo>
                    <a:cubicBezTo>
                      <a:pt x="317994" y="3369206"/>
                      <a:pt x="907" y="2742366"/>
                      <a:pt x="907" y="2083331"/>
                    </a:cubicBezTo>
                    <a:cubicBezTo>
                      <a:pt x="907" y="934521"/>
                      <a:pt x="935595" y="-167"/>
                      <a:pt x="2084405" y="-167"/>
                    </a:cubicBezTo>
                    <a:cubicBezTo>
                      <a:pt x="3233215" y="-167"/>
                      <a:pt x="4167903" y="934521"/>
                      <a:pt x="4167903" y="2083331"/>
                    </a:cubicBezTo>
                    <a:cubicBezTo>
                      <a:pt x="4167903" y="3232142"/>
                      <a:pt x="3233215" y="4166830"/>
                      <a:pt x="2084405" y="4166830"/>
                    </a:cubicBezTo>
                    <a:cubicBezTo>
                      <a:pt x="2018778" y="4166830"/>
                      <a:pt x="1847614" y="4313515"/>
                      <a:pt x="1734361" y="4410575"/>
                    </a:cubicBezTo>
                    <a:cubicBezTo>
                      <a:pt x="1546814" y="4571452"/>
                      <a:pt x="1380889" y="4713661"/>
                      <a:pt x="1227060" y="4713661"/>
                    </a:cubicBezTo>
                    <a:close/>
                    <a:moveTo>
                      <a:pt x="2084310" y="241101"/>
                    </a:moveTo>
                    <a:cubicBezTo>
                      <a:pt x="1068564" y="241101"/>
                      <a:pt x="242080" y="1067490"/>
                      <a:pt x="242080" y="2083331"/>
                    </a:cubicBezTo>
                    <a:cubicBezTo>
                      <a:pt x="243470" y="2668671"/>
                      <a:pt x="521667" y="3218864"/>
                      <a:pt x="992268" y="3566946"/>
                    </a:cubicBezTo>
                    <a:cubicBezTo>
                      <a:pt x="1099710" y="3646289"/>
                      <a:pt x="1125618" y="3818596"/>
                      <a:pt x="1158861" y="4093297"/>
                    </a:cubicBezTo>
                    <a:cubicBezTo>
                      <a:pt x="1173910" y="4216265"/>
                      <a:pt x="1198294" y="4418386"/>
                      <a:pt x="1235061" y="4472583"/>
                    </a:cubicBezTo>
                    <a:cubicBezTo>
                      <a:pt x="1299164" y="4466011"/>
                      <a:pt x="1479281" y="4311610"/>
                      <a:pt x="1577961" y="4227314"/>
                    </a:cubicBezTo>
                    <a:cubicBezTo>
                      <a:pt x="1767032" y="4065389"/>
                      <a:pt x="1930386" y="3925467"/>
                      <a:pt x="2085072" y="3925467"/>
                    </a:cubicBezTo>
                    <a:cubicBezTo>
                      <a:pt x="3100817" y="3925467"/>
                      <a:pt x="3927207" y="3099078"/>
                      <a:pt x="3927207" y="2083331"/>
                    </a:cubicBezTo>
                    <a:cubicBezTo>
                      <a:pt x="3927207" y="1067585"/>
                      <a:pt x="3100151" y="241101"/>
                      <a:pt x="2084405" y="241101"/>
                    </a:cubicBezTo>
                    <a:close/>
                  </a:path>
                </a:pathLst>
              </a:custGeom>
              <a:solidFill>
                <a:srgbClr val="0D82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74D3EFD-7CD4-4DE2-8DBD-C65864697F36}"/>
                  </a:ext>
                </a:extLst>
              </p:cNvPr>
              <p:cNvSpPr txBox="1"/>
              <p:nvPr/>
            </p:nvSpPr>
            <p:spPr>
              <a:xfrm flipH="1">
                <a:off x="873175" y="4786273"/>
                <a:ext cx="189154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altLang="ko-KR" sz="2000" b="1">
                    <a:gradFill>
                      <a:gsLst>
                        <a:gs pos="100000">
                          <a:srgbClr val="0D82D4"/>
                        </a:gs>
                        <a:gs pos="100000">
                          <a:srgbClr val="0D82D4"/>
                        </a:gs>
                      </a:gsLst>
                      <a:lin ang="5400000" scaled="1"/>
                    </a:gradFill>
                    <a:latin typeface="Century Gothic" panose="020B0502020202020204" pitchFamily="34" charset="0"/>
                  </a:rPr>
                  <a:t>A</a:t>
                </a:r>
                <a:endParaRPr lang="ko-KR" altLang="en-US" sz="2000" b="1">
                  <a:gradFill>
                    <a:gsLst>
                      <a:gs pos="100000">
                        <a:srgbClr val="0D82D4"/>
                      </a:gs>
                      <a:gs pos="100000">
                        <a:srgbClr val="0D82D4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90" name="그룹 89">
            <a:extLst>
              <a:ext uri="{FF2B5EF4-FFF2-40B4-BE49-F238E27FC236}">
                <a16:creationId xmlns:a16="http://schemas.microsoft.com/office/drawing/2014/main" id="{9DEB955A-6DCE-437A-B3C5-1811CDE453DB}"/>
              </a:ext>
            </a:extLst>
          </p:cNvPr>
          <p:cNvGrpSpPr/>
          <p:nvPr/>
        </p:nvGrpSpPr>
        <p:grpSpPr>
          <a:xfrm>
            <a:off x="482475" y="3891643"/>
            <a:ext cx="6866926" cy="439843"/>
            <a:chOff x="482350" y="3850105"/>
            <a:chExt cx="6866926" cy="439843"/>
          </a:xfrm>
        </p:grpSpPr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6B390CEF-9C93-46F2-BC3F-FF3C0A275198}"/>
                </a:ext>
              </a:extLst>
            </p:cNvPr>
            <p:cNvSpPr txBox="1"/>
            <p:nvPr/>
          </p:nvSpPr>
          <p:spPr>
            <a:xfrm>
              <a:off x="1009399" y="3946916"/>
              <a:ext cx="6339877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16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취업규칙에 직장 내 괴롭힘의 예방 및 발생 시 조치에 관한 사항이 없는 경우</a:t>
              </a:r>
              <a:r>
                <a:rPr lang="en-US" altLang="ko-KR" sz="16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?</a:t>
              </a:r>
            </a:p>
          </p:txBody>
        </p:sp>
        <p:grpSp>
          <p:nvGrpSpPr>
            <p:cNvPr id="122" name="그룹 121">
              <a:extLst>
                <a:ext uri="{FF2B5EF4-FFF2-40B4-BE49-F238E27FC236}">
                  <a16:creationId xmlns:a16="http://schemas.microsoft.com/office/drawing/2014/main" id="{FD678CAC-3D5A-4EDA-85F8-85C3669DA47B}"/>
                </a:ext>
              </a:extLst>
            </p:cNvPr>
            <p:cNvGrpSpPr/>
            <p:nvPr/>
          </p:nvGrpSpPr>
          <p:grpSpPr>
            <a:xfrm>
              <a:off x="482350" y="3850105"/>
              <a:ext cx="439843" cy="439843"/>
              <a:chOff x="482350" y="3850105"/>
              <a:chExt cx="439843" cy="439843"/>
            </a:xfrm>
          </p:grpSpPr>
          <p:sp>
            <p:nvSpPr>
              <p:cNvPr id="123" name="사각형: 둥근 한쪽 모서리 122">
                <a:extLst>
                  <a:ext uri="{FF2B5EF4-FFF2-40B4-BE49-F238E27FC236}">
                    <a16:creationId xmlns:a16="http://schemas.microsoft.com/office/drawing/2014/main" id="{C74A1E6F-D1AB-46A3-AEBC-AF61559BD8D1}"/>
                  </a:ext>
                </a:extLst>
              </p:cNvPr>
              <p:cNvSpPr/>
              <p:nvPr/>
            </p:nvSpPr>
            <p:spPr>
              <a:xfrm flipH="1">
                <a:off x="482350" y="3850105"/>
                <a:ext cx="439843" cy="439843"/>
              </a:xfrm>
              <a:prstGeom prst="round1Rect">
                <a:avLst>
                  <a:gd name="adj" fmla="val 31826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28A239F9-244D-4968-99B7-00E27B47D929}"/>
                  </a:ext>
                </a:extLst>
              </p:cNvPr>
              <p:cNvSpPr txBox="1"/>
              <p:nvPr/>
            </p:nvSpPr>
            <p:spPr>
              <a:xfrm flipH="1">
                <a:off x="594870" y="3916138"/>
                <a:ext cx="21480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altLang="ko-KR" sz="2000" b="1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atin typeface="Century Gothic" panose="020B0502020202020204" pitchFamily="34" charset="0"/>
                  </a:rPr>
                  <a:t>Q</a:t>
                </a:r>
                <a:endParaRPr lang="ko-KR" altLang="en-US" sz="2000" b="1">
                  <a:gradFill>
                    <a:gsLst>
                      <a:gs pos="10000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92" name="그룹 91">
            <a:extLst>
              <a:ext uri="{FF2B5EF4-FFF2-40B4-BE49-F238E27FC236}">
                <a16:creationId xmlns:a16="http://schemas.microsoft.com/office/drawing/2014/main" id="{297C63A6-9405-43CB-9513-5C0DF4B40681}"/>
              </a:ext>
            </a:extLst>
          </p:cNvPr>
          <p:cNvGrpSpPr/>
          <p:nvPr/>
        </p:nvGrpSpPr>
        <p:grpSpPr>
          <a:xfrm>
            <a:off x="482475" y="5070212"/>
            <a:ext cx="6482205" cy="439843"/>
            <a:chOff x="482350" y="4995826"/>
            <a:chExt cx="6482205" cy="439843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B518AFAE-9DC9-4DB4-95C2-66D6DB9156BB}"/>
                </a:ext>
              </a:extLst>
            </p:cNvPr>
            <p:cNvSpPr txBox="1"/>
            <p:nvPr/>
          </p:nvSpPr>
          <p:spPr>
            <a:xfrm>
              <a:off x="1009399" y="5092637"/>
              <a:ext cx="5955156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ko-KR" altLang="en-US" sz="16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취업규칙 작성이 필수가 아닌 </a:t>
              </a:r>
              <a:r>
                <a:rPr lang="en-US" altLang="ko-KR" sz="16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10</a:t>
              </a:r>
              <a:r>
                <a:rPr lang="ko-KR" altLang="en-US" sz="16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인 미만 사업장의 경우는 어떻게 하나요</a:t>
              </a:r>
              <a:r>
                <a:rPr lang="en-US" altLang="ko-KR" sz="16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?</a:t>
              </a:r>
            </a:p>
          </p:txBody>
        </p:sp>
        <p:grpSp>
          <p:nvGrpSpPr>
            <p:cNvPr id="118" name="그룹 117">
              <a:extLst>
                <a:ext uri="{FF2B5EF4-FFF2-40B4-BE49-F238E27FC236}">
                  <a16:creationId xmlns:a16="http://schemas.microsoft.com/office/drawing/2014/main" id="{782E5CF6-57D4-4755-9E4A-F67CF25688FE}"/>
                </a:ext>
              </a:extLst>
            </p:cNvPr>
            <p:cNvGrpSpPr/>
            <p:nvPr/>
          </p:nvGrpSpPr>
          <p:grpSpPr>
            <a:xfrm>
              <a:off x="482350" y="4995826"/>
              <a:ext cx="439843" cy="439843"/>
              <a:chOff x="482350" y="3850105"/>
              <a:chExt cx="439843" cy="439843"/>
            </a:xfrm>
          </p:grpSpPr>
          <p:sp>
            <p:nvSpPr>
              <p:cNvPr id="119" name="사각형: 둥근 한쪽 모서리 118">
                <a:extLst>
                  <a:ext uri="{FF2B5EF4-FFF2-40B4-BE49-F238E27FC236}">
                    <a16:creationId xmlns:a16="http://schemas.microsoft.com/office/drawing/2014/main" id="{6E0296CC-6887-4CDD-B123-02916A3933D7}"/>
                  </a:ext>
                </a:extLst>
              </p:cNvPr>
              <p:cNvSpPr/>
              <p:nvPr/>
            </p:nvSpPr>
            <p:spPr>
              <a:xfrm flipH="1">
                <a:off x="482350" y="3850105"/>
                <a:ext cx="439843" cy="439843"/>
              </a:xfrm>
              <a:prstGeom prst="round1Rect">
                <a:avLst>
                  <a:gd name="adj" fmla="val 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C76B422E-A5A2-42C5-B238-F5E58D039806}"/>
                  </a:ext>
                </a:extLst>
              </p:cNvPr>
              <p:cNvSpPr txBox="1"/>
              <p:nvPr/>
            </p:nvSpPr>
            <p:spPr>
              <a:xfrm flipH="1">
                <a:off x="594870" y="3916138"/>
                <a:ext cx="21480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altLang="ko-KR" sz="2000" b="1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atin typeface="Century Gothic" panose="020B0502020202020204" pitchFamily="34" charset="0"/>
                  </a:rPr>
                  <a:t>Q</a:t>
                </a:r>
                <a:endParaRPr lang="ko-KR" altLang="en-US" sz="2000" b="1">
                  <a:gradFill>
                    <a:gsLst>
                      <a:gs pos="10000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130" name="그룹 129">
            <a:extLst>
              <a:ext uri="{FF2B5EF4-FFF2-40B4-BE49-F238E27FC236}">
                <a16:creationId xmlns:a16="http://schemas.microsoft.com/office/drawing/2014/main" id="{2229567B-FCAD-4B15-B852-E932BC1A287A}"/>
              </a:ext>
            </a:extLst>
          </p:cNvPr>
          <p:cNvGrpSpPr/>
          <p:nvPr/>
        </p:nvGrpSpPr>
        <p:grpSpPr>
          <a:xfrm>
            <a:off x="982742" y="5551581"/>
            <a:ext cx="10456908" cy="627741"/>
            <a:chOff x="982617" y="4312423"/>
            <a:chExt cx="10456908" cy="627741"/>
          </a:xfrm>
        </p:grpSpPr>
        <p:sp>
          <p:nvSpPr>
            <p:cNvPr id="131" name="사각형: 둥근 모서리 130">
              <a:extLst>
                <a:ext uri="{FF2B5EF4-FFF2-40B4-BE49-F238E27FC236}">
                  <a16:creationId xmlns:a16="http://schemas.microsoft.com/office/drawing/2014/main" id="{AFA34DCC-AE74-4C35-A279-7B25A3C7A561}"/>
                </a:ext>
              </a:extLst>
            </p:cNvPr>
            <p:cNvSpPr/>
            <p:nvPr/>
          </p:nvSpPr>
          <p:spPr>
            <a:xfrm>
              <a:off x="982617" y="4312423"/>
              <a:ext cx="10456908" cy="627741"/>
            </a:xfrm>
            <a:prstGeom prst="roundRect">
              <a:avLst>
                <a:gd name="adj" fmla="val 9427"/>
              </a:avLst>
            </a:prstGeom>
            <a:solidFill>
              <a:schemeClr val="bg1"/>
            </a:solidFill>
            <a:ln w="22225">
              <a:solidFill>
                <a:srgbClr val="FBDEA3"/>
              </a:solidFill>
            </a:ln>
            <a:effectLst>
              <a:outerShdw blurRad="50800" dist="38100" dir="2700000" algn="tl" rotWithShape="0">
                <a:schemeClr val="bg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b="1"/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9880064C-E1A2-45E6-A40C-AFB620D162F3}"/>
                </a:ext>
              </a:extLst>
            </p:cNvPr>
            <p:cNvSpPr txBox="1"/>
            <p:nvPr/>
          </p:nvSpPr>
          <p:spPr>
            <a:xfrm>
              <a:off x="1694352" y="4518571"/>
              <a:ext cx="8863004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ko-KR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10</a:t>
              </a:r>
              <a:r>
                <a:rPr lang="ko-KR" altLang="en-US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인 미만의 사업장이더라도 직장 내 괴롭힘 예방 및 발생 시 조치가 체계적으로 이루어질 수 있도록 취업규칙 작성 권장</a:t>
              </a:r>
              <a:r>
                <a:rPr lang="en-US" altLang="ko-KR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</a:t>
              </a:r>
            </a:p>
          </p:txBody>
        </p:sp>
        <p:grpSp>
          <p:nvGrpSpPr>
            <p:cNvPr id="133" name="그룹 132">
              <a:extLst>
                <a:ext uri="{FF2B5EF4-FFF2-40B4-BE49-F238E27FC236}">
                  <a16:creationId xmlns:a16="http://schemas.microsoft.com/office/drawing/2014/main" id="{50B26A49-77FB-4E36-B194-ED48A2CF353A}"/>
                </a:ext>
              </a:extLst>
            </p:cNvPr>
            <p:cNvGrpSpPr/>
            <p:nvPr/>
          </p:nvGrpSpPr>
          <p:grpSpPr>
            <a:xfrm>
              <a:off x="1149626" y="4422327"/>
              <a:ext cx="411932" cy="465988"/>
              <a:chOff x="780424" y="4737929"/>
              <a:chExt cx="411932" cy="465988"/>
            </a:xfrm>
          </p:grpSpPr>
          <p:sp>
            <p:nvSpPr>
              <p:cNvPr id="134" name="자유형: 도형 133">
                <a:extLst>
                  <a:ext uri="{FF2B5EF4-FFF2-40B4-BE49-F238E27FC236}">
                    <a16:creationId xmlns:a16="http://schemas.microsoft.com/office/drawing/2014/main" id="{F8D3946A-1A9E-4294-92AE-D8546908FF1A}"/>
                  </a:ext>
                </a:extLst>
              </p:cNvPr>
              <p:cNvSpPr/>
              <p:nvPr/>
            </p:nvSpPr>
            <p:spPr>
              <a:xfrm rot="20002241" flipH="1">
                <a:off x="780424" y="4737929"/>
                <a:ext cx="411932" cy="465988"/>
              </a:xfrm>
              <a:custGeom>
                <a:avLst/>
                <a:gdLst>
                  <a:gd name="connsiteX0" fmla="*/ 1227060 w 4166996"/>
                  <a:gd name="connsiteY0" fmla="*/ 4713661 h 4713827"/>
                  <a:gd name="connsiteX1" fmla="*/ 1146478 w 4166996"/>
                  <a:gd name="connsiteY1" fmla="*/ 4699658 h 4713827"/>
                  <a:gd name="connsiteX2" fmla="*/ 919402 w 4166996"/>
                  <a:gd name="connsiteY2" fmla="*/ 4122253 h 4713827"/>
                  <a:gd name="connsiteX3" fmla="*/ 845393 w 4166996"/>
                  <a:gd name="connsiteY3" fmla="*/ 3758017 h 4713827"/>
                  <a:gd name="connsiteX4" fmla="*/ 907 w 4166996"/>
                  <a:gd name="connsiteY4" fmla="*/ 2083331 h 4713827"/>
                  <a:gd name="connsiteX5" fmla="*/ 2084405 w 4166996"/>
                  <a:gd name="connsiteY5" fmla="*/ -167 h 4713827"/>
                  <a:gd name="connsiteX6" fmla="*/ 4167903 w 4166996"/>
                  <a:gd name="connsiteY6" fmla="*/ 2083331 h 4713827"/>
                  <a:gd name="connsiteX7" fmla="*/ 2084405 w 4166996"/>
                  <a:gd name="connsiteY7" fmla="*/ 4166830 h 4713827"/>
                  <a:gd name="connsiteX8" fmla="*/ 1734361 w 4166996"/>
                  <a:gd name="connsiteY8" fmla="*/ 4410575 h 4713827"/>
                  <a:gd name="connsiteX9" fmla="*/ 1227060 w 4166996"/>
                  <a:gd name="connsiteY9" fmla="*/ 4713661 h 4713827"/>
                  <a:gd name="connsiteX10" fmla="*/ 2084310 w 4166996"/>
                  <a:gd name="connsiteY10" fmla="*/ 241101 h 4713827"/>
                  <a:gd name="connsiteX11" fmla="*/ 242080 w 4166996"/>
                  <a:gd name="connsiteY11" fmla="*/ 2083331 h 4713827"/>
                  <a:gd name="connsiteX12" fmla="*/ 992268 w 4166996"/>
                  <a:gd name="connsiteY12" fmla="*/ 3566946 h 4713827"/>
                  <a:gd name="connsiteX13" fmla="*/ 1158861 w 4166996"/>
                  <a:gd name="connsiteY13" fmla="*/ 4093297 h 4713827"/>
                  <a:gd name="connsiteX14" fmla="*/ 1235061 w 4166996"/>
                  <a:gd name="connsiteY14" fmla="*/ 4472583 h 4713827"/>
                  <a:gd name="connsiteX15" fmla="*/ 1577961 w 4166996"/>
                  <a:gd name="connsiteY15" fmla="*/ 4227314 h 4713827"/>
                  <a:gd name="connsiteX16" fmla="*/ 2085072 w 4166996"/>
                  <a:gd name="connsiteY16" fmla="*/ 3925467 h 4713827"/>
                  <a:gd name="connsiteX17" fmla="*/ 3927207 w 4166996"/>
                  <a:gd name="connsiteY17" fmla="*/ 2083331 h 4713827"/>
                  <a:gd name="connsiteX18" fmla="*/ 2084405 w 4166996"/>
                  <a:gd name="connsiteY18" fmla="*/ 241101 h 4713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166996" h="4713827">
                    <a:moveTo>
                      <a:pt x="1227060" y="4713661"/>
                    </a:moveTo>
                    <a:cubicBezTo>
                      <a:pt x="1199590" y="4713698"/>
                      <a:pt x="1172319" y="4708964"/>
                      <a:pt x="1146478" y="4699658"/>
                    </a:cubicBezTo>
                    <a:cubicBezTo>
                      <a:pt x="982267" y="4640223"/>
                      <a:pt x="953121" y="4400192"/>
                      <a:pt x="919402" y="4122253"/>
                    </a:cubicBezTo>
                    <a:cubicBezTo>
                      <a:pt x="904733" y="4001000"/>
                      <a:pt x="880159" y="3798403"/>
                      <a:pt x="845393" y="3758017"/>
                    </a:cubicBezTo>
                    <a:cubicBezTo>
                      <a:pt x="317994" y="3369206"/>
                      <a:pt x="907" y="2742366"/>
                      <a:pt x="907" y="2083331"/>
                    </a:cubicBezTo>
                    <a:cubicBezTo>
                      <a:pt x="907" y="934521"/>
                      <a:pt x="935595" y="-167"/>
                      <a:pt x="2084405" y="-167"/>
                    </a:cubicBezTo>
                    <a:cubicBezTo>
                      <a:pt x="3233215" y="-167"/>
                      <a:pt x="4167903" y="934521"/>
                      <a:pt x="4167903" y="2083331"/>
                    </a:cubicBezTo>
                    <a:cubicBezTo>
                      <a:pt x="4167903" y="3232142"/>
                      <a:pt x="3233215" y="4166830"/>
                      <a:pt x="2084405" y="4166830"/>
                    </a:cubicBezTo>
                    <a:cubicBezTo>
                      <a:pt x="2018778" y="4166830"/>
                      <a:pt x="1847614" y="4313515"/>
                      <a:pt x="1734361" y="4410575"/>
                    </a:cubicBezTo>
                    <a:cubicBezTo>
                      <a:pt x="1546814" y="4571452"/>
                      <a:pt x="1380889" y="4713661"/>
                      <a:pt x="1227060" y="4713661"/>
                    </a:cubicBezTo>
                    <a:close/>
                    <a:moveTo>
                      <a:pt x="2084310" y="241101"/>
                    </a:moveTo>
                    <a:cubicBezTo>
                      <a:pt x="1068564" y="241101"/>
                      <a:pt x="242080" y="1067490"/>
                      <a:pt x="242080" y="2083331"/>
                    </a:cubicBezTo>
                    <a:cubicBezTo>
                      <a:pt x="243470" y="2668671"/>
                      <a:pt x="521667" y="3218864"/>
                      <a:pt x="992268" y="3566946"/>
                    </a:cubicBezTo>
                    <a:cubicBezTo>
                      <a:pt x="1099710" y="3646289"/>
                      <a:pt x="1125618" y="3818596"/>
                      <a:pt x="1158861" y="4093297"/>
                    </a:cubicBezTo>
                    <a:cubicBezTo>
                      <a:pt x="1173910" y="4216265"/>
                      <a:pt x="1198294" y="4418386"/>
                      <a:pt x="1235061" y="4472583"/>
                    </a:cubicBezTo>
                    <a:cubicBezTo>
                      <a:pt x="1299164" y="4466011"/>
                      <a:pt x="1479281" y="4311610"/>
                      <a:pt x="1577961" y="4227314"/>
                    </a:cubicBezTo>
                    <a:cubicBezTo>
                      <a:pt x="1767032" y="4065389"/>
                      <a:pt x="1930386" y="3925467"/>
                      <a:pt x="2085072" y="3925467"/>
                    </a:cubicBezTo>
                    <a:cubicBezTo>
                      <a:pt x="3100817" y="3925467"/>
                      <a:pt x="3927207" y="3099078"/>
                      <a:pt x="3927207" y="2083331"/>
                    </a:cubicBezTo>
                    <a:cubicBezTo>
                      <a:pt x="3927207" y="1067585"/>
                      <a:pt x="3100151" y="241101"/>
                      <a:pt x="2084405" y="241101"/>
                    </a:cubicBezTo>
                    <a:close/>
                  </a:path>
                </a:pathLst>
              </a:custGeom>
              <a:solidFill>
                <a:srgbClr val="0D82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89F4CB37-65AB-4A24-BC86-D1F49F24DAB9}"/>
                  </a:ext>
                </a:extLst>
              </p:cNvPr>
              <p:cNvSpPr txBox="1"/>
              <p:nvPr/>
            </p:nvSpPr>
            <p:spPr>
              <a:xfrm flipH="1">
                <a:off x="873175" y="4786273"/>
                <a:ext cx="189154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altLang="ko-KR" sz="2000" b="1">
                    <a:gradFill>
                      <a:gsLst>
                        <a:gs pos="100000">
                          <a:srgbClr val="0D82D4"/>
                        </a:gs>
                        <a:gs pos="100000">
                          <a:srgbClr val="0D82D4"/>
                        </a:gs>
                      </a:gsLst>
                      <a:lin ang="5400000" scaled="1"/>
                    </a:gradFill>
                    <a:latin typeface="Century Gothic" panose="020B0502020202020204" pitchFamily="34" charset="0"/>
                  </a:rPr>
                  <a:t>A</a:t>
                </a:r>
                <a:endParaRPr lang="ko-KR" altLang="en-US" sz="2000" b="1">
                  <a:gradFill>
                    <a:gsLst>
                      <a:gs pos="100000">
                        <a:srgbClr val="0D82D4"/>
                      </a:gs>
                      <a:gs pos="100000">
                        <a:srgbClr val="0D82D4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06485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그림 143">
            <a:extLst>
              <a:ext uri="{FF2B5EF4-FFF2-40B4-BE49-F238E27FC236}">
                <a16:creationId xmlns:a16="http://schemas.microsoft.com/office/drawing/2014/main" id="{CFC986DC-DF78-34EB-2DDB-29DF4B8214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93"/>
          <a:stretch/>
        </p:blipFill>
        <p:spPr>
          <a:xfrm>
            <a:off x="0" y="3949700"/>
            <a:ext cx="12192000" cy="2908300"/>
          </a:xfrm>
          <a:prstGeom prst="rect">
            <a:avLst/>
          </a:prstGeom>
        </p:spPr>
      </p:pic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C2F691E-BBA3-81C6-559B-993881B988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Ⅳ</a:t>
            </a:r>
            <a:endParaRPr lang="ko-KR" altLang="en-US"/>
          </a:p>
        </p:txBody>
      </p:sp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4D5F320-015B-16E2-FAAF-78AF7230C1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 어떻게 예방할 수 있을까요</a:t>
            </a:r>
            <a:r>
              <a:rPr lang="en-US" altLang="ko-KR"/>
              <a:t>? </a:t>
            </a:r>
            <a:endParaRPr lang="ko-KR" altLang="en-US"/>
          </a:p>
        </p:txBody>
      </p:sp>
      <p:grpSp>
        <p:nvGrpSpPr>
          <p:cNvPr id="163" name="그룹 162">
            <a:extLst>
              <a:ext uri="{FF2B5EF4-FFF2-40B4-BE49-F238E27FC236}">
                <a16:creationId xmlns:a16="http://schemas.microsoft.com/office/drawing/2014/main" id="{F465C8BD-8554-E19B-C22F-BC8DEBDE3848}"/>
              </a:ext>
            </a:extLst>
          </p:cNvPr>
          <p:cNvGrpSpPr/>
          <p:nvPr/>
        </p:nvGrpSpPr>
        <p:grpSpPr>
          <a:xfrm>
            <a:off x="533680" y="2330640"/>
            <a:ext cx="7974878" cy="276999"/>
            <a:chOff x="533680" y="2330640"/>
            <a:chExt cx="7974878" cy="276999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70AADE82-B89D-497D-EB26-727BAE6E3B89}"/>
                </a:ext>
              </a:extLst>
            </p:cNvPr>
            <p:cNvGrpSpPr/>
            <p:nvPr/>
          </p:nvGrpSpPr>
          <p:grpSpPr>
            <a:xfrm>
              <a:off x="533680" y="2376784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37" name="Freeform 5">
                <a:extLst>
                  <a:ext uri="{FF2B5EF4-FFF2-40B4-BE49-F238E27FC236}">
                    <a16:creationId xmlns:a16="http://schemas.microsoft.com/office/drawing/2014/main" id="{53CA4EBC-2D13-5ACB-A208-8B395891F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E5F8A725-C3B2-DCB0-1532-E5CAEE4A56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DA86243-C7D0-D26A-3FDB-127F62B44B1E}"/>
                </a:ext>
              </a:extLst>
            </p:cNvPr>
            <p:cNvSpPr txBox="1"/>
            <p:nvPr/>
          </p:nvSpPr>
          <p:spPr>
            <a:xfrm>
              <a:off x="806128" y="2330640"/>
              <a:ext cx="7702430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사전에 직장 내 괴롭힘의 위험요인을 발견하여 적절한 조치를 취하는 것이 중요</a:t>
              </a: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</a:t>
              </a:r>
            </a:p>
          </p:txBody>
        </p: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5B508677-D74E-9F7A-50AE-CE0B34BAA3B3}"/>
              </a:ext>
            </a:extLst>
          </p:cNvPr>
          <p:cNvGrpSpPr/>
          <p:nvPr/>
        </p:nvGrpSpPr>
        <p:grpSpPr>
          <a:xfrm>
            <a:off x="533680" y="2862226"/>
            <a:ext cx="11175719" cy="553998"/>
            <a:chOff x="533680" y="1314640"/>
            <a:chExt cx="11175719" cy="553998"/>
          </a:xfrm>
        </p:grpSpPr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id="{D3F50A9C-254C-8AFA-54F9-544B9D272CC9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42" name="Freeform 5">
                <a:extLst>
                  <a:ext uri="{FF2B5EF4-FFF2-40B4-BE49-F238E27FC236}">
                    <a16:creationId xmlns:a16="http://schemas.microsoft.com/office/drawing/2014/main" id="{65DEAA9D-C530-14D5-E825-4232F7659C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" name="Freeform 6">
                <a:extLst>
                  <a:ext uri="{FF2B5EF4-FFF2-40B4-BE49-F238E27FC236}">
                    <a16:creationId xmlns:a16="http://schemas.microsoft.com/office/drawing/2014/main" id="{A32E4B63-EF19-EA9A-C558-D7F0B8FEB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4499638-C544-2288-13C5-B54E88239C68}"/>
                </a:ext>
              </a:extLst>
            </p:cNvPr>
            <p:cNvSpPr txBox="1"/>
            <p:nvPr/>
          </p:nvSpPr>
          <p:spPr>
            <a:xfrm>
              <a:off x="806128" y="1314640"/>
              <a:ext cx="10903271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노사협의회</a:t>
              </a: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산업안전보건위원회 등 근로자 측이 참여한 기구를 통하여 노사가 함께 점검하고 예방조치를 협의할 때</a:t>
              </a: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보다 나은 예방 효과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</p:grpSp>
      <p:sp>
        <p:nvSpPr>
          <p:cNvPr id="11" name="자유형: 도형 10">
            <a:extLst>
              <a:ext uri="{FF2B5EF4-FFF2-40B4-BE49-F238E27FC236}">
                <a16:creationId xmlns:a16="http://schemas.microsoft.com/office/drawing/2014/main" id="{2957393F-187C-A0AE-A0BD-2950DFB7BC20}"/>
              </a:ext>
            </a:extLst>
          </p:cNvPr>
          <p:cNvSpPr/>
          <p:nvPr/>
        </p:nvSpPr>
        <p:spPr>
          <a:xfrm>
            <a:off x="635592" y="1219200"/>
            <a:ext cx="7374989" cy="288397"/>
          </a:xfrm>
          <a:custGeom>
            <a:avLst/>
            <a:gdLst>
              <a:gd name="connsiteX0" fmla="*/ 120600 w 7374989"/>
              <a:gd name="connsiteY0" fmla="*/ 0 h 288397"/>
              <a:gd name="connsiteX1" fmla="*/ 2354924 w 7374989"/>
              <a:gd name="connsiteY1" fmla="*/ 0 h 288397"/>
              <a:gd name="connsiteX2" fmla="*/ 4712701 w 7374989"/>
              <a:gd name="connsiteY2" fmla="*/ 0 h 288397"/>
              <a:gd name="connsiteX3" fmla="*/ 4984159 w 7374989"/>
              <a:gd name="connsiteY3" fmla="*/ 0 h 288397"/>
              <a:gd name="connsiteX4" fmla="*/ 5578397 w 7374989"/>
              <a:gd name="connsiteY4" fmla="*/ 0 h 288397"/>
              <a:gd name="connsiteX5" fmla="*/ 5679481 w 7374989"/>
              <a:gd name="connsiteY5" fmla="*/ 0 h 288397"/>
              <a:gd name="connsiteX6" fmla="*/ 7254343 w 7374989"/>
              <a:gd name="connsiteY6" fmla="*/ 0 h 288397"/>
              <a:gd name="connsiteX7" fmla="*/ 7340325 w 7374989"/>
              <a:gd name="connsiteY7" fmla="*/ 73273 h 288397"/>
              <a:gd name="connsiteX8" fmla="*/ 7374989 w 7374989"/>
              <a:gd name="connsiteY8" fmla="*/ 288396 h 288397"/>
              <a:gd name="connsiteX9" fmla="*/ 5679481 w 7374989"/>
              <a:gd name="connsiteY9" fmla="*/ 288396 h 288397"/>
              <a:gd name="connsiteX10" fmla="*/ 5578397 w 7374989"/>
              <a:gd name="connsiteY10" fmla="*/ 288396 h 288397"/>
              <a:gd name="connsiteX11" fmla="*/ 4984159 w 7374989"/>
              <a:gd name="connsiteY11" fmla="*/ 288396 h 288397"/>
              <a:gd name="connsiteX12" fmla="*/ 4712701 w 7374989"/>
              <a:gd name="connsiteY12" fmla="*/ 288396 h 288397"/>
              <a:gd name="connsiteX13" fmla="*/ 1946351 w 7374989"/>
              <a:gd name="connsiteY13" fmla="*/ 288396 h 288397"/>
              <a:gd name="connsiteX14" fmla="*/ 1946351 w 7374989"/>
              <a:gd name="connsiteY14" fmla="*/ 288397 h 288397"/>
              <a:gd name="connsiteX15" fmla="*/ 0 w 7374989"/>
              <a:gd name="connsiteY15" fmla="*/ 288397 h 288397"/>
              <a:gd name="connsiteX16" fmla="*/ 34766 w 7374989"/>
              <a:gd name="connsiteY16" fmla="*/ 73273 h 288397"/>
              <a:gd name="connsiteX17" fmla="*/ 120600 w 7374989"/>
              <a:gd name="connsiteY17" fmla="*/ 0 h 288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374989" h="288397">
                <a:moveTo>
                  <a:pt x="120600" y="0"/>
                </a:moveTo>
                <a:lnTo>
                  <a:pt x="2354924" y="0"/>
                </a:lnTo>
                <a:lnTo>
                  <a:pt x="4712701" y="0"/>
                </a:lnTo>
                <a:lnTo>
                  <a:pt x="4984159" y="0"/>
                </a:lnTo>
                <a:lnTo>
                  <a:pt x="5578397" y="0"/>
                </a:lnTo>
                <a:lnTo>
                  <a:pt x="5679481" y="0"/>
                </a:lnTo>
                <a:lnTo>
                  <a:pt x="7254343" y="0"/>
                </a:lnTo>
                <a:cubicBezTo>
                  <a:pt x="7297110" y="-23"/>
                  <a:pt x="7333565" y="31038"/>
                  <a:pt x="7340325" y="73273"/>
                </a:cubicBezTo>
                <a:lnTo>
                  <a:pt x="7374989" y="288396"/>
                </a:lnTo>
                <a:lnTo>
                  <a:pt x="5679481" y="288396"/>
                </a:lnTo>
                <a:lnTo>
                  <a:pt x="5578397" y="288396"/>
                </a:lnTo>
                <a:lnTo>
                  <a:pt x="4984159" y="288396"/>
                </a:lnTo>
                <a:lnTo>
                  <a:pt x="4712701" y="288396"/>
                </a:lnTo>
                <a:lnTo>
                  <a:pt x="1946351" y="288396"/>
                </a:lnTo>
                <a:lnTo>
                  <a:pt x="1946351" y="288397"/>
                </a:lnTo>
                <a:lnTo>
                  <a:pt x="0" y="288397"/>
                </a:lnTo>
                <a:lnTo>
                  <a:pt x="34766" y="73273"/>
                </a:lnTo>
                <a:cubicBezTo>
                  <a:pt x="41465" y="31061"/>
                  <a:pt x="77862" y="-13"/>
                  <a:pt x="1206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schemeClr val="lt1"/>
              </a:solidFill>
            </a:endParaRP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E7F31A11-8006-A778-E999-30A013652EB1}"/>
              </a:ext>
            </a:extLst>
          </p:cNvPr>
          <p:cNvCxnSpPr>
            <a:cxnSpLocks/>
          </p:cNvCxnSpPr>
          <p:nvPr/>
        </p:nvCxnSpPr>
        <p:spPr>
          <a:xfrm>
            <a:off x="2138540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E7B7754C-901B-2FE3-C849-88AD040D5E33}"/>
              </a:ext>
            </a:extLst>
          </p:cNvPr>
          <p:cNvSpPr txBox="1"/>
          <p:nvPr/>
        </p:nvSpPr>
        <p:spPr>
          <a:xfrm rot="10800000" flipV="1">
            <a:off x="2696104" y="1263066"/>
            <a:ext cx="38792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Tips 2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64AC77DC-ABF5-6CA0-EA1D-237977767761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2278956" y="1255630"/>
            <a:ext cx="0" cy="257456"/>
          </a:xfrm>
          <a:prstGeom prst="line">
            <a:avLst/>
          </a:prstGeom>
          <a:ln w="9525">
            <a:solidFill>
              <a:srgbClr val="F2F2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67E780C5-DC56-4513-A424-345C0CEE9994}"/>
              </a:ext>
            </a:extLst>
          </p:cNvPr>
          <p:cNvSpPr txBox="1"/>
          <p:nvPr/>
        </p:nvSpPr>
        <p:spPr>
          <a:xfrm rot="10800000" flipV="1">
            <a:off x="5562031" y="1263066"/>
            <a:ext cx="38792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Tips 4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3F3772-15B8-9F7B-B6F7-68985F821AF3}"/>
              </a:ext>
            </a:extLst>
          </p:cNvPr>
          <p:cNvSpPr txBox="1"/>
          <p:nvPr/>
        </p:nvSpPr>
        <p:spPr>
          <a:xfrm rot="10800000" flipV="1">
            <a:off x="7065087" y="1263066"/>
            <a:ext cx="38792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Tips 5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5D243281-19E8-C4FA-E9DE-AA9C7F9F6852}"/>
              </a:ext>
            </a:extLst>
          </p:cNvPr>
          <p:cNvCxnSpPr>
            <a:cxnSpLocks/>
          </p:cNvCxnSpPr>
          <p:nvPr/>
        </p:nvCxnSpPr>
        <p:spPr>
          <a:xfrm>
            <a:off x="5004467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909F48E9-95A2-66A9-0DB1-A639289DC1CA}"/>
              </a:ext>
            </a:extLst>
          </p:cNvPr>
          <p:cNvCxnSpPr>
            <a:cxnSpLocks/>
          </p:cNvCxnSpPr>
          <p:nvPr/>
        </p:nvCxnSpPr>
        <p:spPr>
          <a:xfrm>
            <a:off x="6507523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A1F0457F-0BAA-E517-1030-497CD40BF63C}"/>
              </a:ext>
            </a:extLst>
          </p:cNvPr>
          <p:cNvCxnSpPr>
            <a:cxnSpLocks/>
          </p:cNvCxnSpPr>
          <p:nvPr/>
        </p:nvCxnSpPr>
        <p:spPr>
          <a:xfrm>
            <a:off x="482600" y="1499833"/>
            <a:ext cx="11722100" cy="0"/>
          </a:xfrm>
          <a:prstGeom prst="line">
            <a:avLst/>
          </a:prstGeom>
          <a:ln w="22225">
            <a:solidFill>
              <a:srgbClr val="074D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5668B69-74D8-5FE9-B35B-8B3E0C08F3A1}"/>
              </a:ext>
            </a:extLst>
          </p:cNvPr>
          <p:cNvSpPr txBox="1"/>
          <p:nvPr/>
        </p:nvSpPr>
        <p:spPr>
          <a:xfrm rot="10800000" flipV="1">
            <a:off x="1225504" y="1263066"/>
            <a:ext cx="38792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Tips 1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33" name="자유형: 도형 32">
            <a:extLst>
              <a:ext uri="{FF2B5EF4-FFF2-40B4-BE49-F238E27FC236}">
                <a16:creationId xmlns:a16="http://schemas.microsoft.com/office/drawing/2014/main" id="{1060EF9C-B110-B234-7A1F-5CEC3FDF11C0}"/>
              </a:ext>
            </a:extLst>
          </p:cNvPr>
          <p:cNvSpPr/>
          <p:nvPr/>
        </p:nvSpPr>
        <p:spPr>
          <a:xfrm flipH="1">
            <a:off x="3501411" y="1156932"/>
            <a:ext cx="1697751" cy="350038"/>
          </a:xfrm>
          <a:custGeom>
            <a:avLst/>
            <a:gdLst>
              <a:gd name="connsiteX0" fmla="*/ 1462691 w 1697751"/>
              <a:gd name="connsiteY0" fmla="*/ 0 h 350038"/>
              <a:gd name="connsiteX1" fmla="*/ 1379582 w 1697751"/>
              <a:gd name="connsiteY1" fmla="*/ 0 h 350038"/>
              <a:gd name="connsiteX2" fmla="*/ 1158689 w 1697751"/>
              <a:gd name="connsiteY2" fmla="*/ 0 h 350038"/>
              <a:gd name="connsiteX3" fmla="*/ 940675 w 1697751"/>
              <a:gd name="connsiteY3" fmla="*/ 0 h 350038"/>
              <a:gd name="connsiteX4" fmla="*/ 514049 w 1697751"/>
              <a:gd name="connsiteY4" fmla="*/ 0 h 350038"/>
              <a:gd name="connsiteX5" fmla="*/ 481285 w 1697751"/>
              <a:gd name="connsiteY5" fmla="*/ 0 h 350038"/>
              <a:gd name="connsiteX6" fmla="*/ 235059 w 1697751"/>
              <a:gd name="connsiteY6" fmla="*/ 0 h 350038"/>
              <a:gd name="connsiteX7" fmla="*/ 145289 w 1697751"/>
              <a:gd name="connsiteY7" fmla="*/ 76635 h 350038"/>
              <a:gd name="connsiteX8" fmla="*/ 119954 w 1697751"/>
              <a:gd name="connsiteY8" fmla="*/ 269154 h 350038"/>
              <a:gd name="connsiteX9" fmla="*/ 37065 w 1697751"/>
              <a:gd name="connsiteY9" fmla="*/ 341877 h 350038"/>
              <a:gd name="connsiteX10" fmla="*/ 0 w 1697751"/>
              <a:gd name="connsiteY10" fmla="*/ 341877 h 350038"/>
              <a:gd name="connsiteX11" fmla="*/ 0 w 1697751"/>
              <a:gd name="connsiteY11" fmla="*/ 350038 h 350038"/>
              <a:gd name="connsiteX12" fmla="*/ 481285 w 1697751"/>
              <a:gd name="connsiteY12" fmla="*/ 350038 h 350038"/>
              <a:gd name="connsiteX13" fmla="*/ 514049 w 1697751"/>
              <a:gd name="connsiteY13" fmla="*/ 350038 h 350038"/>
              <a:gd name="connsiteX14" fmla="*/ 1158689 w 1697751"/>
              <a:gd name="connsiteY14" fmla="*/ 350038 h 350038"/>
              <a:gd name="connsiteX15" fmla="*/ 1379582 w 1697751"/>
              <a:gd name="connsiteY15" fmla="*/ 350038 h 350038"/>
              <a:gd name="connsiteX16" fmla="*/ 1697751 w 1697751"/>
              <a:gd name="connsiteY16" fmla="*/ 350038 h 350038"/>
              <a:gd name="connsiteX17" fmla="*/ 1697751 w 1697751"/>
              <a:gd name="connsiteY17" fmla="*/ 341877 h 350038"/>
              <a:gd name="connsiteX18" fmla="*/ 1660686 w 1697751"/>
              <a:gd name="connsiteY18" fmla="*/ 341877 h 350038"/>
              <a:gd name="connsiteX19" fmla="*/ 1577796 w 1697751"/>
              <a:gd name="connsiteY19" fmla="*/ 269154 h 350038"/>
              <a:gd name="connsiteX20" fmla="*/ 1552461 w 1697751"/>
              <a:gd name="connsiteY20" fmla="*/ 76635 h 350038"/>
              <a:gd name="connsiteX21" fmla="*/ 1462691 w 1697751"/>
              <a:gd name="connsiteY21" fmla="*/ 0 h 350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97751" h="350038">
                <a:moveTo>
                  <a:pt x="1462691" y="0"/>
                </a:moveTo>
                <a:lnTo>
                  <a:pt x="1379582" y="0"/>
                </a:lnTo>
                <a:lnTo>
                  <a:pt x="1158689" y="0"/>
                </a:lnTo>
                <a:lnTo>
                  <a:pt x="940675" y="0"/>
                </a:lnTo>
                <a:lnTo>
                  <a:pt x="514049" y="0"/>
                </a:lnTo>
                <a:lnTo>
                  <a:pt x="481285" y="0"/>
                </a:lnTo>
                <a:lnTo>
                  <a:pt x="235059" y="0"/>
                </a:lnTo>
                <a:cubicBezTo>
                  <a:pt x="190361" y="-14"/>
                  <a:pt x="152297" y="32487"/>
                  <a:pt x="145289" y="76635"/>
                </a:cubicBezTo>
                <a:lnTo>
                  <a:pt x="119954" y="269154"/>
                </a:lnTo>
                <a:cubicBezTo>
                  <a:pt x="114589" y="310818"/>
                  <a:pt x="79071" y="341984"/>
                  <a:pt x="37065" y="341877"/>
                </a:cubicBezTo>
                <a:lnTo>
                  <a:pt x="0" y="341877"/>
                </a:lnTo>
                <a:lnTo>
                  <a:pt x="0" y="350038"/>
                </a:lnTo>
                <a:lnTo>
                  <a:pt x="481285" y="350038"/>
                </a:lnTo>
                <a:lnTo>
                  <a:pt x="514049" y="350038"/>
                </a:lnTo>
                <a:lnTo>
                  <a:pt x="1158689" y="350038"/>
                </a:lnTo>
                <a:lnTo>
                  <a:pt x="1379582" y="350038"/>
                </a:lnTo>
                <a:lnTo>
                  <a:pt x="1697751" y="350038"/>
                </a:lnTo>
                <a:lnTo>
                  <a:pt x="1697751" y="341877"/>
                </a:lnTo>
                <a:lnTo>
                  <a:pt x="1660686" y="341877"/>
                </a:lnTo>
                <a:cubicBezTo>
                  <a:pt x="1618680" y="341984"/>
                  <a:pt x="1583162" y="310818"/>
                  <a:pt x="1577796" y="269154"/>
                </a:cubicBezTo>
                <a:lnTo>
                  <a:pt x="1552461" y="76635"/>
                </a:lnTo>
                <a:cubicBezTo>
                  <a:pt x="1545453" y="32487"/>
                  <a:pt x="1507390" y="-14"/>
                  <a:pt x="1462691" y="0"/>
                </a:cubicBezTo>
                <a:close/>
              </a:path>
            </a:pathLst>
          </a:custGeom>
          <a:solidFill>
            <a:srgbClr val="074DB5"/>
          </a:solidFill>
          <a:ln w="15875">
            <a:noFill/>
          </a:ln>
          <a:effectLst>
            <a:outerShdw blurRad="1270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gradFill>
                <a:gsLst>
                  <a:gs pos="100000">
                    <a:prstClr val="black"/>
                  </a:gs>
                  <a:gs pos="100000">
                    <a:prstClr val="white"/>
                  </a:gs>
                </a:gsLst>
              </a:gradFill>
              <a:latin typeface="Arial"/>
              <a:ea typeface="나눔스퀘어 Bold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A127A7F-9D64-A589-EE3B-2757DF83BC26}"/>
              </a:ext>
            </a:extLst>
          </p:cNvPr>
          <p:cNvSpPr txBox="1"/>
          <p:nvPr/>
        </p:nvSpPr>
        <p:spPr>
          <a:xfrm rot="10800000" flipV="1">
            <a:off x="4065753" y="1205930"/>
            <a:ext cx="569067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</a:rPr>
              <a:t>Tips </a:t>
            </a:r>
            <a:r>
              <a:rPr lang="en-US" altLang="ko-KR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3</a:t>
            </a:r>
            <a:endParaRPr lang="ko-KR" altLang="en-US" b="1" spc="-150">
              <a:gradFill>
                <a:gsLst>
                  <a:gs pos="100000">
                    <a:schemeClr val="bg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sp>
        <p:nvSpPr>
          <p:cNvPr id="45" name="사각형: 둥근 한쪽 모서리 44">
            <a:extLst>
              <a:ext uri="{FF2B5EF4-FFF2-40B4-BE49-F238E27FC236}">
                <a16:creationId xmlns:a16="http://schemas.microsoft.com/office/drawing/2014/main" id="{1D6B5DFC-C038-7C86-8C46-1E67D83B9F96}"/>
              </a:ext>
            </a:extLst>
          </p:cNvPr>
          <p:cNvSpPr/>
          <p:nvPr/>
        </p:nvSpPr>
        <p:spPr>
          <a:xfrm rot="10800000">
            <a:off x="482350" y="1507597"/>
            <a:ext cx="11709650" cy="583642"/>
          </a:xfrm>
          <a:prstGeom prst="round1Rect">
            <a:avLst>
              <a:gd name="adj" fmla="val 27547"/>
            </a:avLst>
          </a:prstGeom>
          <a:solidFill>
            <a:srgbClr val="074D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29DDDA1-D58E-7812-58AF-74186A28C85F}"/>
              </a:ext>
            </a:extLst>
          </p:cNvPr>
          <p:cNvSpPr txBox="1"/>
          <p:nvPr/>
        </p:nvSpPr>
        <p:spPr>
          <a:xfrm>
            <a:off x="672850" y="1643765"/>
            <a:ext cx="2821285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1800"/>
              </a:spcBef>
            </a:pPr>
            <a:r>
              <a:rPr lang="ko-KR" altLang="en-US" sz="2000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사업장 위험요인 사전점검 </a:t>
            </a:r>
            <a:endParaRPr lang="en-US" altLang="ko-KR" sz="2000" spc="-150">
              <a:gradFill>
                <a:gsLst>
                  <a:gs pos="100000">
                    <a:schemeClr val="bg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363C6BE8-840A-8479-2B9E-B3030726B3C8}"/>
              </a:ext>
            </a:extLst>
          </p:cNvPr>
          <p:cNvGrpSpPr/>
          <p:nvPr/>
        </p:nvGrpSpPr>
        <p:grpSpPr>
          <a:xfrm>
            <a:off x="8763000" y="982271"/>
            <a:ext cx="1821909" cy="1218611"/>
            <a:chOff x="9974826" y="1065064"/>
            <a:chExt cx="1497896" cy="1001891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83D20A5D-BA5B-EC7D-C57B-63A2A6D578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62" t="1" r="29240" b="51384"/>
            <a:stretch/>
          </p:blipFill>
          <p:spPr>
            <a:xfrm>
              <a:off x="10404478" y="1065064"/>
              <a:ext cx="781045" cy="916482"/>
            </a:xfrm>
            <a:prstGeom prst="rect">
              <a:avLst/>
            </a:prstGeom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C17FFFFF-6618-386E-1225-41906AF869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078" t="22652" r="5094" b="59300"/>
            <a:stretch/>
          </p:blipFill>
          <p:spPr>
            <a:xfrm>
              <a:off x="11171258" y="1786046"/>
              <a:ext cx="301464" cy="280909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D972F0E4-ABC4-E1B4-DE14-8F882993E0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5" t="6023" r="68019" b="79830"/>
            <a:stretch/>
          </p:blipFill>
          <p:spPr>
            <a:xfrm>
              <a:off x="9974826" y="1197761"/>
              <a:ext cx="584200" cy="266701"/>
            </a:xfrm>
            <a:prstGeom prst="rect">
              <a:avLst/>
            </a:prstGeom>
          </p:spPr>
        </p:pic>
      </p:grpSp>
      <p:sp>
        <p:nvSpPr>
          <p:cNvPr id="105" name="TextBox 104">
            <a:extLst>
              <a:ext uri="{FF2B5EF4-FFF2-40B4-BE49-F238E27FC236}">
                <a16:creationId xmlns:a16="http://schemas.microsoft.com/office/drawing/2014/main" id="{242BC6E6-53BC-D830-3910-9FFC6543F3F9}"/>
              </a:ext>
            </a:extLst>
          </p:cNvPr>
          <p:cNvSpPr txBox="1"/>
          <p:nvPr/>
        </p:nvSpPr>
        <p:spPr>
          <a:xfrm>
            <a:off x="4483379" y="4209988"/>
            <a:ext cx="322524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spcBef>
                <a:spcPts val="300"/>
              </a:spcBef>
            </a:pPr>
            <a:r>
              <a:rPr lang="ko-KR" altLang="en-US" sz="2000" b="1" spc="-15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위험요인 사전점검 체크리스트</a:t>
            </a:r>
          </a:p>
        </p:txBody>
      </p:sp>
      <p:grpSp>
        <p:nvGrpSpPr>
          <p:cNvPr id="108" name="그룹 107">
            <a:extLst>
              <a:ext uri="{FF2B5EF4-FFF2-40B4-BE49-F238E27FC236}">
                <a16:creationId xmlns:a16="http://schemas.microsoft.com/office/drawing/2014/main" id="{9E24C987-BF57-727E-1A72-A0F59F9FA085}"/>
              </a:ext>
            </a:extLst>
          </p:cNvPr>
          <p:cNvGrpSpPr/>
          <p:nvPr/>
        </p:nvGrpSpPr>
        <p:grpSpPr>
          <a:xfrm>
            <a:off x="4219217" y="4203700"/>
            <a:ext cx="3753567" cy="164844"/>
            <a:chOff x="1351640" y="2158068"/>
            <a:chExt cx="2991852" cy="131392"/>
          </a:xfrm>
        </p:grpSpPr>
        <p:sp>
          <p:nvSpPr>
            <p:cNvPr id="109" name="자유형: 도형 108">
              <a:extLst>
                <a:ext uri="{FF2B5EF4-FFF2-40B4-BE49-F238E27FC236}">
                  <a16:creationId xmlns:a16="http://schemas.microsoft.com/office/drawing/2014/main" id="{1D2C2910-2112-1B26-370D-E02A74F337FF}"/>
                </a:ext>
              </a:extLst>
            </p:cNvPr>
            <p:cNvSpPr/>
            <p:nvPr/>
          </p:nvSpPr>
          <p:spPr>
            <a:xfrm>
              <a:off x="1351640" y="2158068"/>
              <a:ext cx="145836" cy="121066"/>
            </a:xfrm>
            <a:custGeom>
              <a:avLst/>
              <a:gdLst>
                <a:gd name="connsiteX0" fmla="*/ 320435 w 717565"/>
                <a:gd name="connsiteY0" fmla="*/ 60446 h 595693"/>
                <a:gd name="connsiteX1" fmla="*/ 227947 w 717565"/>
                <a:gd name="connsiteY1" fmla="*/ 125025 h 595693"/>
                <a:gd name="connsiteX2" fmla="*/ 153271 w 717565"/>
                <a:gd name="connsiteY2" fmla="*/ 236468 h 595693"/>
                <a:gd name="connsiteX3" fmla="*/ 155462 w 717565"/>
                <a:gd name="connsiteY3" fmla="*/ 274568 h 595693"/>
                <a:gd name="connsiteX4" fmla="*/ 206802 w 717565"/>
                <a:gd name="connsiteY4" fmla="*/ 287903 h 595693"/>
                <a:gd name="connsiteX5" fmla="*/ 303767 w 717565"/>
                <a:gd name="connsiteY5" fmla="*/ 339243 h 595693"/>
                <a:gd name="connsiteX6" fmla="*/ 338247 w 717565"/>
                <a:gd name="connsiteY6" fmla="*/ 444018 h 595693"/>
                <a:gd name="connsiteX7" fmla="*/ 290622 w 717565"/>
                <a:gd name="connsiteY7" fmla="*/ 549935 h 595693"/>
                <a:gd name="connsiteX8" fmla="*/ 182513 w 717565"/>
                <a:gd name="connsiteY8" fmla="*/ 595656 h 595693"/>
                <a:gd name="connsiteX9" fmla="*/ 46592 w 717565"/>
                <a:gd name="connsiteY9" fmla="*/ 537648 h 595693"/>
                <a:gd name="connsiteX10" fmla="*/ -272 w 717565"/>
                <a:gd name="connsiteY10" fmla="*/ 399441 h 595693"/>
                <a:gd name="connsiteX11" fmla="*/ 18778 w 717565"/>
                <a:gd name="connsiteY11" fmla="*/ 272472 h 595693"/>
                <a:gd name="connsiteX12" fmla="*/ 75928 w 717565"/>
                <a:gd name="connsiteY12" fmla="*/ 152076 h 595693"/>
                <a:gd name="connsiteX13" fmla="*/ 166226 w 717565"/>
                <a:gd name="connsiteY13" fmla="*/ 60731 h 595693"/>
                <a:gd name="connsiteX14" fmla="*/ 262523 w 717565"/>
                <a:gd name="connsiteY14" fmla="*/ -38 h 595693"/>
                <a:gd name="connsiteX15" fmla="*/ 699340 w 717565"/>
                <a:gd name="connsiteY15" fmla="*/ 60446 h 595693"/>
                <a:gd name="connsiteX16" fmla="*/ 606852 w 717565"/>
                <a:gd name="connsiteY16" fmla="*/ 125025 h 595693"/>
                <a:gd name="connsiteX17" fmla="*/ 532176 w 717565"/>
                <a:gd name="connsiteY17" fmla="*/ 236468 h 595693"/>
                <a:gd name="connsiteX18" fmla="*/ 534367 w 717565"/>
                <a:gd name="connsiteY18" fmla="*/ 274568 h 595693"/>
                <a:gd name="connsiteX19" fmla="*/ 585706 w 717565"/>
                <a:gd name="connsiteY19" fmla="*/ 287903 h 595693"/>
                <a:gd name="connsiteX20" fmla="*/ 682671 w 717565"/>
                <a:gd name="connsiteY20" fmla="*/ 339243 h 595693"/>
                <a:gd name="connsiteX21" fmla="*/ 717152 w 717565"/>
                <a:gd name="connsiteY21" fmla="*/ 444018 h 595693"/>
                <a:gd name="connsiteX22" fmla="*/ 669527 w 717565"/>
                <a:gd name="connsiteY22" fmla="*/ 549935 h 595693"/>
                <a:gd name="connsiteX23" fmla="*/ 561418 w 717565"/>
                <a:gd name="connsiteY23" fmla="*/ 595656 h 595693"/>
                <a:gd name="connsiteX24" fmla="*/ 425496 w 717565"/>
                <a:gd name="connsiteY24" fmla="*/ 537648 h 595693"/>
                <a:gd name="connsiteX25" fmla="*/ 378633 w 717565"/>
                <a:gd name="connsiteY25" fmla="*/ 399441 h 595693"/>
                <a:gd name="connsiteX26" fmla="*/ 397683 w 717565"/>
                <a:gd name="connsiteY26" fmla="*/ 272472 h 595693"/>
                <a:gd name="connsiteX27" fmla="*/ 454833 w 717565"/>
                <a:gd name="connsiteY27" fmla="*/ 152076 h 595693"/>
                <a:gd name="connsiteX28" fmla="*/ 545130 w 717565"/>
                <a:gd name="connsiteY28" fmla="*/ 60731 h 595693"/>
                <a:gd name="connsiteX29" fmla="*/ 641428 w 717565"/>
                <a:gd name="connsiteY29" fmla="*/ -38 h 59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17565" h="595693">
                  <a:moveTo>
                    <a:pt x="320435" y="60446"/>
                  </a:moveTo>
                  <a:cubicBezTo>
                    <a:pt x="287117" y="78166"/>
                    <a:pt x="256065" y="99850"/>
                    <a:pt x="227947" y="125025"/>
                  </a:cubicBezTo>
                  <a:cubicBezTo>
                    <a:pt x="194715" y="155850"/>
                    <a:pt x="169140" y="194011"/>
                    <a:pt x="153271" y="236468"/>
                  </a:cubicBezTo>
                  <a:cubicBezTo>
                    <a:pt x="147299" y="255518"/>
                    <a:pt x="148033" y="268217"/>
                    <a:pt x="155462" y="274568"/>
                  </a:cubicBezTo>
                  <a:cubicBezTo>
                    <a:pt x="161463" y="279045"/>
                    <a:pt x="178513" y="283521"/>
                    <a:pt x="206802" y="287903"/>
                  </a:cubicBezTo>
                  <a:cubicBezTo>
                    <a:pt x="244540" y="291848"/>
                    <a:pt x="279287" y="310246"/>
                    <a:pt x="303767" y="339243"/>
                  </a:cubicBezTo>
                  <a:cubicBezTo>
                    <a:pt x="327274" y="369001"/>
                    <a:pt x="339485" y="406117"/>
                    <a:pt x="338247" y="444018"/>
                  </a:cubicBezTo>
                  <a:cubicBezTo>
                    <a:pt x="338152" y="484489"/>
                    <a:pt x="320835" y="523008"/>
                    <a:pt x="290622" y="549935"/>
                  </a:cubicBezTo>
                  <a:cubicBezTo>
                    <a:pt x="262133" y="578998"/>
                    <a:pt x="223204" y="595465"/>
                    <a:pt x="182513" y="595656"/>
                  </a:cubicBezTo>
                  <a:cubicBezTo>
                    <a:pt x="123077" y="595656"/>
                    <a:pt x="77767" y="576320"/>
                    <a:pt x="46592" y="537648"/>
                  </a:cubicBezTo>
                  <a:cubicBezTo>
                    <a:pt x="15168" y="498543"/>
                    <a:pt x="-1434" y="449593"/>
                    <a:pt x="-272" y="399441"/>
                  </a:cubicBezTo>
                  <a:cubicBezTo>
                    <a:pt x="643" y="356479"/>
                    <a:pt x="7044" y="313810"/>
                    <a:pt x="18778" y="272472"/>
                  </a:cubicBezTo>
                  <a:cubicBezTo>
                    <a:pt x="29608" y="228929"/>
                    <a:pt x="49039" y="187993"/>
                    <a:pt x="75928" y="152076"/>
                  </a:cubicBezTo>
                  <a:cubicBezTo>
                    <a:pt x="102341" y="118197"/>
                    <a:pt x="132650" y="87538"/>
                    <a:pt x="166226" y="60731"/>
                  </a:cubicBezTo>
                  <a:cubicBezTo>
                    <a:pt x="195134" y="35815"/>
                    <a:pt x="227585" y="15334"/>
                    <a:pt x="262523" y="-38"/>
                  </a:cubicBezTo>
                  <a:close/>
                  <a:moveTo>
                    <a:pt x="699340" y="60446"/>
                  </a:moveTo>
                  <a:cubicBezTo>
                    <a:pt x="666021" y="78166"/>
                    <a:pt x="634970" y="99850"/>
                    <a:pt x="606852" y="125025"/>
                  </a:cubicBezTo>
                  <a:cubicBezTo>
                    <a:pt x="573619" y="155850"/>
                    <a:pt x="548045" y="194011"/>
                    <a:pt x="532176" y="236468"/>
                  </a:cubicBezTo>
                  <a:cubicBezTo>
                    <a:pt x="526270" y="255518"/>
                    <a:pt x="526937" y="268472"/>
                    <a:pt x="534367" y="274568"/>
                  </a:cubicBezTo>
                  <a:cubicBezTo>
                    <a:pt x="540368" y="279045"/>
                    <a:pt x="557417" y="283521"/>
                    <a:pt x="585706" y="287903"/>
                  </a:cubicBezTo>
                  <a:cubicBezTo>
                    <a:pt x="623444" y="291848"/>
                    <a:pt x="658192" y="310246"/>
                    <a:pt x="682671" y="339243"/>
                  </a:cubicBezTo>
                  <a:cubicBezTo>
                    <a:pt x="706179" y="369001"/>
                    <a:pt x="718390" y="406117"/>
                    <a:pt x="717152" y="444018"/>
                  </a:cubicBezTo>
                  <a:cubicBezTo>
                    <a:pt x="717056" y="484489"/>
                    <a:pt x="699740" y="523008"/>
                    <a:pt x="669527" y="549935"/>
                  </a:cubicBezTo>
                  <a:cubicBezTo>
                    <a:pt x="641037" y="578998"/>
                    <a:pt x="602109" y="595465"/>
                    <a:pt x="561418" y="595656"/>
                  </a:cubicBezTo>
                  <a:cubicBezTo>
                    <a:pt x="501982" y="595656"/>
                    <a:pt x="456671" y="576320"/>
                    <a:pt x="425496" y="537648"/>
                  </a:cubicBezTo>
                  <a:cubicBezTo>
                    <a:pt x="394073" y="498543"/>
                    <a:pt x="377471" y="449593"/>
                    <a:pt x="378633" y="399441"/>
                  </a:cubicBezTo>
                  <a:cubicBezTo>
                    <a:pt x="379547" y="356479"/>
                    <a:pt x="385948" y="313810"/>
                    <a:pt x="397683" y="272472"/>
                  </a:cubicBezTo>
                  <a:cubicBezTo>
                    <a:pt x="408513" y="228929"/>
                    <a:pt x="427944" y="187993"/>
                    <a:pt x="454833" y="152076"/>
                  </a:cubicBezTo>
                  <a:cubicBezTo>
                    <a:pt x="481246" y="118197"/>
                    <a:pt x="511554" y="87538"/>
                    <a:pt x="545130" y="60731"/>
                  </a:cubicBezTo>
                  <a:cubicBezTo>
                    <a:pt x="574038" y="35815"/>
                    <a:pt x="606490" y="15334"/>
                    <a:pt x="641428" y="-38"/>
                  </a:cubicBezTo>
                  <a:close/>
                </a:path>
              </a:pathLst>
            </a:custGeom>
            <a:solidFill>
              <a:srgbClr val="F9CF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0" name="자유형: 도형 109">
              <a:extLst>
                <a:ext uri="{FF2B5EF4-FFF2-40B4-BE49-F238E27FC236}">
                  <a16:creationId xmlns:a16="http://schemas.microsoft.com/office/drawing/2014/main" id="{F490BD53-265B-DD19-44DF-540183C37700}"/>
                </a:ext>
              </a:extLst>
            </p:cNvPr>
            <p:cNvSpPr/>
            <p:nvPr/>
          </p:nvSpPr>
          <p:spPr>
            <a:xfrm>
              <a:off x="4197540" y="2168490"/>
              <a:ext cx="145952" cy="120970"/>
            </a:xfrm>
            <a:custGeom>
              <a:avLst/>
              <a:gdLst>
                <a:gd name="connsiteX0" fmla="*/ 17572 w 718138"/>
                <a:gd name="connsiteY0" fmla="*/ 534981 h 595217"/>
                <a:gd name="connsiteX1" fmla="*/ 110060 w 718138"/>
                <a:gd name="connsiteY1" fmla="*/ 470402 h 595217"/>
                <a:gd name="connsiteX2" fmla="*/ 184736 w 718138"/>
                <a:gd name="connsiteY2" fmla="*/ 359150 h 595217"/>
                <a:gd name="connsiteX3" fmla="*/ 182545 w 718138"/>
                <a:gd name="connsiteY3" fmla="*/ 321050 h 595217"/>
                <a:gd name="connsiteX4" fmla="*/ 131301 w 718138"/>
                <a:gd name="connsiteY4" fmla="*/ 307715 h 595217"/>
                <a:gd name="connsiteX5" fmla="*/ 34336 w 718138"/>
                <a:gd name="connsiteY5" fmla="*/ 256375 h 595217"/>
                <a:gd name="connsiteX6" fmla="*/ -239 w 718138"/>
                <a:gd name="connsiteY6" fmla="*/ 151600 h 595217"/>
                <a:gd name="connsiteX7" fmla="*/ 47386 w 718138"/>
                <a:gd name="connsiteY7" fmla="*/ 45682 h 595217"/>
                <a:gd name="connsiteX8" fmla="*/ 155494 w 718138"/>
                <a:gd name="connsiteY8" fmla="*/ -38 h 595217"/>
                <a:gd name="connsiteX9" fmla="*/ 291511 w 718138"/>
                <a:gd name="connsiteY9" fmla="*/ 57969 h 595217"/>
                <a:gd name="connsiteX10" fmla="*/ 338279 w 718138"/>
                <a:gd name="connsiteY10" fmla="*/ 196177 h 595217"/>
                <a:gd name="connsiteX11" fmla="*/ 319229 w 718138"/>
                <a:gd name="connsiteY11" fmla="*/ 323145 h 595217"/>
                <a:gd name="connsiteX12" fmla="*/ 262079 w 718138"/>
                <a:gd name="connsiteY12" fmla="*/ 443541 h 595217"/>
                <a:gd name="connsiteX13" fmla="*/ 173020 w 718138"/>
                <a:gd name="connsiteY13" fmla="*/ 534981 h 595217"/>
                <a:gd name="connsiteX14" fmla="*/ 76056 w 718138"/>
                <a:gd name="connsiteY14" fmla="*/ 595179 h 595217"/>
                <a:gd name="connsiteX15" fmla="*/ 396477 w 718138"/>
                <a:gd name="connsiteY15" fmla="*/ 534981 h 595217"/>
                <a:gd name="connsiteX16" fmla="*/ 489060 w 718138"/>
                <a:gd name="connsiteY16" fmla="*/ 470402 h 595217"/>
                <a:gd name="connsiteX17" fmla="*/ 563545 w 718138"/>
                <a:gd name="connsiteY17" fmla="*/ 359150 h 595217"/>
                <a:gd name="connsiteX18" fmla="*/ 561355 w 718138"/>
                <a:gd name="connsiteY18" fmla="*/ 321050 h 595217"/>
                <a:gd name="connsiteX19" fmla="*/ 510110 w 718138"/>
                <a:gd name="connsiteY19" fmla="*/ 307715 h 595217"/>
                <a:gd name="connsiteX20" fmla="*/ 413146 w 718138"/>
                <a:gd name="connsiteY20" fmla="*/ 256375 h 595217"/>
                <a:gd name="connsiteX21" fmla="*/ 378570 w 718138"/>
                <a:gd name="connsiteY21" fmla="*/ 151600 h 595217"/>
                <a:gd name="connsiteX22" fmla="*/ 426195 w 718138"/>
                <a:gd name="connsiteY22" fmla="*/ 45682 h 595217"/>
                <a:gd name="connsiteX23" fmla="*/ 534970 w 718138"/>
                <a:gd name="connsiteY23" fmla="*/ 57 h 595217"/>
                <a:gd name="connsiteX24" fmla="*/ 670988 w 718138"/>
                <a:gd name="connsiteY24" fmla="*/ 58064 h 595217"/>
                <a:gd name="connsiteX25" fmla="*/ 717755 w 718138"/>
                <a:gd name="connsiteY25" fmla="*/ 196272 h 595217"/>
                <a:gd name="connsiteX26" fmla="*/ 698705 w 718138"/>
                <a:gd name="connsiteY26" fmla="*/ 323241 h 595217"/>
                <a:gd name="connsiteX27" fmla="*/ 641555 w 718138"/>
                <a:gd name="connsiteY27" fmla="*/ 443637 h 595217"/>
                <a:gd name="connsiteX28" fmla="*/ 551353 w 718138"/>
                <a:gd name="connsiteY28" fmla="*/ 534981 h 595217"/>
                <a:gd name="connsiteX29" fmla="*/ 454389 w 718138"/>
                <a:gd name="connsiteY29" fmla="*/ 595179 h 59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18138" h="595217">
                  <a:moveTo>
                    <a:pt x="17572" y="534981"/>
                  </a:moveTo>
                  <a:cubicBezTo>
                    <a:pt x="50891" y="517261"/>
                    <a:pt x="81942" y="495577"/>
                    <a:pt x="110060" y="470402"/>
                  </a:cubicBezTo>
                  <a:cubicBezTo>
                    <a:pt x="143293" y="439657"/>
                    <a:pt x="168867" y="401556"/>
                    <a:pt x="184736" y="359150"/>
                  </a:cubicBezTo>
                  <a:cubicBezTo>
                    <a:pt x="190737" y="340100"/>
                    <a:pt x="189975" y="327241"/>
                    <a:pt x="182545" y="321050"/>
                  </a:cubicBezTo>
                  <a:cubicBezTo>
                    <a:pt x="176640" y="316573"/>
                    <a:pt x="159495" y="312096"/>
                    <a:pt x="131301" y="307715"/>
                  </a:cubicBezTo>
                  <a:cubicBezTo>
                    <a:pt x="93553" y="303809"/>
                    <a:pt x="58787" y="285402"/>
                    <a:pt x="34336" y="256375"/>
                  </a:cubicBezTo>
                  <a:cubicBezTo>
                    <a:pt x="10743" y="226657"/>
                    <a:pt x="-1506" y="189521"/>
                    <a:pt x="-239" y="151600"/>
                  </a:cubicBezTo>
                  <a:cubicBezTo>
                    <a:pt x="-144" y="111128"/>
                    <a:pt x="17172" y="72609"/>
                    <a:pt x="47386" y="45682"/>
                  </a:cubicBezTo>
                  <a:cubicBezTo>
                    <a:pt x="75922" y="16699"/>
                    <a:pt x="114823" y="252"/>
                    <a:pt x="155494" y="-38"/>
                  </a:cubicBezTo>
                  <a:cubicBezTo>
                    <a:pt x="214930" y="-38"/>
                    <a:pt x="260269" y="19298"/>
                    <a:pt x="291511" y="57969"/>
                  </a:cubicBezTo>
                  <a:cubicBezTo>
                    <a:pt x="322849" y="97115"/>
                    <a:pt x="339413" y="146044"/>
                    <a:pt x="338279" y="196177"/>
                  </a:cubicBezTo>
                  <a:cubicBezTo>
                    <a:pt x="337374" y="239139"/>
                    <a:pt x="330973" y="281809"/>
                    <a:pt x="319229" y="323145"/>
                  </a:cubicBezTo>
                  <a:cubicBezTo>
                    <a:pt x="308418" y="366695"/>
                    <a:pt x="288987" y="407635"/>
                    <a:pt x="262079" y="443541"/>
                  </a:cubicBezTo>
                  <a:cubicBezTo>
                    <a:pt x="236028" y="477365"/>
                    <a:pt x="206148" y="508051"/>
                    <a:pt x="173020" y="534981"/>
                  </a:cubicBezTo>
                  <a:cubicBezTo>
                    <a:pt x="143864" y="559746"/>
                    <a:pt x="111184" y="580035"/>
                    <a:pt x="76056" y="595179"/>
                  </a:cubicBezTo>
                  <a:close/>
                  <a:moveTo>
                    <a:pt x="396477" y="534981"/>
                  </a:moveTo>
                  <a:cubicBezTo>
                    <a:pt x="429814" y="517240"/>
                    <a:pt x="460895" y="495558"/>
                    <a:pt x="489060" y="470402"/>
                  </a:cubicBezTo>
                  <a:cubicBezTo>
                    <a:pt x="522169" y="439588"/>
                    <a:pt x="547667" y="401503"/>
                    <a:pt x="563545" y="359150"/>
                  </a:cubicBezTo>
                  <a:cubicBezTo>
                    <a:pt x="569546" y="340100"/>
                    <a:pt x="568784" y="327241"/>
                    <a:pt x="561355" y="321050"/>
                  </a:cubicBezTo>
                  <a:cubicBezTo>
                    <a:pt x="555382" y="316604"/>
                    <a:pt x="538304" y="312160"/>
                    <a:pt x="510110" y="307715"/>
                  </a:cubicBezTo>
                  <a:cubicBezTo>
                    <a:pt x="472363" y="303809"/>
                    <a:pt x="437596" y="285402"/>
                    <a:pt x="413146" y="256375"/>
                  </a:cubicBezTo>
                  <a:cubicBezTo>
                    <a:pt x="389552" y="226657"/>
                    <a:pt x="377303" y="189521"/>
                    <a:pt x="378570" y="151600"/>
                  </a:cubicBezTo>
                  <a:cubicBezTo>
                    <a:pt x="378665" y="111128"/>
                    <a:pt x="395981" y="72609"/>
                    <a:pt x="426195" y="45682"/>
                  </a:cubicBezTo>
                  <a:cubicBezTo>
                    <a:pt x="454912" y="16571"/>
                    <a:pt x="494079" y="144"/>
                    <a:pt x="534970" y="57"/>
                  </a:cubicBezTo>
                  <a:cubicBezTo>
                    <a:pt x="594406" y="57"/>
                    <a:pt x="639745" y="19393"/>
                    <a:pt x="670988" y="58064"/>
                  </a:cubicBezTo>
                  <a:cubicBezTo>
                    <a:pt x="702325" y="97210"/>
                    <a:pt x="718889" y="146139"/>
                    <a:pt x="717755" y="196272"/>
                  </a:cubicBezTo>
                  <a:cubicBezTo>
                    <a:pt x="716850" y="239235"/>
                    <a:pt x="710449" y="281904"/>
                    <a:pt x="698705" y="323241"/>
                  </a:cubicBezTo>
                  <a:cubicBezTo>
                    <a:pt x="687942" y="366806"/>
                    <a:pt x="668501" y="407753"/>
                    <a:pt x="641555" y="443637"/>
                  </a:cubicBezTo>
                  <a:cubicBezTo>
                    <a:pt x="615142" y="477492"/>
                    <a:pt x="584872" y="508148"/>
                    <a:pt x="551353" y="534981"/>
                  </a:cubicBezTo>
                  <a:cubicBezTo>
                    <a:pt x="522197" y="559746"/>
                    <a:pt x="489517" y="580035"/>
                    <a:pt x="454389" y="595179"/>
                  </a:cubicBezTo>
                  <a:close/>
                </a:path>
              </a:pathLst>
            </a:custGeom>
            <a:solidFill>
              <a:srgbClr val="F9CF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62" name="그룹 161">
            <a:extLst>
              <a:ext uri="{FF2B5EF4-FFF2-40B4-BE49-F238E27FC236}">
                <a16:creationId xmlns:a16="http://schemas.microsoft.com/office/drawing/2014/main" id="{1B8B1C83-B67B-45B8-3BB9-1810E0767B6F}"/>
              </a:ext>
            </a:extLst>
          </p:cNvPr>
          <p:cNvGrpSpPr/>
          <p:nvPr/>
        </p:nvGrpSpPr>
        <p:grpSpPr>
          <a:xfrm>
            <a:off x="482349" y="4733426"/>
            <a:ext cx="2659486" cy="1591174"/>
            <a:chOff x="482349" y="4733426"/>
            <a:chExt cx="2659486" cy="1591174"/>
          </a:xfrm>
        </p:grpSpPr>
        <p:grpSp>
          <p:nvGrpSpPr>
            <p:cNvPr id="150" name="그룹 149">
              <a:extLst>
                <a:ext uri="{FF2B5EF4-FFF2-40B4-BE49-F238E27FC236}">
                  <a16:creationId xmlns:a16="http://schemas.microsoft.com/office/drawing/2014/main" id="{C5302761-DF46-126D-6288-B0FF1CDD1B87}"/>
                </a:ext>
              </a:extLst>
            </p:cNvPr>
            <p:cNvGrpSpPr/>
            <p:nvPr/>
          </p:nvGrpSpPr>
          <p:grpSpPr>
            <a:xfrm>
              <a:off x="482349" y="4733426"/>
              <a:ext cx="2659486" cy="1591174"/>
              <a:chOff x="482349" y="4733426"/>
              <a:chExt cx="2659486" cy="1591174"/>
            </a:xfrm>
          </p:grpSpPr>
          <p:sp>
            <p:nvSpPr>
              <p:cNvPr id="50" name="사각형: 둥근 모서리 49">
                <a:extLst>
                  <a:ext uri="{FF2B5EF4-FFF2-40B4-BE49-F238E27FC236}">
                    <a16:creationId xmlns:a16="http://schemas.microsoft.com/office/drawing/2014/main" id="{29EC32FB-6DAB-68A4-DADF-FAAB19DC11F3}"/>
                  </a:ext>
                </a:extLst>
              </p:cNvPr>
              <p:cNvSpPr/>
              <p:nvPr/>
            </p:nvSpPr>
            <p:spPr>
              <a:xfrm>
                <a:off x="482349" y="4733426"/>
                <a:ext cx="2659486" cy="1591174"/>
              </a:xfrm>
              <a:prstGeom prst="roundRect">
                <a:avLst>
                  <a:gd name="adj" fmla="val 5184"/>
                </a:avLst>
              </a:prstGeom>
              <a:solidFill>
                <a:schemeClr val="bg1"/>
              </a:solidFill>
              <a:ln w="25400">
                <a:solidFill>
                  <a:srgbClr val="0D82D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3A611D01-A40F-9E7E-555B-72E5B39B893F}"/>
                  </a:ext>
                </a:extLst>
              </p:cNvPr>
              <p:cNvSpPr txBox="1"/>
              <p:nvPr/>
            </p:nvSpPr>
            <p:spPr>
              <a:xfrm>
                <a:off x="1388899" y="4820997"/>
                <a:ext cx="84638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spcBef>
                    <a:spcPts val="1800"/>
                  </a:spcBef>
                </a:pPr>
                <a:r>
                  <a:rPr lang="ko-KR" altLang="en-US" b="1" spc="-150">
                    <a:gradFill>
                      <a:gsLst>
                        <a:gs pos="100000">
                          <a:srgbClr val="0D82D4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조직문화</a:t>
                </a: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C743A73D-8AD7-7A12-472D-42D84FB6AA8C}"/>
                  </a:ext>
                </a:extLst>
              </p:cNvPr>
              <p:cNvSpPr txBox="1"/>
              <p:nvPr/>
            </p:nvSpPr>
            <p:spPr>
              <a:xfrm>
                <a:off x="1012192" y="5313612"/>
                <a:ext cx="1599797" cy="64633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조직문화의 경직성</a:t>
                </a:r>
                <a:r>
                  <a:rPr lang="en-US" altLang="ko-KR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,</a:t>
                </a:r>
              </a:p>
              <a:p>
                <a:pPr algn="ctr"/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조직 내</a:t>
                </a:r>
                <a:r>
                  <a:rPr lang="en-US" altLang="ko-KR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 </a:t>
                </a:r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커뮤니케이션</a:t>
                </a:r>
                <a:endParaRPr lang="en-US" altLang="ko-KR" sz="14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endParaRPr>
              </a:p>
              <a:p>
                <a:pPr algn="ctr"/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구조</a:t>
                </a:r>
                <a:r>
                  <a:rPr lang="en-US" altLang="ko-KR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, </a:t>
                </a:r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방식 등 검토 </a:t>
                </a:r>
              </a:p>
            </p:txBody>
          </p:sp>
          <p:cxnSp>
            <p:nvCxnSpPr>
              <p:cNvPr id="104" name="직선 연결선 103">
                <a:extLst>
                  <a:ext uri="{FF2B5EF4-FFF2-40B4-BE49-F238E27FC236}">
                    <a16:creationId xmlns:a16="http://schemas.microsoft.com/office/drawing/2014/main" id="{E077148C-1C41-FEBE-221E-EBA127431B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4508" y="5185569"/>
                <a:ext cx="2435169" cy="0"/>
              </a:xfrm>
              <a:prstGeom prst="line">
                <a:avLst/>
              </a:prstGeom>
              <a:solidFill>
                <a:schemeClr val="bg1"/>
              </a:solidFill>
              <a:ln w="12700">
                <a:solidFill>
                  <a:srgbClr val="0D82D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152" name="그래픽 151">
              <a:extLst>
                <a:ext uri="{FF2B5EF4-FFF2-40B4-BE49-F238E27FC236}">
                  <a16:creationId xmlns:a16="http://schemas.microsoft.com/office/drawing/2014/main" id="{9F9A449F-EBF5-6197-4861-88124652BA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575259" y="5910862"/>
              <a:ext cx="421406" cy="317422"/>
            </a:xfrm>
            <a:prstGeom prst="rect">
              <a:avLst/>
            </a:prstGeom>
          </p:spPr>
        </p:pic>
      </p:grpSp>
      <p:grpSp>
        <p:nvGrpSpPr>
          <p:cNvPr id="159" name="그룹 158">
            <a:extLst>
              <a:ext uri="{FF2B5EF4-FFF2-40B4-BE49-F238E27FC236}">
                <a16:creationId xmlns:a16="http://schemas.microsoft.com/office/drawing/2014/main" id="{75981927-C0B3-45D2-32AE-56BB53EA9F68}"/>
              </a:ext>
            </a:extLst>
          </p:cNvPr>
          <p:cNvGrpSpPr/>
          <p:nvPr/>
        </p:nvGrpSpPr>
        <p:grpSpPr>
          <a:xfrm>
            <a:off x="9049913" y="4733426"/>
            <a:ext cx="2659486" cy="1591174"/>
            <a:chOff x="9049913" y="4733426"/>
            <a:chExt cx="2659486" cy="1591174"/>
          </a:xfrm>
        </p:grpSpPr>
        <p:grpSp>
          <p:nvGrpSpPr>
            <p:cNvPr id="147" name="그룹 146">
              <a:extLst>
                <a:ext uri="{FF2B5EF4-FFF2-40B4-BE49-F238E27FC236}">
                  <a16:creationId xmlns:a16="http://schemas.microsoft.com/office/drawing/2014/main" id="{90BA48E2-3C56-68D1-B871-5F35C5D802F5}"/>
                </a:ext>
              </a:extLst>
            </p:cNvPr>
            <p:cNvGrpSpPr/>
            <p:nvPr/>
          </p:nvGrpSpPr>
          <p:grpSpPr>
            <a:xfrm>
              <a:off x="9049913" y="4733426"/>
              <a:ext cx="2659486" cy="1591174"/>
              <a:chOff x="9049913" y="4733426"/>
              <a:chExt cx="2659486" cy="1591174"/>
            </a:xfrm>
          </p:grpSpPr>
          <p:sp>
            <p:nvSpPr>
              <p:cNvPr id="138" name="사각형: 둥근 모서리 137">
                <a:extLst>
                  <a:ext uri="{FF2B5EF4-FFF2-40B4-BE49-F238E27FC236}">
                    <a16:creationId xmlns:a16="http://schemas.microsoft.com/office/drawing/2014/main" id="{1971FE6E-A638-F428-AD65-DD547349F36D}"/>
                  </a:ext>
                </a:extLst>
              </p:cNvPr>
              <p:cNvSpPr/>
              <p:nvPr/>
            </p:nvSpPr>
            <p:spPr>
              <a:xfrm>
                <a:off x="9049913" y="4733426"/>
                <a:ext cx="2659486" cy="1591174"/>
              </a:xfrm>
              <a:prstGeom prst="roundRect">
                <a:avLst>
                  <a:gd name="adj" fmla="val 5184"/>
                </a:avLst>
              </a:prstGeom>
              <a:solidFill>
                <a:schemeClr val="bg1"/>
              </a:solidFill>
              <a:ln w="25400">
                <a:solidFill>
                  <a:srgbClr val="0D82D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D5F2FC85-EDD9-9C71-77F2-4D21F2BBBDBF}"/>
                  </a:ext>
                </a:extLst>
              </p:cNvPr>
              <p:cNvSpPr txBox="1"/>
              <p:nvPr/>
            </p:nvSpPr>
            <p:spPr>
              <a:xfrm>
                <a:off x="10062261" y="4820997"/>
                <a:ext cx="63478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spcBef>
                    <a:spcPts val="1800"/>
                  </a:spcBef>
                </a:pPr>
                <a:r>
                  <a:rPr lang="ko-KR" altLang="en-US" b="1" spc="-150">
                    <a:gradFill>
                      <a:gsLst>
                        <a:gs pos="100000">
                          <a:srgbClr val="0D82D4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근로자</a:t>
                </a:r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80A568FF-A253-B963-FD02-661B3442C398}"/>
                  </a:ext>
                </a:extLst>
              </p:cNvPr>
              <p:cNvSpPr txBox="1"/>
              <p:nvPr/>
            </p:nvSpPr>
            <p:spPr>
              <a:xfrm>
                <a:off x="9179806" y="5313612"/>
                <a:ext cx="2399696" cy="64633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직무만족도</a:t>
                </a:r>
                <a:r>
                  <a:rPr lang="en-US" altLang="ko-KR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, </a:t>
                </a:r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이직의사</a:t>
                </a:r>
                <a:r>
                  <a:rPr lang="en-US" altLang="ko-KR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, </a:t>
                </a:r>
              </a:p>
              <a:p>
                <a:pPr algn="ctr"/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신체적 건강상태</a:t>
                </a:r>
                <a:r>
                  <a:rPr lang="en-US" altLang="ko-KR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(</a:t>
                </a:r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병가 등</a:t>
                </a:r>
                <a:r>
                  <a:rPr lang="en-US" altLang="ko-KR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),</a:t>
                </a:r>
              </a:p>
              <a:p>
                <a:pPr algn="ctr"/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정신적 건강상태</a:t>
                </a:r>
                <a:r>
                  <a:rPr lang="en-US" altLang="ko-KR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(</a:t>
                </a:r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우울증</a:t>
                </a:r>
                <a:r>
                  <a:rPr lang="en-US" altLang="ko-KR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 </a:t>
                </a:r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등</a:t>
                </a:r>
                <a:r>
                  <a:rPr lang="en-US" altLang="ko-KR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)</a:t>
                </a:r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 확인</a:t>
                </a:r>
              </a:p>
            </p:txBody>
          </p:sp>
          <p:cxnSp>
            <p:nvCxnSpPr>
              <p:cNvPr id="141" name="직선 연결선 140">
                <a:extLst>
                  <a:ext uri="{FF2B5EF4-FFF2-40B4-BE49-F238E27FC236}">
                    <a16:creationId xmlns:a16="http://schemas.microsoft.com/office/drawing/2014/main" id="{AA9A0615-E3C5-2C19-9A94-27F39DE3E5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62072" y="5185569"/>
                <a:ext cx="2435169" cy="0"/>
              </a:xfrm>
              <a:prstGeom prst="line">
                <a:avLst/>
              </a:prstGeom>
              <a:solidFill>
                <a:schemeClr val="bg1"/>
              </a:solidFill>
              <a:ln w="12700">
                <a:solidFill>
                  <a:srgbClr val="0D82D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154" name="그래픽 153">
              <a:extLst>
                <a:ext uri="{FF2B5EF4-FFF2-40B4-BE49-F238E27FC236}">
                  <a16:creationId xmlns:a16="http://schemas.microsoft.com/office/drawing/2014/main" id="{5EB71C39-81AA-85E9-A57C-96AAFA2DA2D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11272474" y="5959943"/>
              <a:ext cx="300867" cy="268341"/>
            </a:xfrm>
            <a:prstGeom prst="rect">
              <a:avLst/>
            </a:prstGeom>
          </p:spPr>
        </p:pic>
      </p:grpSp>
      <p:sp>
        <p:nvSpPr>
          <p:cNvPr id="69" name="슬라이드 번호 개체 틀 5">
            <a:extLst>
              <a:ext uri="{FF2B5EF4-FFF2-40B4-BE49-F238E27FC236}">
                <a16:creationId xmlns:a16="http://schemas.microsoft.com/office/drawing/2014/main" id="{6FF4501F-5008-4BE7-98CD-DFDB8D4E1EB9}"/>
              </a:ext>
            </a:extLst>
          </p:cNvPr>
          <p:cNvSpPr txBox="1">
            <a:spLocks/>
          </p:cNvSpPr>
          <p:nvPr/>
        </p:nvSpPr>
        <p:spPr>
          <a:xfrm>
            <a:off x="11892868" y="6585363"/>
            <a:ext cx="14106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DDF0F07-B148-42EE-88B9-E7891D390AEA}" type="slidenum">
              <a:rPr lang="ko-KR" altLang="en-US" sz="1000" b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rPr>
              <a:pPr algn="ctr"/>
              <a:t>22</a:t>
            </a:fld>
            <a:endParaRPr lang="ko-KR" altLang="en-US" sz="1000" b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84" name="그룹 83">
            <a:extLst>
              <a:ext uri="{FF2B5EF4-FFF2-40B4-BE49-F238E27FC236}">
                <a16:creationId xmlns:a16="http://schemas.microsoft.com/office/drawing/2014/main" id="{9270C440-A655-4F2E-84DB-BBF2CA5A411B}"/>
              </a:ext>
            </a:extLst>
          </p:cNvPr>
          <p:cNvGrpSpPr/>
          <p:nvPr/>
        </p:nvGrpSpPr>
        <p:grpSpPr>
          <a:xfrm>
            <a:off x="3338204" y="4733426"/>
            <a:ext cx="2659486" cy="1591174"/>
            <a:chOff x="6194059" y="4733426"/>
            <a:chExt cx="2659486" cy="1591174"/>
          </a:xfrm>
        </p:grpSpPr>
        <p:grpSp>
          <p:nvGrpSpPr>
            <p:cNvPr id="85" name="그룹 84">
              <a:extLst>
                <a:ext uri="{FF2B5EF4-FFF2-40B4-BE49-F238E27FC236}">
                  <a16:creationId xmlns:a16="http://schemas.microsoft.com/office/drawing/2014/main" id="{6CF29CC1-3B14-432D-8FCE-F436E089F872}"/>
                </a:ext>
              </a:extLst>
            </p:cNvPr>
            <p:cNvGrpSpPr/>
            <p:nvPr/>
          </p:nvGrpSpPr>
          <p:grpSpPr>
            <a:xfrm>
              <a:off x="6194059" y="4733426"/>
              <a:ext cx="2659486" cy="1591174"/>
              <a:chOff x="6194059" y="4733426"/>
              <a:chExt cx="2659486" cy="1591174"/>
            </a:xfrm>
          </p:grpSpPr>
          <p:sp>
            <p:nvSpPr>
              <p:cNvPr id="87" name="사각형: 둥근 모서리 86">
                <a:extLst>
                  <a:ext uri="{FF2B5EF4-FFF2-40B4-BE49-F238E27FC236}">
                    <a16:creationId xmlns:a16="http://schemas.microsoft.com/office/drawing/2014/main" id="{73D31511-1E68-4A2B-9313-805E805D4408}"/>
                  </a:ext>
                </a:extLst>
              </p:cNvPr>
              <p:cNvSpPr/>
              <p:nvPr/>
            </p:nvSpPr>
            <p:spPr>
              <a:xfrm>
                <a:off x="6194059" y="4733426"/>
                <a:ext cx="2659486" cy="1591174"/>
              </a:xfrm>
              <a:prstGeom prst="roundRect">
                <a:avLst>
                  <a:gd name="adj" fmla="val 5184"/>
                </a:avLst>
              </a:prstGeom>
              <a:solidFill>
                <a:schemeClr val="bg1"/>
              </a:solidFill>
              <a:ln w="25400">
                <a:solidFill>
                  <a:srgbClr val="0D82D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2C911022-FEAC-4991-A995-5A49542EE3D6}"/>
                  </a:ext>
                </a:extLst>
              </p:cNvPr>
              <p:cNvSpPr txBox="1"/>
              <p:nvPr/>
            </p:nvSpPr>
            <p:spPr>
              <a:xfrm>
                <a:off x="6372045" y="4820997"/>
                <a:ext cx="230351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spcBef>
                    <a:spcPts val="1800"/>
                  </a:spcBef>
                </a:pPr>
                <a:r>
                  <a:rPr lang="ko-KR" altLang="en-US" b="1" spc="-150">
                    <a:gradFill>
                      <a:gsLst>
                        <a:gs pos="100000">
                          <a:srgbClr val="0D82D4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직장 내 괴롭힘 실태파악</a:t>
                </a: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330863A3-AA4F-452F-B097-80BA3AFD610F}"/>
                  </a:ext>
                </a:extLst>
              </p:cNvPr>
              <p:cNvSpPr txBox="1"/>
              <p:nvPr/>
            </p:nvSpPr>
            <p:spPr>
              <a:xfrm>
                <a:off x="6615701" y="5313612"/>
                <a:ext cx="1816202" cy="64633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조롱</a:t>
                </a:r>
                <a:r>
                  <a:rPr lang="en-US" altLang="ko-KR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, </a:t>
                </a:r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차별</a:t>
                </a:r>
                <a:r>
                  <a:rPr lang="en-US" altLang="ko-KR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, </a:t>
                </a:r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업무의</a:t>
                </a:r>
                <a:endParaRPr lang="en-US" altLang="ko-KR" sz="14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endParaRPr>
              </a:p>
              <a:p>
                <a:pPr algn="ctr"/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적정성 등</a:t>
                </a:r>
                <a:r>
                  <a:rPr lang="en-US" altLang="ko-KR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 </a:t>
                </a:r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괴롭힘 행위의</a:t>
                </a:r>
                <a:endParaRPr lang="en-US" altLang="ko-KR" sz="14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endParaRPr>
              </a:p>
              <a:p>
                <a:pPr algn="ctr"/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존재 여부 검토</a:t>
                </a:r>
              </a:p>
            </p:txBody>
          </p:sp>
          <p:cxnSp>
            <p:nvCxnSpPr>
              <p:cNvPr id="90" name="직선 연결선 89">
                <a:extLst>
                  <a:ext uri="{FF2B5EF4-FFF2-40B4-BE49-F238E27FC236}">
                    <a16:creationId xmlns:a16="http://schemas.microsoft.com/office/drawing/2014/main" id="{5552ED9A-B11C-4E0B-BC8C-0D97E6B3C0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6218" y="5185569"/>
                <a:ext cx="2435169" cy="0"/>
              </a:xfrm>
              <a:prstGeom prst="line">
                <a:avLst/>
              </a:prstGeom>
              <a:solidFill>
                <a:schemeClr val="bg1"/>
              </a:solidFill>
              <a:ln w="12700">
                <a:solidFill>
                  <a:srgbClr val="0D82D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86" name="그래픽 85">
              <a:extLst>
                <a:ext uri="{FF2B5EF4-FFF2-40B4-BE49-F238E27FC236}">
                  <a16:creationId xmlns:a16="http://schemas.microsoft.com/office/drawing/2014/main" id="{17887DC1-3983-41D6-AFC6-9497CF3EE01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8374379" y="5925388"/>
              <a:ext cx="302895" cy="302895"/>
            </a:xfrm>
            <a:prstGeom prst="rect">
              <a:avLst/>
            </a:prstGeom>
          </p:spPr>
        </p:pic>
      </p:grpSp>
      <p:grpSp>
        <p:nvGrpSpPr>
          <p:cNvPr id="91" name="그룹 90">
            <a:extLst>
              <a:ext uri="{FF2B5EF4-FFF2-40B4-BE49-F238E27FC236}">
                <a16:creationId xmlns:a16="http://schemas.microsoft.com/office/drawing/2014/main" id="{2707A10D-A7C4-41F7-B044-8489124881CB}"/>
              </a:ext>
            </a:extLst>
          </p:cNvPr>
          <p:cNvGrpSpPr/>
          <p:nvPr/>
        </p:nvGrpSpPr>
        <p:grpSpPr>
          <a:xfrm>
            <a:off x="6194059" y="4733426"/>
            <a:ext cx="2659486" cy="1591174"/>
            <a:chOff x="3338204" y="4733426"/>
            <a:chExt cx="2659486" cy="1591174"/>
          </a:xfrm>
        </p:grpSpPr>
        <p:grpSp>
          <p:nvGrpSpPr>
            <p:cNvPr id="92" name="그룹 91">
              <a:extLst>
                <a:ext uri="{FF2B5EF4-FFF2-40B4-BE49-F238E27FC236}">
                  <a16:creationId xmlns:a16="http://schemas.microsoft.com/office/drawing/2014/main" id="{01E0A0C5-6257-4E0F-8FEC-24C940BFFC50}"/>
                </a:ext>
              </a:extLst>
            </p:cNvPr>
            <p:cNvGrpSpPr/>
            <p:nvPr/>
          </p:nvGrpSpPr>
          <p:grpSpPr>
            <a:xfrm>
              <a:off x="3338204" y="4733426"/>
              <a:ext cx="2659486" cy="1591174"/>
              <a:chOff x="3338204" y="4733426"/>
              <a:chExt cx="2659486" cy="1591174"/>
            </a:xfrm>
          </p:grpSpPr>
          <p:sp>
            <p:nvSpPr>
              <p:cNvPr id="94" name="사각형: 둥근 모서리 93">
                <a:extLst>
                  <a:ext uri="{FF2B5EF4-FFF2-40B4-BE49-F238E27FC236}">
                    <a16:creationId xmlns:a16="http://schemas.microsoft.com/office/drawing/2014/main" id="{9751B02D-2EBF-4668-BB1F-28C6451C209A}"/>
                  </a:ext>
                </a:extLst>
              </p:cNvPr>
              <p:cNvSpPr/>
              <p:nvPr/>
            </p:nvSpPr>
            <p:spPr>
              <a:xfrm>
                <a:off x="3338204" y="4733426"/>
                <a:ext cx="2659486" cy="1591174"/>
              </a:xfrm>
              <a:prstGeom prst="roundRect">
                <a:avLst>
                  <a:gd name="adj" fmla="val 5184"/>
                </a:avLst>
              </a:prstGeom>
              <a:solidFill>
                <a:schemeClr val="bg1"/>
              </a:solidFill>
              <a:ln w="25400">
                <a:solidFill>
                  <a:srgbClr val="0D82D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54BD97B1-FCB6-4D90-BDBF-1C785E5FF06F}"/>
                  </a:ext>
                </a:extLst>
              </p:cNvPr>
              <p:cNvSpPr txBox="1"/>
              <p:nvPr/>
            </p:nvSpPr>
            <p:spPr>
              <a:xfrm>
                <a:off x="4244754" y="4820997"/>
                <a:ext cx="84638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spcBef>
                    <a:spcPts val="1800"/>
                  </a:spcBef>
                </a:pPr>
                <a:r>
                  <a:rPr lang="ko-KR" altLang="en-US" b="1" spc="-150">
                    <a:gradFill>
                      <a:gsLst>
                        <a:gs pos="100000">
                          <a:srgbClr val="0D82D4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직무수행</a:t>
                </a: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BDA43DCE-7D35-4E06-80B7-50F07E9FC998}"/>
                  </a:ext>
                </a:extLst>
              </p:cNvPr>
              <p:cNvSpPr txBox="1"/>
              <p:nvPr/>
            </p:nvSpPr>
            <p:spPr>
              <a:xfrm>
                <a:off x="3721373" y="5313612"/>
                <a:ext cx="1893147" cy="64633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직장 내 </a:t>
                </a:r>
                <a:endParaRPr lang="en-US" altLang="ko-KR" sz="14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endParaRPr>
              </a:p>
              <a:p>
                <a:pPr algn="ctr"/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스트레스 요인 존재 여부</a:t>
                </a:r>
                <a:r>
                  <a:rPr lang="en-US" altLang="ko-KR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, </a:t>
                </a:r>
              </a:p>
              <a:p>
                <a:pPr algn="ctr"/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업무</a:t>
                </a:r>
                <a:r>
                  <a:rPr lang="en-US" altLang="ko-KR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 </a:t>
                </a:r>
                <a:r>
                  <a:rPr lang="ko-KR" altLang="en-US" sz="1400" spc="-10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시스템 검토 </a:t>
                </a:r>
              </a:p>
            </p:txBody>
          </p:sp>
          <p:cxnSp>
            <p:nvCxnSpPr>
              <p:cNvPr id="97" name="직선 연결선 96">
                <a:extLst>
                  <a:ext uri="{FF2B5EF4-FFF2-40B4-BE49-F238E27FC236}">
                    <a16:creationId xmlns:a16="http://schemas.microsoft.com/office/drawing/2014/main" id="{C6AC627B-9BE0-4634-9A85-EE65DE8293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50363" y="5185569"/>
                <a:ext cx="2435169" cy="0"/>
              </a:xfrm>
              <a:prstGeom prst="line">
                <a:avLst/>
              </a:prstGeom>
              <a:solidFill>
                <a:schemeClr val="bg1"/>
              </a:solidFill>
              <a:ln w="12700">
                <a:solidFill>
                  <a:srgbClr val="0D82D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93" name="그래픽 92">
              <a:extLst>
                <a:ext uri="{FF2B5EF4-FFF2-40B4-BE49-F238E27FC236}">
                  <a16:creationId xmlns:a16="http://schemas.microsoft.com/office/drawing/2014/main" id="{0C966CE9-17D2-451D-8556-C1EC2E1FB9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5556349" y="5909738"/>
              <a:ext cx="311051" cy="3185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17462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자유형: 도형 10">
            <a:extLst>
              <a:ext uri="{FF2B5EF4-FFF2-40B4-BE49-F238E27FC236}">
                <a16:creationId xmlns:a16="http://schemas.microsoft.com/office/drawing/2014/main" id="{2957393F-187C-A0AE-A0BD-2950DFB7BC20}"/>
              </a:ext>
            </a:extLst>
          </p:cNvPr>
          <p:cNvSpPr/>
          <p:nvPr/>
        </p:nvSpPr>
        <p:spPr>
          <a:xfrm>
            <a:off x="635592" y="1219200"/>
            <a:ext cx="7374989" cy="288397"/>
          </a:xfrm>
          <a:custGeom>
            <a:avLst/>
            <a:gdLst>
              <a:gd name="connsiteX0" fmla="*/ 120600 w 7374989"/>
              <a:gd name="connsiteY0" fmla="*/ 0 h 288397"/>
              <a:gd name="connsiteX1" fmla="*/ 2354924 w 7374989"/>
              <a:gd name="connsiteY1" fmla="*/ 0 h 288397"/>
              <a:gd name="connsiteX2" fmla="*/ 4712701 w 7374989"/>
              <a:gd name="connsiteY2" fmla="*/ 0 h 288397"/>
              <a:gd name="connsiteX3" fmla="*/ 4984159 w 7374989"/>
              <a:gd name="connsiteY3" fmla="*/ 0 h 288397"/>
              <a:gd name="connsiteX4" fmla="*/ 5578397 w 7374989"/>
              <a:gd name="connsiteY4" fmla="*/ 0 h 288397"/>
              <a:gd name="connsiteX5" fmla="*/ 5679481 w 7374989"/>
              <a:gd name="connsiteY5" fmla="*/ 0 h 288397"/>
              <a:gd name="connsiteX6" fmla="*/ 7254343 w 7374989"/>
              <a:gd name="connsiteY6" fmla="*/ 0 h 288397"/>
              <a:gd name="connsiteX7" fmla="*/ 7340325 w 7374989"/>
              <a:gd name="connsiteY7" fmla="*/ 73273 h 288397"/>
              <a:gd name="connsiteX8" fmla="*/ 7374989 w 7374989"/>
              <a:gd name="connsiteY8" fmla="*/ 288396 h 288397"/>
              <a:gd name="connsiteX9" fmla="*/ 5679481 w 7374989"/>
              <a:gd name="connsiteY9" fmla="*/ 288396 h 288397"/>
              <a:gd name="connsiteX10" fmla="*/ 5578397 w 7374989"/>
              <a:gd name="connsiteY10" fmla="*/ 288396 h 288397"/>
              <a:gd name="connsiteX11" fmla="*/ 4984159 w 7374989"/>
              <a:gd name="connsiteY11" fmla="*/ 288396 h 288397"/>
              <a:gd name="connsiteX12" fmla="*/ 4712701 w 7374989"/>
              <a:gd name="connsiteY12" fmla="*/ 288396 h 288397"/>
              <a:gd name="connsiteX13" fmla="*/ 1946351 w 7374989"/>
              <a:gd name="connsiteY13" fmla="*/ 288396 h 288397"/>
              <a:gd name="connsiteX14" fmla="*/ 1946351 w 7374989"/>
              <a:gd name="connsiteY14" fmla="*/ 288397 h 288397"/>
              <a:gd name="connsiteX15" fmla="*/ 0 w 7374989"/>
              <a:gd name="connsiteY15" fmla="*/ 288397 h 288397"/>
              <a:gd name="connsiteX16" fmla="*/ 34766 w 7374989"/>
              <a:gd name="connsiteY16" fmla="*/ 73273 h 288397"/>
              <a:gd name="connsiteX17" fmla="*/ 120600 w 7374989"/>
              <a:gd name="connsiteY17" fmla="*/ 0 h 288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374989" h="288397">
                <a:moveTo>
                  <a:pt x="120600" y="0"/>
                </a:moveTo>
                <a:lnTo>
                  <a:pt x="2354924" y="0"/>
                </a:lnTo>
                <a:lnTo>
                  <a:pt x="4712701" y="0"/>
                </a:lnTo>
                <a:lnTo>
                  <a:pt x="4984159" y="0"/>
                </a:lnTo>
                <a:lnTo>
                  <a:pt x="5578397" y="0"/>
                </a:lnTo>
                <a:lnTo>
                  <a:pt x="5679481" y="0"/>
                </a:lnTo>
                <a:lnTo>
                  <a:pt x="7254343" y="0"/>
                </a:lnTo>
                <a:cubicBezTo>
                  <a:pt x="7297110" y="-23"/>
                  <a:pt x="7333565" y="31038"/>
                  <a:pt x="7340325" y="73273"/>
                </a:cubicBezTo>
                <a:lnTo>
                  <a:pt x="7374989" y="288396"/>
                </a:lnTo>
                <a:lnTo>
                  <a:pt x="5679481" y="288396"/>
                </a:lnTo>
                <a:lnTo>
                  <a:pt x="5578397" y="288396"/>
                </a:lnTo>
                <a:lnTo>
                  <a:pt x="4984159" y="288396"/>
                </a:lnTo>
                <a:lnTo>
                  <a:pt x="4712701" y="288396"/>
                </a:lnTo>
                <a:lnTo>
                  <a:pt x="1946351" y="288396"/>
                </a:lnTo>
                <a:lnTo>
                  <a:pt x="1946351" y="288397"/>
                </a:lnTo>
                <a:lnTo>
                  <a:pt x="0" y="288397"/>
                </a:lnTo>
                <a:lnTo>
                  <a:pt x="34766" y="73273"/>
                </a:lnTo>
                <a:cubicBezTo>
                  <a:pt x="41465" y="31061"/>
                  <a:pt x="77862" y="-13"/>
                  <a:pt x="1206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schemeClr val="lt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7E780C5-DC56-4513-A424-345C0CEE9994}"/>
              </a:ext>
            </a:extLst>
          </p:cNvPr>
          <p:cNvSpPr txBox="1"/>
          <p:nvPr/>
        </p:nvSpPr>
        <p:spPr>
          <a:xfrm rot="10800000" flipV="1">
            <a:off x="4180139" y="1263066"/>
            <a:ext cx="38792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Tips 3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CFEF4A24-08EF-7B1F-C11C-D45D47B4E74B}"/>
              </a:ext>
            </a:extLst>
          </p:cNvPr>
          <p:cNvCxnSpPr>
            <a:cxnSpLocks/>
          </p:cNvCxnSpPr>
          <p:nvPr/>
        </p:nvCxnSpPr>
        <p:spPr>
          <a:xfrm>
            <a:off x="3642403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C2F691E-BBA3-81C6-559B-993881B988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Ⅳ</a:t>
            </a:r>
            <a:endParaRPr lang="ko-KR" altLang="en-US"/>
          </a:p>
        </p:txBody>
      </p:sp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4D5F320-015B-16E2-FAAF-78AF7230C1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 어떻게 예방할 수 있을까요</a:t>
            </a:r>
            <a:r>
              <a:rPr lang="en-US" altLang="ko-KR"/>
              <a:t>? </a:t>
            </a:r>
            <a:endParaRPr lang="ko-KR" altLang="en-US"/>
          </a:p>
        </p:txBody>
      </p:sp>
      <p:grpSp>
        <p:nvGrpSpPr>
          <p:cNvPr id="64" name="그룹 63">
            <a:extLst>
              <a:ext uri="{FF2B5EF4-FFF2-40B4-BE49-F238E27FC236}">
                <a16:creationId xmlns:a16="http://schemas.microsoft.com/office/drawing/2014/main" id="{12E094A7-8F13-E4A6-92ED-9D2F37B2178D}"/>
              </a:ext>
            </a:extLst>
          </p:cNvPr>
          <p:cNvGrpSpPr/>
          <p:nvPr/>
        </p:nvGrpSpPr>
        <p:grpSpPr>
          <a:xfrm>
            <a:off x="533680" y="2330640"/>
            <a:ext cx="10340910" cy="276999"/>
            <a:chOff x="533680" y="2330640"/>
            <a:chExt cx="10340910" cy="276999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70AADE82-B89D-497D-EB26-727BAE6E3B89}"/>
                </a:ext>
              </a:extLst>
            </p:cNvPr>
            <p:cNvGrpSpPr/>
            <p:nvPr/>
          </p:nvGrpSpPr>
          <p:grpSpPr>
            <a:xfrm>
              <a:off x="533680" y="2376784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37" name="Freeform 5">
                <a:extLst>
                  <a:ext uri="{FF2B5EF4-FFF2-40B4-BE49-F238E27FC236}">
                    <a16:creationId xmlns:a16="http://schemas.microsoft.com/office/drawing/2014/main" id="{53CA4EBC-2D13-5ACB-A208-8B395891F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E5F8A725-C3B2-DCB0-1532-E5CAEE4A56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DA86243-C7D0-D26A-3FDB-127F62B44B1E}"/>
                </a:ext>
              </a:extLst>
            </p:cNvPr>
            <p:cNvSpPr txBox="1"/>
            <p:nvPr/>
          </p:nvSpPr>
          <p:spPr>
            <a:xfrm>
              <a:off x="806128" y="2330640"/>
              <a:ext cx="10068462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행위가 발생하는 주된 이유 중에는 이를 용인하거나 묵시하는 조직문화도 큰 비중을 차지 함</a:t>
              </a: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.</a:t>
              </a:r>
            </a:p>
          </p:txBody>
        </p: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5B508677-D74E-9F7A-50AE-CE0B34BAA3B3}"/>
              </a:ext>
            </a:extLst>
          </p:cNvPr>
          <p:cNvGrpSpPr/>
          <p:nvPr/>
        </p:nvGrpSpPr>
        <p:grpSpPr>
          <a:xfrm>
            <a:off x="533680" y="2786026"/>
            <a:ext cx="10145344" cy="592470"/>
            <a:chOff x="533680" y="1314640"/>
            <a:chExt cx="10145344" cy="592470"/>
          </a:xfrm>
        </p:grpSpPr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id="{D3F50A9C-254C-8AFA-54F9-544B9D272CC9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42" name="Freeform 5">
                <a:extLst>
                  <a:ext uri="{FF2B5EF4-FFF2-40B4-BE49-F238E27FC236}">
                    <a16:creationId xmlns:a16="http://schemas.microsoft.com/office/drawing/2014/main" id="{65DEAA9D-C530-14D5-E825-4232F7659C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" name="Freeform 6">
                <a:extLst>
                  <a:ext uri="{FF2B5EF4-FFF2-40B4-BE49-F238E27FC236}">
                    <a16:creationId xmlns:a16="http://schemas.microsoft.com/office/drawing/2014/main" id="{A32E4B63-EF19-EA9A-C558-D7F0B8FEB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4499638-C544-2288-13C5-B54E88239C68}"/>
                </a:ext>
              </a:extLst>
            </p:cNvPr>
            <p:cNvSpPr txBox="1"/>
            <p:nvPr/>
          </p:nvSpPr>
          <p:spPr>
            <a:xfrm>
              <a:off x="806128" y="1314640"/>
              <a:ext cx="9872896" cy="59247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pc="-15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상호존중하는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수평적 직장문화를 형성하기 위해 사업장에서 주기적으로 조직문화를 진단하고 개선방안을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pc="-15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수립ㆍ추진해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그 변화를 관리해야 함</a:t>
              </a: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.</a:t>
              </a:r>
            </a:p>
          </p:txBody>
        </p:sp>
      </p:grp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E7F31A11-8006-A778-E999-30A013652EB1}"/>
              </a:ext>
            </a:extLst>
          </p:cNvPr>
          <p:cNvCxnSpPr>
            <a:cxnSpLocks/>
          </p:cNvCxnSpPr>
          <p:nvPr/>
        </p:nvCxnSpPr>
        <p:spPr>
          <a:xfrm>
            <a:off x="2138540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E7B7754C-901B-2FE3-C849-88AD040D5E33}"/>
              </a:ext>
            </a:extLst>
          </p:cNvPr>
          <p:cNvSpPr txBox="1"/>
          <p:nvPr/>
        </p:nvSpPr>
        <p:spPr>
          <a:xfrm rot="10800000" flipV="1">
            <a:off x="2696104" y="1263066"/>
            <a:ext cx="38792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Tips 2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64AC77DC-ABF5-6CA0-EA1D-237977767761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2278956" y="1255630"/>
            <a:ext cx="0" cy="257456"/>
          </a:xfrm>
          <a:prstGeom prst="line">
            <a:avLst/>
          </a:prstGeom>
          <a:ln w="9525">
            <a:solidFill>
              <a:srgbClr val="F2F2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63F3772-15B8-9F7B-B6F7-68985F821AF3}"/>
              </a:ext>
            </a:extLst>
          </p:cNvPr>
          <p:cNvSpPr txBox="1"/>
          <p:nvPr/>
        </p:nvSpPr>
        <p:spPr>
          <a:xfrm rot="10800000" flipV="1">
            <a:off x="7065087" y="1263066"/>
            <a:ext cx="38792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Tips 5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A1F0457F-0BAA-E517-1030-497CD40BF63C}"/>
              </a:ext>
            </a:extLst>
          </p:cNvPr>
          <p:cNvCxnSpPr>
            <a:cxnSpLocks/>
          </p:cNvCxnSpPr>
          <p:nvPr/>
        </p:nvCxnSpPr>
        <p:spPr>
          <a:xfrm>
            <a:off x="482600" y="1499833"/>
            <a:ext cx="11722100" cy="0"/>
          </a:xfrm>
          <a:prstGeom prst="line">
            <a:avLst/>
          </a:prstGeom>
          <a:ln w="22225">
            <a:solidFill>
              <a:srgbClr val="074D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5668B69-74D8-5FE9-B35B-8B3E0C08F3A1}"/>
              </a:ext>
            </a:extLst>
          </p:cNvPr>
          <p:cNvSpPr txBox="1"/>
          <p:nvPr/>
        </p:nvSpPr>
        <p:spPr>
          <a:xfrm rot="10800000" flipV="1">
            <a:off x="1225504" y="1263066"/>
            <a:ext cx="38792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Tips 1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14" name="자유형: 도형 13">
            <a:extLst>
              <a:ext uri="{FF2B5EF4-FFF2-40B4-BE49-F238E27FC236}">
                <a16:creationId xmlns:a16="http://schemas.microsoft.com/office/drawing/2014/main" id="{2DD357D7-EEFD-9914-E980-B2E66AA25642}"/>
              </a:ext>
            </a:extLst>
          </p:cNvPr>
          <p:cNvSpPr/>
          <p:nvPr/>
        </p:nvSpPr>
        <p:spPr>
          <a:xfrm flipH="1">
            <a:off x="4918731" y="1156932"/>
            <a:ext cx="1697751" cy="350038"/>
          </a:xfrm>
          <a:custGeom>
            <a:avLst/>
            <a:gdLst>
              <a:gd name="connsiteX0" fmla="*/ 1462691 w 1697751"/>
              <a:gd name="connsiteY0" fmla="*/ 0 h 350038"/>
              <a:gd name="connsiteX1" fmla="*/ 1379582 w 1697751"/>
              <a:gd name="connsiteY1" fmla="*/ 0 h 350038"/>
              <a:gd name="connsiteX2" fmla="*/ 1158689 w 1697751"/>
              <a:gd name="connsiteY2" fmla="*/ 0 h 350038"/>
              <a:gd name="connsiteX3" fmla="*/ 940675 w 1697751"/>
              <a:gd name="connsiteY3" fmla="*/ 0 h 350038"/>
              <a:gd name="connsiteX4" fmla="*/ 514049 w 1697751"/>
              <a:gd name="connsiteY4" fmla="*/ 0 h 350038"/>
              <a:gd name="connsiteX5" fmla="*/ 481285 w 1697751"/>
              <a:gd name="connsiteY5" fmla="*/ 0 h 350038"/>
              <a:gd name="connsiteX6" fmla="*/ 235059 w 1697751"/>
              <a:gd name="connsiteY6" fmla="*/ 0 h 350038"/>
              <a:gd name="connsiteX7" fmla="*/ 145289 w 1697751"/>
              <a:gd name="connsiteY7" fmla="*/ 76635 h 350038"/>
              <a:gd name="connsiteX8" fmla="*/ 119954 w 1697751"/>
              <a:gd name="connsiteY8" fmla="*/ 269154 h 350038"/>
              <a:gd name="connsiteX9" fmla="*/ 37065 w 1697751"/>
              <a:gd name="connsiteY9" fmla="*/ 341877 h 350038"/>
              <a:gd name="connsiteX10" fmla="*/ 0 w 1697751"/>
              <a:gd name="connsiteY10" fmla="*/ 341877 h 350038"/>
              <a:gd name="connsiteX11" fmla="*/ 0 w 1697751"/>
              <a:gd name="connsiteY11" fmla="*/ 350038 h 350038"/>
              <a:gd name="connsiteX12" fmla="*/ 481285 w 1697751"/>
              <a:gd name="connsiteY12" fmla="*/ 350038 h 350038"/>
              <a:gd name="connsiteX13" fmla="*/ 514049 w 1697751"/>
              <a:gd name="connsiteY13" fmla="*/ 350038 h 350038"/>
              <a:gd name="connsiteX14" fmla="*/ 1158689 w 1697751"/>
              <a:gd name="connsiteY14" fmla="*/ 350038 h 350038"/>
              <a:gd name="connsiteX15" fmla="*/ 1379582 w 1697751"/>
              <a:gd name="connsiteY15" fmla="*/ 350038 h 350038"/>
              <a:gd name="connsiteX16" fmla="*/ 1697751 w 1697751"/>
              <a:gd name="connsiteY16" fmla="*/ 350038 h 350038"/>
              <a:gd name="connsiteX17" fmla="*/ 1697751 w 1697751"/>
              <a:gd name="connsiteY17" fmla="*/ 341877 h 350038"/>
              <a:gd name="connsiteX18" fmla="*/ 1660686 w 1697751"/>
              <a:gd name="connsiteY18" fmla="*/ 341877 h 350038"/>
              <a:gd name="connsiteX19" fmla="*/ 1577796 w 1697751"/>
              <a:gd name="connsiteY19" fmla="*/ 269154 h 350038"/>
              <a:gd name="connsiteX20" fmla="*/ 1552461 w 1697751"/>
              <a:gd name="connsiteY20" fmla="*/ 76635 h 350038"/>
              <a:gd name="connsiteX21" fmla="*/ 1462691 w 1697751"/>
              <a:gd name="connsiteY21" fmla="*/ 0 h 350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97751" h="350038">
                <a:moveTo>
                  <a:pt x="1462691" y="0"/>
                </a:moveTo>
                <a:lnTo>
                  <a:pt x="1379582" y="0"/>
                </a:lnTo>
                <a:lnTo>
                  <a:pt x="1158689" y="0"/>
                </a:lnTo>
                <a:lnTo>
                  <a:pt x="940675" y="0"/>
                </a:lnTo>
                <a:lnTo>
                  <a:pt x="514049" y="0"/>
                </a:lnTo>
                <a:lnTo>
                  <a:pt x="481285" y="0"/>
                </a:lnTo>
                <a:lnTo>
                  <a:pt x="235059" y="0"/>
                </a:lnTo>
                <a:cubicBezTo>
                  <a:pt x="190361" y="-14"/>
                  <a:pt x="152297" y="32487"/>
                  <a:pt x="145289" y="76635"/>
                </a:cubicBezTo>
                <a:lnTo>
                  <a:pt x="119954" y="269154"/>
                </a:lnTo>
                <a:cubicBezTo>
                  <a:pt x="114589" y="310818"/>
                  <a:pt x="79071" y="341984"/>
                  <a:pt x="37065" y="341877"/>
                </a:cubicBezTo>
                <a:lnTo>
                  <a:pt x="0" y="341877"/>
                </a:lnTo>
                <a:lnTo>
                  <a:pt x="0" y="350038"/>
                </a:lnTo>
                <a:lnTo>
                  <a:pt x="481285" y="350038"/>
                </a:lnTo>
                <a:lnTo>
                  <a:pt x="514049" y="350038"/>
                </a:lnTo>
                <a:lnTo>
                  <a:pt x="1158689" y="350038"/>
                </a:lnTo>
                <a:lnTo>
                  <a:pt x="1379582" y="350038"/>
                </a:lnTo>
                <a:lnTo>
                  <a:pt x="1697751" y="350038"/>
                </a:lnTo>
                <a:lnTo>
                  <a:pt x="1697751" y="341877"/>
                </a:lnTo>
                <a:lnTo>
                  <a:pt x="1660686" y="341877"/>
                </a:lnTo>
                <a:cubicBezTo>
                  <a:pt x="1618680" y="341984"/>
                  <a:pt x="1583162" y="310818"/>
                  <a:pt x="1577796" y="269154"/>
                </a:cubicBezTo>
                <a:lnTo>
                  <a:pt x="1552461" y="76635"/>
                </a:lnTo>
                <a:cubicBezTo>
                  <a:pt x="1545453" y="32487"/>
                  <a:pt x="1507390" y="-14"/>
                  <a:pt x="1462691" y="0"/>
                </a:cubicBezTo>
                <a:close/>
              </a:path>
            </a:pathLst>
          </a:custGeom>
          <a:solidFill>
            <a:srgbClr val="074DB5"/>
          </a:solidFill>
          <a:ln w="15875">
            <a:noFill/>
          </a:ln>
          <a:effectLst>
            <a:outerShdw blurRad="1270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gradFill>
                <a:gsLst>
                  <a:gs pos="100000">
                    <a:prstClr val="black"/>
                  </a:gs>
                  <a:gs pos="100000">
                    <a:prstClr val="white"/>
                  </a:gs>
                </a:gsLst>
              </a:gradFill>
              <a:latin typeface="Arial"/>
              <a:ea typeface="나눔스퀘어 Bold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D3AEC30-661C-D46C-CD4E-736B38F5B9AC}"/>
              </a:ext>
            </a:extLst>
          </p:cNvPr>
          <p:cNvSpPr txBox="1"/>
          <p:nvPr/>
        </p:nvSpPr>
        <p:spPr>
          <a:xfrm rot="10800000" flipV="1">
            <a:off x="5483073" y="1205930"/>
            <a:ext cx="569067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</a:rPr>
              <a:t>Tips </a:t>
            </a:r>
            <a:r>
              <a:rPr lang="en-US" altLang="ko-KR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4</a:t>
            </a:r>
            <a:endParaRPr lang="ko-KR" altLang="en-US" b="1" spc="-150">
              <a:gradFill>
                <a:gsLst>
                  <a:gs pos="100000">
                    <a:schemeClr val="bg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sp>
        <p:nvSpPr>
          <p:cNvPr id="45" name="사각형: 둥근 한쪽 모서리 44">
            <a:extLst>
              <a:ext uri="{FF2B5EF4-FFF2-40B4-BE49-F238E27FC236}">
                <a16:creationId xmlns:a16="http://schemas.microsoft.com/office/drawing/2014/main" id="{1D6B5DFC-C038-7C86-8C46-1E67D83B9F96}"/>
              </a:ext>
            </a:extLst>
          </p:cNvPr>
          <p:cNvSpPr/>
          <p:nvPr/>
        </p:nvSpPr>
        <p:spPr>
          <a:xfrm rot="10800000">
            <a:off x="482350" y="1507597"/>
            <a:ext cx="11709650" cy="583642"/>
          </a:xfrm>
          <a:prstGeom prst="round1Rect">
            <a:avLst>
              <a:gd name="adj" fmla="val 27547"/>
            </a:avLst>
          </a:prstGeom>
          <a:solidFill>
            <a:srgbClr val="074D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29DDDA1-D58E-7812-58AF-74186A28C85F}"/>
              </a:ext>
            </a:extLst>
          </p:cNvPr>
          <p:cNvSpPr txBox="1"/>
          <p:nvPr/>
        </p:nvSpPr>
        <p:spPr>
          <a:xfrm>
            <a:off x="672850" y="1643765"/>
            <a:ext cx="312906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1800"/>
              </a:spcBef>
            </a:pPr>
            <a:r>
              <a:rPr lang="ko-KR" altLang="en-US" sz="2000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사업장 조직문화 진단 및 개선</a:t>
            </a:r>
            <a:endParaRPr lang="en-US" altLang="ko-KR" sz="2000" spc="-150">
              <a:gradFill>
                <a:gsLst>
                  <a:gs pos="100000">
                    <a:schemeClr val="bg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363C6BE8-840A-8479-2B9E-B3030726B3C8}"/>
              </a:ext>
            </a:extLst>
          </p:cNvPr>
          <p:cNvGrpSpPr/>
          <p:nvPr/>
        </p:nvGrpSpPr>
        <p:grpSpPr>
          <a:xfrm>
            <a:off x="8763000" y="982271"/>
            <a:ext cx="1821909" cy="1218611"/>
            <a:chOff x="9974826" y="1065064"/>
            <a:chExt cx="1497896" cy="1001891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83D20A5D-BA5B-EC7D-C57B-63A2A6D578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62" t="1" r="29240" b="51384"/>
            <a:stretch/>
          </p:blipFill>
          <p:spPr>
            <a:xfrm>
              <a:off x="10404478" y="1065064"/>
              <a:ext cx="781045" cy="916482"/>
            </a:xfrm>
            <a:prstGeom prst="rect">
              <a:avLst/>
            </a:prstGeom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C17FFFFF-6618-386E-1225-41906AF869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078" t="22652" r="5094" b="59300"/>
            <a:stretch/>
          </p:blipFill>
          <p:spPr>
            <a:xfrm>
              <a:off x="11171258" y="1786046"/>
              <a:ext cx="301464" cy="280909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D972F0E4-ABC4-E1B4-DE14-8F882993E0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5" t="6023" r="68019" b="79830"/>
            <a:stretch/>
          </p:blipFill>
          <p:spPr>
            <a:xfrm>
              <a:off x="9974826" y="1197761"/>
              <a:ext cx="584200" cy="266701"/>
            </a:xfrm>
            <a:prstGeom prst="rect">
              <a:avLst/>
            </a:prstGeom>
          </p:spPr>
        </p:pic>
      </p:grp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8DD45268-7E31-8685-757D-9964934021D8}"/>
              </a:ext>
            </a:extLst>
          </p:cNvPr>
          <p:cNvSpPr/>
          <p:nvPr/>
        </p:nvSpPr>
        <p:spPr>
          <a:xfrm>
            <a:off x="482350" y="3991429"/>
            <a:ext cx="11227050" cy="2371272"/>
          </a:xfrm>
          <a:prstGeom prst="roundRect">
            <a:avLst>
              <a:gd name="adj" fmla="val 6694"/>
            </a:avLst>
          </a:prstGeom>
          <a:solidFill>
            <a:srgbClr val="FFF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4BD7F29C-9887-3CF1-4C21-B1668340DA0E}"/>
              </a:ext>
            </a:extLst>
          </p:cNvPr>
          <p:cNvSpPr/>
          <p:nvPr/>
        </p:nvSpPr>
        <p:spPr>
          <a:xfrm>
            <a:off x="2590800" y="4085771"/>
            <a:ext cx="9006839" cy="2182588"/>
          </a:xfrm>
          <a:prstGeom prst="roundRect">
            <a:avLst>
              <a:gd name="adj" fmla="val 4108"/>
            </a:avLst>
          </a:prstGeom>
          <a:solidFill>
            <a:schemeClr val="bg1"/>
          </a:solidFill>
          <a:ln w="22225">
            <a:solidFill>
              <a:srgbClr val="FBDEA3"/>
            </a:solidFill>
          </a:ln>
          <a:effectLst>
            <a:outerShdw blurRad="50800" dist="38100" dir="2700000" algn="tl" rotWithShape="0">
              <a:schemeClr val="bg1">
                <a:alpha val="6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b="1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C6D8ECE-2305-9FDB-F9FF-DF95389827FD}"/>
              </a:ext>
            </a:extLst>
          </p:cNvPr>
          <p:cNvSpPr txBox="1"/>
          <p:nvPr/>
        </p:nvSpPr>
        <p:spPr>
          <a:xfrm>
            <a:off x="745853" y="4279540"/>
            <a:ext cx="1493999" cy="100027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300"/>
              </a:spcBef>
            </a:pPr>
            <a:r>
              <a:rPr lang="ko-KR" altLang="en-US" sz="2000" b="1" spc="-150"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2700000" scaled="1"/>
                </a:gradFill>
              </a:rPr>
              <a:t>조직문화 진단</a:t>
            </a:r>
            <a:endParaRPr lang="en-US" altLang="ko-KR" sz="2000" b="1" spc="-150">
              <a:gradFill>
                <a:gsLst>
                  <a:gs pos="100000">
                    <a:schemeClr val="tx1"/>
                  </a:gs>
                  <a:gs pos="100000">
                    <a:schemeClr val="tx1"/>
                  </a:gs>
                </a:gsLst>
                <a:lin ang="2700000" scaled="1"/>
              </a:gradFill>
            </a:endParaRPr>
          </a:p>
          <a:p>
            <a:pPr>
              <a:spcBef>
                <a:spcPts val="300"/>
              </a:spcBef>
            </a:pPr>
            <a:r>
              <a:rPr lang="ko-KR" altLang="en-US" sz="2000" b="1" spc="-150"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2700000" scaled="1"/>
                </a:gradFill>
              </a:rPr>
              <a:t>설문조사표</a:t>
            </a:r>
            <a:endParaRPr lang="en-US" altLang="ko-KR" sz="2000" b="1" spc="-150">
              <a:gradFill>
                <a:gsLst>
                  <a:gs pos="100000">
                    <a:schemeClr val="tx1"/>
                  </a:gs>
                  <a:gs pos="100000">
                    <a:schemeClr val="tx1"/>
                  </a:gs>
                </a:gsLst>
                <a:lin ang="2700000" scaled="1"/>
              </a:gradFill>
            </a:endParaRPr>
          </a:p>
          <a:p>
            <a:pPr>
              <a:spcBef>
                <a:spcPts val="300"/>
              </a:spcBef>
            </a:pPr>
            <a:r>
              <a:rPr lang="ko-KR" altLang="en-US" sz="2000" b="1" spc="-150">
                <a:gradFill>
                  <a:gsLst>
                    <a:gs pos="100000">
                      <a:schemeClr val="tx1"/>
                    </a:gs>
                    <a:gs pos="100000">
                      <a:schemeClr val="tx1"/>
                    </a:gs>
                  </a:gsLst>
                  <a:lin ang="2700000" scaled="1"/>
                </a:gradFill>
              </a:rPr>
              <a:t>활용제안</a:t>
            </a:r>
          </a:p>
        </p:txBody>
      </p:sp>
      <p:pic>
        <p:nvPicPr>
          <p:cNvPr id="60" name="그림 59">
            <a:extLst>
              <a:ext uri="{FF2B5EF4-FFF2-40B4-BE49-F238E27FC236}">
                <a16:creationId xmlns:a16="http://schemas.microsoft.com/office/drawing/2014/main" id="{7B9D29F5-E7D0-13B5-1E4C-19913F09E2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339" t="3864" r="26708" b="6633"/>
          <a:stretch/>
        </p:blipFill>
        <p:spPr>
          <a:xfrm rot="858519">
            <a:off x="1577908" y="5355826"/>
            <a:ext cx="625410" cy="7474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grpSp>
        <p:nvGrpSpPr>
          <p:cNvPr id="63" name="그룹 62">
            <a:extLst>
              <a:ext uri="{FF2B5EF4-FFF2-40B4-BE49-F238E27FC236}">
                <a16:creationId xmlns:a16="http://schemas.microsoft.com/office/drawing/2014/main" id="{DB07CAFC-5168-552D-DFF8-AFE7698716ED}"/>
              </a:ext>
            </a:extLst>
          </p:cNvPr>
          <p:cNvGrpSpPr/>
          <p:nvPr/>
        </p:nvGrpSpPr>
        <p:grpSpPr>
          <a:xfrm>
            <a:off x="2879453" y="4337356"/>
            <a:ext cx="8447825" cy="1654018"/>
            <a:chOff x="2879453" y="4221484"/>
            <a:chExt cx="8447825" cy="1654018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9FAF98F5-5C78-2392-6EEE-44A3003730CD}"/>
                </a:ext>
              </a:extLst>
            </p:cNvPr>
            <p:cNvSpPr txBox="1"/>
            <p:nvPr/>
          </p:nvSpPr>
          <p:spPr>
            <a:xfrm>
              <a:off x="2879453" y="4221484"/>
              <a:ext cx="8093562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en-US" altLang="ko-KR" sz="1600" spc="-150" dirty="0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* </a:t>
              </a:r>
              <a:r>
                <a:rPr lang="ko-KR" altLang="en-US" sz="1600" spc="-150" dirty="0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고용노동부 직장 내 괴롭힘 판단 및 예방 대응 매뉴얼 </a:t>
              </a:r>
              <a:r>
                <a:rPr lang="en-US" altLang="ko-KR" sz="1600" spc="-150" dirty="0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(</a:t>
              </a:r>
              <a:r>
                <a:rPr lang="ko-KR" altLang="en-US" sz="1600" spc="-150" dirty="0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고용노동부 홈페이지 정책자료실 게시</a:t>
              </a:r>
              <a:r>
                <a:rPr lang="en-US" altLang="ko-KR" sz="1600" spc="-150" dirty="0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)</a:t>
              </a:r>
              <a:r>
                <a:rPr lang="ko-KR" altLang="en-US" sz="1600" spc="-150" dirty="0">
                  <a:gradFill>
                    <a:gsLst>
                      <a:gs pos="100000">
                        <a:srgbClr val="0D82D4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참조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F32D080-1ED3-3B42-EC99-2F5D4A4951EC}"/>
                </a:ext>
              </a:extLst>
            </p:cNvPr>
            <p:cNvSpPr txBox="1"/>
            <p:nvPr/>
          </p:nvSpPr>
          <p:spPr>
            <a:xfrm>
              <a:off x="2879453" y="4587970"/>
              <a:ext cx="8447825" cy="12875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  <a:buFont typeface="Arial" panose="020B0604020202020204" pitchFamily="34" charset="0"/>
                <a:buChar char="•"/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사업장 내 관계</a:t>
              </a: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직무</a:t>
              </a: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구성집단 등을 고려한 응답자 특성을 세분화하여</a:t>
              </a: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pc="-15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집단별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고충을 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300"/>
                </a:spcBef>
              </a:pP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 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구체적으로 파악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회사의 근무환경에 관한 질문 시 사업장에 자주 접수된 고충들을 추가하여 업종별 특성에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 marL="130175" indent="9525"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맞춰 질문을 작성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09791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직사각형 59">
            <a:extLst>
              <a:ext uri="{FF2B5EF4-FFF2-40B4-BE49-F238E27FC236}">
                <a16:creationId xmlns:a16="http://schemas.microsoft.com/office/drawing/2014/main" id="{333CB71C-9B60-462B-F69C-08321D01ED96}"/>
              </a:ext>
            </a:extLst>
          </p:cNvPr>
          <p:cNvSpPr/>
          <p:nvPr/>
        </p:nvSpPr>
        <p:spPr>
          <a:xfrm>
            <a:off x="0" y="3949699"/>
            <a:ext cx="12204700" cy="2908300"/>
          </a:xfrm>
          <a:prstGeom prst="rect">
            <a:avLst/>
          </a:prstGeom>
          <a:solidFill>
            <a:srgbClr val="FFF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24D2A11B-789C-6A6F-D994-430004CE01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Ⅳ</a:t>
            </a:r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267B149-2209-2144-64A9-6243198809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/>
              <a:t>직장 내 괴롭힘 어떻게 예방할 수 있을까요</a:t>
            </a:r>
            <a:r>
              <a:rPr lang="en-US" altLang="ko-KR"/>
              <a:t>? </a:t>
            </a:r>
            <a:endParaRPr lang="ko-KR" altLang="en-US"/>
          </a:p>
        </p:txBody>
      </p:sp>
      <p:sp>
        <p:nvSpPr>
          <p:cNvPr id="4" name="자유형: 도형 3">
            <a:extLst>
              <a:ext uri="{FF2B5EF4-FFF2-40B4-BE49-F238E27FC236}">
                <a16:creationId xmlns:a16="http://schemas.microsoft.com/office/drawing/2014/main" id="{C262E71D-6300-AC6C-6B9C-AC1C63DCBAA5}"/>
              </a:ext>
            </a:extLst>
          </p:cNvPr>
          <p:cNvSpPr/>
          <p:nvPr/>
        </p:nvSpPr>
        <p:spPr>
          <a:xfrm>
            <a:off x="482350" y="1219200"/>
            <a:ext cx="7374989" cy="288397"/>
          </a:xfrm>
          <a:custGeom>
            <a:avLst/>
            <a:gdLst>
              <a:gd name="connsiteX0" fmla="*/ 120600 w 7374989"/>
              <a:gd name="connsiteY0" fmla="*/ 0 h 288397"/>
              <a:gd name="connsiteX1" fmla="*/ 2354924 w 7374989"/>
              <a:gd name="connsiteY1" fmla="*/ 0 h 288397"/>
              <a:gd name="connsiteX2" fmla="*/ 4712701 w 7374989"/>
              <a:gd name="connsiteY2" fmla="*/ 0 h 288397"/>
              <a:gd name="connsiteX3" fmla="*/ 4984159 w 7374989"/>
              <a:gd name="connsiteY3" fmla="*/ 0 h 288397"/>
              <a:gd name="connsiteX4" fmla="*/ 5578397 w 7374989"/>
              <a:gd name="connsiteY4" fmla="*/ 0 h 288397"/>
              <a:gd name="connsiteX5" fmla="*/ 5679481 w 7374989"/>
              <a:gd name="connsiteY5" fmla="*/ 0 h 288397"/>
              <a:gd name="connsiteX6" fmla="*/ 7254343 w 7374989"/>
              <a:gd name="connsiteY6" fmla="*/ 0 h 288397"/>
              <a:gd name="connsiteX7" fmla="*/ 7340325 w 7374989"/>
              <a:gd name="connsiteY7" fmla="*/ 73273 h 288397"/>
              <a:gd name="connsiteX8" fmla="*/ 7374989 w 7374989"/>
              <a:gd name="connsiteY8" fmla="*/ 288396 h 288397"/>
              <a:gd name="connsiteX9" fmla="*/ 5679481 w 7374989"/>
              <a:gd name="connsiteY9" fmla="*/ 288396 h 288397"/>
              <a:gd name="connsiteX10" fmla="*/ 5578397 w 7374989"/>
              <a:gd name="connsiteY10" fmla="*/ 288396 h 288397"/>
              <a:gd name="connsiteX11" fmla="*/ 4984159 w 7374989"/>
              <a:gd name="connsiteY11" fmla="*/ 288396 h 288397"/>
              <a:gd name="connsiteX12" fmla="*/ 4712701 w 7374989"/>
              <a:gd name="connsiteY12" fmla="*/ 288396 h 288397"/>
              <a:gd name="connsiteX13" fmla="*/ 1946351 w 7374989"/>
              <a:gd name="connsiteY13" fmla="*/ 288396 h 288397"/>
              <a:gd name="connsiteX14" fmla="*/ 1946351 w 7374989"/>
              <a:gd name="connsiteY14" fmla="*/ 288397 h 288397"/>
              <a:gd name="connsiteX15" fmla="*/ 0 w 7374989"/>
              <a:gd name="connsiteY15" fmla="*/ 288397 h 288397"/>
              <a:gd name="connsiteX16" fmla="*/ 34766 w 7374989"/>
              <a:gd name="connsiteY16" fmla="*/ 73273 h 288397"/>
              <a:gd name="connsiteX17" fmla="*/ 120600 w 7374989"/>
              <a:gd name="connsiteY17" fmla="*/ 0 h 288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374989" h="288397">
                <a:moveTo>
                  <a:pt x="120600" y="0"/>
                </a:moveTo>
                <a:lnTo>
                  <a:pt x="2354924" y="0"/>
                </a:lnTo>
                <a:lnTo>
                  <a:pt x="4712701" y="0"/>
                </a:lnTo>
                <a:lnTo>
                  <a:pt x="4984159" y="0"/>
                </a:lnTo>
                <a:lnTo>
                  <a:pt x="5578397" y="0"/>
                </a:lnTo>
                <a:lnTo>
                  <a:pt x="5679481" y="0"/>
                </a:lnTo>
                <a:lnTo>
                  <a:pt x="7254343" y="0"/>
                </a:lnTo>
                <a:cubicBezTo>
                  <a:pt x="7297110" y="-23"/>
                  <a:pt x="7333565" y="31038"/>
                  <a:pt x="7340325" y="73273"/>
                </a:cubicBezTo>
                <a:lnTo>
                  <a:pt x="7374989" y="288396"/>
                </a:lnTo>
                <a:lnTo>
                  <a:pt x="5679481" y="288396"/>
                </a:lnTo>
                <a:lnTo>
                  <a:pt x="5578397" y="288396"/>
                </a:lnTo>
                <a:lnTo>
                  <a:pt x="4984159" y="288396"/>
                </a:lnTo>
                <a:lnTo>
                  <a:pt x="4712701" y="288396"/>
                </a:lnTo>
                <a:lnTo>
                  <a:pt x="1946351" y="288396"/>
                </a:lnTo>
                <a:lnTo>
                  <a:pt x="1946351" y="288397"/>
                </a:lnTo>
                <a:lnTo>
                  <a:pt x="0" y="288397"/>
                </a:lnTo>
                <a:lnTo>
                  <a:pt x="34766" y="73273"/>
                </a:lnTo>
                <a:cubicBezTo>
                  <a:pt x="41465" y="31061"/>
                  <a:pt x="77862" y="-13"/>
                  <a:pt x="1206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A56C6E94-91BD-B770-0C4F-00E13E746CC2}"/>
              </a:ext>
            </a:extLst>
          </p:cNvPr>
          <p:cNvCxnSpPr>
            <a:cxnSpLocks/>
          </p:cNvCxnSpPr>
          <p:nvPr/>
        </p:nvCxnSpPr>
        <p:spPr>
          <a:xfrm>
            <a:off x="1913069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A0253051-53FD-2D4D-E57F-679B50890AF3}"/>
              </a:ext>
            </a:extLst>
          </p:cNvPr>
          <p:cNvCxnSpPr>
            <a:cxnSpLocks/>
          </p:cNvCxnSpPr>
          <p:nvPr/>
        </p:nvCxnSpPr>
        <p:spPr>
          <a:xfrm>
            <a:off x="3348169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DE08832-0CF8-5714-1449-75417A101E0A}"/>
              </a:ext>
            </a:extLst>
          </p:cNvPr>
          <p:cNvSpPr txBox="1"/>
          <p:nvPr/>
        </p:nvSpPr>
        <p:spPr>
          <a:xfrm rot="10800000" flipV="1">
            <a:off x="2402677" y="1263066"/>
            <a:ext cx="38792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>
                        <a:lumMod val="65000"/>
                      </a:prst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rPr>
              <a:t>Tips 2</a:t>
            </a: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100000">
                    <a:prstClr val="white">
                      <a:lumMod val="65000"/>
                    </a:prstClr>
                  </a:gs>
                  <a:gs pos="100000">
                    <a:prstClr val="white"/>
                  </a:gs>
                </a:gsLst>
                <a:lin ang="5400000" scaled="1"/>
              </a:gradFill>
              <a:effectLst/>
              <a:uLnTx/>
              <a:uFillTx/>
              <a:latin typeface="Century Gothic" panose="020B0502020202020204" pitchFamily="34" charset="0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329192-EFB9-041F-8EE9-9124187D27B0}"/>
              </a:ext>
            </a:extLst>
          </p:cNvPr>
          <p:cNvSpPr txBox="1"/>
          <p:nvPr/>
        </p:nvSpPr>
        <p:spPr>
          <a:xfrm rot="10800000" flipV="1">
            <a:off x="3905733" y="1263066"/>
            <a:ext cx="38792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>
                        <a:lumMod val="65000"/>
                      </a:prst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rPr>
              <a:t>Tips 3</a:t>
            </a: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100000">
                    <a:prstClr val="white">
                      <a:lumMod val="65000"/>
                    </a:prstClr>
                  </a:gs>
                  <a:gs pos="100000">
                    <a:prstClr val="white"/>
                  </a:gs>
                </a:gsLst>
                <a:lin ang="5400000" scaled="1"/>
              </a:gradFill>
              <a:effectLst/>
              <a:uLnTx/>
              <a:uFillTx/>
              <a:latin typeface="Century Gothic" panose="020B0502020202020204" pitchFamily="34" charset="0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FD8389-4D25-2037-7908-2F262E481C0B}"/>
              </a:ext>
            </a:extLst>
          </p:cNvPr>
          <p:cNvSpPr txBox="1"/>
          <p:nvPr/>
        </p:nvSpPr>
        <p:spPr>
          <a:xfrm rot="10800000" flipV="1">
            <a:off x="1116959" y="1263066"/>
            <a:ext cx="355867" cy="1692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>
                        <a:lumMod val="65000"/>
                      </a:prst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rPr>
              <a:t>Tips 1</a:t>
            </a:r>
            <a:endParaRPr kumimoji="0" lang="ko-KR" altLang="en-US" sz="1100" b="0" i="0" u="none" strike="noStrike" kern="1200" cap="none" spc="0" normalizeH="0" baseline="0" noProof="0">
              <a:ln>
                <a:noFill/>
              </a:ln>
              <a:gradFill>
                <a:gsLst>
                  <a:gs pos="100000">
                    <a:prstClr val="white">
                      <a:lumMod val="65000"/>
                    </a:prstClr>
                  </a:gs>
                  <a:gs pos="100000">
                    <a:prstClr val="white"/>
                  </a:gs>
                </a:gsLst>
                <a:lin ang="5400000" scaled="1"/>
              </a:gradFill>
              <a:effectLst/>
              <a:uLnTx/>
              <a:uFillTx/>
              <a:latin typeface="Century Gothic" panose="020B0502020202020204" pitchFamily="34" charset="0"/>
              <a:ea typeface="맑은 고딕" panose="020B0503020000020004" pitchFamily="50" charset="-127"/>
              <a:cs typeface="+mn-cs"/>
            </a:endParaRP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529452E1-391E-349C-0694-B8318FC7B86E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2099353" y="1255630"/>
            <a:ext cx="0" cy="257456"/>
          </a:xfrm>
          <a:prstGeom prst="line">
            <a:avLst/>
          </a:prstGeom>
          <a:ln w="9525">
            <a:solidFill>
              <a:srgbClr val="F2F2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DB644297-1731-1E87-445E-ECB59E189DF2}"/>
              </a:ext>
            </a:extLst>
          </p:cNvPr>
          <p:cNvSpPr txBox="1"/>
          <p:nvPr/>
        </p:nvSpPr>
        <p:spPr>
          <a:xfrm rot="10800000" flipV="1">
            <a:off x="5408789" y="1263066"/>
            <a:ext cx="38792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>
                        <a:lumMod val="65000"/>
                      </a:prst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rPr>
              <a:t>Tips 4</a:t>
            </a: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100000">
                    <a:prstClr val="white">
                      <a:lumMod val="65000"/>
                    </a:prstClr>
                  </a:gs>
                  <a:gs pos="100000">
                    <a:prstClr val="white"/>
                  </a:gs>
                </a:gsLst>
                <a:lin ang="5400000" scaled="1"/>
              </a:gradFill>
              <a:effectLst/>
              <a:uLnTx/>
              <a:uFillTx/>
              <a:latin typeface="Century Gothic" panose="020B0502020202020204" pitchFamily="34" charset="0"/>
              <a:ea typeface="맑은 고딕" panose="020B0503020000020004" pitchFamily="50" charset="-127"/>
              <a:cs typeface="+mn-cs"/>
            </a:endParaRP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1EE0713C-079F-0A17-E333-6B697E9378F5}"/>
              </a:ext>
            </a:extLst>
          </p:cNvPr>
          <p:cNvCxnSpPr>
            <a:cxnSpLocks/>
          </p:cNvCxnSpPr>
          <p:nvPr/>
        </p:nvCxnSpPr>
        <p:spPr>
          <a:xfrm>
            <a:off x="4851225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자유형: 도형 12">
            <a:extLst>
              <a:ext uri="{FF2B5EF4-FFF2-40B4-BE49-F238E27FC236}">
                <a16:creationId xmlns:a16="http://schemas.microsoft.com/office/drawing/2014/main" id="{3F03CC5A-1D1D-FD86-23E6-0B53EAE2F461}"/>
              </a:ext>
            </a:extLst>
          </p:cNvPr>
          <p:cNvSpPr/>
          <p:nvPr/>
        </p:nvSpPr>
        <p:spPr>
          <a:xfrm flipH="1">
            <a:off x="6263726" y="1155700"/>
            <a:ext cx="1697751" cy="350038"/>
          </a:xfrm>
          <a:custGeom>
            <a:avLst/>
            <a:gdLst>
              <a:gd name="connsiteX0" fmla="*/ 1462691 w 1697751"/>
              <a:gd name="connsiteY0" fmla="*/ 0 h 350038"/>
              <a:gd name="connsiteX1" fmla="*/ 1379582 w 1697751"/>
              <a:gd name="connsiteY1" fmla="*/ 0 h 350038"/>
              <a:gd name="connsiteX2" fmla="*/ 1158689 w 1697751"/>
              <a:gd name="connsiteY2" fmla="*/ 0 h 350038"/>
              <a:gd name="connsiteX3" fmla="*/ 940675 w 1697751"/>
              <a:gd name="connsiteY3" fmla="*/ 0 h 350038"/>
              <a:gd name="connsiteX4" fmla="*/ 514049 w 1697751"/>
              <a:gd name="connsiteY4" fmla="*/ 0 h 350038"/>
              <a:gd name="connsiteX5" fmla="*/ 481285 w 1697751"/>
              <a:gd name="connsiteY5" fmla="*/ 0 h 350038"/>
              <a:gd name="connsiteX6" fmla="*/ 235059 w 1697751"/>
              <a:gd name="connsiteY6" fmla="*/ 0 h 350038"/>
              <a:gd name="connsiteX7" fmla="*/ 145289 w 1697751"/>
              <a:gd name="connsiteY7" fmla="*/ 76635 h 350038"/>
              <a:gd name="connsiteX8" fmla="*/ 119954 w 1697751"/>
              <a:gd name="connsiteY8" fmla="*/ 269154 h 350038"/>
              <a:gd name="connsiteX9" fmla="*/ 37065 w 1697751"/>
              <a:gd name="connsiteY9" fmla="*/ 341877 h 350038"/>
              <a:gd name="connsiteX10" fmla="*/ 0 w 1697751"/>
              <a:gd name="connsiteY10" fmla="*/ 341877 h 350038"/>
              <a:gd name="connsiteX11" fmla="*/ 0 w 1697751"/>
              <a:gd name="connsiteY11" fmla="*/ 350038 h 350038"/>
              <a:gd name="connsiteX12" fmla="*/ 481285 w 1697751"/>
              <a:gd name="connsiteY12" fmla="*/ 350038 h 350038"/>
              <a:gd name="connsiteX13" fmla="*/ 514049 w 1697751"/>
              <a:gd name="connsiteY13" fmla="*/ 350038 h 350038"/>
              <a:gd name="connsiteX14" fmla="*/ 1158689 w 1697751"/>
              <a:gd name="connsiteY14" fmla="*/ 350038 h 350038"/>
              <a:gd name="connsiteX15" fmla="*/ 1379582 w 1697751"/>
              <a:gd name="connsiteY15" fmla="*/ 350038 h 350038"/>
              <a:gd name="connsiteX16" fmla="*/ 1697751 w 1697751"/>
              <a:gd name="connsiteY16" fmla="*/ 350038 h 350038"/>
              <a:gd name="connsiteX17" fmla="*/ 1697751 w 1697751"/>
              <a:gd name="connsiteY17" fmla="*/ 341877 h 350038"/>
              <a:gd name="connsiteX18" fmla="*/ 1660686 w 1697751"/>
              <a:gd name="connsiteY18" fmla="*/ 341877 h 350038"/>
              <a:gd name="connsiteX19" fmla="*/ 1577796 w 1697751"/>
              <a:gd name="connsiteY19" fmla="*/ 269154 h 350038"/>
              <a:gd name="connsiteX20" fmla="*/ 1552461 w 1697751"/>
              <a:gd name="connsiteY20" fmla="*/ 76635 h 350038"/>
              <a:gd name="connsiteX21" fmla="*/ 1462691 w 1697751"/>
              <a:gd name="connsiteY21" fmla="*/ 0 h 350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97751" h="350038">
                <a:moveTo>
                  <a:pt x="1462691" y="0"/>
                </a:moveTo>
                <a:lnTo>
                  <a:pt x="1379582" y="0"/>
                </a:lnTo>
                <a:lnTo>
                  <a:pt x="1158689" y="0"/>
                </a:lnTo>
                <a:lnTo>
                  <a:pt x="940675" y="0"/>
                </a:lnTo>
                <a:lnTo>
                  <a:pt x="514049" y="0"/>
                </a:lnTo>
                <a:lnTo>
                  <a:pt x="481285" y="0"/>
                </a:lnTo>
                <a:lnTo>
                  <a:pt x="235059" y="0"/>
                </a:lnTo>
                <a:cubicBezTo>
                  <a:pt x="190361" y="-14"/>
                  <a:pt x="152297" y="32487"/>
                  <a:pt x="145289" y="76635"/>
                </a:cubicBezTo>
                <a:lnTo>
                  <a:pt x="119954" y="269154"/>
                </a:lnTo>
                <a:cubicBezTo>
                  <a:pt x="114589" y="310818"/>
                  <a:pt x="79071" y="341984"/>
                  <a:pt x="37065" y="341877"/>
                </a:cubicBezTo>
                <a:lnTo>
                  <a:pt x="0" y="341877"/>
                </a:lnTo>
                <a:lnTo>
                  <a:pt x="0" y="350038"/>
                </a:lnTo>
                <a:lnTo>
                  <a:pt x="481285" y="350038"/>
                </a:lnTo>
                <a:lnTo>
                  <a:pt x="514049" y="350038"/>
                </a:lnTo>
                <a:lnTo>
                  <a:pt x="1158689" y="350038"/>
                </a:lnTo>
                <a:lnTo>
                  <a:pt x="1379582" y="350038"/>
                </a:lnTo>
                <a:lnTo>
                  <a:pt x="1697751" y="350038"/>
                </a:lnTo>
                <a:lnTo>
                  <a:pt x="1697751" y="341877"/>
                </a:lnTo>
                <a:lnTo>
                  <a:pt x="1660686" y="341877"/>
                </a:lnTo>
                <a:cubicBezTo>
                  <a:pt x="1618680" y="341984"/>
                  <a:pt x="1583162" y="310818"/>
                  <a:pt x="1577796" y="269154"/>
                </a:cubicBezTo>
                <a:lnTo>
                  <a:pt x="1552461" y="76635"/>
                </a:lnTo>
                <a:cubicBezTo>
                  <a:pt x="1545453" y="32487"/>
                  <a:pt x="1507390" y="-14"/>
                  <a:pt x="1462691" y="0"/>
                </a:cubicBezTo>
                <a:close/>
              </a:path>
            </a:pathLst>
          </a:custGeom>
          <a:solidFill>
            <a:srgbClr val="074DB5"/>
          </a:solidFill>
          <a:ln w="15875">
            <a:noFill/>
          </a:ln>
          <a:effectLst>
            <a:outerShdw blurRad="1270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prstClr val="white"/>
                  </a:gs>
                </a:gsLst>
              </a:gradFill>
              <a:effectLst/>
              <a:uLnTx/>
              <a:uFillTx/>
              <a:latin typeface="Arial"/>
              <a:ea typeface="나눔스퀘어 Bold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D2BCE29-07DE-D158-CDFB-3C093ACA3EE9}"/>
              </a:ext>
            </a:extLst>
          </p:cNvPr>
          <p:cNvSpPr txBox="1"/>
          <p:nvPr/>
        </p:nvSpPr>
        <p:spPr>
          <a:xfrm rot="10800000" flipV="1">
            <a:off x="6828067" y="1207873"/>
            <a:ext cx="569067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rPr>
              <a:t>Tips </a:t>
            </a:r>
            <a:r>
              <a:rPr kumimoji="0" lang="en-US" altLang="ko-KR" sz="18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5</a:t>
            </a:r>
            <a:endParaRPr kumimoji="0" lang="ko-KR" altLang="en-US" sz="18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사각형: 둥근 한쪽 모서리 14">
            <a:extLst>
              <a:ext uri="{FF2B5EF4-FFF2-40B4-BE49-F238E27FC236}">
                <a16:creationId xmlns:a16="http://schemas.microsoft.com/office/drawing/2014/main" id="{EAA9F654-A39A-8386-F4B4-09A5B06FC31D}"/>
              </a:ext>
            </a:extLst>
          </p:cNvPr>
          <p:cNvSpPr/>
          <p:nvPr/>
        </p:nvSpPr>
        <p:spPr>
          <a:xfrm rot="10800000">
            <a:off x="482350" y="1507597"/>
            <a:ext cx="11709650" cy="583642"/>
          </a:xfrm>
          <a:prstGeom prst="round1Rect">
            <a:avLst>
              <a:gd name="adj" fmla="val 27547"/>
            </a:avLst>
          </a:prstGeom>
          <a:solidFill>
            <a:srgbClr val="074D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3970AEA-7072-2F8A-AA0E-F2E8D116388A}"/>
              </a:ext>
            </a:extLst>
          </p:cNvPr>
          <p:cNvSpPr txBox="1"/>
          <p:nvPr/>
        </p:nvSpPr>
        <p:spPr>
          <a:xfrm>
            <a:off x="672850" y="1643765"/>
            <a:ext cx="4078039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예방교육 시행 및 예방대응조직의 운영</a:t>
            </a:r>
            <a:endParaRPr kumimoji="0" lang="en-US" altLang="ko-KR" sz="2000" b="0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50E84019-B933-2189-7B47-CE2275FF7F20}"/>
              </a:ext>
            </a:extLst>
          </p:cNvPr>
          <p:cNvCxnSpPr>
            <a:cxnSpLocks/>
          </p:cNvCxnSpPr>
          <p:nvPr/>
        </p:nvCxnSpPr>
        <p:spPr>
          <a:xfrm>
            <a:off x="482600" y="1499833"/>
            <a:ext cx="11722100" cy="0"/>
          </a:xfrm>
          <a:prstGeom prst="line">
            <a:avLst/>
          </a:prstGeom>
          <a:ln w="22225">
            <a:solidFill>
              <a:srgbClr val="074D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2B6FA5BA-C424-2B50-A031-06731F3D725E}"/>
              </a:ext>
            </a:extLst>
          </p:cNvPr>
          <p:cNvGrpSpPr/>
          <p:nvPr/>
        </p:nvGrpSpPr>
        <p:grpSpPr>
          <a:xfrm>
            <a:off x="8763000" y="982271"/>
            <a:ext cx="1821909" cy="1218611"/>
            <a:chOff x="9974826" y="1065064"/>
            <a:chExt cx="1497896" cy="1001891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EDAC36D5-B850-6590-A065-F58A4E5148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62" t="1" r="29240" b="51384"/>
            <a:stretch/>
          </p:blipFill>
          <p:spPr>
            <a:xfrm>
              <a:off x="10404478" y="1065064"/>
              <a:ext cx="781045" cy="916482"/>
            </a:xfrm>
            <a:prstGeom prst="rect">
              <a:avLst/>
            </a:prstGeom>
          </p:spPr>
        </p:pic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id="{45A01486-3F64-55A7-85ED-81CBB09EFB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078" t="22652" r="5094" b="59300"/>
            <a:stretch/>
          </p:blipFill>
          <p:spPr>
            <a:xfrm>
              <a:off x="11171258" y="1786046"/>
              <a:ext cx="301464" cy="280909"/>
            </a:xfrm>
            <a:prstGeom prst="rect">
              <a:avLst/>
            </a:prstGeom>
          </p:spPr>
        </p:pic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id="{F7E61DF7-A189-950B-EA58-BF605A7B40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5" t="6023" r="68019" b="79830"/>
            <a:stretch/>
          </p:blipFill>
          <p:spPr>
            <a:xfrm>
              <a:off x="9974826" y="1197761"/>
              <a:ext cx="584200" cy="266701"/>
            </a:xfrm>
            <a:prstGeom prst="rect">
              <a:avLst/>
            </a:prstGeom>
          </p:spPr>
        </p:pic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DB022A8C-B44A-070B-2DF4-29096B0A490B}"/>
              </a:ext>
            </a:extLst>
          </p:cNvPr>
          <p:cNvGrpSpPr/>
          <p:nvPr/>
        </p:nvGrpSpPr>
        <p:grpSpPr>
          <a:xfrm>
            <a:off x="533680" y="2330640"/>
            <a:ext cx="9372696" cy="276999"/>
            <a:chOff x="533680" y="2330640"/>
            <a:chExt cx="9372696" cy="276999"/>
          </a:xfrm>
        </p:grpSpPr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id="{78C0598E-F4E3-4B3A-F06D-1CADE79BE75B}"/>
                </a:ext>
              </a:extLst>
            </p:cNvPr>
            <p:cNvGrpSpPr/>
            <p:nvPr/>
          </p:nvGrpSpPr>
          <p:grpSpPr>
            <a:xfrm>
              <a:off x="533680" y="2376784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26" name="Freeform 5">
                <a:extLst>
                  <a:ext uri="{FF2B5EF4-FFF2-40B4-BE49-F238E27FC236}">
                    <a16:creationId xmlns:a16="http://schemas.microsoft.com/office/drawing/2014/main" id="{03050B0D-BAC1-324D-B467-367054351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27" name="Freeform 6">
                <a:extLst>
                  <a:ext uri="{FF2B5EF4-FFF2-40B4-BE49-F238E27FC236}">
                    <a16:creationId xmlns:a16="http://schemas.microsoft.com/office/drawing/2014/main" id="{EB8575A6-BDEE-C008-E7E8-1B9E25966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F89B684-4473-6CE9-E3B9-265D3CFEF8ED}"/>
                </a:ext>
              </a:extLst>
            </p:cNvPr>
            <p:cNvSpPr txBox="1"/>
            <p:nvPr/>
          </p:nvSpPr>
          <p:spPr>
            <a:xfrm>
              <a:off x="806128" y="2330640"/>
              <a:ext cx="9100248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예방을 위한 실효적 방안으로 임직원 대상 교육을 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1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년에 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1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회 이상 주기적으로 실시하도록 계획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95DCA267-3965-7DD2-8869-36FCEE150C3E}"/>
              </a:ext>
            </a:extLst>
          </p:cNvPr>
          <p:cNvGrpSpPr/>
          <p:nvPr/>
        </p:nvGrpSpPr>
        <p:grpSpPr>
          <a:xfrm>
            <a:off x="533680" y="2809612"/>
            <a:ext cx="5999978" cy="276999"/>
            <a:chOff x="533680" y="2330640"/>
            <a:chExt cx="5999978" cy="276999"/>
          </a:xfrm>
        </p:grpSpPr>
        <p:grpSp>
          <p:nvGrpSpPr>
            <p:cNvPr id="34" name="그룹 33">
              <a:extLst>
                <a:ext uri="{FF2B5EF4-FFF2-40B4-BE49-F238E27FC236}">
                  <a16:creationId xmlns:a16="http://schemas.microsoft.com/office/drawing/2014/main" id="{C0E77290-E0D1-0CA7-EF0C-C07AA61EA73C}"/>
                </a:ext>
              </a:extLst>
            </p:cNvPr>
            <p:cNvGrpSpPr/>
            <p:nvPr/>
          </p:nvGrpSpPr>
          <p:grpSpPr>
            <a:xfrm>
              <a:off x="533680" y="2376784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AA4442B3-128D-8961-1979-DB36CF85B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91FFA1D4-0F34-67D6-7B41-46FF1C0FA3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6757494-94B9-E4C0-C973-134C0A221077}"/>
                </a:ext>
              </a:extLst>
            </p:cNvPr>
            <p:cNvSpPr txBox="1"/>
            <p:nvPr/>
          </p:nvSpPr>
          <p:spPr>
            <a:xfrm>
              <a:off x="806128" y="2330640"/>
              <a:ext cx="5727530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예방교육의 방식과 내용은 기업의 필요에 따라 유연하게 진행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8D06FF9C-67A9-041C-F751-13A2A148439D}"/>
              </a:ext>
            </a:extLst>
          </p:cNvPr>
          <p:cNvGrpSpPr/>
          <p:nvPr/>
        </p:nvGrpSpPr>
        <p:grpSpPr>
          <a:xfrm>
            <a:off x="533680" y="3288584"/>
            <a:ext cx="10137328" cy="276999"/>
            <a:chOff x="533680" y="2330640"/>
            <a:chExt cx="10137328" cy="276999"/>
          </a:xfrm>
        </p:grpSpPr>
        <p:grpSp>
          <p:nvGrpSpPr>
            <p:cNvPr id="39" name="그룹 38">
              <a:extLst>
                <a:ext uri="{FF2B5EF4-FFF2-40B4-BE49-F238E27FC236}">
                  <a16:creationId xmlns:a16="http://schemas.microsoft.com/office/drawing/2014/main" id="{C4EFE2FD-FA95-8526-74C2-F3F3A95B605D}"/>
                </a:ext>
              </a:extLst>
            </p:cNvPr>
            <p:cNvGrpSpPr/>
            <p:nvPr/>
          </p:nvGrpSpPr>
          <p:grpSpPr>
            <a:xfrm>
              <a:off x="533680" y="2376784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0CD2A74A-64E7-8880-57BF-440B6B33BA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EEE3A27C-C94B-737D-C5D3-371021CC6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0D8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9BF1D03-4CD2-5DED-074A-E4537B1C4C11}"/>
                </a:ext>
              </a:extLst>
            </p:cNvPr>
            <p:cNvSpPr txBox="1"/>
            <p:nvPr/>
          </p:nvSpPr>
          <p:spPr>
            <a:xfrm>
              <a:off x="806128" y="2330640"/>
              <a:ext cx="9864880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중ㆍ장기적인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예방 및 대응을 추진하기 위하여 직장 내 괴롭힘 담당 조직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(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담당자</a:t>
              </a:r>
              <a:r>
                <a:rPr kumimoji="0" lang="en-US" altLang="ko-KR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)</a:t>
              </a:r>
              <a:r>
                <a:rPr kumimoji="0" lang="ko-KR" altLang="en-US" sz="18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을 별도로 두는 것을 권고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2B20AE2B-D5F0-2FFA-B738-9FF033AEDA05}"/>
              </a:ext>
            </a:extLst>
          </p:cNvPr>
          <p:cNvSpPr txBox="1"/>
          <p:nvPr/>
        </p:nvSpPr>
        <p:spPr>
          <a:xfrm>
            <a:off x="4056981" y="4209988"/>
            <a:ext cx="4078039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 내 괴롭힘 예방 및 근절교육 지원</a:t>
            </a:r>
          </a:p>
        </p:txBody>
      </p:sp>
      <p:grpSp>
        <p:nvGrpSpPr>
          <p:cNvPr id="74" name="그룹 73">
            <a:extLst>
              <a:ext uri="{FF2B5EF4-FFF2-40B4-BE49-F238E27FC236}">
                <a16:creationId xmlns:a16="http://schemas.microsoft.com/office/drawing/2014/main" id="{F41DDB9A-6715-7B4C-0BB1-6A6E7562AD44}"/>
              </a:ext>
            </a:extLst>
          </p:cNvPr>
          <p:cNvGrpSpPr/>
          <p:nvPr/>
        </p:nvGrpSpPr>
        <p:grpSpPr>
          <a:xfrm>
            <a:off x="3843296" y="4203700"/>
            <a:ext cx="4518109" cy="164844"/>
            <a:chOff x="1058079" y="2158068"/>
            <a:chExt cx="3601244" cy="131392"/>
          </a:xfrm>
        </p:grpSpPr>
        <p:sp>
          <p:nvSpPr>
            <p:cNvPr id="75" name="자유형: 도형 74">
              <a:extLst>
                <a:ext uri="{FF2B5EF4-FFF2-40B4-BE49-F238E27FC236}">
                  <a16:creationId xmlns:a16="http://schemas.microsoft.com/office/drawing/2014/main" id="{45A3CC37-980B-ADB5-F5E2-6C90E9507C14}"/>
                </a:ext>
              </a:extLst>
            </p:cNvPr>
            <p:cNvSpPr/>
            <p:nvPr/>
          </p:nvSpPr>
          <p:spPr>
            <a:xfrm>
              <a:off x="1058079" y="2158068"/>
              <a:ext cx="145836" cy="121066"/>
            </a:xfrm>
            <a:custGeom>
              <a:avLst/>
              <a:gdLst>
                <a:gd name="connsiteX0" fmla="*/ 320435 w 717565"/>
                <a:gd name="connsiteY0" fmla="*/ 60446 h 595693"/>
                <a:gd name="connsiteX1" fmla="*/ 227947 w 717565"/>
                <a:gd name="connsiteY1" fmla="*/ 125025 h 595693"/>
                <a:gd name="connsiteX2" fmla="*/ 153271 w 717565"/>
                <a:gd name="connsiteY2" fmla="*/ 236468 h 595693"/>
                <a:gd name="connsiteX3" fmla="*/ 155462 w 717565"/>
                <a:gd name="connsiteY3" fmla="*/ 274568 h 595693"/>
                <a:gd name="connsiteX4" fmla="*/ 206802 w 717565"/>
                <a:gd name="connsiteY4" fmla="*/ 287903 h 595693"/>
                <a:gd name="connsiteX5" fmla="*/ 303767 w 717565"/>
                <a:gd name="connsiteY5" fmla="*/ 339243 h 595693"/>
                <a:gd name="connsiteX6" fmla="*/ 338247 w 717565"/>
                <a:gd name="connsiteY6" fmla="*/ 444018 h 595693"/>
                <a:gd name="connsiteX7" fmla="*/ 290622 w 717565"/>
                <a:gd name="connsiteY7" fmla="*/ 549935 h 595693"/>
                <a:gd name="connsiteX8" fmla="*/ 182513 w 717565"/>
                <a:gd name="connsiteY8" fmla="*/ 595656 h 595693"/>
                <a:gd name="connsiteX9" fmla="*/ 46592 w 717565"/>
                <a:gd name="connsiteY9" fmla="*/ 537648 h 595693"/>
                <a:gd name="connsiteX10" fmla="*/ -272 w 717565"/>
                <a:gd name="connsiteY10" fmla="*/ 399441 h 595693"/>
                <a:gd name="connsiteX11" fmla="*/ 18778 w 717565"/>
                <a:gd name="connsiteY11" fmla="*/ 272472 h 595693"/>
                <a:gd name="connsiteX12" fmla="*/ 75928 w 717565"/>
                <a:gd name="connsiteY12" fmla="*/ 152076 h 595693"/>
                <a:gd name="connsiteX13" fmla="*/ 166226 w 717565"/>
                <a:gd name="connsiteY13" fmla="*/ 60731 h 595693"/>
                <a:gd name="connsiteX14" fmla="*/ 262523 w 717565"/>
                <a:gd name="connsiteY14" fmla="*/ -38 h 595693"/>
                <a:gd name="connsiteX15" fmla="*/ 699340 w 717565"/>
                <a:gd name="connsiteY15" fmla="*/ 60446 h 595693"/>
                <a:gd name="connsiteX16" fmla="*/ 606852 w 717565"/>
                <a:gd name="connsiteY16" fmla="*/ 125025 h 595693"/>
                <a:gd name="connsiteX17" fmla="*/ 532176 w 717565"/>
                <a:gd name="connsiteY17" fmla="*/ 236468 h 595693"/>
                <a:gd name="connsiteX18" fmla="*/ 534367 w 717565"/>
                <a:gd name="connsiteY18" fmla="*/ 274568 h 595693"/>
                <a:gd name="connsiteX19" fmla="*/ 585706 w 717565"/>
                <a:gd name="connsiteY19" fmla="*/ 287903 h 595693"/>
                <a:gd name="connsiteX20" fmla="*/ 682671 w 717565"/>
                <a:gd name="connsiteY20" fmla="*/ 339243 h 595693"/>
                <a:gd name="connsiteX21" fmla="*/ 717152 w 717565"/>
                <a:gd name="connsiteY21" fmla="*/ 444018 h 595693"/>
                <a:gd name="connsiteX22" fmla="*/ 669527 w 717565"/>
                <a:gd name="connsiteY22" fmla="*/ 549935 h 595693"/>
                <a:gd name="connsiteX23" fmla="*/ 561418 w 717565"/>
                <a:gd name="connsiteY23" fmla="*/ 595656 h 595693"/>
                <a:gd name="connsiteX24" fmla="*/ 425496 w 717565"/>
                <a:gd name="connsiteY24" fmla="*/ 537648 h 595693"/>
                <a:gd name="connsiteX25" fmla="*/ 378633 w 717565"/>
                <a:gd name="connsiteY25" fmla="*/ 399441 h 595693"/>
                <a:gd name="connsiteX26" fmla="*/ 397683 w 717565"/>
                <a:gd name="connsiteY26" fmla="*/ 272472 h 595693"/>
                <a:gd name="connsiteX27" fmla="*/ 454833 w 717565"/>
                <a:gd name="connsiteY27" fmla="*/ 152076 h 595693"/>
                <a:gd name="connsiteX28" fmla="*/ 545130 w 717565"/>
                <a:gd name="connsiteY28" fmla="*/ 60731 h 595693"/>
                <a:gd name="connsiteX29" fmla="*/ 641428 w 717565"/>
                <a:gd name="connsiteY29" fmla="*/ -38 h 59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17565" h="595693">
                  <a:moveTo>
                    <a:pt x="320435" y="60446"/>
                  </a:moveTo>
                  <a:cubicBezTo>
                    <a:pt x="287117" y="78166"/>
                    <a:pt x="256065" y="99850"/>
                    <a:pt x="227947" y="125025"/>
                  </a:cubicBezTo>
                  <a:cubicBezTo>
                    <a:pt x="194715" y="155850"/>
                    <a:pt x="169140" y="194011"/>
                    <a:pt x="153271" y="236468"/>
                  </a:cubicBezTo>
                  <a:cubicBezTo>
                    <a:pt x="147299" y="255518"/>
                    <a:pt x="148033" y="268217"/>
                    <a:pt x="155462" y="274568"/>
                  </a:cubicBezTo>
                  <a:cubicBezTo>
                    <a:pt x="161463" y="279045"/>
                    <a:pt x="178513" y="283521"/>
                    <a:pt x="206802" y="287903"/>
                  </a:cubicBezTo>
                  <a:cubicBezTo>
                    <a:pt x="244540" y="291848"/>
                    <a:pt x="279287" y="310246"/>
                    <a:pt x="303767" y="339243"/>
                  </a:cubicBezTo>
                  <a:cubicBezTo>
                    <a:pt x="327274" y="369001"/>
                    <a:pt x="339485" y="406117"/>
                    <a:pt x="338247" y="444018"/>
                  </a:cubicBezTo>
                  <a:cubicBezTo>
                    <a:pt x="338152" y="484489"/>
                    <a:pt x="320835" y="523008"/>
                    <a:pt x="290622" y="549935"/>
                  </a:cubicBezTo>
                  <a:cubicBezTo>
                    <a:pt x="262133" y="578998"/>
                    <a:pt x="223204" y="595465"/>
                    <a:pt x="182513" y="595656"/>
                  </a:cubicBezTo>
                  <a:cubicBezTo>
                    <a:pt x="123077" y="595656"/>
                    <a:pt x="77767" y="576320"/>
                    <a:pt x="46592" y="537648"/>
                  </a:cubicBezTo>
                  <a:cubicBezTo>
                    <a:pt x="15168" y="498543"/>
                    <a:pt x="-1434" y="449593"/>
                    <a:pt x="-272" y="399441"/>
                  </a:cubicBezTo>
                  <a:cubicBezTo>
                    <a:pt x="643" y="356479"/>
                    <a:pt x="7044" y="313810"/>
                    <a:pt x="18778" y="272472"/>
                  </a:cubicBezTo>
                  <a:cubicBezTo>
                    <a:pt x="29608" y="228929"/>
                    <a:pt x="49039" y="187993"/>
                    <a:pt x="75928" y="152076"/>
                  </a:cubicBezTo>
                  <a:cubicBezTo>
                    <a:pt x="102341" y="118197"/>
                    <a:pt x="132650" y="87538"/>
                    <a:pt x="166226" y="60731"/>
                  </a:cubicBezTo>
                  <a:cubicBezTo>
                    <a:pt x="195134" y="35815"/>
                    <a:pt x="227585" y="15334"/>
                    <a:pt x="262523" y="-38"/>
                  </a:cubicBezTo>
                  <a:close/>
                  <a:moveTo>
                    <a:pt x="699340" y="60446"/>
                  </a:moveTo>
                  <a:cubicBezTo>
                    <a:pt x="666021" y="78166"/>
                    <a:pt x="634970" y="99850"/>
                    <a:pt x="606852" y="125025"/>
                  </a:cubicBezTo>
                  <a:cubicBezTo>
                    <a:pt x="573619" y="155850"/>
                    <a:pt x="548045" y="194011"/>
                    <a:pt x="532176" y="236468"/>
                  </a:cubicBezTo>
                  <a:cubicBezTo>
                    <a:pt x="526270" y="255518"/>
                    <a:pt x="526937" y="268472"/>
                    <a:pt x="534367" y="274568"/>
                  </a:cubicBezTo>
                  <a:cubicBezTo>
                    <a:pt x="540368" y="279045"/>
                    <a:pt x="557417" y="283521"/>
                    <a:pt x="585706" y="287903"/>
                  </a:cubicBezTo>
                  <a:cubicBezTo>
                    <a:pt x="623444" y="291848"/>
                    <a:pt x="658192" y="310246"/>
                    <a:pt x="682671" y="339243"/>
                  </a:cubicBezTo>
                  <a:cubicBezTo>
                    <a:pt x="706179" y="369001"/>
                    <a:pt x="718390" y="406117"/>
                    <a:pt x="717152" y="444018"/>
                  </a:cubicBezTo>
                  <a:cubicBezTo>
                    <a:pt x="717056" y="484489"/>
                    <a:pt x="699740" y="523008"/>
                    <a:pt x="669527" y="549935"/>
                  </a:cubicBezTo>
                  <a:cubicBezTo>
                    <a:pt x="641037" y="578998"/>
                    <a:pt x="602109" y="595465"/>
                    <a:pt x="561418" y="595656"/>
                  </a:cubicBezTo>
                  <a:cubicBezTo>
                    <a:pt x="501982" y="595656"/>
                    <a:pt x="456671" y="576320"/>
                    <a:pt x="425496" y="537648"/>
                  </a:cubicBezTo>
                  <a:cubicBezTo>
                    <a:pt x="394073" y="498543"/>
                    <a:pt x="377471" y="449593"/>
                    <a:pt x="378633" y="399441"/>
                  </a:cubicBezTo>
                  <a:cubicBezTo>
                    <a:pt x="379547" y="356479"/>
                    <a:pt x="385948" y="313810"/>
                    <a:pt x="397683" y="272472"/>
                  </a:cubicBezTo>
                  <a:cubicBezTo>
                    <a:pt x="408513" y="228929"/>
                    <a:pt x="427944" y="187993"/>
                    <a:pt x="454833" y="152076"/>
                  </a:cubicBezTo>
                  <a:cubicBezTo>
                    <a:pt x="481246" y="118197"/>
                    <a:pt x="511554" y="87538"/>
                    <a:pt x="545130" y="60731"/>
                  </a:cubicBezTo>
                  <a:cubicBezTo>
                    <a:pt x="574038" y="35815"/>
                    <a:pt x="606490" y="15334"/>
                    <a:pt x="641428" y="-38"/>
                  </a:cubicBezTo>
                  <a:close/>
                </a:path>
              </a:pathLst>
            </a:custGeom>
            <a:solidFill>
              <a:srgbClr val="F9CF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76" name="자유형: 도형 75">
              <a:extLst>
                <a:ext uri="{FF2B5EF4-FFF2-40B4-BE49-F238E27FC236}">
                  <a16:creationId xmlns:a16="http://schemas.microsoft.com/office/drawing/2014/main" id="{1882ED1C-1D71-C9DE-E0CF-81A35C4E52E1}"/>
                </a:ext>
              </a:extLst>
            </p:cNvPr>
            <p:cNvSpPr/>
            <p:nvPr/>
          </p:nvSpPr>
          <p:spPr>
            <a:xfrm>
              <a:off x="4513371" y="2168490"/>
              <a:ext cx="145952" cy="120970"/>
            </a:xfrm>
            <a:custGeom>
              <a:avLst/>
              <a:gdLst>
                <a:gd name="connsiteX0" fmla="*/ 17572 w 718138"/>
                <a:gd name="connsiteY0" fmla="*/ 534981 h 595217"/>
                <a:gd name="connsiteX1" fmla="*/ 110060 w 718138"/>
                <a:gd name="connsiteY1" fmla="*/ 470402 h 595217"/>
                <a:gd name="connsiteX2" fmla="*/ 184736 w 718138"/>
                <a:gd name="connsiteY2" fmla="*/ 359150 h 595217"/>
                <a:gd name="connsiteX3" fmla="*/ 182545 w 718138"/>
                <a:gd name="connsiteY3" fmla="*/ 321050 h 595217"/>
                <a:gd name="connsiteX4" fmla="*/ 131301 w 718138"/>
                <a:gd name="connsiteY4" fmla="*/ 307715 h 595217"/>
                <a:gd name="connsiteX5" fmla="*/ 34336 w 718138"/>
                <a:gd name="connsiteY5" fmla="*/ 256375 h 595217"/>
                <a:gd name="connsiteX6" fmla="*/ -239 w 718138"/>
                <a:gd name="connsiteY6" fmla="*/ 151600 h 595217"/>
                <a:gd name="connsiteX7" fmla="*/ 47386 w 718138"/>
                <a:gd name="connsiteY7" fmla="*/ 45682 h 595217"/>
                <a:gd name="connsiteX8" fmla="*/ 155494 w 718138"/>
                <a:gd name="connsiteY8" fmla="*/ -38 h 595217"/>
                <a:gd name="connsiteX9" fmla="*/ 291511 w 718138"/>
                <a:gd name="connsiteY9" fmla="*/ 57969 h 595217"/>
                <a:gd name="connsiteX10" fmla="*/ 338279 w 718138"/>
                <a:gd name="connsiteY10" fmla="*/ 196177 h 595217"/>
                <a:gd name="connsiteX11" fmla="*/ 319229 w 718138"/>
                <a:gd name="connsiteY11" fmla="*/ 323145 h 595217"/>
                <a:gd name="connsiteX12" fmla="*/ 262079 w 718138"/>
                <a:gd name="connsiteY12" fmla="*/ 443541 h 595217"/>
                <a:gd name="connsiteX13" fmla="*/ 173020 w 718138"/>
                <a:gd name="connsiteY13" fmla="*/ 534981 h 595217"/>
                <a:gd name="connsiteX14" fmla="*/ 76056 w 718138"/>
                <a:gd name="connsiteY14" fmla="*/ 595179 h 595217"/>
                <a:gd name="connsiteX15" fmla="*/ 396477 w 718138"/>
                <a:gd name="connsiteY15" fmla="*/ 534981 h 595217"/>
                <a:gd name="connsiteX16" fmla="*/ 489060 w 718138"/>
                <a:gd name="connsiteY16" fmla="*/ 470402 h 595217"/>
                <a:gd name="connsiteX17" fmla="*/ 563545 w 718138"/>
                <a:gd name="connsiteY17" fmla="*/ 359150 h 595217"/>
                <a:gd name="connsiteX18" fmla="*/ 561355 w 718138"/>
                <a:gd name="connsiteY18" fmla="*/ 321050 h 595217"/>
                <a:gd name="connsiteX19" fmla="*/ 510110 w 718138"/>
                <a:gd name="connsiteY19" fmla="*/ 307715 h 595217"/>
                <a:gd name="connsiteX20" fmla="*/ 413146 w 718138"/>
                <a:gd name="connsiteY20" fmla="*/ 256375 h 595217"/>
                <a:gd name="connsiteX21" fmla="*/ 378570 w 718138"/>
                <a:gd name="connsiteY21" fmla="*/ 151600 h 595217"/>
                <a:gd name="connsiteX22" fmla="*/ 426195 w 718138"/>
                <a:gd name="connsiteY22" fmla="*/ 45682 h 595217"/>
                <a:gd name="connsiteX23" fmla="*/ 534970 w 718138"/>
                <a:gd name="connsiteY23" fmla="*/ 57 h 595217"/>
                <a:gd name="connsiteX24" fmla="*/ 670988 w 718138"/>
                <a:gd name="connsiteY24" fmla="*/ 58064 h 595217"/>
                <a:gd name="connsiteX25" fmla="*/ 717755 w 718138"/>
                <a:gd name="connsiteY25" fmla="*/ 196272 h 595217"/>
                <a:gd name="connsiteX26" fmla="*/ 698705 w 718138"/>
                <a:gd name="connsiteY26" fmla="*/ 323241 h 595217"/>
                <a:gd name="connsiteX27" fmla="*/ 641555 w 718138"/>
                <a:gd name="connsiteY27" fmla="*/ 443637 h 595217"/>
                <a:gd name="connsiteX28" fmla="*/ 551353 w 718138"/>
                <a:gd name="connsiteY28" fmla="*/ 534981 h 595217"/>
                <a:gd name="connsiteX29" fmla="*/ 454389 w 718138"/>
                <a:gd name="connsiteY29" fmla="*/ 595179 h 59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18138" h="595217">
                  <a:moveTo>
                    <a:pt x="17572" y="534981"/>
                  </a:moveTo>
                  <a:cubicBezTo>
                    <a:pt x="50891" y="517261"/>
                    <a:pt x="81942" y="495577"/>
                    <a:pt x="110060" y="470402"/>
                  </a:cubicBezTo>
                  <a:cubicBezTo>
                    <a:pt x="143293" y="439657"/>
                    <a:pt x="168867" y="401556"/>
                    <a:pt x="184736" y="359150"/>
                  </a:cubicBezTo>
                  <a:cubicBezTo>
                    <a:pt x="190737" y="340100"/>
                    <a:pt x="189975" y="327241"/>
                    <a:pt x="182545" y="321050"/>
                  </a:cubicBezTo>
                  <a:cubicBezTo>
                    <a:pt x="176640" y="316573"/>
                    <a:pt x="159495" y="312096"/>
                    <a:pt x="131301" y="307715"/>
                  </a:cubicBezTo>
                  <a:cubicBezTo>
                    <a:pt x="93553" y="303809"/>
                    <a:pt x="58787" y="285402"/>
                    <a:pt x="34336" y="256375"/>
                  </a:cubicBezTo>
                  <a:cubicBezTo>
                    <a:pt x="10743" y="226657"/>
                    <a:pt x="-1506" y="189521"/>
                    <a:pt x="-239" y="151600"/>
                  </a:cubicBezTo>
                  <a:cubicBezTo>
                    <a:pt x="-144" y="111128"/>
                    <a:pt x="17172" y="72609"/>
                    <a:pt x="47386" y="45682"/>
                  </a:cubicBezTo>
                  <a:cubicBezTo>
                    <a:pt x="75922" y="16699"/>
                    <a:pt x="114823" y="252"/>
                    <a:pt x="155494" y="-38"/>
                  </a:cubicBezTo>
                  <a:cubicBezTo>
                    <a:pt x="214930" y="-38"/>
                    <a:pt x="260269" y="19298"/>
                    <a:pt x="291511" y="57969"/>
                  </a:cubicBezTo>
                  <a:cubicBezTo>
                    <a:pt x="322849" y="97115"/>
                    <a:pt x="339413" y="146044"/>
                    <a:pt x="338279" y="196177"/>
                  </a:cubicBezTo>
                  <a:cubicBezTo>
                    <a:pt x="337374" y="239139"/>
                    <a:pt x="330973" y="281809"/>
                    <a:pt x="319229" y="323145"/>
                  </a:cubicBezTo>
                  <a:cubicBezTo>
                    <a:pt x="308418" y="366695"/>
                    <a:pt x="288987" y="407635"/>
                    <a:pt x="262079" y="443541"/>
                  </a:cubicBezTo>
                  <a:cubicBezTo>
                    <a:pt x="236028" y="477365"/>
                    <a:pt x="206148" y="508051"/>
                    <a:pt x="173020" y="534981"/>
                  </a:cubicBezTo>
                  <a:cubicBezTo>
                    <a:pt x="143864" y="559746"/>
                    <a:pt x="111184" y="580035"/>
                    <a:pt x="76056" y="595179"/>
                  </a:cubicBezTo>
                  <a:close/>
                  <a:moveTo>
                    <a:pt x="396477" y="534981"/>
                  </a:moveTo>
                  <a:cubicBezTo>
                    <a:pt x="429814" y="517240"/>
                    <a:pt x="460895" y="495558"/>
                    <a:pt x="489060" y="470402"/>
                  </a:cubicBezTo>
                  <a:cubicBezTo>
                    <a:pt x="522169" y="439588"/>
                    <a:pt x="547667" y="401503"/>
                    <a:pt x="563545" y="359150"/>
                  </a:cubicBezTo>
                  <a:cubicBezTo>
                    <a:pt x="569546" y="340100"/>
                    <a:pt x="568784" y="327241"/>
                    <a:pt x="561355" y="321050"/>
                  </a:cubicBezTo>
                  <a:cubicBezTo>
                    <a:pt x="555382" y="316604"/>
                    <a:pt x="538304" y="312160"/>
                    <a:pt x="510110" y="307715"/>
                  </a:cubicBezTo>
                  <a:cubicBezTo>
                    <a:pt x="472363" y="303809"/>
                    <a:pt x="437596" y="285402"/>
                    <a:pt x="413146" y="256375"/>
                  </a:cubicBezTo>
                  <a:cubicBezTo>
                    <a:pt x="389552" y="226657"/>
                    <a:pt x="377303" y="189521"/>
                    <a:pt x="378570" y="151600"/>
                  </a:cubicBezTo>
                  <a:cubicBezTo>
                    <a:pt x="378665" y="111128"/>
                    <a:pt x="395981" y="72609"/>
                    <a:pt x="426195" y="45682"/>
                  </a:cubicBezTo>
                  <a:cubicBezTo>
                    <a:pt x="454912" y="16571"/>
                    <a:pt x="494079" y="144"/>
                    <a:pt x="534970" y="57"/>
                  </a:cubicBezTo>
                  <a:cubicBezTo>
                    <a:pt x="594406" y="57"/>
                    <a:pt x="639745" y="19393"/>
                    <a:pt x="670988" y="58064"/>
                  </a:cubicBezTo>
                  <a:cubicBezTo>
                    <a:pt x="702325" y="97210"/>
                    <a:pt x="718889" y="146139"/>
                    <a:pt x="717755" y="196272"/>
                  </a:cubicBezTo>
                  <a:cubicBezTo>
                    <a:pt x="716850" y="239235"/>
                    <a:pt x="710449" y="281904"/>
                    <a:pt x="698705" y="323241"/>
                  </a:cubicBezTo>
                  <a:cubicBezTo>
                    <a:pt x="687942" y="366806"/>
                    <a:pt x="668501" y="407753"/>
                    <a:pt x="641555" y="443637"/>
                  </a:cubicBezTo>
                  <a:cubicBezTo>
                    <a:pt x="615142" y="477492"/>
                    <a:pt x="584872" y="508148"/>
                    <a:pt x="551353" y="534981"/>
                  </a:cubicBezTo>
                  <a:cubicBezTo>
                    <a:pt x="522197" y="559746"/>
                    <a:pt x="489517" y="580035"/>
                    <a:pt x="454389" y="595179"/>
                  </a:cubicBezTo>
                  <a:close/>
                </a:path>
              </a:pathLst>
            </a:custGeom>
            <a:solidFill>
              <a:srgbClr val="F9CF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85" name="그룹 84">
            <a:extLst>
              <a:ext uri="{FF2B5EF4-FFF2-40B4-BE49-F238E27FC236}">
                <a16:creationId xmlns:a16="http://schemas.microsoft.com/office/drawing/2014/main" id="{E7356C07-09F9-401E-D06C-2128C6C5674B}"/>
              </a:ext>
            </a:extLst>
          </p:cNvPr>
          <p:cNvGrpSpPr/>
          <p:nvPr/>
        </p:nvGrpSpPr>
        <p:grpSpPr>
          <a:xfrm>
            <a:off x="6164983" y="4691742"/>
            <a:ext cx="5544417" cy="1658258"/>
            <a:chOff x="6164983" y="4691742"/>
            <a:chExt cx="5544417" cy="1658258"/>
          </a:xfrm>
        </p:grpSpPr>
        <p:sp>
          <p:nvSpPr>
            <p:cNvPr id="66" name="사각형: 둥근 모서리 65">
              <a:extLst>
                <a:ext uri="{FF2B5EF4-FFF2-40B4-BE49-F238E27FC236}">
                  <a16:creationId xmlns:a16="http://schemas.microsoft.com/office/drawing/2014/main" id="{A6928D56-3400-7B67-4DED-CBD634B2EB59}"/>
                </a:ext>
              </a:extLst>
            </p:cNvPr>
            <p:cNvSpPr/>
            <p:nvPr/>
          </p:nvSpPr>
          <p:spPr>
            <a:xfrm>
              <a:off x="6165233" y="4691743"/>
              <a:ext cx="5544167" cy="1658257"/>
            </a:xfrm>
            <a:prstGeom prst="roundRect">
              <a:avLst>
                <a:gd name="adj" fmla="val 3354"/>
              </a:avLst>
            </a:prstGeom>
            <a:solidFill>
              <a:schemeClr val="bg1"/>
            </a:solidFill>
            <a:ln w="25400">
              <a:solidFill>
                <a:srgbClr val="0D82D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7" name="사각형: 둥근 위쪽 모서리 66">
              <a:extLst>
                <a:ext uri="{FF2B5EF4-FFF2-40B4-BE49-F238E27FC236}">
                  <a16:creationId xmlns:a16="http://schemas.microsoft.com/office/drawing/2014/main" id="{021F4AA1-4A23-4159-05E6-E928C76B8495}"/>
                </a:ext>
              </a:extLst>
            </p:cNvPr>
            <p:cNvSpPr/>
            <p:nvPr/>
          </p:nvSpPr>
          <p:spPr>
            <a:xfrm>
              <a:off x="6164983" y="4691742"/>
              <a:ext cx="5544417" cy="478971"/>
            </a:xfrm>
            <a:prstGeom prst="round2SameRect">
              <a:avLst/>
            </a:prstGeom>
            <a:solidFill>
              <a:srgbClr val="0D82D4"/>
            </a:solidFill>
            <a:ln w="25400">
              <a:solidFill>
                <a:srgbClr val="0D82D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DFFC1F6A-3EFB-65DC-4D1A-224D36C0CD5F}"/>
                </a:ext>
              </a:extLst>
            </p:cNvPr>
            <p:cNvSpPr txBox="1"/>
            <p:nvPr/>
          </p:nvSpPr>
          <p:spPr>
            <a:xfrm>
              <a:off x="8045864" y="4781070"/>
              <a:ext cx="1966885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한국고용노동교육원 </a:t>
              </a:r>
              <a:endParaRPr kumimoji="0" lang="en-US" altLang="ko-KR" sz="18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9" name="사각형: 둥근 모서리 68">
              <a:extLst>
                <a:ext uri="{FF2B5EF4-FFF2-40B4-BE49-F238E27FC236}">
                  <a16:creationId xmlns:a16="http://schemas.microsoft.com/office/drawing/2014/main" id="{5B63373E-2C53-F85B-6336-F8692BF42E8A}"/>
                </a:ext>
              </a:extLst>
            </p:cNvPr>
            <p:cNvSpPr/>
            <p:nvPr/>
          </p:nvSpPr>
          <p:spPr>
            <a:xfrm>
              <a:off x="6237744" y="4764882"/>
              <a:ext cx="1337805" cy="328612"/>
            </a:xfrm>
            <a:prstGeom prst="roundRect">
              <a:avLst>
                <a:gd name="adj" fmla="val 12644"/>
              </a:avLst>
            </a:prstGeom>
            <a:gradFill>
              <a:gsLst>
                <a:gs pos="100000">
                  <a:schemeClr val="bg1"/>
                </a:gs>
                <a:gs pos="88000">
                  <a:srgbClr val="E6E6E6"/>
                </a:gs>
                <a:gs pos="42000">
                  <a:schemeClr val="bg1"/>
                </a:gs>
              </a:gsLst>
              <a:lin ang="5400000" scaled="1"/>
            </a:gradFill>
            <a:ln>
              <a:noFill/>
            </a:ln>
            <a:effectLst>
              <a:outerShdw blurRad="254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1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srgbClr val="006EBE"/>
                    </a:gs>
                  </a:gsLst>
                  <a:lin ang="54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4AB69611-31B5-8CEF-FE9F-DA2E53A3A9A5}"/>
                </a:ext>
              </a:extLst>
            </p:cNvPr>
            <p:cNvSpPr txBox="1"/>
            <p:nvPr/>
          </p:nvSpPr>
          <p:spPr>
            <a:xfrm>
              <a:off x="7267092" y="5330137"/>
              <a:ext cx="3498330" cy="87716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‘직장 내 괴롭힘 예방 및 근절교육’</a:t>
              </a:r>
              <a:endParaRPr kumimoji="0" lang="en-US" altLang="ko-KR" sz="18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  <a:p>
              <a:pPr marR="0" lvl="0" indent="5080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무료 지원</a:t>
              </a:r>
              <a:r>
                <a:rPr kumimoji="0" lang="en-US" altLang="ko-KR" sz="16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(</a:t>
              </a:r>
              <a:r>
                <a:rPr kumimoji="0" lang="ko-KR" altLang="en-US" sz="1600" b="0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온ㆍ오프라인</a:t>
              </a:r>
              <a:r>
                <a:rPr kumimoji="0" lang="en-US" altLang="ko-KR" sz="16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)</a:t>
              </a:r>
              <a:endParaRPr kumimoji="0" lang="en-US" altLang="ko-KR" sz="18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  <a:p>
              <a:pPr marR="0" lvl="0" indent="5080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(☎ 031-760-7777~7779, www.keli.kr)</a:t>
              </a:r>
              <a:endParaRPr kumimoji="0" lang="en-US" altLang="ko-KR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  <p:pic>
          <p:nvPicPr>
            <p:cNvPr id="72" name="그림 71">
              <a:extLst>
                <a:ext uri="{FF2B5EF4-FFF2-40B4-BE49-F238E27FC236}">
                  <a16:creationId xmlns:a16="http://schemas.microsoft.com/office/drawing/2014/main" id="{090600FC-D70F-6074-688A-B466448D32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3385" y="4850115"/>
              <a:ext cx="1166522" cy="158146"/>
            </a:xfrm>
            <a:prstGeom prst="rect">
              <a:avLst/>
            </a:prstGeom>
          </p:spPr>
        </p:pic>
        <p:pic>
          <p:nvPicPr>
            <p:cNvPr id="78" name="그림 77">
              <a:extLst>
                <a:ext uri="{FF2B5EF4-FFF2-40B4-BE49-F238E27FC236}">
                  <a16:creationId xmlns:a16="http://schemas.microsoft.com/office/drawing/2014/main" id="{6D07A80B-7526-041A-C692-A1F14F55AA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8795" y="5374587"/>
              <a:ext cx="748462" cy="787400"/>
            </a:xfrm>
            <a:prstGeom prst="rect">
              <a:avLst/>
            </a:prstGeom>
          </p:spPr>
        </p:pic>
      </p:grpSp>
      <p:grpSp>
        <p:nvGrpSpPr>
          <p:cNvPr id="84" name="그룹 83">
            <a:extLst>
              <a:ext uri="{FF2B5EF4-FFF2-40B4-BE49-F238E27FC236}">
                <a16:creationId xmlns:a16="http://schemas.microsoft.com/office/drawing/2014/main" id="{E77841E9-8CAB-730F-F016-BF28EC939844}"/>
              </a:ext>
            </a:extLst>
          </p:cNvPr>
          <p:cNvGrpSpPr/>
          <p:nvPr/>
        </p:nvGrpSpPr>
        <p:grpSpPr>
          <a:xfrm>
            <a:off x="482350" y="4691742"/>
            <a:ext cx="5544417" cy="1658258"/>
            <a:chOff x="482350" y="4691742"/>
            <a:chExt cx="5544417" cy="1658258"/>
          </a:xfrm>
        </p:grpSpPr>
        <p:sp>
          <p:nvSpPr>
            <p:cNvPr id="52" name="사각형: 둥근 모서리 51">
              <a:extLst>
                <a:ext uri="{FF2B5EF4-FFF2-40B4-BE49-F238E27FC236}">
                  <a16:creationId xmlns:a16="http://schemas.microsoft.com/office/drawing/2014/main" id="{0E2D8772-A83C-3DFC-BC5E-B3CFF43622A3}"/>
                </a:ext>
              </a:extLst>
            </p:cNvPr>
            <p:cNvSpPr/>
            <p:nvPr/>
          </p:nvSpPr>
          <p:spPr>
            <a:xfrm>
              <a:off x="482600" y="4691743"/>
              <a:ext cx="5544167" cy="1658257"/>
            </a:xfrm>
            <a:prstGeom prst="roundRect">
              <a:avLst>
                <a:gd name="adj" fmla="val 3354"/>
              </a:avLst>
            </a:prstGeom>
            <a:solidFill>
              <a:schemeClr val="bg1"/>
            </a:solidFill>
            <a:ln w="25400">
              <a:solidFill>
                <a:srgbClr val="0D82D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1" name="사각형: 둥근 위쪽 모서리 60">
              <a:extLst>
                <a:ext uri="{FF2B5EF4-FFF2-40B4-BE49-F238E27FC236}">
                  <a16:creationId xmlns:a16="http://schemas.microsoft.com/office/drawing/2014/main" id="{CFA39984-D659-66FA-A5EE-D7EA8F39D86D}"/>
                </a:ext>
              </a:extLst>
            </p:cNvPr>
            <p:cNvSpPr/>
            <p:nvPr/>
          </p:nvSpPr>
          <p:spPr>
            <a:xfrm>
              <a:off x="482350" y="4691742"/>
              <a:ext cx="5544417" cy="478971"/>
            </a:xfrm>
            <a:prstGeom prst="round2SameRect">
              <a:avLst/>
            </a:prstGeom>
            <a:solidFill>
              <a:srgbClr val="0D82D4"/>
            </a:solidFill>
            <a:ln w="25400">
              <a:solidFill>
                <a:srgbClr val="0D82D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8AAC63A-9900-C824-E44F-31E0B30E0720}"/>
                </a:ext>
              </a:extLst>
            </p:cNvPr>
            <p:cNvSpPr txBox="1"/>
            <p:nvPr/>
          </p:nvSpPr>
          <p:spPr>
            <a:xfrm>
              <a:off x="2363231" y="4781070"/>
              <a:ext cx="1966885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고용노동부 홈페이지</a:t>
              </a:r>
              <a:endParaRPr kumimoji="0" lang="en-US" altLang="ko-KR" sz="18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2" name="사각형: 둥근 모서리 61">
              <a:extLst>
                <a:ext uri="{FF2B5EF4-FFF2-40B4-BE49-F238E27FC236}">
                  <a16:creationId xmlns:a16="http://schemas.microsoft.com/office/drawing/2014/main" id="{7204BD33-E831-CEEF-F0AB-0D8C6CA14093}"/>
                </a:ext>
              </a:extLst>
            </p:cNvPr>
            <p:cNvSpPr/>
            <p:nvPr/>
          </p:nvSpPr>
          <p:spPr>
            <a:xfrm>
              <a:off x="555112" y="4764882"/>
              <a:ext cx="1218920" cy="328612"/>
            </a:xfrm>
            <a:prstGeom prst="roundRect">
              <a:avLst>
                <a:gd name="adj" fmla="val 12644"/>
              </a:avLst>
            </a:prstGeom>
            <a:gradFill>
              <a:gsLst>
                <a:gs pos="100000">
                  <a:schemeClr val="bg1"/>
                </a:gs>
                <a:gs pos="88000">
                  <a:srgbClr val="E6E6E6"/>
                </a:gs>
                <a:gs pos="42000">
                  <a:schemeClr val="bg1"/>
                </a:gs>
              </a:gsLst>
              <a:lin ang="5400000" scaled="1"/>
            </a:gradFill>
            <a:ln>
              <a:noFill/>
            </a:ln>
            <a:effectLst>
              <a:outerShdw blurRad="254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1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>
                        <a:lumMod val="85000"/>
                        <a:lumOff val="15000"/>
                      </a:prstClr>
                    </a:gs>
                    <a:gs pos="100000">
                      <a:srgbClr val="006EBE"/>
                    </a:gs>
                  </a:gsLst>
                  <a:lin ang="54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  <p:pic>
          <p:nvPicPr>
            <p:cNvPr id="57" name="그래픽 56">
              <a:extLst>
                <a:ext uri="{FF2B5EF4-FFF2-40B4-BE49-F238E27FC236}">
                  <a16:creationId xmlns:a16="http://schemas.microsoft.com/office/drawing/2014/main" id="{148E7FE0-D9E8-7CDF-B11F-680CA99920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807525" y="4822666"/>
              <a:ext cx="714094" cy="213044"/>
            </a:xfrm>
            <a:prstGeom prst="rect">
              <a:avLst/>
            </a:prstGeom>
          </p:spPr>
        </p:pic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E832A73-5466-3F59-5CBC-8C53B54054BB}"/>
                </a:ext>
              </a:extLst>
            </p:cNvPr>
            <p:cNvSpPr txBox="1"/>
            <p:nvPr/>
          </p:nvSpPr>
          <p:spPr>
            <a:xfrm>
              <a:off x="1698509" y="5323787"/>
              <a:ext cx="3597843" cy="87716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직장 내 괴롭힘 예방교육자료 제공</a:t>
              </a:r>
              <a:endParaRPr kumimoji="0" lang="en-US" altLang="ko-KR" sz="18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직장 내 괴롭힘 예방교육 동영상</a:t>
              </a:r>
              <a:endParaRPr kumimoji="0" lang="en-US" altLang="ko-KR" sz="18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(</a:t>
              </a:r>
              <a:r>
                <a:rPr kumimoji="0" lang="en-US" altLang="ko-KR" sz="16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www.moel.go.kr,</a:t>
              </a:r>
              <a:r>
                <a:rPr kumimoji="0" lang="en-US" altLang="ko-KR" sz="1600" b="0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sz="1600" b="0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유튜브 고용노동부 계정</a:t>
              </a:r>
              <a:r>
                <a:rPr kumimoji="0" lang="en-US" altLang="ko-KR" sz="1600" b="0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)</a:t>
              </a:r>
              <a:endParaRPr kumimoji="0" lang="en-US" altLang="ko-KR" sz="18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  <p:pic>
          <p:nvPicPr>
            <p:cNvPr id="80" name="그림 79">
              <a:extLst>
                <a:ext uri="{FF2B5EF4-FFF2-40B4-BE49-F238E27FC236}">
                  <a16:creationId xmlns:a16="http://schemas.microsoft.com/office/drawing/2014/main" id="{ED1E1050-9982-EEBC-D515-6C5B8918CA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76" r="16476"/>
            <a:stretch/>
          </p:blipFill>
          <p:spPr>
            <a:xfrm>
              <a:off x="630116" y="5270608"/>
              <a:ext cx="957384" cy="928154"/>
            </a:xfrm>
            <a:prstGeom prst="rect">
              <a:avLst/>
            </a:prstGeom>
          </p:spPr>
        </p:pic>
      </p:grpSp>
      <p:sp>
        <p:nvSpPr>
          <p:cNvPr id="18" name="슬라이드 번호 개체 틀 5">
            <a:extLst>
              <a:ext uri="{FF2B5EF4-FFF2-40B4-BE49-F238E27FC236}">
                <a16:creationId xmlns:a16="http://schemas.microsoft.com/office/drawing/2014/main" id="{BBAE52C3-0404-B2E2-473A-6F3155E7063B}"/>
              </a:ext>
            </a:extLst>
          </p:cNvPr>
          <p:cNvSpPr txBox="1">
            <a:spLocks/>
          </p:cNvSpPr>
          <p:nvPr/>
        </p:nvSpPr>
        <p:spPr>
          <a:xfrm>
            <a:off x="11884853" y="6585363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DDF0F07-B148-42EE-88B9-E7891D390AEA}" type="slidenum">
              <a:rPr lang="ko-KR" altLang="en-US" sz="1000" b="0" smtClean="0">
                <a:gradFill>
                  <a:gsLst>
                    <a:gs pos="100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rPr>
              <a:pPr algn="ctr"/>
              <a:t>24</a:t>
            </a:fld>
            <a:endParaRPr lang="ko-KR" altLang="en-US" sz="1000" b="0">
              <a:gradFill>
                <a:gsLst>
                  <a:gs pos="10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9910800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F507FC74-45A0-67FB-08EB-AC7E61A2C1D3}"/>
              </a:ext>
            </a:extLst>
          </p:cNvPr>
          <p:cNvGrpSpPr/>
          <p:nvPr/>
        </p:nvGrpSpPr>
        <p:grpSpPr>
          <a:xfrm>
            <a:off x="3889056" y="2858407"/>
            <a:ext cx="4413887" cy="1487398"/>
            <a:chOff x="3889056" y="2901950"/>
            <a:chExt cx="4413887" cy="1487398"/>
          </a:xfrm>
        </p:grpSpPr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EDF61576-1F8B-10A8-8FEF-21FA422F4B37}"/>
                </a:ext>
              </a:extLst>
            </p:cNvPr>
            <p:cNvSpPr/>
            <p:nvPr/>
          </p:nvSpPr>
          <p:spPr>
            <a:xfrm>
              <a:off x="3969039" y="2901950"/>
              <a:ext cx="4253922" cy="240246"/>
            </a:xfrm>
            <a:prstGeom prst="rect">
              <a:avLst/>
            </a:prstGeom>
            <a:solidFill>
              <a:srgbClr val="1E6B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E1F5C69-C10A-1108-CE6F-AD54DABD9AD6}"/>
                </a:ext>
              </a:extLst>
            </p:cNvPr>
            <p:cNvSpPr txBox="1"/>
            <p:nvPr/>
          </p:nvSpPr>
          <p:spPr>
            <a:xfrm>
              <a:off x="4146751" y="2914351"/>
              <a:ext cx="3898503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1400" b="1" spc="-100">
                  <a:gradFill>
                    <a:gsLst>
                      <a:gs pos="100000">
                        <a:schemeClr val="bg1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atin typeface="+mn-ea"/>
                </a:rPr>
                <a:t>사용자</a:t>
              </a:r>
              <a:r>
                <a:rPr lang="ko-KR" altLang="en-US" sz="1400" spc="-100">
                  <a:gradFill>
                    <a:gsLst>
                      <a:gs pos="100000">
                        <a:schemeClr val="bg1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atin typeface="+mn-ea"/>
                </a:rPr>
                <a:t>를 위한 직장 내 괴롭힘 예방 및 조치 교육자료</a:t>
              </a:r>
            </a:p>
          </p:txBody>
        </p:sp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8442FDDA-8809-A42D-1DB2-C4D5D4C2CC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89056" y="3279780"/>
              <a:ext cx="4413887" cy="11095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8827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C24AB699-2150-17A7-19D0-B6266ED4B39A}"/>
              </a:ext>
            </a:extLst>
          </p:cNvPr>
          <p:cNvSpPr/>
          <p:nvPr/>
        </p:nvSpPr>
        <p:spPr>
          <a:xfrm>
            <a:off x="482600" y="3570964"/>
            <a:ext cx="11226799" cy="2523395"/>
          </a:xfrm>
          <a:prstGeom prst="roundRect">
            <a:avLst>
              <a:gd name="adj" fmla="val 4199"/>
            </a:avLst>
          </a:prstGeom>
          <a:solidFill>
            <a:srgbClr val="0D82D4"/>
          </a:solidFill>
          <a:ln w="25400">
            <a:solidFill>
              <a:srgbClr val="0D82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37987F40-73DB-31AD-9BAB-22A327B890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Ⅰ</a:t>
            </a:r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2793459-CA3B-64CC-19F3-5285937BA5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직장 내 괴롭힘 금지 제도는 무엇인가요</a:t>
            </a:r>
            <a:r>
              <a:rPr lang="en-US" altLang="ko-KR" dirty="0"/>
              <a:t>?</a:t>
            </a:r>
            <a:endParaRPr lang="ko-KR" altLang="en-US" dirty="0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EF6B9957-7C8E-5B52-3FFB-FC0E65DDBCD7}"/>
              </a:ext>
            </a:extLst>
          </p:cNvPr>
          <p:cNvGrpSpPr/>
          <p:nvPr/>
        </p:nvGrpSpPr>
        <p:grpSpPr>
          <a:xfrm>
            <a:off x="482601" y="1211493"/>
            <a:ext cx="11709400" cy="420669"/>
            <a:chOff x="482601" y="1191829"/>
            <a:chExt cx="11709400" cy="420669"/>
          </a:xfrm>
        </p:grpSpPr>
        <p:sp>
          <p:nvSpPr>
            <p:cNvPr id="55" name="사각형: 둥근 위쪽 모서리 54">
              <a:extLst>
                <a:ext uri="{FF2B5EF4-FFF2-40B4-BE49-F238E27FC236}">
                  <a16:creationId xmlns:a16="http://schemas.microsoft.com/office/drawing/2014/main" id="{AF123793-F843-6317-2C06-A37B8368A530}"/>
                </a:ext>
              </a:extLst>
            </p:cNvPr>
            <p:cNvSpPr/>
            <p:nvPr/>
          </p:nvSpPr>
          <p:spPr>
            <a:xfrm rot="16200000">
              <a:off x="6126966" y="-4452536"/>
              <a:ext cx="420669" cy="117094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74D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CAFFBEA-E4E4-0F1F-8D48-87DCCAC6B696}"/>
                </a:ext>
              </a:extLst>
            </p:cNvPr>
            <p:cNvSpPr txBox="1"/>
            <p:nvPr/>
          </p:nvSpPr>
          <p:spPr>
            <a:xfrm>
              <a:off x="886614" y="1248276"/>
              <a:ext cx="5450210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1800"/>
                </a:spcBef>
              </a:pPr>
              <a:r>
                <a:rPr lang="ko-KR" altLang="en-US" sz="2000" b="1" spc="-15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금지 제도 </a:t>
              </a:r>
              <a:r>
                <a:rPr lang="en-US" altLang="ko-KR" sz="2000" spc="-15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&lt;</a:t>
              </a:r>
              <a:r>
                <a:rPr lang="ko-KR" altLang="en-US" sz="2000" spc="-15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근로기준법 제</a:t>
              </a:r>
              <a:r>
                <a:rPr lang="en-US" altLang="ko-KR" sz="2000" spc="-15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76</a:t>
              </a:r>
              <a:r>
                <a:rPr lang="ko-KR" altLang="en-US" sz="2000" spc="-15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조의 </a:t>
              </a:r>
              <a:r>
                <a:rPr lang="en-US" altLang="ko-KR" sz="2000" spc="-15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2&gt;</a:t>
              </a:r>
            </a:p>
          </p:txBody>
        </p: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131705BE-C4FA-523B-C107-4726A7589A30}"/>
                </a:ext>
              </a:extLst>
            </p:cNvPr>
            <p:cNvGrpSpPr/>
            <p:nvPr/>
          </p:nvGrpSpPr>
          <p:grpSpPr>
            <a:xfrm>
              <a:off x="543753" y="1264461"/>
              <a:ext cx="277778" cy="277778"/>
              <a:chOff x="543753" y="1264461"/>
              <a:chExt cx="277778" cy="277778"/>
            </a:xfrm>
          </p:grpSpPr>
          <p:sp>
            <p:nvSpPr>
              <p:cNvPr id="109" name="타원 108">
                <a:extLst>
                  <a:ext uri="{FF2B5EF4-FFF2-40B4-BE49-F238E27FC236}">
                    <a16:creationId xmlns:a16="http://schemas.microsoft.com/office/drawing/2014/main" id="{5D6CA786-1B12-4DE7-5285-06438CBE0F42}"/>
                  </a:ext>
                </a:extLst>
              </p:cNvPr>
              <p:cNvSpPr/>
              <p:nvPr/>
            </p:nvSpPr>
            <p:spPr>
              <a:xfrm>
                <a:off x="543753" y="1264461"/>
                <a:ext cx="277778" cy="2777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17" name="그룹 116">
                <a:extLst>
                  <a:ext uri="{FF2B5EF4-FFF2-40B4-BE49-F238E27FC236}">
                    <a16:creationId xmlns:a16="http://schemas.microsoft.com/office/drawing/2014/main" id="{3DCF67C7-6E40-18B1-9880-0130C7F1F28A}"/>
                  </a:ext>
                </a:extLst>
              </p:cNvPr>
              <p:cNvGrpSpPr/>
              <p:nvPr/>
            </p:nvGrpSpPr>
            <p:grpSpPr>
              <a:xfrm>
                <a:off x="619955" y="1340188"/>
                <a:ext cx="125373" cy="126312"/>
                <a:chOff x="619955" y="1505288"/>
                <a:chExt cx="125373" cy="126312"/>
              </a:xfrm>
            </p:grpSpPr>
            <p:sp>
              <p:nvSpPr>
                <p:cNvPr id="115" name="자유형: 도형 114">
                  <a:extLst>
                    <a:ext uri="{FF2B5EF4-FFF2-40B4-BE49-F238E27FC236}">
                      <a16:creationId xmlns:a16="http://schemas.microsoft.com/office/drawing/2014/main" id="{2803ADDC-1034-7D73-64AB-652E0BC8018D}"/>
                    </a:ext>
                  </a:extLst>
                </p:cNvPr>
                <p:cNvSpPr/>
                <p:nvPr/>
              </p:nvSpPr>
              <p:spPr>
                <a:xfrm>
                  <a:off x="665642" y="1505288"/>
                  <a:ext cx="79686" cy="126312"/>
                </a:xfrm>
                <a:custGeom>
                  <a:avLst/>
                  <a:gdLst>
                    <a:gd name="connsiteX0" fmla="*/ 76743 w 79686"/>
                    <a:gd name="connsiteY0" fmla="*/ 62382 h 126312"/>
                    <a:gd name="connsiteX1" fmla="*/ 69888 w 79686"/>
                    <a:gd name="connsiteY1" fmla="*/ 77017 h 126312"/>
                    <a:gd name="connsiteX2" fmla="*/ 26891 w 79686"/>
                    <a:gd name="connsiteY2" fmla="*/ 120016 h 126312"/>
                    <a:gd name="connsiteX3" fmla="*/ -60 w 79686"/>
                    <a:gd name="connsiteY3" fmla="*/ 120016 h 126312"/>
                    <a:gd name="connsiteX4" fmla="*/ -2941 w 79686"/>
                    <a:gd name="connsiteY4" fmla="*/ 116319 h 126312"/>
                    <a:gd name="connsiteX5" fmla="*/ 36361 w 79686"/>
                    <a:gd name="connsiteY5" fmla="*/ 77019 h 126312"/>
                    <a:gd name="connsiteX6" fmla="*/ 38828 w 79686"/>
                    <a:gd name="connsiteY6" fmla="*/ 50228 h 126312"/>
                    <a:gd name="connsiteX7" fmla="*/ 35846 w 79686"/>
                    <a:gd name="connsiteY7" fmla="*/ 47348 h 126312"/>
                    <a:gd name="connsiteX8" fmla="*/ -2944 w 79686"/>
                    <a:gd name="connsiteY8" fmla="*/ 8563 h 126312"/>
                    <a:gd name="connsiteX9" fmla="*/ -60 w 79686"/>
                    <a:gd name="connsiteY9" fmla="*/ 4865 h 126312"/>
                    <a:gd name="connsiteX10" fmla="*/ 26883 w 79686"/>
                    <a:gd name="connsiteY10" fmla="*/ 4865 h 126312"/>
                    <a:gd name="connsiteX11" fmla="*/ 26885 w 79686"/>
                    <a:gd name="connsiteY11" fmla="*/ 4865 h 126312"/>
                    <a:gd name="connsiteX12" fmla="*/ 69368 w 79686"/>
                    <a:gd name="connsiteY12" fmla="*/ 47348 h 126312"/>
                    <a:gd name="connsiteX13" fmla="*/ 76743 w 79686"/>
                    <a:gd name="connsiteY13" fmla="*/ 62382 h 126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9686" h="126312">
                      <a:moveTo>
                        <a:pt x="76743" y="62382"/>
                      </a:moveTo>
                      <a:cubicBezTo>
                        <a:pt x="76749" y="68038"/>
                        <a:pt x="74236" y="73401"/>
                        <a:pt x="69888" y="77017"/>
                      </a:cubicBezTo>
                      <a:lnTo>
                        <a:pt x="26891" y="120016"/>
                      </a:lnTo>
                      <a:cubicBezTo>
                        <a:pt x="19448" y="127458"/>
                        <a:pt x="7383" y="127458"/>
                        <a:pt x="-60" y="120016"/>
                      </a:cubicBezTo>
                      <a:cubicBezTo>
                        <a:pt x="-1168" y="118907"/>
                        <a:pt x="-2137" y="117665"/>
                        <a:pt x="-2941" y="116319"/>
                      </a:cubicBezTo>
                      <a:lnTo>
                        <a:pt x="36361" y="77019"/>
                      </a:lnTo>
                      <a:cubicBezTo>
                        <a:pt x="44440" y="70302"/>
                        <a:pt x="45545" y="58307"/>
                        <a:pt x="38828" y="50228"/>
                      </a:cubicBezTo>
                      <a:cubicBezTo>
                        <a:pt x="37941" y="49162"/>
                        <a:pt x="36942" y="48197"/>
                        <a:pt x="35846" y="47348"/>
                      </a:cubicBezTo>
                      <a:lnTo>
                        <a:pt x="-2944" y="8563"/>
                      </a:lnTo>
                      <a:cubicBezTo>
                        <a:pt x="-2141" y="7215"/>
                        <a:pt x="-1171" y="5973"/>
                        <a:pt x="-60" y="4865"/>
                      </a:cubicBezTo>
                      <a:cubicBezTo>
                        <a:pt x="7381" y="-2575"/>
                        <a:pt x="19443" y="-2575"/>
                        <a:pt x="26883" y="4865"/>
                      </a:cubicBezTo>
                      <a:cubicBezTo>
                        <a:pt x="26885" y="4865"/>
                        <a:pt x="26885" y="4865"/>
                        <a:pt x="26885" y="4865"/>
                      </a:cubicBezTo>
                      <a:lnTo>
                        <a:pt x="69368" y="47348"/>
                      </a:lnTo>
                      <a:cubicBezTo>
                        <a:pt x="74023" y="50945"/>
                        <a:pt x="76747" y="56499"/>
                        <a:pt x="76743" y="62382"/>
                      </a:cubicBezTo>
                      <a:close/>
                    </a:path>
                  </a:pathLst>
                </a:custGeom>
                <a:solidFill>
                  <a:srgbClr val="0D82D4"/>
                </a:solidFill>
                <a:ln w="1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16" name="자유형: 도형 115">
                  <a:extLst>
                    <a:ext uri="{FF2B5EF4-FFF2-40B4-BE49-F238E27FC236}">
                      <a16:creationId xmlns:a16="http://schemas.microsoft.com/office/drawing/2014/main" id="{E0C18703-3443-17B7-589F-7FDA17499F27}"/>
                    </a:ext>
                  </a:extLst>
                </p:cNvPr>
                <p:cNvSpPr/>
                <p:nvPr/>
              </p:nvSpPr>
              <p:spPr>
                <a:xfrm>
                  <a:off x="619955" y="1507713"/>
                  <a:ext cx="78473" cy="121574"/>
                </a:xfrm>
                <a:custGeom>
                  <a:avLst/>
                  <a:gdLst>
                    <a:gd name="connsiteX0" fmla="*/ 70388 w 78473"/>
                    <a:gd name="connsiteY0" fmla="*/ 47522 h 121574"/>
                    <a:gd name="connsiteX1" fmla="*/ 27181 w 78473"/>
                    <a:gd name="connsiteY1" fmla="*/ 4322 h 121574"/>
                    <a:gd name="connsiteX2" fmla="*/ 2344 w 78473"/>
                    <a:gd name="connsiteY2" fmla="*/ 4537 h 121574"/>
                    <a:gd name="connsiteX3" fmla="*/ 2345 w 78473"/>
                    <a:gd name="connsiteY3" fmla="*/ 29162 h 121574"/>
                    <a:gd name="connsiteX4" fmla="*/ 33130 w 78473"/>
                    <a:gd name="connsiteY4" fmla="*/ 59942 h 121574"/>
                    <a:gd name="connsiteX5" fmla="*/ 2203 w 78473"/>
                    <a:gd name="connsiteY5" fmla="*/ 90873 h 121574"/>
                    <a:gd name="connsiteX6" fmla="*/ 2199 w 78473"/>
                    <a:gd name="connsiteY6" fmla="*/ 115712 h 121574"/>
                    <a:gd name="connsiteX7" fmla="*/ 27038 w 78473"/>
                    <a:gd name="connsiteY7" fmla="*/ 115718 h 121574"/>
                    <a:gd name="connsiteX8" fmla="*/ 70389 w 78473"/>
                    <a:gd name="connsiteY8" fmla="*/ 72366 h 121574"/>
                    <a:gd name="connsiteX9" fmla="*/ 70389 w 78473"/>
                    <a:gd name="connsiteY9" fmla="*/ 47526 h 121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8473" h="121574">
                      <a:moveTo>
                        <a:pt x="70388" y="47522"/>
                      </a:moveTo>
                      <a:lnTo>
                        <a:pt x="27181" y="4322"/>
                      </a:lnTo>
                      <a:cubicBezTo>
                        <a:pt x="20262" y="-2477"/>
                        <a:pt x="9142" y="-2381"/>
                        <a:pt x="2344" y="4537"/>
                      </a:cubicBezTo>
                      <a:cubicBezTo>
                        <a:pt x="-4373" y="11372"/>
                        <a:pt x="-4373" y="22329"/>
                        <a:pt x="2345" y="29162"/>
                      </a:cubicBezTo>
                      <a:lnTo>
                        <a:pt x="33130" y="59942"/>
                      </a:lnTo>
                      <a:lnTo>
                        <a:pt x="2203" y="90873"/>
                      </a:lnTo>
                      <a:cubicBezTo>
                        <a:pt x="-4658" y="97731"/>
                        <a:pt x="-4659" y="108853"/>
                        <a:pt x="2199" y="115712"/>
                      </a:cubicBezTo>
                      <a:cubicBezTo>
                        <a:pt x="9057" y="122573"/>
                        <a:pt x="20177" y="122575"/>
                        <a:pt x="27038" y="115718"/>
                      </a:cubicBezTo>
                      <a:lnTo>
                        <a:pt x="70389" y="72366"/>
                      </a:lnTo>
                      <a:cubicBezTo>
                        <a:pt x="77244" y="65504"/>
                        <a:pt x="77244" y="54388"/>
                        <a:pt x="70389" y="47526"/>
                      </a:cubicBezTo>
                      <a:close/>
                    </a:path>
                  </a:pathLst>
                </a:custGeom>
                <a:solidFill>
                  <a:srgbClr val="042674"/>
                </a:solidFill>
                <a:ln w="1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42887870-0DA4-9BA7-3E6D-BC9D99BC036D}"/>
              </a:ext>
            </a:extLst>
          </p:cNvPr>
          <p:cNvSpPr txBox="1"/>
          <p:nvPr/>
        </p:nvSpPr>
        <p:spPr>
          <a:xfrm>
            <a:off x="835814" y="1792030"/>
            <a:ext cx="9630842" cy="1841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사용자 또는 근로자는 직장에서의 지위 또는 관계 등의 우위를 이용하여 업무상</a:t>
            </a:r>
            <a:endParaRPr kumimoji="0" lang="en-US" altLang="ko-KR" sz="2000" b="1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적정범위를 넘어 다른 근로자에게 </a:t>
            </a:r>
            <a:r>
              <a:rPr kumimoji="0" lang="ko-KR" altLang="en-US" sz="2000" b="1" i="0" u="none" strike="noStrike" kern="1200" cap="none" spc="-100" normalizeH="0" baseline="0" noProof="0" dirty="0" err="1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신체적ㆍ정신적</a:t>
            </a:r>
            <a:r>
              <a:rPr kumimoji="0" lang="ko-KR" altLang="en-US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고통을 주거나 근무환경을 악화시키는</a:t>
            </a:r>
            <a:endParaRPr kumimoji="0" lang="en-US" altLang="ko-KR" sz="2000" b="1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행위 금지</a:t>
            </a:r>
            <a:endParaRPr kumimoji="0" lang="en-US" altLang="ko-KR" sz="2000" b="1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209550" marR="0" lvl="0" indent="-209550" algn="l" defTabSz="914400" rtl="0" eaLnBrk="1" fontAlgn="auto" latinLnBrk="1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※ </a:t>
            </a:r>
            <a:r>
              <a:rPr kumimoji="0" lang="ko-KR" altLang="en-US" sz="16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사용자*가 직장 내 괴롭힘 행위를 한 경우</a:t>
            </a:r>
            <a:r>
              <a:rPr kumimoji="0" lang="en-US" altLang="ko-KR" sz="16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1,000</a:t>
            </a:r>
            <a:r>
              <a:rPr kumimoji="0" lang="ko-KR" altLang="en-US" sz="16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만원 이하 과태료 부과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/>
            </a:r>
            <a:b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*사용자의 배우자</a:t>
            </a:r>
            <a:r>
              <a:rPr kumimoji="0" lang="en-US" altLang="ko-KR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4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촌 </a:t>
            </a:r>
            <a:r>
              <a:rPr kumimoji="0" lang="ko-KR" altLang="en-US" sz="1200" b="0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이내 혈족ㆍ인척이 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해당 </a:t>
            </a:r>
            <a:r>
              <a:rPr kumimoji="0" lang="ko-KR" altLang="en-US" sz="1200" b="0" i="0" u="none" strike="noStrike" kern="1200" cap="none" spc="-100" normalizeH="0" baseline="0" noProof="0" dirty="0" err="1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사업ㆍ사업장의</a:t>
            </a:r>
            <a:r>
              <a:rPr kumimoji="0" lang="ko-KR" altLang="en-US" sz="12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근로자인 경우 포함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2000" b="1" i="0" u="none" strike="noStrike" kern="1200" cap="none" spc="-10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51C70846-B4A2-9602-698C-DC3365F4E4AD}"/>
              </a:ext>
            </a:extLst>
          </p:cNvPr>
          <p:cNvSpPr/>
          <p:nvPr/>
        </p:nvSpPr>
        <p:spPr>
          <a:xfrm>
            <a:off x="2768600" y="3570964"/>
            <a:ext cx="8940799" cy="2523394"/>
          </a:xfrm>
          <a:prstGeom prst="roundRect">
            <a:avLst>
              <a:gd name="adj" fmla="val 4199"/>
            </a:avLst>
          </a:prstGeom>
          <a:solidFill>
            <a:schemeClr val="bg1"/>
          </a:solidFill>
          <a:ln w="25400">
            <a:solidFill>
              <a:srgbClr val="0D82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4" name="그림 53">
            <a:extLst>
              <a:ext uri="{FF2B5EF4-FFF2-40B4-BE49-F238E27FC236}">
                <a16:creationId xmlns:a16="http://schemas.microsoft.com/office/drawing/2014/main" id="{259F3C6E-B718-1A52-C6DB-62B4BAE17C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360" b="21573"/>
          <a:stretch/>
        </p:blipFill>
        <p:spPr>
          <a:xfrm flipH="1">
            <a:off x="901700" y="4462853"/>
            <a:ext cx="2070253" cy="1615632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6490B015-457E-4AE7-B2CF-4EB505565FCE}"/>
              </a:ext>
            </a:extLst>
          </p:cNvPr>
          <p:cNvGrpSpPr/>
          <p:nvPr/>
        </p:nvGrpSpPr>
        <p:grpSpPr>
          <a:xfrm>
            <a:off x="2994814" y="3825497"/>
            <a:ext cx="8584081" cy="2014329"/>
            <a:chOff x="2994814" y="3819135"/>
            <a:chExt cx="8584081" cy="2014329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21077A0-337A-59B2-6CFD-52C8697BA39C}"/>
                </a:ext>
              </a:extLst>
            </p:cNvPr>
            <p:cNvSpPr txBox="1"/>
            <p:nvPr/>
          </p:nvSpPr>
          <p:spPr>
            <a:xfrm>
              <a:off x="2994814" y="3819135"/>
              <a:ext cx="8566448" cy="78996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200"/>
                </a:spcBef>
              </a:pPr>
              <a:r>
                <a:rPr lang="ko-KR" altLang="en-US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근로자가 직장 내 괴롭힘이 없는 업무 환경에서 안전하게 근무하고</a:t>
              </a:r>
              <a:r>
                <a:rPr lang="en-US" altLang="ko-KR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피해를 당한 경우에는 신속한</a:t>
              </a:r>
              <a:endParaRPr lang="en-US" altLang="ko-KR" sz="1600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200"/>
                </a:spcBef>
              </a:pPr>
              <a:r>
                <a:rPr lang="ko-KR" altLang="en-US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조치를 통해 조속히 구제받을 수 있도록 지난 </a:t>
              </a:r>
              <a:r>
                <a:rPr lang="en-US" altLang="ko-KR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2019</a:t>
              </a:r>
              <a:r>
                <a:rPr lang="ko-KR" altLang="en-US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년 </a:t>
              </a:r>
              <a:r>
                <a:rPr lang="en-US" altLang="ko-KR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7</a:t>
              </a:r>
              <a:r>
                <a:rPr lang="ko-KR" altLang="en-US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월부터 이른바 </a:t>
              </a:r>
              <a:r>
                <a:rPr lang="en-US" altLang="ko-KR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‘</a:t>
              </a:r>
              <a:r>
                <a:rPr lang="ko-KR" altLang="en-US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금지 제도</a:t>
              </a:r>
              <a:r>
                <a:rPr lang="en-US" altLang="ko-KR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’</a:t>
              </a:r>
              <a:r>
                <a:rPr lang="ko-KR" altLang="en-US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가</a:t>
              </a:r>
              <a:endParaRPr lang="en-US" altLang="ko-KR" sz="1600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200"/>
                </a:spcBef>
              </a:pPr>
              <a:r>
                <a:rPr lang="ko-KR" altLang="en-US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도입되었습니다</a:t>
              </a:r>
              <a:r>
                <a:rPr lang="en-US" altLang="ko-KR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.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2AF891E-883C-4F95-BA48-5108B7602B56}"/>
                </a:ext>
              </a:extLst>
            </p:cNvPr>
            <p:cNvSpPr txBox="1"/>
            <p:nvPr/>
          </p:nvSpPr>
          <p:spPr>
            <a:xfrm>
              <a:off x="2994814" y="4771635"/>
              <a:ext cx="8584081" cy="106182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200"/>
                </a:spcBef>
              </a:pPr>
              <a:r>
                <a:rPr lang="ko-KR" altLang="en-US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현행 직장 내 괴롭힘 금지 제도는 </a:t>
              </a:r>
              <a:r>
                <a:rPr lang="ko-KR" altLang="en-US" sz="16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괴롭힘을 </a:t>
              </a:r>
              <a:r>
                <a:rPr lang="ko-KR" altLang="en-US" sz="1600" b="1" spc="-100" dirty="0" err="1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정의ㆍ금지하는</a:t>
              </a:r>
              <a:r>
                <a:rPr lang="ko-KR" altLang="en-US" sz="16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동시에 직장 내 괴롭힘의 발생 시</a:t>
              </a:r>
              <a:endParaRPr lang="en-US" altLang="ko-KR" sz="1600" b="1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200"/>
                </a:spcBef>
              </a:pPr>
              <a:r>
                <a:rPr lang="ko-KR" altLang="en-US" sz="16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사용자의 조사 및 조치 의무</a:t>
              </a:r>
              <a:r>
                <a:rPr lang="ko-KR" altLang="en-US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를 규정하고 있습니다</a:t>
              </a:r>
              <a:r>
                <a:rPr lang="en-US" altLang="ko-KR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. </a:t>
              </a:r>
              <a:r>
                <a:rPr lang="ko-KR" altLang="en-US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사용자가 객관적 조사 내지 조치를 하지 않거나</a:t>
              </a:r>
              <a:r>
                <a:rPr lang="en-US" altLang="ko-KR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</a:t>
              </a:r>
            </a:p>
            <a:p>
              <a:pPr>
                <a:spcBef>
                  <a:spcPts val="200"/>
                </a:spcBef>
              </a:pPr>
              <a:r>
                <a:rPr lang="ko-KR" altLang="en-US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신고자나 피해 근로자에게 불리한 처우를 할 경우</a:t>
              </a:r>
              <a:r>
                <a:rPr lang="en-US" altLang="ko-KR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</a:t>
              </a:r>
              <a:r>
                <a:rPr lang="ko-KR" altLang="en-US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과태료 또는 형사처벌을 부과하도록 규정하여</a:t>
              </a:r>
              <a:endParaRPr lang="en-US" altLang="ko-KR" sz="1600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200"/>
                </a:spcBef>
              </a:pPr>
              <a:r>
                <a:rPr lang="ko-KR" altLang="en-US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근로자를 효과적으로 보호하고 있습니다</a:t>
              </a:r>
              <a:r>
                <a:rPr lang="en-US" altLang="ko-KR" sz="1600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.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59A681EC-1B99-446D-928A-B763BC28B581}"/>
              </a:ext>
            </a:extLst>
          </p:cNvPr>
          <p:cNvSpPr txBox="1"/>
          <p:nvPr/>
        </p:nvSpPr>
        <p:spPr>
          <a:xfrm>
            <a:off x="576199" y="3941609"/>
            <a:ext cx="2071081" cy="54886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직장 내 괴롭힘 금지 제도</a:t>
            </a:r>
            <a:endParaRPr kumimoji="0" lang="en-US" altLang="ko-KR" sz="16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1200" cap="none" spc="-10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도입배경</a:t>
            </a:r>
            <a:endParaRPr kumimoji="0" lang="en-US" altLang="ko-KR" sz="1800" b="1" i="0" u="none" strike="noStrike" kern="1200" cap="none" spc="-100" normalizeH="0" baseline="0" noProof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D030224A-193D-6018-D3E5-E3E5E6C022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5" t="5391"/>
          <a:stretch/>
        </p:blipFill>
        <p:spPr>
          <a:xfrm>
            <a:off x="10083800" y="615037"/>
            <a:ext cx="2108200" cy="184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101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위쪽 모서리 6">
            <a:extLst>
              <a:ext uri="{FF2B5EF4-FFF2-40B4-BE49-F238E27FC236}">
                <a16:creationId xmlns:a16="http://schemas.microsoft.com/office/drawing/2014/main" id="{7133739E-88C6-7B88-B060-28A76A9D0D72}"/>
              </a:ext>
            </a:extLst>
          </p:cNvPr>
          <p:cNvSpPr/>
          <p:nvPr/>
        </p:nvSpPr>
        <p:spPr>
          <a:xfrm rot="16200000">
            <a:off x="6126966" y="-592800"/>
            <a:ext cx="420669" cy="117094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4D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37987F40-73DB-31AD-9BAB-22A327B890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Ⅰ</a:t>
            </a:r>
            <a:endParaRPr lang="ko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2793459-CA3B-64CC-19F3-5285937BA5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직장 내 괴롭힘 금지 제도는 무엇인가요</a:t>
            </a:r>
            <a:r>
              <a:rPr lang="en-US" altLang="ko-KR" dirty="0"/>
              <a:t>?</a:t>
            </a:r>
            <a:endParaRPr lang="ko-KR" altLang="en-US" dirty="0"/>
          </a:p>
        </p:txBody>
      </p:sp>
      <p:grpSp>
        <p:nvGrpSpPr>
          <p:cNvPr id="86" name="그룹 85">
            <a:extLst>
              <a:ext uri="{FF2B5EF4-FFF2-40B4-BE49-F238E27FC236}">
                <a16:creationId xmlns:a16="http://schemas.microsoft.com/office/drawing/2014/main" id="{4B17E23C-4D0E-A20A-68BC-1041E6BF1538}"/>
              </a:ext>
            </a:extLst>
          </p:cNvPr>
          <p:cNvGrpSpPr/>
          <p:nvPr/>
        </p:nvGrpSpPr>
        <p:grpSpPr>
          <a:xfrm>
            <a:off x="577867" y="1900787"/>
            <a:ext cx="2746315" cy="259100"/>
            <a:chOff x="577867" y="1933997"/>
            <a:chExt cx="2746315" cy="259100"/>
          </a:xfrm>
        </p:grpSpPr>
        <p:sp>
          <p:nvSpPr>
            <p:cNvPr id="27" name="사각형: 둥근 모서리 26">
              <a:extLst>
                <a:ext uri="{FF2B5EF4-FFF2-40B4-BE49-F238E27FC236}">
                  <a16:creationId xmlns:a16="http://schemas.microsoft.com/office/drawing/2014/main" id="{F07566B2-1C26-262A-88E9-703F9E90A05B}"/>
                </a:ext>
              </a:extLst>
            </p:cNvPr>
            <p:cNvSpPr/>
            <p:nvPr/>
          </p:nvSpPr>
          <p:spPr>
            <a:xfrm>
              <a:off x="577867" y="1933997"/>
              <a:ext cx="685783" cy="2591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+mn-ea"/>
                </a:rPr>
                <a:t>제</a:t>
              </a:r>
              <a:r>
                <a:rPr lang="en-US" altLang="ko-KR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+mn-ea"/>
                </a:rPr>
                <a:t>1</a:t>
              </a:r>
              <a:r>
                <a:rPr lang="ko-KR" altLang="en-US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+mn-ea"/>
                </a:rPr>
                <a:t>항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C47D2CE-35C4-B356-4AB9-10851D8A6DA9}"/>
                </a:ext>
              </a:extLst>
            </p:cNvPr>
            <p:cNvSpPr txBox="1"/>
            <p:nvPr/>
          </p:nvSpPr>
          <p:spPr>
            <a:xfrm>
              <a:off x="1358900" y="1940437"/>
              <a:ext cx="1965282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500"/>
                </a:spcBef>
              </a:pPr>
              <a:r>
                <a:rPr lang="ko-KR" altLang="en-US" sz="16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누구든지 </a:t>
              </a:r>
              <a:r>
                <a:rPr lang="ko-KR" altLang="en-US" sz="16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사용자에 신고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C9089E15-FCF9-21F5-D0AB-66C7E737BD52}"/>
              </a:ext>
            </a:extLst>
          </p:cNvPr>
          <p:cNvSpPr txBox="1"/>
          <p:nvPr/>
        </p:nvSpPr>
        <p:spPr>
          <a:xfrm>
            <a:off x="577867" y="5647301"/>
            <a:ext cx="6529031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500"/>
              </a:spcBef>
            </a:pPr>
            <a:r>
              <a:rPr lang="ko-KR" altLang="en-US" sz="1600" b="1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취업규칙에 ‘직장 내 괴롭힘의 예방 및 발생 시 조치 등에 관한 사항’ </a:t>
            </a:r>
            <a:r>
              <a:rPr lang="ko-KR" altLang="en-US" sz="1600" b="1" spc="-150" dirty="0" err="1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작성ㆍ신고</a:t>
            </a:r>
            <a:endParaRPr lang="ko-KR" altLang="en-US" sz="1600" b="1" spc="-150" dirty="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grpSp>
        <p:nvGrpSpPr>
          <p:cNvPr id="85" name="그룹 84">
            <a:extLst>
              <a:ext uri="{FF2B5EF4-FFF2-40B4-BE49-F238E27FC236}">
                <a16:creationId xmlns:a16="http://schemas.microsoft.com/office/drawing/2014/main" id="{535FB35F-015D-AB50-56F2-90F4EE692190}"/>
              </a:ext>
            </a:extLst>
          </p:cNvPr>
          <p:cNvGrpSpPr/>
          <p:nvPr/>
        </p:nvGrpSpPr>
        <p:grpSpPr>
          <a:xfrm>
            <a:off x="577867" y="2305586"/>
            <a:ext cx="4259549" cy="259100"/>
            <a:chOff x="577867" y="2323763"/>
            <a:chExt cx="4259549" cy="259100"/>
          </a:xfrm>
        </p:grpSpPr>
        <p:sp>
          <p:nvSpPr>
            <p:cNvPr id="34" name="사각형: 둥근 모서리 33">
              <a:extLst>
                <a:ext uri="{FF2B5EF4-FFF2-40B4-BE49-F238E27FC236}">
                  <a16:creationId xmlns:a16="http://schemas.microsoft.com/office/drawing/2014/main" id="{2C9BED49-4CED-BCD3-87B4-6828CACF6326}"/>
                </a:ext>
              </a:extLst>
            </p:cNvPr>
            <p:cNvSpPr/>
            <p:nvPr/>
          </p:nvSpPr>
          <p:spPr>
            <a:xfrm>
              <a:off x="577867" y="2323763"/>
              <a:ext cx="685783" cy="2591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+mn-ea"/>
                </a:rPr>
                <a:t>제</a:t>
              </a:r>
              <a:r>
                <a:rPr lang="en-US" altLang="ko-KR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+mn-ea"/>
                </a:rPr>
                <a:t>2</a:t>
              </a:r>
              <a:r>
                <a:rPr lang="ko-KR" altLang="en-US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+mn-ea"/>
                </a:rPr>
                <a:t>항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D39812E-64A7-3D47-BF88-A2AD22966925}"/>
                </a:ext>
              </a:extLst>
            </p:cNvPr>
            <p:cNvSpPr txBox="1"/>
            <p:nvPr/>
          </p:nvSpPr>
          <p:spPr>
            <a:xfrm>
              <a:off x="1358900" y="2330203"/>
              <a:ext cx="3478516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500"/>
                </a:spcBef>
              </a:pPr>
              <a:r>
                <a:rPr lang="ko-KR" altLang="en-US" sz="16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사용자의 지체없는 객관적 조사 </a:t>
              </a:r>
              <a:r>
                <a:rPr lang="ko-KR" altLang="en-US" sz="16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실시 의무 </a:t>
              </a:r>
            </a:p>
          </p:txBody>
        </p:sp>
      </p:grpSp>
      <p:grpSp>
        <p:nvGrpSpPr>
          <p:cNvPr id="84" name="그룹 83">
            <a:extLst>
              <a:ext uri="{FF2B5EF4-FFF2-40B4-BE49-F238E27FC236}">
                <a16:creationId xmlns:a16="http://schemas.microsoft.com/office/drawing/2014/main" id="{421A5137-A71B-E3B7-29ED-C0D250F1D36F}"/>
              </a:ext>
            </a:extLst>
          </p:cNvPr>
          <p:cNvGrpSpPr/>
          <p:nvPr/>
        </p:nvGrpSpPr>
        <p:grpSpPr>
          <a:xfrm>
            <a:off x="577867" y="2710485"/>
            <a:ext cx="6330629" cy="259100"/>
            <a:chOff x="577867" y="2703176"/>
            <a:chExt cx="6330629" cy="259100"/>
          </a:xfrm>
        </p:grpSpPr>
        <p:sp>
          <p:nvSpPr>
            <p:cNvPr id="35" name="사각형: 둥근 모서리 34">
              <a:extLst>
                <a:ext uri="{FF2B5EF4-FFF2-40B4-BE49-F238E27FC236}">
                  <a16:creationId xmlns:a16="http://schemas.microsoft.com/office/drawing/2014/main" id="{EFB02703-2F71-DD58-5700-A72A45DA5562}"/>
                </a:ext>
              </a:extLst>
            </p:cNvPr>
            <p:cNvSpPr/>
            <p:nvPr/>
          </p:nvSpPr>
          <p:spPr>
            <a:xfrm>
              <a:off x="577867" y="2703176"/>
              <a:ext cx="685783" cy="2591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+mn-ea"/>
                </a:rPr>
                <a:t>제</a:t>
              </a:r>
              <a:r>
                <a:rPr lang="en-US" altLang="ko-KR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+mn-ea"/>
                </a:rPr>
                <a:t>3</a:t>
              </a:r>
              <a:r>
                <a:rPr lang="ko-KR" altLang="en-US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+mn-ea"/>
                </a:rPr>
                <a:t>항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0AFC274-E2C3-44EF-25E3-B0A9DECB4718}"/>
                </a:ext>
              </a:extLst>
            </p:cNvPr>
            <p:cNvSpPr txBox="1"/>
            <p:nvPr/>
          </p:nvSpPr>
          <p:spPr>
            <a:xfrm>
              <a:off x="1358900" y="2709616"/>
              <a:ext cx="5549596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500"/>
                </a:spcBef>
              </a:pPr>
              <a:r>
                <a:rPr lang="ko-KR" altLang="en-US" sz="1600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조사기간 중 </a:t>
              </a: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사용자의 피해 근로자 등 보호를 위한 적절한 조치 의무</a:t>
              </a:r>
            </a:p>
          </p:txBody>
        </p:sp>
      </p:grpSp>
      <p:grpSp>
        <p:nvGrpSpPr>
          <p:cNvPr id="83" name="그룹 82">
            <a:extLst>
              <a:ext uri="{FF2B5EF4-FFF2-40B4-BE49-F238E27FC236}">
                <a16:creationId xmlns:a16="http://schemas.microsoft.com/office/drawing/2014/main" id="{F9578AEC-DF04-66E9-79E5-D7EB0BC41137}"/>
              </a:ext>
            </a:extLst>
          </p:cNvPr>
          <p:cNvGrpSpPr/>
          <p:nvPr/>
        </p:nvGrpSpPr>
        <p:grpSpPr>
          <a:xfrm>
            <a:off x="577867" y="3115334"/>
            <a:ext cx="6516577" cy="259100"/>
            <a:chOff x="577867" y="3082589"/>
            <a:chExt cx="6516577" cy="259100"/>
          </a:xfrm>
        </p:grpSpPr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id="{D69344F1-09CF-525C-8362-B5D677527CE4}"/>
                </a:ext>
              </a:extLst>
            </p:cNvPr>
            <p:cNvSpPr/>
            <p:nvPr/>
          </p:nvSpPr>
          <p:spPr>
            <a:xfrm>
              <a:off x="577867" y="3082589"/>
              <a:ext cx="685783" cy="2591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+mn-ea"/>
                </a:rPr>
                <a:t>제</a:t>
              </a:r>
              <a:r>
                <a:rPr lang="en-US" altLang="ko-KR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+mn-ea"/>
                </a:rPr>
                <a:t>4</a:t>
              </a:r>
              <a:r>
                <a:rPr lang="ko-KR" altLang="en-US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+mn-ea"/>
                </a:rPr>
                <a:t>항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BE0C5C8-DB35-E339-3830-3DEEC9371C49}"/>
                </a:ext>
              </a:extLst>
            </p:cNvPr>
            <p:cNvSpPr txBox="1"/>
            <p:nvPr/>
          </p:nvSpPr>
          <p:spPr>
            <a:xfrm>
              <a:off x="1358900" y="3089029"/>
              <a:ext cx="5735544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500"/>
                </a:spcBef>
              </a:pP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괴롭힘 확인 시 사용자의 </a:t>
              </a:r>
              <a:r>
                <a:rPr lang="ko-KR" altLang="en-US" sz="1600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피해 근로자 보호를 위한 적절한 조치 </a:t>
              </a: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의무 </a:t>
              </a:r>
            </a:p>
          </p:txBody>
        </p:sp>
      </p:grpSp>
      <p:grpSp>
        <p:nvGrpSpPr>
          <p:cNvPr id="82" name="그룹 81">
            <a:extLst>
              <a:ext uri="{FF2B5EF4-FFF2-40B4-BE49-F238E27FC236}">
                <a16:creationId xmlns:a16="http://schemas.microsoft.com/office/drawing/2014/main" id="{2293B324-0B40-2EDA-E98D-FD97DA263752}"/>
              </a:ext>
            </a:extLst>
          </p:cNvPr>
          <p:cNvGrpSpPr/>
          <p:nvPr/>
        </p:nvGrpSpPr>
        <p:grpSpPr>
          <a:xfrm>
            <a:off x="577867" y="3520183"/>
            <a:ext cx="6144681" cy="259100"/>
            <a:chOff x="577867" y="3462002"/>
            <a:chExt cx="6144681" cy="259100"/>
          </a:xfrm>
        </p:grpSpPr>
        <p:sp>
          <p:nvSpPr>
            <p:cNvPr id="37" name="사각형: 둥근 모서리 36">
              <a:extLst>
                <a:ext uri="{FF2B5EF4-FFF2-40B4-BE49-F238E27FC236}">
                  <a16:creationId xmlns:a16="http://schemas.microsoft.com/office/drawing/2014/main" id="{3110E0A2-F4C2-F078-2A18-37C12EFCB920}"/>
                </a:ext>
              </a:extLst>
            </p:cNvPr>
            <p:cNvSpPr/>
            <p:nvPr/>
          </p:nvSpPr>
          <p:spPr>
            <a:xfrm>
              <a:off x="577867" y="3462002"/>
              <a:ext cx="685783" cy="2591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+mn-ea"/>
                </a:rPr>
                <a:t>제</a:t>
              </a:r>
              <a:r>
                <a:rPr lang="en-US" altLang="ko-KR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+mn-ea"/>
                </a:rPr>
                <a:t>5</a:t>
              </a:r>
              <a:r>
                <a:rPr lang="ko-KR" altLang="en-US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+mn-ea"/>
                </a:rPr>
                <a:t>항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9D0D8AC-AF6E-8841-193E-B664C5DB3ED6}"/>
                </a:ext>
              </a:extLst>
            </p:cNvPr>
            <p:cNvSpPr txBox="1"/>
            <p:nvPr/>
          </p:nvSpPr>
          <p:spPr>
            <a:xfrm>
              <a:off x="1358900" y="3468442"/>
              <a:ext cx="5363648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500"/>
                </a:spcBef>
              </a:pP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괴롭힘 확인 시 사용자의 </a:t>
              </a:r>
              <a:r>
                <a:rPr lang="ko-KR" altLang="en-US" sz="1600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가해자에 대한 징계 등 필요한 조치</a:t>
              </a:r>
              <a:r>
                <a:rPr lang="ko-KR" altLang="en-US" sz="16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의무</a:t>
              </a:r>
            </a:p>
          </p:txBody>
        </p:sp>
      </p:grpSp>
      <p:grpSp>
        <p:nvGrpSpPr>
          <p:cNvPr id="75" name="그룹 74">
            <a:extLst>
              <a:ext uri="{FF2B5EF4-FFF2-40B4-BE49-F238E27FC236}">
                <a16:creationId xmlns:a16="http://schemas.microsoft.com/office/drawing/2014/main" id="{82BE0479-4D6A-3473-3788-07D12A72BB0B}"/>
              </a:ext>
            </a:extLst>
          </p:cNvPr>
          <p:cNvGrpSpPr/>
          <p:nvPr/>
        </p:nvGrpSpPr>
        <p:grpSpPr>
          <a:xfrm>
            <a:off x="7380437" y="3311037"/>
            <a:ext cx="2561965" cy="259200"/>
            <a:chOff x="7199462" y="4149501"/>
            <a:chExt cx="2561965" cy="259200"/>
          </a:xfrm>
        </p:grpSpPr>
        <p:sp>
          <p:nvSpPr>
            <p:cNvPr id="76" name="사각형: 둥근 모서리 75">
              <a:extLst>
                <a:ext uri="{FF2B5EF4-FFF2-40B4-BE49-F238E27FC236}">
                  <a16:creationId xmlns:a16="http://schemas.microsoft.com/office/drawing/2014/main" id="{9B615101-5E4A-50D4-BCF2-2C58ABD52C3B}"/>
                </a:ext>
              </a:extLst>
            </p:cNvPr>
            <p:cNvSpPr/>
            <p:nvPr/>
          </p:nvSpPr>
          <p:spPr>
            <a:xfrm>
              <a:off x="7199462" y="4149501"/>
              <a:ext cx="715813" cy="259200"/>
            </a:xfrm>
            <a:prstGeom prst="roundRect">
              <a:avLst>
                <a:gd name="adj" fmla="val 50000"/>
              </a:avLst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위반시</a:t>
              </a:r>
              <a:endParaRPr lang="ko-KR" altLang="en-US" sz="140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1CC76DC-FCB2-0395-E27B-11B3ACF142A4}"/>
                </a:ext>
              </a:extLst>
            </p:cNvPr>
            <p:cNvSpPr txBox="1"/>
            <p:nvPr/>
          </p:nvSpPr>
          <p:spPr>
            <a:xfrm>
              <a:off x="7998124" y="4155991"/>
              <a:ext cx="1763303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ko-KR" sz="1600" b="1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500</a:t>
              </a:r>
              <a:r>
                <a:rPr lang="ko-KR" altLang="en-US" sz="1600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만원 이하 과태료</a:t>
              </a:r>
            </a:p>
          </p:txBody>
        </p:sp>
      </p:grpSp>
      <p:grpSp>
        <p:nvGrpSpPr>
          <p:cNvPr id="101" name="그룹 100">
            <a:extLst>
              <a:ext uri="{FF2B5EF4-FFF2-40B4-BE49-F238E27FC236}">
                <a16:creationId xmlns:a16="http://schemas.microsoft.com/office/drawing/2014/main" id="{83452624-452F-08C8-9310-C5FDBE5BCAE4}"/>
              </a:ext>
            </a:extLst>
          </p:cNvPr>
          <p:cNvGrpSpPr/>
          <p:nvPr/>
        </p:nvGrpSpPr>
        <p:grpSpPr>
          <a:xfrm>
            <a:off x="7380437" y="5640811"/>
            <a:ext cx="2561965" cy="259200"/>
            <a:chOff x="7199462" y="4149501"/>
            <a:chExt cx="2561965" cy="259200"/>
          </a:xfrm>
        </p:grpSpPr>
        <p:sp>
          <p:nvSpPr>
            <p:cNvPr id="102" name="사각형: 둥근 모서리 101">
              <a:extLst>
                <a:ext uri="{FF2B5EF4-FFF2-40B4-BE49-F238E27FC236}">
                  <a16:creationId xmlns:a16="http://schemas.microsoft.com/office/drawing/2014/main" id="{516B1BF8-0406-7228-497C-AD34E09DE1AB}"/>
                </a:ext>
              </a:extLst>
            </p:cNvPr>
            <p:cNvSpPr/>
            <p:nvPr/>
          </p:nvSpPr>
          <p:spPr>
            <a:xfrm>
              <a:off x="7199462" y="4149501"/>
              <a:ext cx="715813" cy="259200"/>
            </a:xfrm>
            <a:prstGeom prst="roundRect">
              <a:avLst>
                <a:gd name="adj" fmla="val 50000"/>
              </a:avLst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위반시</a:t>
              </a:r>
              <a:endParaRPr lang="ko-KR" altLang="en-US" sz="140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8641A4E5-E46C-907F-B561-4AD7C38EFFC1}"/>
                </a:ext>
              </a:extLst>
            </p:cNvPr>
            <p:cNvSpPr txBox="1"/>
            <p:nvPr/>
          </p:nvSpPr>
          <p:spPr>
            <a:xfrm>
              <a:off x="7998124" y="4155991"/>
              <a:ext cx="1763303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ko-KR" sz="1600" b="1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500</a:t>
              </a:r>
              <a:r>
                <a:rPr lang="ko-KR" altLang="en-US" sz="1600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만원 이하 과태료</a:t>
              </a: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C15111B3-4FB2-8A92-49CC-B2C76A2A4277}"/>
              </a:ext>
            </a:extLst>
          </p:cNvPr>
          <p:cNvGrpSpPr/>
          <p:nvPr/>
        </p:nvGrpSpPr>
        <p:grpSpPr>
          <a:xfrm>
            <a:off x="482601" y="1211493"/>
            <a:ext cx="11709400" cy="420669"/>
            <a:chOff x="482601" y="1265955"/>
            <a:chExt cx="11709400" cy="420669"/>
          </a:xfrm>
        </p:grpSpPr>
        <p:sp>
          <p:nvSpPr>
            <p:cNvPr id="6" name="사각형: 둥근 위쪽 모서리 5">
              <a:extLst>
                <a:ext uri="{FF2B5EF4-FFF2-40B4-BE49-F238E27FC236}">
                  <a16:creationId xmlns:a16="http://schemas.microsoft.com/office/drawing/2014/main" id="{EFFF1724-7196-F0E1-4428-363909EEBF26}"/>
                </a:ext>
              </a:extLst>
            </p:cNvPr>
            <p:cNvSpPr/>
            <p:nvPr/>
          </p:nvSpPr>
          <p:spPr>
            <a:xfrm rot="16200000">
              <a:off x="6126966" y="-4378410"/>
              <a:ext cx="420669" cy="117094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74D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CAFFBEA-E4E4-0F1F-8D48-87DCCAC6B696}"/>
                </a:ext>
              </a:extLst>
            </p:cNvPr>
            <p:cNvSpPr txBox="1"/>
            <p:nvPr/>
          </p:nvSpPr>
          <p:spPr>
            <a:xfrm>
              <a:off x="886614" y="1322402"/>
              <a:ext cx="8143255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1800"/>
                </a:spcBef>
              </a:pPr>
              <a:r>
                <a:rPr lang="ko-KR" altLang="en-US" sz="2000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직장 내 괴롭힘 발생 시 사용자의 조사 및 조치의무 </a:t>
              </a:r>
              <a:r>
                <a:rPr lang="en-US" altLang="ko-KR" sz="2000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&lt;</a:t>
              </a:r>
              <a:r>
                <a:rPr lang="ko-KR" altLang="en-US" sz="2000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근로기준법 제</a:t>
              </a:r>
              <a:r>
                <a:rPr lang="en-US" altLang="ko-KR" sz="200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76</a:t>
              </a:r>
              <a:r>
                <a:rPr lang="ko-KR" altLang="en-US" sz="2000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조의 </a:t>
              </a:r>
              <a:r>
                <a:rPr lang="en-US" altLang="ko-KR" sz="2000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3&gt;</a:t>
              </a:r>
            </a:p>
          </p:txBody>
        </p:sp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E808FDD5-3765-496E-BA4A-A89BA58E365A}"/>
                </a:ext>
              </a:extLst>
            </p:cNvPr>
            <p:cNvGrpSpPr/>
            <p:nvPr/>
          </p:nvGrpSpPr>
          <p:grpSpPr>
            <a:xfrm>
              <a:off x="543753" y="1338587"/>
              <a:ext cx="277778" cy="277778"/>
              <a:chOff x="543753" y="1338587"/>
              <a:chExt cx="277778" cy="277778"/>
            </a:xfrm>
          </p:grpSpPr>
          <p:sp>
            <p:nvSpPr>
              <p:cNvPr id="109" name="타원 108">
                <a:extLst>
                  <a:ext uri="{FF2B5EF4-FFF2-40B4-BE49-F238E27FC236}">
                    <a16:creationId xmlns:a16="http://schemas.microsoft.com/office/drawing/2014/main" id="{5D6CA786-1B12-4DE7-5285-06438CBE0F42}"/>
                  </a:ext>
                </a:extLst>
              </p:cNvPr>
              <p:cNvSpPr/>
              <p:nvPr/>
            </p:nvSpPr>
            <p:spPr>
              <a:xfrm>
                <a:off x="543753" y="1338587"/>
                <a:ext cx="277778" cy="2777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17" name="그룹 116">
                <a:extLst>
                  <a:ext uri="{FF2B5EF4-FFF2-40B4-BE49-F238E27FC236}">
                    <a16:creationId xmlns:a16="http://schemas.microsoft.com/office/drawing/2014/main" id="{3DCF67C7-6E40-18B1-9880-0130C7F1F28A}"/>
                  </a:ext>
                </a:extLst>
              </p:cNvPr>
              <p:cNvGrpSpPr/>
              <p:nvPr/>
            </p:nvGrpSpPr>
            <p:grpSpPr>
              <a:xfrm>
                <a:off x="619955" y="1414314"/>
                <a:ext cx="125373" cy="126312"/>
                <a:chOff x="619955" y="1505288"/>
                <a:chExt cx="125373" cy="126312"/>
              </a:xfrm>
            </p:grpSpPr>
            <p:sp>
              <p:nvSpPr>
                <p:cNvPr id="115" name="자유형: 도형 114">
                  <a:extLst>
                    <a:ext uri="{FF2B5EF4-FFF2-40B4-BE49-F238E27FC236}">
                      <a16:creationId xmlns:a16="http://schemas.microsoft.com/office/drawing/2014/main" id="{2803ADDC-1034-7D73-64AB-652E0BC8018D}"/>
                    </a:ext>
                  </a:extLst>
                </p:cNvPr>
                <p:cNvSpPr/>
                <p:nvPr/>
              </p:nvSpPr>
              <p:spPr>
                <a:xfrm>
                  <a:off x="665642" y="1505288"/>
                  <a:ext cx="79686" cy="126312"/>
                </a:xfrm>
                <a:custGeom>
                  <a:avLst/>
                  <a:gdLst>
                    <a:gd name="connsiteX0" fmla="*/ 76743 w 79686"/>
                    <a:gd name="connsiteY0" fmla="*/ 62382 h 126312"/>
                    <a:gd name="connsiteX1" fmla="*/ 69888 w 79686"/>
                    <a:gd name="connsiteY1" fmla="*/ 77017 h 126312"/>
                    <a:gd name="connsiteX2" fmla="*/ 26891 w 79686"/>
                    <a:gd name="connsiteY2" fmla="*/ 120016 h 126312"/>
                    <a:gd name="connsiteX3" fmla="*/ -60 w 79686"/>
                    <a:gd name="connsiteY3" fmla="*/ 120016 h 126312"/>
                    <a:gd name="connsiteX4" fmla="*/ -2941 w 79686"/>
                    <a:gd name="connsiteY4" fmla="*/ 116319 h 126312"/>
                    <a:gd name="connsiteX5" fmla="*/ 36361 w 79686"/>
                    <a:gd name="connsiteY5" fmla="*/ 77019 h 126312"/>
                    <a:gd name="connsiteX6" fmla="*/ 38828 w 79686"/>
                    <a:gd name="connsiteY6" fmla="*/ 50228 h 126312"/>
                    <a:gd name="connsiteX7" fmla="*/ 35846 w 79686"/>
                    <a:gd name="connsiteY7" fmla="*/ 47348 h 126312"/>
                    <a:gd name="connsiteX8" fmla="*/ -2944 w 79686"/>
                    <a:gd name="connsiteY8" fmla="*/ 8563 h 126312"/>
                    <a:gd name="connsiteX9" fmla="*/ -60 w 79686"/>
                    <a:gd name="connsiteY9" fmla="*/ 4865 h 126312"/>
                    <a:gd name="connsiteX10" fmla="*/ 26883 w 79686"/>
                    <a:gd name="connsiteY10" fmla="*/ 4865 h 126312"/>
                    <a:gd name="connsiteX11" fmla="*/ 26885 w 79686"/>
                    <a:gd name="connsiteY11" fmla="*/ 4865 h 126312"/>
                    <a:gd name="connsiteX12" fmla="*/ 69368 w 79686"/>
                    <a:gd name="connsiteY12" fmla="*/ 47348 h 126312"/>
                    <a:gd name="connsiteX13" fmla="*/ 76743 w 79686"/>
                    <a:gd name="connsiteY13" fmla="*/ 62382 h 126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9686" h="126312">
                      <a:moveTo>
                        <a:pt x="76743" y="62382"/>
                      </a:moveTo>
                      <a:cubicBezTo>
                        <a:pt x="76749" y="68038"/>
                        <a:pt x="74236" y="73401"/>
                        <a:pt x="69888" y="77017"/>
                      </a:cubicBezTo>
                      <a:lnTo>
                        <a:pt x="26891" y="120016"/>
                      </a:lnTo>
                      <a:cubicBezTo>
                        <a:pt x="19448" y="127458"/>
                        <a:pt x="7383" y="127458"/>
                        <a:pt x="-60" y="120016"/>
                      </a:cubicBezTo>
                      <a:cubicBezTo>
                        <a:pt x="-1168" y="118907"/>
                        <a:pt x="-2137" y="117665"/>
                        <a:pt x="-2941" y="116319"/>
                      </a:cubicBezTo>
                      <a:lnTo>
                        <a:pt x="36361" y="77019"/>
                      </a:lnTo>
                      <a:cubicBezTo>
                        <a:pt x="44440" y="70302"/>
                        <a:pt x="45545" y="58307"/>
                        <a:pt x="38828" y="50228"/>
                      </a:cubicBezTo>
                      <a:cubicBezTo>
                        <a:pt x="37941" y="49162"/>
                        <a:pt x="36942" y="48197"/>
                        <a:pt x="35846" y="47348"/>
                      </a:cubicBezTo>
                      <a:lnTo>
                        <a:pt x="-2944" y="8563"/>
                      </a:lnTo>
                      <a:cubicBezTo>
                        <a:pt x="-2141" y="7215"/>
                        <a:pt x="-1171" y="5973"/>
                        <a:pt x="-60" y="4865"/>
                      </a:cubicBezTo>
                      <a:cubicBezTo>
                        <a:pt x="7381" y="-2575"/>
                        <a:pt x="19443" y="-2575"/>
                        <a:pt x="26883" y="4865"/>
                      </a:cubicBezTo>
                      <a:cubicBezTo>
                        <a:pt x="26885" y="4865"/>
                        <a:pt x="26885" y="4865"/>
                        <a:pt x="26885" y="4865"/>
                      </a:cubicBezTo>
                      <a:lnTo>
                        <a:pt x="69368" y="47348"/>
                      </a:lnTo>
                      <a:cubicBezTo>
                        <a:pt x="74023" y="50945"/>
                        <a:pt x="76747" y="56499"/>
                        <a:pt x="76743" y="62382"/>
                      </a:cubicBezTo>
                      <a:close/>
                    </a:path>
                  </a:pathLst>
                </a:custGeom>
                <a:solidFill>
                  <a:srgbClr val="0D82D4"/>
                </a:solidFill>
                <a:ln w="1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16" name="자유형: 도형 115">
                  <a:extLst>
                    <a:ext uri="{FF2B5EF4-FFF2-40B4-BE49-F238E27FC236}">
                      <a16:creationId xmlns:a16="http://schemas.microsoft.com/office/drawing/2014/main" id="{E0C18703-3443-17B7-589F-7FDA17499F27}"/>
                    </a:ext>
                  </a:extLst>
                </p:cNvPr>
                <p:cNvSpPr/>
                <p:nvPr/>
              </p:nvSpPr>
              <p:spPr>
                <a:xfrm>
                  <a:off x="619955" y="1507713"/>
                  <a:ext cx="78473" cy="121574"/>
                </a:xfrm>
                <a:custGeom>
                  <a:avLst/>
                  <a:gdLst>
                    <a:gd name="connsiteX0" fmla="*/ 70388 w 78473"/>
                    <a:gd name="connsiteY0" fmla="*/ 47522 h 121574"/>
                    <a:gd name="connsiteX1" fmla="*/ 27181 w 78473"/>
                    <a:gd name="connsiteY1" fmla="*/ 4322 h 121574"/>
                    <a:gd name="connsiteX2" fmla="*/ 2344 w 78473"/>
                    <a:gd name="connsiteY2" fmla="*/ 4537 h 121574"/>
                    <a:gd name="connsiteX3" fmla="*/ 2345 w 78473"/>
                    <a:gd name="connsiteY3" fmla="*/ 29162 h 121574"/>
                    <a:gd name="connsiteX4" fmla="*/ 33130 w 78473"/>
                    <a:gd name="connsiteY4" fmla="*/ 59942 h 121574"/>
                    <a:gd name="connsiteX5" fmla="*/ 2203 w 78473"/>
                    <a:gd name="connsiteY5" fmla="*/ 90873 h 121574"/>
                    <a:gd name="connsiteX6" fmla="*/ 2199 w 78473"/>
                    <a:gd name="connsiteY6" fmla="*/ 115712 h 121574"/>
                    <a:gd name="connsiteX7" fmla="*/ 27038 w 78473"/>
                    <a:gd name="connsiteY7" fmla="*/ 115718 h 121574"/>
                    <a:gd name="connsiteX8" fmla="*/ 70389 w 78473"/>
                    <a:gd name="connsiteY8" fmla="*/ 72366 h 121574"/>
                    <a:gd name="connsiteX9" fmla="*/ 70389 w 78473"/>
                    <a:gd name="connsiteY9" fmla="*/ 47526 h 121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8473" h="121574">
                      <a:moveTo>
                        <a:pt x="70388" y="47522"/>
                      </a:moveTo>
                      <a:lnTo>
                        <a:pt x="27181" y="4322"/>
                      </a:lnTo>
                      <a:cubicBezTo>
                        <a:pt x="20262" y="-2477"/>
                        <a:pt x="9142" y="-2381"/>
                        <a:pt x="2344" y="4537"/>
                      </a:cubicBezTo>
                      <a:cubicBezTo>
                        <a:pt x="-4373" y="11372"/>
                        <a:pt x="-4373" y="22329"/>
                        <a:pt x="2345" y="29162"/>
                      </a:cubicBezTo>
                      <a:lnTo>
                        <a:pt x="33130" y="59942"/>
                      </a:lnTo>
                      <a:lnTo>
                        <a:pt x="2203" y="90873"/>
                      </a:lnTo>
                      <a:cubicBezTo>
                        <a:pt x="-4658" y="97731"/>
                        <a:pt x="-4659" y="108853"/>
                        <a:pt x="2199" y="115712"/>
                      </a:cubicBezTo>
                      <a:cubicBezTo>
                        <a:pt x="9057" y="122573"/>
                        <a:pt x="20177" y="122575"/>
                        <a:pt x="27038" y="115718"/>
                      </a:cubicBezTo>
                      <a:lnTo>
                        <a:pt x="70389" y="72366"/>
                      </a:lnTo>
                      <a:cubicBezTo>
                        <a:pt x="77244" y="65504"/>
                        <a:pt x="77244" y="54388"/>
                        <a:pt x="70389" y="47526"/>
                      </a:cubicBezTo>
                      <a:close/>
                    </a:path>
                  </a:pathLst>
                </a:custGeom>
                <a:solidFill>
                  <a:srgbClr val="042674"/>
                </a:solidFill>
                <a:ln w="1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AA80ED3-308B-2D3F-12A3-3E2B2C0C2F85}"/>
              </a:ext>
            </a:extLst>
          </p:cNvPr>
          <p:cNvSpPr txBox="1"/>
          <p:nvPr/>
        </p:nvSpPr>
        <p:spPr>
          <a:xfrm>
            <a:off x="886614" y="5108011"/>
            <a:ext cx="7168629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1800"/>
              </a:spcBef>
            </a:pPr>
            <a:r>
              <a:rPr lang="ko-KR" altLang="en-US" sz="2000" b="1" spc="-150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직장 내 괴롭힘 예방 및 대응체계 자율적 구축 </a:t>
            </a:r>
            <a:r>
              <a:rPr lang="en-US" altLang="ko-KR" sz="2000" spc="-150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&lt;</a:t>
            </a:r>
            <a:r>
              <a:rPr lang="ko-KR" altLang="en-US" sz="2000" spc="-150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근로기준법 제</a:t>
            </a:r>
            <a:r>
              <a:rPr lang="en-US" altLang="ko-KR" sz="2000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93</a:t>
            </a:r>
            <a:r>
              <a:rPr lang="ko-KR" altLang="en-US" sz="2000" spc="-150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조</a:t>
            </a:r>
            <a:r>
              <a:rPr lang="en-US" altLang="ko-KR" sz="2000" spc="-150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&gt;</a:t>
            </a:r>
          </a:p>
        </p:txBody>
      </p:sp>
      <p:sp>
        <p:nvSpPr>
          <p:cNvPr id="112" name="타원 111">
            <a:extLst>
              <a:ext uri="{FF2B5EF4-FFF2-40B4-BE49-F238E27FC236}">
                <a16:creationId xmlns:a16="http://schemas.microsoft.com/office/drawing/2014/main" id="{6FB950FB-9C07-4EE9-CEC8-E4D69C7AF3DC}"/>
              </a:ext>
            </a:extLst>
          </p:cNvPr>
          <p:cNvSpPr/>
          <p:nvPr/>
        </p:nvSpPr>
        <p:spPr>
          <a:xfrm>
            <a:off x="543753" y="5121826"/>
            <a:ext cx="277778" cy="2777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1" name="그룹 120">
            <a:extLst>
              <a:ext uri="{FF2B5EF4-FFF2-40B4-BE49-F238E27FC236}">
                <a16:creationId xmlns:a16="http://schemas.microsoft.com/office/drawing/2014/main" id="{408A6C23-3F0D-7097-3A88-88095D0AFA59}"/>
              </a:ext>
            </a:extLst>
          </p:cNvPr>
          <p:cNvGrpSpPr/>
          <p:nvPr/>
        </p:nvGrpSpPr>
        <p:grpSpPr>
          <a:xfrm>
            <a:off x="619955" y="5197553"/>
            <a:ext cx="125373" cy="126312"/>
            <a:chOff x="619955" y="5184660"/>
            <a:chExt cx="125373" cy="126312"/>
          </a:xfrm>
        </p:grpSpPr>
        <p:sp>
          <p:nvSpPr>
            <p:cNvPr id="119" name="자유형: 도형 118">
              <a:extLst>
                <a:ext uri="{FF2B5EF4-FFF2-40B4-BE49-F238E27FC236}">
                  <a16:creationId xmlns:a16="http://schemas.microsoft.com/office/drawing/2014/main" id="{440AD901-E6FF-9774-8ED6-A430B3C85DC6}"/>
                </a:ext>
              </a:extLst>
            </p:cNvPr>
            <p:cNvSpPr/>
            <p:nvPr/>
          </p:nvSpPr>
          <p:spPr>
            <a:xfrm>
              <a:off x="665642" y="5184660"/>
              <a:ext cx="79686" cy="126312"/>
            </a:xfrm>
            <a:custGeom>
              <a:avLst/>
              <a:gdLst>
                <a:gd name="connsiteX0" fmla="*/ 76743 w 79686"/>
                <a:gd name="connsiteY0" fmla="*/ 62382 h 126312"/>
                <a:gd name="connsiteX1" fmla="*/ 69888 w 79686"/>
                <a:gd name="connsiteY1" fmla="*/ 77017 h 126312"/>
                <a:gd name="connsiteX2" fmla="*/ 26891 w 79686"/>
                <a:gd name="connsiteY2" fmla="*/ 120016 h 126312"/>
                <a:gd name="connsiteX3" fmla="*/ -60 w 79686"/>
                <a:gd name="connsiteY3" fmla="*/ 120016 h 126312"/>
                <a:gd name="connsiteX4" fmla="*/ -2941 w 79686"/>
                <a:gd name="connsiteY4" fmla="*/ 116319 h 126312"/>
                <a:gd name="connsiteX5" fmla="*/ 36361 w 79686"/>
                <a:gd name="connsiteY5" fmla="*/ 77019 h 126312"/>
                <a:gd name="connsiteX6" fmla="*/ 38828 w 79686"/>
                <a:gd name="connsiteY6" fmla="*/ 50228 h 126312"/>
                <a:gd name="connsiteX7" fmla="*/ 35846 w 79686"/>
                <a:gd name="connsiteY7" fmla="*/ 47348 h 126312"/>
                <a:gd name="connsiteX8" fmla="*/ -2944 w 79686"/>
                <a:gd name="connsiteY8" fmla="*/ 8563 h 126312"/>
                <a:gd name="connsiteX9" fmla="*/ -60 w 79686"/>
                <a:gd name="connsiteY9" fmla="*/ 4865 h 126312"/>
                <a:gd name="connsiteX10" fmla="*/ 26883 w 79686"/>
                <a:gd name="connsiteY10" fmla="*/ 4865 h 126312"/>
                <a:gd name="connsiteX11" fmla="*/ 26885 w 79686"/>
                <a:gd name="connsiteY11" fmla="*/ 4865 h 126312"/>
                <a:gd name="connsiteX12" fmla="*/ 69368 w 79686"/>
                <a:gd name="connsiteY12" fmla="*/ 47348 h 126312"/>
                <a:gd name="connsiteX13" fmla="*/ 76743 w 79686"/>
                <a:gd name="connsiteY13" fmla="*/ 62382 h 12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686" h="126312">
                  <a:moveTo>
                    <a:pt x="76743" y="62382"/>
                  </a:moveTo>
                  <a:cubicBezTo>
                    <a:pt x="76749" y="68038"/>
                    <a:pt x="74236" y="73401"/>
                    <a:pt x="69888" y="77017"/>
                  </a:cubicBezTo>
                  <a:lnTo>
                    <a:pt x="26891" y="120016"/>
                  </a:lnTo>
                  <a:cubicBezTo>
                    <a:pt x="19448" y="127458"/>
                    <a:pt x="7383" y="127458"/>
                    <a:pt x="-60" y="120016"/>
                  </a:cubicBezTo>
                  <a:cubicBezTo>
                    <a:pt x="-1168" y="118907"/>
                    <a:pt x="-2137" y="117665"/>
                    <a:pt x="-2941" y="116319"/>
                  </a:cubicBezTo>
                  <a:lnTo>
                    <a:pt x="36361" y="77019"/>
                  </a:lnTo>
                  <a:cubicBezTo>
                    <a:pt x="44440" y="70302"/>
                    <a:pt x="45545" y="58307"/>
                    <a:pt x="38828" y="50228"/>
                  </a:cubicBezTo>
                  <a:cubicBezTo>
                    <a:pt x="37941" y="49162"/>
                    <a:pt x="36942" y="48197"/>
                    <a:pt x="35846" y="47348"/>
                  </a:cubicBezTo>
                  <a:lnTo>
                    <a:pt x="-2944" y="8563"/>
                  </a:lnTo>
                  <a:cubicBezTo>
                    <a:pt x="-2141" y="7215"/>
                    <a:pt x="-1171" y="5973"/>
                    <a:pt x="-60" y="4865"/>
                  </a:cubicBezTo>
                  <a:cubicBezTo>
                    <a:pt x="7381" y="-2575"/>
                    <a:pt x="19443" y="-2575"/>
                    <a:pt x="26883" y="4865"/>
                  </a:cubicBezTo>
                  <a:cubicBezTo>
                    <a:pt x="26885" y="4865"/>
                    <a:pt x="26885" y="4865"/>
                    <a:pt x="26885" y="4865"/>
                  </a:cubicBezTo>
                  <a:lnTo>
                    <a:pt x="69368" y="47348"/>
                  </a:lnTo>
                  <a:cubicBezTo>
                    <a:pt x="74023" y="50945"/>
                    <a:pt x="76747" y="56499"/>
                    <a:pt x="76743" y="62382"/>
                  </a:cubicBezTo>
                  <a:close/>
                </a:path>
              </a:pathLst>
            </a:custGeom>
            <a:solidFill>
              <a:srgbClr val="0D82D4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0" name="자유형: 도형 119">
              <a:extLst>
                <a:ext uri="{FF2B5EF4-FFF2-40B4-BE49-F238E27FC236}">
                  <a16:creationId xmlns:a16="http://schemas.microsoft.com/office/drawing/2014/main" id="{073DA722-3D50-1570-596C-AC3D700C5319}"/>
                </a:ext>
              </a:extLst>
            </p:cNvPr>
            <p:cNvSpPr/>
            <p:nvPr/>
          </p:nvSpPr>
          <p:spPr>
            <a:xfrm>
              <a:off x="619955" y="5187085"/>
              <a:ext cx="78473" cy="121574"/>
            </a:xfrm>
            <a:custGeom>
              <a:avLst/>
              <a:gdLst>
                <a:gd name="connsiteX0" fmla="*/ 70388 w 78473"/>
                <a:gd name="connsiteY0" fmla="*/ 47522 h 121574"/>
                <a:gd name="connsiteX1" fmla="*/ 27181 w 78473"/>
                <a:gd name="connsiteY1" fmla="*/ 4322 h 121574"/>
                <a:gd name="connsiteX2" fmla="*/ 2344 w 78473"/>
                <a:gd name="connsiteY2" fmla="*/ 4537 h 121574"/>
                <a:gd name="connsiteX3" fmla="*/ 2345 w 78473"/>
                <a:gd name="connsiteY3" fmla="*/ 29162 h 121574"/>
                <a:gd name="connsiteX4" fmla="*/ 33130 w 78473"/>
                <a:gd name="connsiteY4" fmla="*/ 59942 h 121574"/>
                <a:gd name="connsiteX5" fmla="*/ 2203 w 78473"/>
                <a:gd name="connsiteY5" fmla="*/ 90873 h 121574"/>
                <a:gd name="connsiteX6" fmla="*/ 2199 w 78473"/>
                <a:gd name="connsiteY6" fmla="*/ 115712 h 121574"/>
                <a:gd name="connsiteX7" fmla="*/ 27038 w 78473"/>
                <a:gd name="connsiteY7" fmla="*/ 115718 h 121574"/>
                <a:gd name="connsiteX8" fmla="*/ 70389 w 78473"/>
                <a:gd name="connsiteY8" fmla="*/ 72366 h 121574"/>
                <a:gd name="connsiteX9" fmla="*/ 70389 w 78473"/>
                <a:gd name="connsiteY9" fmla="*/ 47526 h 1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473" h="121574">
                  <a:moveTo>
                    <a:pt x="70388" y="47522"/>
                  </a:moveTo>
                  <a:lnTo>
                    <a:pt x="27181" y="4322"/>
                  </a:lnTo>
                  <a:cubicBezTo>
                    <a:pt x="20262" y="-2477"/>
                    <a:pt x="9142" y="-2381"/>
                    <a:pt x="2344" y="4537"/>
                  </a:cubicBezTo>
                  <a:cubicBezTo>
                    <a:pt x="-4373" y="11372"/>
                    <a:pt x="-4373" y="22329"/>
                    <a:pt x="2345" y="29162"/>
                  </a:cubicBezTo>
                  <a:lnTo>
                    <a:pt x="33130" y="59942"/>
                  </a:lnTo>
                  <a:lnTo>
                    <a:pt x="2203" y="90873"/>
                  </a:lnTo>
                  <a:cubicBezTo>
                    <a:pt x="-4658" y="97731"/>
                    <a:pt x="-4659" y="108853"/>
                    <a:pt x="2199" y="115712"/>
                  </a:cubicBezTo>
                  <a:cubicBezTo>
                    <a:pt x="9057" y="122573"/>
                    <a:pt x="20177" y="122575"/>
                    <a:pt x="27038" y="115718"/>
                  </a:cubicBezTo>
                  <a:lnTo>
                    <a:pt x="70389" y="72366"/>
                  </a:lnTo>
                  <a:cubicBezTo>
                    <a:pt x="77244" y="65504"/>
                    <a:pt x="77244" y="54388"/>
                    <a:pt x="70389" y="47526"/>
                  </a:cubicBezTo>
                  <a:close/>
                </a:path>
              </a:pathLst>
            </a:custGeom>
            <a:solidFill>
              <a:srgbClr val="042674"/>
            </a:solidFill>
            <a:ln w="1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pic>
        <p:nvPicPr>
          <p:cNvPr id="99" name="그림 98">
            <a:extLst>
              <a:ext uri="{FF2B5EF4-FFF2-40B4-BE49-F238E27FC236}">
                <a16:creationId xmlns:a16="http://schemas.microsoft.com/office/drawing/2014/main" id="{ABD10BC6-23B8-DA33-810E-DD16A7BC16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5" t="5391"/>
          <a:stretch/>
        </p:blipFill>
        <p:spPr>
          <a:xfrm>
            <a:off x="10083800" y="615037"/>
            <a:ext cx="2108200" cy="1841499"/>
          </a:xfrm>
          <a:prstGeom prst="rect">
            <a:avLst/>
          </a:prstGeom>
        </p:spPr>
      </p:pic>
      <p:grpSp>
        <p:nvGrpSpPr>
          <p:cNvPr id="56" name="그룹 55">
            <a:extLst>
              <a:ext uri="{FF2B5EF4-FFF2-40B4-BE49-F238E27FC236}">
                <a16:creationId xmlns:a16="http://schemas.microsoft.com/office/drawing/2014/main" id="{5D1E674B-F8E7-A92A-2326-C901A5A257D0}"/>
              </a:ext>
            </a:extLst>
          </p:cNvPr>
          <p:cNvGrpSpPr/>
          <p:nvPr/>
        </p:nvGrpSpPr>
        <p:grpSpPr>
          <a:xfrm>
            <a:off x="577867" y="4329982"/>
            <a:ext cx="9364535" cy="259200"/>
            <a:chOff x="577867" y="4236192"/>
            <a:chExt cx="9364535" cy="259200"/>
          </a:xfrm>
        </p:grpSpPr>
        <p:grpSp>
          <p:nvGrpSpPr>
            <p:cNvPr id="73" name="그룹 72">
              <a:extLst>
                <a:ext uri="{FF2B5EF4-FFF2-40B4-BE49-F238E27FC236}">
                  <a16:creationId xmlns:a16="http://schemas.microsoft.com/office/drawing/2014/main" id="{C9DA1E91-16EB-3E57-D10F-745E60B612C4}"/>
                </a:ext>
              </a:extLst>
            </p:cNvPr>
            <p:cNvGrpSpPr/>
            <p:nvPr/>
          </p:nvGrpSpPr>
          <p:grpSpPr>
            <a:xfrm>
              <a:off x="577867" y="4236242"/>
              <a:ext cx="2055421" cy="259100"/>
              <a:chOff x="577867" y="4220825"/>
              <a:chExt cx="2055421" cy="259100"/>
            </a:xfrm>
          </p:grpSpPr>
          <p:sp>
            <p:nvSpPr>
              <p:cNvPr id="39" name="사각형: 둥근 모서리 38">
                <a:extLst>
                  <a:ext uri="{FF2B5EF4-FFF2-40B4-BE49-F238E27FC236}">
                    <a16:creationId xmlns:a16="http://schemas.microsoft.com/office/drawing/2014/main" id="{A9D2155A-38D1-9DBD-5DEE-6741006DBF15}"/>
                  </a:ext>
                </a:extLst>
              </p:cNvPr>
              <p:cNvSpPr/>
              <p:nvPr/>
            </p:nvSpPr>
            <p:spPr>
              <a:xfrm>
                <a:off x="577867" y="4220825"/>
                <a:ext cx="685783" cy="25910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400" b="1" spc="-150">
                    <a:gradFill>
                      <a:gsLst>
                        <a:gs pos="100000">
                          <a:schemeClr val="bg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latin typeface="+mn-ea"/>
                  </a:rPr>
                  <a:t>제</a:t>
                </a:r>
                <a:r>
                  <a:rPr lang="en-US" altLang="ko-KR" sz="1400" b="1" spc="-150">
                    <a:gradFill>
                      <a:gsLst>
                        <a:gs pos="100000">
                          <a:schemeClr val="bg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latin typeface="+mn-ea"/>
                  </a:rPr>
                  <a:t>7</a:t>
                </a:r>
                <a:r>
                  <a:rPr lang="ko-KR" altLang="en-US" sz="1400" b="1" spc="-150">
                    <a:gradFill>
                      <a:gsLst>
                        <a:gs pos="100000">
                          <a:schemeClr val="bg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latin typeface="+mn-ea"/>
                  </a:rPr>
                  <a:t>항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EF2D9588-6010-420D-5590-A36B97C62B5D}"/>
                  </a:ext>
                </a:extLst>
              </p:cNvPr>
              <p:cNvSpPr txBox="1"/>
              <p:nvPr/>
            </p:nvSpPr>
            <p:spPr>
              <a:xfrm>
                <a:off x="1358900" y="4227265"/>
                <a:ext cx="127438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>
                  <a:spcBef>
                    <a:spcPts val="500"/>
                  </a:spcBef>
                </a:pPr>
                <a:r>
                  <a:rPr lang="ko-KR" altLang="en-US" sz="1600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비밀 누설 금지 </a:t>
                </a:r>
              </a:p>
            </p:txBody>
          </p:sp>
        </p:grpSp>
        <p:grpSp>
          <p:nvGrpSpPr>
            <p:cNvPr id="49" name="그룹 48">
              <a:extLst>
                <a:ext uri="{FF2B5EF4-FFF2-40B4-BE49-F238E27FC236}">
                  <a16:creationId xmlns:a16="http://schemas.microsoft.com/office/drawing/2014/main" id="{4C335186-D65D-6F75-EEBC-AE5B4D0EE904}"/>
                </a:ext>
              </a:extLst>
            </p:cNvPr>
            <p:cNvGrpSpPr/>
            <p:nvPr/>
          </p:nvGrpSpPr>
          <p:grpSpPr>
            <a:xfrm>
              <a:off x="2633288" y="4236192"/>
              <a:ext cx="7309114" cy="259200"/>
              <a:chOff x="2633288" y="4236192"/>
              <a:chExt cx="7309114" cy="259200"/>
            </a:xfrm>
          </p:grpSpPr>
          <p:grpSp>
            <p:nvGrpSpPr>
              <p:cNvPr id="70" name="그룹 69">
                <a:extLst>
                  <a:ext uri="{FF2B5EF4-FFF2-40B4-BE49-F238E27FC236}">
                    <a16:creationId xmlns:a16="http://schemas.microsoft.com/office/drawing/2014/main" id="{B5BA1D07-18C9-A6B0-3BC1-4597259AF4AF}"/>
                  </a:ext>
                </a:extLst>
              </p:cNvPr>
              <p:cNvGrpSpPr/>
              <p:nvPr/>
            </p:nvGrpSpPr>
            <p:grpSpPr>
              <a:xfrm>
                <a:off x="7380437" y="4236192"/>
                <a:ext cx="2561965" cy="259200"/>
                <a:chOff x="7199462" y="4149501"/>
                <a:chExt cx="2561965" cy="259200"/>
              </a:xfrm>
            </p:grpSpPr>
            <p:sp>
              <p:nvSpPr>
                <p:cNvPr id="67" name="사각형: 둥근 모서리 66">
                  <a:extLst>
                    <a:ext uri="{FF2B5EF4-FFF2-40B4-BE49-F238E27FC236}">
                      <a16:creationId xmlns:a16="http://schemas.microsoft.com/office/drawing/2014/main" id="{93EC7D94-F36B-27F2-DBB7-59CF622A3870}"/>
                    </a:ext>
                  </a:extLst>
                </p:cNvPr>
                <p:cNvSpPr/>
                <p:nvPr/>
              </p:nvSpPr>
              <p:spPr>
                <a:xfrm>
                  <a:off x="7199462" y="4149501"/>
                  <a:ext cx="715813" cy="2592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5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r>
                    <a:rPr lang="ko-KR" altLang="en-US" sz="1400" b="1" spc="-150">
                      <a:gradFill>
                        <a:gsLst>
                          <a:gs pos="100000">
                            <a:schemeClr val="bg1"/>
                          </a:gs>
                          <a:gs pos="100000">
                            <a:srgbClr val="303B4A"/>
                          </a:gs>
                        </a:gsLst>
                        <a:lin ang="2700000" scaled="1"/>
                      </a:gradFill>
                    </a:rPr>
                    <a:t>위반시</a:t>
                  </a:r>
                  <a:endParaRPr lang="ko-KR" altLang="en-US" sz="1400">
                    <a:gradFill>
                      <a:gsLst>
                        <a:gs pos="100000">
                          <a:schemeClr val="bg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endParaRPr>
                </a:p>
              </p:txBody>
            </p:sp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756710A0-6D24-D595-07D0-5C5157348E15}"/>
                    </a:ext>
                  </a:extLst>
                </p:cNvPr>
                <p:cNvSpPr txBox="1"/>
                <p:nvPr/>
              </p:nvSpPr>
              <p:spPr>
                <a:xfrm>
                  <a:off x="7998124" y="4155991"/>
                  <a:ext cx="1763303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r>
                    <a:rPr lang="en-US" altLang="ko-KR" sz="1600" b="1" dirty="0">
                      <a:gradFill>
                        <a:gsLst>
                          <a:gs pos="100000">
                            <a:schemeClr val="tx1"/>
                          </a:gs>
                          <a:gs pos="100000">
                            <a:srgbClr val="303B4A"/>
                          </a:gs>
                        </a:gsLst>
                        <a:lin ang="2700000" scaled="1"/>
                      </a:gradFill>
                    </a:rPr>
                    <a:t>500</a:t>
                  </a:r>
                  <a:r>
                    <a:rPr lang="ko-KR" altLang="en-US" sz="1600" b="1" spc="-150" dirty="0">
                      <a:gradFill>
                        <a:gsLst>
                          <a:gs pos="100000">
                            <a:schemeClr val="tx1"/>
                          </a:gs>
                          <a:gs pos="100000">
                            <a:srgbClr val="303B4A"/>
                          </a:gs>
                        </a:gsLst>
                        <a:lin ang="2700000" scaled="1"/>
                      </a:gradFill>
                    </a:rPr>
                    <a:t>만원 이하 과태료</a:t>
                  </a:r>
                </a:p>
              </p:txBody>
            </p:sp>
          </p:grpSp>
          <p:cxnSp>
            <p:nvCxnSpPr>
              <p:cNvPr id="11" name="직선 연결선 10">
                <a:extLst>
                  <a:ext uri="{FF2B5EF4-FFF2-40B4-BE49-F238E27FC236}">
                    <a16:creationId xmlns:a16="http://schemas.microsoft.com/office/drawing/2014/main" id="{D177E97F-4BA6-B6A9-8F32-7419FDA101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633288" y="4365792"/>
                <a:ext cx="4747149" cy="1"/>
              </a:xfrm>
              <a:prstGeom prst="line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FC119D63-7B34-F339-590B-6421E31133EF}"/>
              </a:ext>
            </a:extLst>
          </p:cNvPr>
          <p:cNvGrpSpPr/>
          <p:nvPr/>
        </p:nvGrpSpPr>
        <p:grpSpPr>
          <a:xfrm>
            <a:off x="577867" y="3925032"/>
            <a:ext cx="10720676" cy="259200"/>
            <a:chOff x="577867" y="3733346"/>
            <a:chExt cx="10720676" cy="259200"/>
          </a:xfrm>
        </p:grpSpPr>
        <p:grpSp>
          <p:nvGrpSpPr>
            <p:cNvPr id="74" name="그룹 73">
              <a:extLst>
                <a:ext uri="{FF2B5EF4-FFF2-40B4-BE49-F238E27FC236}">
                  <a16:creationId xmlns:a16="http://schemas.microsoft.com/office/drawing/2014/main" id="{1E9BD9FA-5470-DCE3-2FDD-A8C437C5820E}"/>
                </a:ext>
              </a:extLst>
            </p:cNvPr>
            <p:cNvGrpSpPr/>
            <p:nvPr/>
          </p:nvGrpSpPr>
          <p:grpSpPr>
            <a:xfrm>
              <a:off x="577867" y="3733396"/>
              <a:ext cx="4923193" cy="259100"/>
              <a:chOff x="577867" y="3841415"/>
              <a:chExt cx="4923193" cy="259100"/>
            </a:xfrm>
          </p:grpSpPr>
          <p:sp>
            <p:nvSpPr>
              <p:cNvPr id="38" name="사각형: 둥근 모서리 37">
                <a:extLst>
                  <a:ext uri="{FF2B5EF4-FFF2-40B4-BE49-F238E27FC236}">
                    <a16:creationId xmlns:a16="http://schemas.microsoft.com/office/drawing/2014/main" id="{2EC22B1E-3C2D-FB4A-EB8F-58BA4DE14923}"/>
                  </a:ext>
                </a:extLst>
              </p:cNvPr>
              <p:cNvSpPr/>
              <p:nvPr/>
            </p:nvSpPr>
            <p:spPr>
              <a:xfrm>
                <a:off x="577867" y="3841415"/>
                <a:ext cx="685783" cy="25910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400" b="1" spc="-150">
                    <a:gradFill>
                      <a:gsLst>
                        <a:gs pos="100000">
                          <a:schemeClr val="bg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latin typeface="+mn-ea"/>
                  </a:rPr>
                  <a:t>제</a:t>
                </a:r>
                <a:r>
                  <a:rPr lang="en-US" altLang="ko-KR" sz="1400" b="1" spc="-150">
                    <a:gradFill>
                      <a:gsLst>
                        <a:gs pos="100000">
                          <a:schemeClr val="bg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latin typeface="+mn-ea"/>
                  </a:rPr>
                  <a:t>6</a:t>
                </a:r>
                <a:r>
                  <a:rPr lang="ko-KR" altLang="en-US" sz="1400" b="1" spc="-150">
                    <a:gradFill>
                      <a:gsLst>
                        <a:gs pos="100000">
                          <a:schemeClr val="bg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latin typeface="+mn-ea"/>
                  </a:rPr>
                  <a:t>항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4DDB82EF-F96B-F240-1708-F9A1185C0C9D}"/>
                  </a:ext>
                </a:extLst>
              </p:cNvPr>
              <p:cNvSpPr txBox="1"/>
              <p:nvPr/>
            </p:nvSpPr>
            <p:spPr>
              <a:xfrm>
                <a:off x="1358900" y="3847855"/>
                <a:ext cx="4142160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>
                  <a:spcBef>
                    <a:spcPts val="500"/>
                  </a:spcBef>
                </a:pPr>
                <a:r>
                  <a:rPr lang="ko-KR" altLang="en-US" sz="1600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사용자의 피해 근로자 등에 대한 </a:t>
                </a:r>
                <a:r>
                  <a:rPr lang="ko-KR" altLang="en-US" sz="16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불리한 처우 금지 </a:t>
                </a:r>
              </a:p>
            </p:txBody>
          </p:sp>
        </p:grpSp>
        <p:grpSp>
          <p:nvGrpSpPr>
            <p:cNvPr id="78" name="그룹 77">
              <a:extLst>
                <a:ext uri="{FF2B5EF4-FFF2-40B4-BE49-F238E27FC236}">
                  <a16:creationId xmlns:a16="http://schemas.microsoft.com/office/drawing/2014/main" id="{BB2219E3-CC04-9903-2DEB-C94B9E1DFC29}"/>
                </a:ext>
              </a:extLst>
            </p:cNvPr>
            <p:cNvGrpSpPr/>
            <p:nvPr/>
          </p:nvGrpSpPr>
          <p:grpSpPr>
            <a:xfrm>
              <a:off x="7380437" y="3733346"/>
              <a:ext cx="3918106" cy="259200"/>
              <a:chOff x="7199462" y="4149501"/>
              <a:chExt cx="3918106" cy="259200"/>
            </a:xfrm>
          </p:grpSpPr>
          <p:sp>
            <p:nvSpPr>
              <p:cNvPr id="79" name="사각형: 둥근 모서리 78">
                <a:extLst>
                  <a:ext uri="{FF2B5EF4-FFF2-40B4-BE49-F238E27FC236}">
                    <a16:creationId xmlns:a16="http://schemas.microsoft.com/office/drawing/2014/main" id="{F2E3E95C-7BD1-B944-EC86-585CA5230782}"/>
                  </a:ext>
                </a:extLst>
              </p:cNvPr>
              <p:cNvSpPr/>
              <p:nvPr/>
            </p:nvSpPr>
            <p:spPr>
              <a:xfrm>
                <a:off x="7199462" y="4149501"/>
                <a:ext cx="715813" cy="259200"/>
              </a:xfrm>
              <a:prstGeom prst="roundRect">
                <a:avLst>
                  <a:gd name="adj" fmla="val 50000"/>
                </a:avLst>
              </a:prstGeom>
              <a:solidFill>
                <a:srgbClr val="0D82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400" b="1" spc="-150">
                    <a:gradFill>
                      <a:gsLst>
                        <a:gs pos="100000">
                          <a:schemeClr val="bg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위반시</a:t>
                </a:r>
                <a:endParaRPr lang="ko-KR" altLang="en-US" sz="140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endParaRP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F6B6638C-5356-EA01-53B7-9FC407FB0627}"/>
                  </a:ext>
                </a:extLst>
              </p:cNvPr>
              <p:cNvSpPr txBox="1"/>
              <p:nvPr/>
            </p:nvSpPr>
            <p:spPr>
              <a:xfrm>
                <a:off x="7998124" y="4155991"/>
                <a:ext cx="3119444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altLang="ko-KR" sz="16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3</a:t>
                </a:r>
                <a:r>
                  <a:rPr lang="ko-KR" altLang="en-US" sz="16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년 이하 징역 또는 </a:t>
                </a:r>
                <a:r>
                  <a:rPr lang="en-US" altLang="ko-KR" sz="16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3</a:t>
                </a:r>
                <a:r>
                  <a:rPr lang="ko-KR" altLang="en-US" sz="16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천만원 이하 벌금</a:t>
                </a:r>
              </a:p>
            </p:txBody>
          </p:sp>
        </p:grpSp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7AEAC4C3-1E33-A34E-F113-5C679D316030}"/>
                </a:ext>
              </a:extLst>
            </p:cNvPr>
            <p:cNvCxnSpPr>
              <a:cxnSpLocks/>
            </p:cNvCxnSpPr>
            <p:nvPr/>
          </p:nvCxnSpPr>
          <p:spPr>
            <a:xfrm>
              <a:off x="5505450" y="3862946"/>
              <a:ext cx="1874987" cy="0"/>
            </a:xfrm>
            <a:prstGeom prst="line">
              <a:avLst/>
            </a:prstGeom>
            <a:solidFill>
              <a:schemeClr val="bg1"/>
            </a:solidFill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id="{1D81EDDE-A947-AACA-E476-D077D7033B00}"/>
              </a:ext>
            </a:extLst>
          </p:cNvPr>
          <p:cNvCxnSpPr>
            <a:cxnSpLocks/>
          </p:cNvCxnSpPr>
          <p:nvPr/>
        </p:nvCxnSpPr>
        <p:spPr>
          <a:xfrm flipH="1">
            <a:off x="7243763" y="3440637"/>
            <a:ext cx="140263" cy="0"/>
          </a:xfrm>
          <a:prstGeom prst="line">
            <a:avLst/>
          </a:prstGeom>
          <a:noFill/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BFBC4D05-E315-09FC-A6BE-BBFAE61E4A8A}"/>
              </a:ext>
            </a:extLst>
          </p:cNvPr>
          <p:cNvCxnSpPr>
            <a:stCxn id="24" idx="3"/>
            <a:endCxn id="102" idx="1"/>
          </p:cNvCxnSpPr>
          <p:nvPr/>
        </p:nvCxnSpPr>
        <p:spPr>
          <a:xfrm flipV="1">
            <a:off x="7106898" y="5770411"/>
            <a:ext cx="273539" cy="1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자유형: 도형 20">
            <a:extLst>
              <a:ext uri="{FF2B5EF4-FFF2-40B4-BE49-F238E27FC236}">
                <a16:creationId xmlns:a16="http://schemas.microsoft.com/office/drawing/2014/main" id="{4DEAC9A8-4CD0-7AB2-938E-97A3184C688E}"/>
              </a:ext>
            </a:extLst>
          </p:cNvPr>
          <p:cNvSpPr/>
          <p:nvPr/>
        </p:nvSpPr>
        <p:spPr>
          <a:xfrm flipV="1">
            <a:off x="6711949" y="3246565"/>
            <a:ext cx="531813" cy="388144"/>
          </a:xfrm>
          <a:custGeom>
            <a:avLst/>
            <a:gdLst>
              <a:gd name="connsiteX0" fmla="*/ 0 w 704850"/>
              <a:gd name="connsiteY0" fmla="*/ 0 h 388144"/>
              <a:gd name="connsiteX1" fmla="*/ 704850 w 704850"/>
              <a:gd name="connsiteY1" fmla="*/ 0 h 388144"/>
              <a:gd name="connsiteX2" fmla="*/ 704850 w 704850"/>
              <a:gd name="connsiteY2" fmla="*/ 388144 h 388144"/>
              <a:gd name="connsiteX3" fmla="*/ 264318 w 704850"/>
              <a:gd name="connsiteY3" fmla="*/ 388144 h 388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4850" h="388144">
                <a:moveTo>
                  <a:pt x="0" y="0"/>
                </a:moveTo>
                <a:lnTo>
                  <a:pt x="704850" y="0"/>
                </a:lnTo>
                <a:lnTo>
                  <a:pt x="704850" y="388144"/>
                </a:lnTo>
                <a:lnTo>
                  <a:pt x="264318" y="388144"/>
                </a:lnTo>
              </a:path>
            </a:pathLst>
          </a:custGeom>
          <a:noFill/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A1531D1A-6F34-E4FC-906A-CDC150120BD9}"/>
              </a:ext>
            </a:extLst>
          </p:cNvPr>
          <p:cNvGrpSpPr/>
          <p:nvPr/>
        </p:nvGrpSpPr>
        <p:grpSpPr>
          <a:xfrm>
            <a:off x="4867275" y="2305536"/>
            <a:ext cx="5075127" cy="259200"/>
            <a:chOff x="4867275" y="4236192"/>
            <a:chExt cx="5075127" cy="259200"/>
          </a:xfrm>
        </p:grpSpPr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AD9047C8-F1FC-9F2D-465E-AE147DB7B5EB}"/>
                </a:ext>
              </a:extLst>
            </p:cNvPr>
            <p:cNvGrpSpPr/>
            <p:nvPr/>
          </p:nvGrpSpPr>
          <p:grpSpPr>
            <a:xfrm>
              <a:off x="7380437" y="4236192"/>
              <a:ext cx="2561965" cy="259200"/>
              <a:chOff x="7199462" y="4149501"/>
              <a:chExt cx="2561965" cy="259200"/>
            </a:xfrm>
          </p:grpSpPr>
          <p:sp>
            <p:nvSpPr>
              <p:cNvPr id="53" name="사각형: 둥근 모서리 52">
                <a:extLst>
                  <a:ext uri="{FF2B5EF4-FFF2-40B4-BE49-F238E27FC236}">
                    <a16:creationId xmlns:a16="http://schemas.microsoft.com/office/drawing/2014/main" id="{40B8ED2C-CDD0-B8E4-DF17-F4D557E65869}"/>
                  </a:ext>
                </a:extLst>
              </p:cNvPr>
              <p:cNvSpPr/>
              <p:nvPr/>
            </p:nvSpPr>
            <p:spPr>
              <a:xfrm>
                <a:off x="7199462" y="4149501"/>
                <a:ext cx="715813" cy="259200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400" b="1" spc="-150">
                    <a:gradFill>
                      <a:gsLst>
                        <a:gs pos="100000">
                          <a:schemeClr val="bg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위반시</a:t>
                </a:r>
                <a:endParaRPr lang="ko-KR" altLang="en-US" sz="140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75B257F6-D5C5-8B87-3DFB-C59B4BC43CA9}"/>
                  </a:ext>
                </a:extLst>
              </p:cNvPr>
              <p:cNvSpPr txBox="1"/>
              <p:nvPr/>
            </p:nvSpPr>
            <p:spPr>
              <a:xfrm>
                <a:off x="7998124" y="4155991"/>
                <a:ext cx="1763303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altLang="ko-KR" sz="1600" b="1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500</a:t>
                </a:r>
                <a:r>
                  <a:rPr lang="ko-KR" altLang="en-US" sz="1600" b="1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만원 이하 과태료</a:t>
                </a:r>
              </a:p>
            </p:txBody>
          </p:sp>
        </p:grpSp>
        <p:cxnSp>
          <p:nvCxnSpPr>
            <p:cNvPr id="52" name="직선 연결선 51">
              <a:extLst>
                <a:ext uri="{FF2B5EF4-FFF2-40B4-BE49-F238E27FC236}">
                  <a16:creationId xmlns:a16="http://schemas.microsoft.com/office/drawing/2014/main" id="{369F68F3-E37F-0A81-65A3-AA5119C2CEDA}"/>
                </a:ext>
              </a:extLst>
            </p:cNvPr>
            <p:cNvCxnSpPr>
              <a:cxnSpLocks/>
            </p:cNvCxnSpPr>
            <p:nvPr/>
          </p:nvCxnSpPr>
          <p:spPr>
            <a:xfrm>
              <a:off x="4867275" y="4365792"/>
              <a:ext cx="2513162" cy="0"/>
            </a:xfrm>
            <a:prstGeom prst="line">
              <a:avLst/>
            </a:prstGeom>
            <a:solidFill>
              <a:schemeClr val="bg1"/>
            </a:solidFill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051515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D7E253C-8323-98FA-5DD5-D288C0BE1F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Ⅱ</a:t>
            </a:r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5E8D324-6B0E-949B-37BD-E1FD722EA1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0963" y="307361"/>
            <a:ext cx="6743834" cy="430887"/>
          </a:xfrm>
        </p:spPr>
        <p:txBody>
          <a:bodyPr wrap="none"/>
          <a:lstStyle/>
          <a:p>
            <a:r>
              <a:rPr lang="ko-KR" altLang="en-US" dirty="0"/>
              <a:t>직장 내 괴롭힘 사건 어떻게 처리해야 할까요</a:t>
            </a:r>
            <a:r>
              <a:rPr lang="en-US" altLang="ko-KR" dirty="0"/>
              <a:t>?</a:t>
            </a:r>
            <a:endParaRPr lang="ko-KR" altLang="en-US" dirty="0"/>
          </a:p>
        </p:txBody>
      </p:sp>
      <p:grpSp>
        <p:nvGrpSpPr>
          <p:cNvPr id="121" name="그룹 120">
            <a:extLst>
              <a:ext uri="{FF2B5EF4-FFF2-40B4-BE49-F238E27FC236}">
                <a16:creationId xmlns:a16="http://schemas.microsoft.com/office/drawing/2014/main" id="{C10332EB-7824-9D45-C67C-6466B9386B83}"/>
              </a:ext>
            </a:extLst>
          </p:cNvPr>
          <p:cNvGrpSpPr/>
          <p:nvPr/>
        </p:nvGrpSpPr>
        <p:grpSpPr>
          <a:xfrm>
            <a:off x="533680" y="1314640"/>
            <a:ext cx="7075592" cy="307777"/>
            <a:chOff x="533680" y="1314640"/>
            <a:chExt cx="7075592" cy="307777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8BB6494B-16A9-A88D-578E-6F633C5B4C5E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" name="Freeform 5">
                <a:extLst>
                  <a:ext uri="{FF2B5EF4-FFF2-40B4-BE49-F238E27FC236}">
                    <a16:creationId xmlns:a16="http://schemas.microsoft.com/office/drawing/2014/main" id="{7CD03E17-7279-BA08-CB43-30B091DDCB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6" name="Freeform 6">
                <a:extLst>
                  <a:ext uri="{FF2B5EF4-FFF2-40B4-BE49-F238E27FC236}">
                    <a16:creationId xmlns:a16="http://schemas.microsoft.com/office/drawing/2014/main" id="{B5755EF8-37B9-8A5E-4A04-B3AD2D4AAA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1F82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5D87538-1F5D-39BC-E269-2F513AC3A44C}"/>
                </a:ext>
              </a:extLst>
            </p:cNvPr>
            <p:cNvSpPr txBox="1"/>
            <p:nvPr/>
          </p:nvSpPr>
          <p:spPr>
            <a:xfrm>
              <a:off x="806128" y="1314640"/>
              <a:ext cx="6803144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직장 내 괴롭힘 사건은 사내 대응체계를 통해 해결하는 것이 원칙</a:t>
              </a: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607F9999-6411-6920-9083-F7903F89855D}"/>
              </a:ext>
            </a:extLst>
          </p:cNvPr>
          <p:cNvGrpSpPr/>
          <p:nvPr/>
        </p:nvGrpSpPr>
        <p:grpSpPr>
          <a:xfrm>
            <a:off x="533680" y="1858773"/>
            <a:ext cx="196570" cy="184710"/>
            <a:chOff x="10352088" y="1217613"/>
            <a:chExt cx="4394200" cy="412908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D6E838A6-8368-0D2C-FC41-30855F9319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2088" y="1217613"/>
              <a:ext cx="4127500" cy="4129087"/>
            </a:xfrm>
            <a:custGeom>
              <a:avLst/>
              <a:gdLst>
                <a:gd name="T0" fmla="*/ 547 w 1094"/>
                <a:gd name="T1" fmla="*/ 1094 h 1094"/>
                <a:gd name="T2" fmla="*/ 0 w 1094"/>
                <a:gd name="T3" fmla="*/ 547 h 1094"/>
                <a:gd name="T4" fmla="*/ 547 w 1094"/>
                <a:gd name="T5" fmla="*/ 0 h 1094"/>
                <a:gd name="T6" fmla="*/ 781 w 1094"/>
                <a:gd name="T7" fmla="*/ 53 h 1094"/>
                <a:gd name="T8" fmla="*/ 805 w 1094"/>
                <a:gd name="T9" fmla="*/ 120 h 1094"/>
                <a:gd name="T10" fmla="*/ 738 w 1094"/>
                <a:gd name="T11" fmla="*/ 144 h 1094"/>
                <a:gd name="T12" fmla="*/ 547 w 1094"/>
                <a:gd name="T13" fmla="*/ 101 h 1094"/>
                <a:gd name="T14" fmla="*/ 100 w 1094"/>
                <a:gd name="T15" fmla="*/ 547 h 1094"/>
                <a:gd name="T16" fmla="*/ 547 w 1094"/>
                <a:gd name="T17" fmla="*/ 994 h 1094"/>
                <a:gd name="T18" fmla="*/ 994 w 1094"/>
                <a:gd name="T19" fmla="*/ 547 h 1094"/>
                <a:gd name="T20" fmla="*/ 990 w 1094"/>
                <a:gd name="T21" fmla="*/ 491 h 1094"/>
                <a:gd name="T22" fmla="*/ 1034 w 1094"/>
                <a:gd name="T23" fmla="*/ 435 h 1094"/>
                <a:gd name="T24" fmla="*/ 1090 w 1094"/>
                <a:gd name="T25" fmla="*/ 478 h 1094"/>
                <a:gd name="T26" fmla="*/ 1094 w 1094"/>
                <a:gd name="T27" fmla="*/ 547 h 1094"/>
                <a:gd name="T28" fmla="*/ 547 w 1094"/>
                <a:gd name="T29" fmla="*/ 1094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4" h="1094">
                  <a:moveTo>
                    <a:pt x="547" y="1094"/>
                  </a:moveTo>
                  <a:cubicBezTo>
                    <a:pt x="245" y="1094"/>
                    <a:pt x="0" y="849"/>
                    <a:pt x="0" y="547"/>
                  </a:cubicBezTo>
                  <a:cubicBezTo>
                    <a:pt x="0" y="246"/>
                    <a:pt x="245" y="0"/>
                    <a:pt x="547" y="0"/>
                  </a:cubicBezTo>
                  <a:cubicBezTo>
                    <a:pt x="629" y="0"/>
                    <a:pt x="708" y="18"/>
                    <a:pt x="781" y="53"/>
                  </a:cubicBezTo>
                  <a:cubicBezTo>
                    <a:pt x="806" y="65"/>
                    <a:pt x="817" y="95"/>
                    <a:pt x="805" y="120"/>
                  </a:cubicBezTo>
                  <a:cubicBezTo>
                    <a:pt x="793" y="145"/>
                    <a:pt x="764" y="156"/>
                    <a:pt x="738" y="144"/>
                  </a:cubicBezTo>
                  <a:cubicBezTo>
                    <a:pt x="678" y="115"/>
                    <a:pt x="614" y="101"/>
                    <a:pt x="547" y="101"/>
                  </a:cubicBezTo>
                  <a:cubicBezTo>
                    <a:pt x="301" y="101"/>
                    <a:pt x="100" y="301"/>
                    <a:pt x="100" y="547"/>
                  </a:cubicBezTo>
                  <a:cubicBezTo>
                    <a:pt x="100" y="794"/>
                    <a:pt x="301" y="994"/>
                    <a:pt x="547" y="994"/>
                  </a:cubicBezTo>
                  <a:cubicBezTo>
                    <a:pt x="793" y="994"/>
                    <a:pt x="994" y="794"/>
                    <a:pt x="994" y="547"/>
                  </a:cubicBezTo>
                  <a:cubicBezTo>
                    <a:pt x="994" y="528"/>
                    <a:pt x="993" y="509"/>
                    <a:pt x="990" y="491"/>
                  </a:cubicBezTo>
                  <a:cubicBezTo>
                    <a:pt x="987" y="463"/>
                    <a:pt x="1006" y="438"/>
                    <a:pt x="1034" y="435"/>
                  </a:cubicBezTo>
                  <a:cubicBezTo>
                    <a:pt x="1061" y="431"/>
                    <a:pt x="1086" y="451"/>
                    <a:pt x="1090" y="478"/>
                  </a:cubicBezTo>
                  <a:cubicBezTo>
                    <a:pt x="1093" y="501"/>
                    <a:pt x="1094" y="524"/>
                    <a:pt x="1094" y="547"/>
                  </a:cubicBezTo>
                  <a:cubicBezTo>
                    <a:pt x="1094" y="849"/>
                    <a:pt x="849" y="1094"/>
                    <a:pt x="547" y="10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C5F63F81-728E-8718-211B-51370690F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1863" y="1304925"/>
              <a:ext cx="3654425" cy="2905125"/>
            </a:xfrm>
            <a:custGeom>
              <a:avLst/>
              <a:gdLst>
                <a:gd name="T0" fmla="*/ 0 w 2302"/>
                <a:gd name="T1" fmla="*/ 1107 h 1830"/>
                <a:gd name="T2" fmla="*/ 256 w 2302"/>
                <a:gd name="T3" fmla="*/ 846 h 1830"/>
                <a:gd name="T4" fmla="*/ 725 w 2302"/>
                <a:gd name="T5" fmla="*/ 1309 h 1830"/>
                <a:gd name="T6" fmla="*/ 2039 w 2302"/>
                <a:gd name="T7" fmla="*/ 0 h 1830"/>
                <a:gd name="T8" fmla="*/ 2302 w 2302"/>
                <a:gd name="T9" fmla="*/ 261 h 1830"/>
                <a:gd name="T10" fmla="*/ 725 w 2302"/>
                <a:gd name="T11" fmla="*/ 1830 h 1830"/>
                <a:gd name="T12" fmla="*/ 0 w 2302"/>
                <a:gd name="T13" fmla="*/ 1107 h 1830"/>
                <a:gd name="T14" fmla="*/ 0 w 2302"/>
                <a:gd name="T15" fmla="*/ 1107 h 1830"/>
                <a:gd name="T16" fmla="*/ 0 w 2302"/>
                <a:gd name="T17" fmla="*/ 1107 h 1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2" h="1830">
                  <a:moveTo>
                    <a:pt x="0" y="1107"/>
                  </a:moveTo>
                  <a:lnTo>
                    <a:pt x="256" y="846"/>
                  </a:lnTo>
                  <a:lnTo>
                    <a:pt x="725" y="1309"/>
                  </a:lnTo>
                  <a:lnTo>
                    <a:pt x="2039" y="0"/>
                  </a:lnTo>
                  <a:lnTo>
                    <a:pt x="2302" y="261"/>
                  </a:lnTo>
                  <a:lnTo>
                    <a:pt x="725" y="1830"/>
                  </a:lnTo>
                  <a:lnTo>
                    <a:pt x="0" y="1107"/>
                  </a:lnTo>
                  <a:lnTo>
                    <a:pt x="0" y="1107"/>
                  </a:lnTo>
                  <a:lnTo>
                    <a:pt x="0" y="1107"/>
                  </a:lnTo>
                  <a:close/>
                </a:path>
              </a:pathLst>
            </a:custGeom>
            <a:solidFill>
              <a:srgbClr val="1F82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CBED327-239A-8EE9-E10A-ACE02C970F9F}"/>
              </a:ext>
            </a:extLst>
          </p:cNvPr>
          <p:cNvSpPr txBox="1"/>
          <p:nvPr/>
        </p:nvSpPr>
        <p:spPr>
          <a:xfrm>
            <a:off x="806128" y="1797240"/>
            <a:ext cx="1139254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사건 접수 시 신속하게 처리하되</a:t>
            </a:r>
            <a:r>
              <a:rPr kumimoji="0" lang="en-US" altLang="ko-KR" sz="20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</a:t>
            </a:r>
            <a:r>
              <a:rPr kumimoji="0" lang="ko-KR" altLang="en-US" sz="20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상담을 통해 피해자의 의사를 확인하고</a:t>
            </a:r>
            <a:r>
              <a:rPr kumimoji="0" lang="en-US" altLang="ko-KR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그 의사에 따라 처리방식을 결정</a:t>
            </a:r>
            <a:endParaRPr kumimoji="0" lang="ko-KR" altLang="en-US" sz="20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100000">
                    <a:prstClr val="black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063BA4C3-8961-6C95-E3BD-465A9E1C5368}"/>
              </a:ext>
            </a:extLst>
          </p:cNvPr>
          <p:cNvSpPr/>
          <p:nvPr/>
        </p:nvSpPr>
        <p:spPr>
          <a:xfrm>
            <a:off x="482601" y="2612571"/>
            <a:ext cx="1901023" cy="3730172"/>
          </a:xfrm>
          <a:prstGeom prst="roundRect">
            <a:avLst>
              <a:gd name="adj" fmla="val 8802"/>
            </a:avLst>
          </a:prstGeom>
          <a:solidFill>
            <a:schemeClr val="bg1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ADB4BDF7-D324-7742-5B52-C20A0F58EDD7}"/>
              </a:ext>
            </a:extLst>
          </p:cNvPr>
          <p:cNvSpPr/>
          <p:nvPr/>
        </p:nvSpPr>
        <p:spPr>
          <a:xfrm>
            <a:off x="482601" y="2612571"/>
            <a:ext cx="1900800" cy="1349830"/>
          </a:xfrm>
          <a:prstGeom prst="roundRect">
            <a:avLst>
              <a:gd name="adj" fmla="val 10151"/>
            </a:avLst>
          </a:prstGeom>
          <a:solidFill>
            <a:srgbClr val="074DB5"/>
          </a:solidFill>
          <a:ln w="25400">
            <a:solidFill>
              <a:srgbClr val="074D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F96632D-AFCA-6615-FA90-CB158A4A1B6C}"/>
              </a:ext>
            </a:extLst>
          </p:cNvPr>
          <p:cNvSpPr txBox="1"/>
          <p:nvPr/>
        </p:nvSpPr>
        <p:spPr>
          <a:xfrm>
            <a:off x="978550" y="3373649"/>
            <a:ext cx="908903" cy="45910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b="1" spc="-150"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신고 접수</a:t>
            </a:r>
            <a:endParaRPr lang="en-US" altLang="ko-KR" b="1" spc="-150">
              <a:gradFill>
                <a:gsLst>
                  <a:gs pos="100000">
                    <a:prstClr val="white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F0502020204030204"/>
              <a:ea typeface="맑은 고딕" panose="020B0503020000020004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spc="-150"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발생 </a:t>
            </a:r>
            <a:r>
              <a:rPr lang="ko-KR" altLang="en-US" sz="1100" spc="-150" dirty="0"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rPr>
              <a:t>사실인지</a:t>
            </a:r>
            <a:endParaRPr lang="en-US" altLang="ko-KR" sz="1100" spc="-150" dirty="0">
              <a:gradFill>
                <a:gsLst>
                  <a:gs pos="100000">
                    <a:prstClr val="white"/>
                  </a:gs>
                  <a:gs pos="100000">
                    <a:srgbClr val="303B4A"/>
                  </a:gs>
                </a:gsLst>
                <a:lin ang="2700000" scaled="1"/>
              </a:gra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grpSp>
        <p:nvGrpSpPr>
          <p:cNvPr id="100" name="그룹 99">
            <a:extLst>
              <a:ext uri="{FF2B5EF4-FFF2-40B4-BE49-F238E27FC236}">
                <a16:creationId xmlns:a16="http://schemas.microsoft.com/office/drawing/2014/main" id="{28F71D17-6940-43CE-F6A0-5B99A33122C7}"/>
              </a:ext>
            </a:extLst>
          </p:cNvPr>
          <p:cNvGrpSpPr/>
          <p:nvPr/>
        </p:nvGrpSpPr>
        <p:grpSpPr>
          <a:xfrm>
            <a:off x="582241" y="4102102"/>
            <a:ext cx="1701520" cy="2117994"/>
            <a:chOff x="582241" y="4195394"/>
            <a:chExt cx="1701520" cy="2024701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8663BB88-AF15-7270-5C25-423E9B905D43}"/>
                </a:ext>
              </a:extLst>
            </p:cNvPr>
            <p:cNvSpPr/>
            <p:nvPr/>
          </p:nvSpPr>
          <p:spPr>
            <a:xfrm>
              <a:off x="582241" y="5250662"/>
              <a:ext cx="1701520" cy="969433"/>
            </a:xfrm>
            <a:prstGeom prst="roundRect">
              <a:avLst>
                <a:gd name="adj" fmla="val 5464"/>
              </a:avLst>
            </a:prstGeom>
            <a:solidFill>
              <a:srgbClr val="75B1E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100"/>
                </a:spcBef>
              </a:pPr>
              <a:r>
                <a:rPr lang="ko-KR" altLang="en-US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chemeClr val="bg1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익명제보 등</a:t>
              </a:r>
              <a:br>
                <a:rPr lang="ko-KR" altLang="en-US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chemeClr val="bg1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</a:br>
              <a:r>
                <a:rPr lang="ko-KR" altLang="en-US" sz="1400" b="1" spc="-150">
                  <a:gradFill>
                    <a:gsLst>
                      <a:gs pos="100000">
                        <a:schemeClr val="bg1"/>
                      </a:gs>
                      <a:gs pos="100000">
                        <a:schemeClr val="bg1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사용자 인지</a:t>
              </a:r>
            </a:p>
          </p:txBody>
        </p:sp>
        <p:sp>
          <p:nvSpPr>
            <p:cNvPr id="99" name="사각형: 둥근 모서리 98">
              <a:extLst>
                <a:ext uri="{FF2B5EF4-FFF2-40B4-BE49-F238E27FC236}">
                  <a16:creationId xmlns:a16="http://schemas.microsoft.com/office/drawing/2014/main" id="{49463E39-B396-7890-28D0-735450D15849}"/>
                </a:ext>
              </a:extLst>
            </p:cNvPr>
            <p:cNvSpPr/>
            <p:nvPr/>
          </p:nvSpPr>
          <p:spPr>
            <a:xfrm>
              <a:off x="582241" y="4195394"/>
              <a:ext cx="1701520" cy="969433"/>
            </a:xfrm>
            <a:prstGeom prst="roundRect">
              <a:avLst>
                <a:gd name="adj" fmla="val 5464"/>
              </a:avLst>
            </a:prstGeom>
            <a:solidFill>
              <a:srgbClr val="75B1E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100"/>
                </a:spcBef>
              </a:pPr>
              <a:r>
                <a:rPr lang="ko-KR" altLang="en-US" sz="1400" b="1" spc="-150" dirty="0">
                  <a:gradFill>
                    <a:gsLst>
                      <a:gs pos="100000">
                        <a:schemeClr val="bg1"/>
                      </a:gs>
                      <a:gs pos="100000">
                        <a:schemeClr val="bg1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피해자 </a:t>
              </a:r>
              <a:r>
                <a:rPr lang="en-US" altLang="ko-KR" sz="1400" b="1" spc="-150" dirty="0">
                  <a:gradFill>
                    <a:gsLst>
                      <a:gs pos="100000">
                        <a:schemeClr val="bg1"/>
                      </a:gs>
                      <a:gs pos="100000">
                        <a:schemeClr val="bg1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/ </a:t>
              </a:r>
            </a:p>
            <a:p>
              <a:pPr algn="ctr">
                <a:spcBef>
                  <a:spcPts val="100"/>
                </a:spcBef>
              </a:pPr>
              <a:r>
                <a:rPr lang="ko-KR" altLang="en-US" sz="1400" b="1" spc="-150" dirty="0">
                  <a:gradFill>
                    <a:gsLst>
                      <a:gs pos="100000">
                        <a:schemeClr val="bg1"/>
                      </a:gs>
                      <a:gs pos="100000">
                        <a:schemeClr val="bg1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제</a:t>
              </a:r>
              <a:r>
                <a:rPr lang="en-US" altLang="ko-KR" sz="1400" b="1" spc="-150" dirty="0">
                  <a:gradFill>
                    <a:gsLst>
                      <a:gs pos="100000">
                        <a:schemeClr val="bg1"/>
                      </a:gs>
                      <a:gs pos="100000">
                        <a:schemeClr val="bg1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3</a:t>
              </a:r>
              <a:r>
                <a:rPr lang="ko-KR" altLang="en-US" sz="1400" b="1" spc="-150" dirty="0">
                  <a:gradFill>
                    <a:gsLst>
                      <a:gs pos="100000">
                        <a:schemeClr val="bg1"/>
                      </a:gs>
                      <a:gs pos="100000">
                        <a:schemeClr val="bg1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자 신고</a:t>
              </a:r>
            </a:p>
          </p:txBody>
        </p:sp>
      </p:grpSp>
      <p:grpSp>
        <p:nvGrpSpPr>
          <p:cNvPr id="63" name="그룹 62">
            <a:extLst>
              <a:ext uri="{FF2B5EF4-FFF2-40B4-BE49-F238E27FC236}">
                <a16:creationId xmlns:a16="http://schemas.microsoft.com/office/drawing/2014/main" id="{511D938B-2C45-DEDB-2878-060CC6F66983}"/>
              </a:ext>
            </a:extLst>
          </p:cNvPr>
          <p:cNvGrpSpPr/>
          <p:nvPr/>
        </p:nvGrpSpPr>
        <p:grpSpPr>
          <a:xfrm>
            <a:off x="2813878" y="2612571"/>
            <a:ext cx="1901023" cy="3730172"/>
            <a:chOff x="482601" y="2612571"/>
            <a:chExt cx="1901023" cy="3730172"/>
          </a:xfrm>
        </p:grpSpPr>
        <p:sp>
          <p:nvSpPr>
            <p:cNvPr id="64" name="사각형: 둥근 모서리 63">
              <a:extLst>
                <a:ext uri="{FF2B5EF4-FFF2-40B4-BE49-F238E27FC236}">
                  <a16:creationId xmlns:a16="http://schemas.microsoft.com/office/drawing/2014/main" id="{7D76A8E5-3E9A-350A-7E55-3D51D0ACF25D}"/>
                </a:ext>
              </a:extLst>
            </p:cNvPr>
            <p:cNvSpPr/>
            <p:nvPr/>
          </p:nvSpPr>
          <p:spPr>
            <a:xfrm>
              <a:off x="482601" y="2612571"/>
              <a:ext cx="1901023" cy="3730172"/>
            </a:xfrm>
            <a:prstGeom prst="roundRect">
              <a:avLst>
                <a:gd name="adj" fmla="val 8802"/>
              </a:avLst>
            </a:prstGeom>
            <a:solidFill>
              <a:srgbClr val="FFEBE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5" name="사각형: 둥근 모서리 64">
              <a:extLst>
                <a:ext uri="{FF2B5EF4-FFF2-40B4-BE49-F238E27FC236}">
                  <a16:creationId xmlns:a16="http://schemas.microsoft.com/office/drawing/2014/main" id="{498DF830-7AE9-0655-AD20-694E6D5F521A}"/>
                </a:ext>
              </a:extLst>
            </p:cNvPr>
            <p:cNvSpPr/>
            <p:nvPr/>
          </p:nvSpPr>
          <p:spPr>
            <a:xfrm>
              <a:off x="482601" y="2612571"/>
              <a:ext cx="1900800" cy="1349830"/>
            </a:xfrm>
            <a:prstGeom prst="roundRect">
              <a:avLst>
                <a:gd name="adj" fmla="val 10151"/>
              </a:avLst>
            </a:prstGeom>
            <a:solidFill>
              <a:srgbClr val="FF5050"/>
            </a:solidFill>
            <a:ln w="25400"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36B2D5A8-E37D-F7CC-EFA3-8D3CAC4B4EE4}"/>
                </a:ext>
              </a:extLst>
            </p:cNvPr>
            <p:cNvSpPr txBox="1"/>
            <p:nvPr/>
          </p:nvSpPr>
          <p:spPr>
            <a:xfrm>
              <a:off x="778174" y="3270440"/>
              <a:ext cx="1309654" cy="6283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상담 진행</a:t>
              </a:r>
              <a:endParaRPr kumimoji="0" lang="en-US" altLang="ko-KR" sz="18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피해자 요구를 바탕으로 </a:t>
              </a:r>
              <a:br>
                <a:rPr kumimoji="0" lang="ko-KR" altLang="en-US" sz="11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</a:br>
              <a:r>
                <a:rPr kumimoji="0" lang="ko-KR" altLang="en-US" sz="1100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해결방식 결정</a:t>
              </a:r>
            </a:p>
          </p:txBody>
        </p:sp>
        <p:grpSp>
          <p:nvGrpSpPr>
            <p:cNvPr id="67" name="그룹 66">
              <a:extLst>
                <a:ext uri="{FF2B5EF4-FFF2-40B4-BE49-F238E27FC236}">
                  <a16:creationId xmlns:a16="http://schemas.microsoft.com/office/drawing/2014/main" id="{496AF973-B818-31C0-1E78-4CB1C432D3D1}"/>
                </a:ext>
              </a:extLst>
            </p:cNvPr>
            <p:cNvGrpSpPr/>
            <p:nvPr/>
          </p:nvGrpSpPr>
          <p:grpSpPr>
            <a:xfrm>
              <a:off x="582241" y="4102101"/>
              <a:ext cx="1701520" cy="2117994"/>
              <a:chOff x="582241" y="4159871"/>
              <a:chExt cx="1701520" cy="2239400"/>
            </a:xfrm>
            <a:solidFill>
              <a:schemeClr val="bg1"/>
            </a:solidFill>
          </p:grpSpPr>
          <p:sp>
            <p:nvSpPr>
              <p:cNvPr id="68" name="사각형: 둥근 모서리 67">
                <a:extLst>
                  <a:ext uri="{FF2B5EF4-FFF2-40B4-BE49-F238E27FC236}">
                    <a16:creationId xmlns:a16="http://schemas.microsoft.com/office/drawing/2014/main" id="{531292FB-7F56-EDAE-0541-78BCCE65F219}"/>
                  </a:ext>
                </a:extLst>
              </p:cNvPr>
              <p:cNvSpPr/>
              <p:nvPr/>
            </p:nvSpPr>
            <p:spPr>
              <a:xfrm>
                <a:off x="582241" y="4159871"/>
                <a:ext cx="1701520" cy="664599"/>
              </a:xfrm>
              <a:prstGeom prst="roundRect">
                <a:avLst>
                  <a:gd name="adj" fmla="val 9394"/>
                </a:avLst>
              </a:prstGeom>
              <a:solidFill>
                <a:srgbClr val="FF5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chemeClr val="bg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행위자의 사과 요구</a:t>
                </a:r>
                <a:endParaRPr kumimoji="0" lang="en-US" altLang="ko-KR" sz="14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69" name="사각형: 둥근 모서리 68">
                <a:extLst>
                  <a:ext uri="{FF2B5EF4-FFF2-40B4-BE49-F238E27FC236}">
                    <a16:creationId xmlns:a16="http://schemas.microsoft.com/office/drawing/2014/main" id="{54BEB199-5526-1022-37FF-2883765D23E3}"/>
                  </a:ext>
                </a:extLst>
              </p:cNvPr>
              <p:cNvSpPr/>
              <p:nvPr/>
            </p:nvSpPr>
            <p:spPr>
              <a:xfrm>
                <a:off x="582241" y="4947272"/>
                <a:ext cx="1701520" cy="664599"/>
              </a:xfrm>
              <a:prstGeom prst="roundRect">
                <a:avLst>
                  <a:gd name="adj" fmla="val 9394"/>
                </a:avLst>
              </a:prstGeom>
              <a:solidFill>
                <a:srgbClr val="FF5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chemeClr val="bg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정식 신고</a:t>
                </a:r>
              </a:p>
            </p:txBody>
          </p:sp>
          <p:sp>
            <p:nvSpPr>
              <p:cNvPr id="70" name="사각형: 둥근 모서리 69">
                <a:extLst>
                  <a:ext uri="{FF2B5EF4-FFF2-40B4-BE49-F238E27FC236}">
                    <a16:creationId xmlns:a16="http://schemas.microsoft.com/office/drawing/2014/main" id="{72160955-0BD8-4D7F-22C6-B54F331A0906}"/>
                  </a:ext>
                </a:extLst>
              </p:cNvPr>
              <p:cNvSpPr/>
              <p:nvPr/>
            </p:nvSpPr>
            <p:spPr>
              <a:xfrm>
                <a:off x="582241" y="5734672"/>
                <a:ext cx="1701520" cy="664599"/>
              </a:xfrm>
              <a:prstGeom prst="roundRect">
                <a:avLst>
                  <a:gd name="adj" fmla="val 9394"/>
                </a:avLst>
              </a:prstGeom>
              <a:solidFill>
                <a:srgbClr val="FF5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chemeClr val="bg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보호조치 </a:t>
                </a:r>
                <a:endParaRPr kumimoji="0" lang="en-US" altLang="ko-KR" sz="14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chemeClr val="bg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요구사항 확인</a:t>
                </a:r>
                <a:endParaRPr kumimoji="0" lang="en-US" altLang="ko-KR" sz="14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</p:grpSp>
      <p:grpSp>
        <p:nvGrpSpPr>
          <p:cNvPr id="71" name="그룹 70">
            <a:extLst>
              <a:ext uri="{FF2B5EF4-FFF2-40B4-BE49-F238E27FC236}">
                <a16:creationId xmlns:a16="http://schemas.microsoft.com/office/drawing/2014/main" id="{31A430C5-4BA1-76BB-A9BE-4643496DBBE7}"/>
              </a:ext>
            </a:extLst>
          </p:cNvPr>
          <p:cNvGrpSpPr/>
          <p:nvPr/>
        </p:nvGrpSpPr>
        <p:grpSpPr>
          <a:xfrm>
            <a:off x="5145378" y="2612571"/>
            <a:ext cx="1901023" cy="3730172"/>
            <a:chOff x="482601" y="2612571"/>
            <a:chExt cx="1901023" cy="3730172"/>
          </a:xfrm>
        </p:grpSpPr>
        <p:sp>
          <p:nvSpPr>
            <p:cNvPr id="72" name="사각형: 둥근 모서리 71">
              <a:extLst>
                <a:ext uri="{FF2B5EF4-FFF2-40B4-BE49-F238E27FC236}">
                  <a16:creationId xmlns:a16="http://schemas.microsoft.com/office/drawing/2014/main" id="{F82CB186-590A-7D04-5E92-CF66631CE357}"/>
                </a:ext>
              </a:extLst>
            </p:cNvPr>
            <p:cNvSpPr/>
            <p:nvPr/>
          </p:nvSpPr>
          <p:spPr>
            <a:xfrm>
              <a:off x="482601" y="2612571"/>
              <a:ext cx="1901023" cy="3730172"/>
            </a:xfrm>
            <a:prstGeom prst="roundRect">
              <a:avLst>
                <a:gd name="adj" fmla="val 8802"/>
              </a:avLst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73" name="사각형: 둥근 모서리 72">
              <a:extLst>
                <a:ext uri="{FF2B5EF4-FFF2-40B4-BE49-F238E27FC236}">
                  <a16:creationId xmlns:a16="http://schemas.microsoft.com/office/drawing/2014/main" id="{D143176D-106F-FF47-16E8-AF6CC1D5D06D}"/>
                </a:ext>
              </a:extLst>
            </p:cNvPr>
            <p:cNvSpPr/>
            <p:nvPr/>
          </p:nvSpPr>
          <p:spPr>
            <a:xfrm>
              <a:off x="482601" y="2612571"/>
              <a:ext cx="1900800" cy="1349830"/>
            </a:xfrm>
            <a:prstGeom prst="roundRect">
              <a:avLst>
                <a:gd name="adj" fmla="val 10151"/>
              </a:avLst>
            </a:prstGeom>
            <a:solidFill>
              <a:srgbClr val="074DB5"/>
            </a:solidFill>
            <a:ln w="25400">
              <a:solidFill>
                <a:srgbClr val="074D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0C47A1ED-0B59-D858-C40B-81D7FE111D17}"/>
                </a:ext>
              </a:extLst>
            </p:cNvPr>
            <p:cNvSpPr txBox="1"/>
            <p:nvPr/>
          </p:nvSpPr>
          <p:spPr>
            <a:xfrm>
              <a:off x="978551" y="3511740"/>
              <a:ext cx="908903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조사 진행</a:t>
              </a:r>
            </a:p>
          </p:txBody>
        </p:sp>
        <p:grpSp>
          <p:nvGrpSpPr>
            <p:cNvPr id="75" name="그룹 74">
              <a:extLst>
                <a:ext uri="{FF2B5EF4-FFF2-40B4-BE49-F238E27FC236}">
                  <a16:creationId xmlns:a16="http://schemas.microsoft.com/office/drawing/2014/main" id="{E2330837-D898-0475-BB91-61C3DBF5D617}"/>
                </a:ext>
              </a:extLst>
            </p:cNvPr>
            <p:cNvGrpSpPr/>
            <p:nvPr/>
          </p:nvGrpSpPr>
          <p:grpSpPr>
            <a:xfrm>
              <a:off x="582241" y="4102101"/>
              <a:ext cx="1701520" cy="2117994"/>
              <a:chOff x="582241" y="4159871"/>
              <a:chExt cx="1701520" cy="2239400"/>
            </a:xfrm>
            <a:solidFill>
              <a:schemeClr val="bg1"/>
            </a:solidFill>
          </p:grpSpPr>
          <p:sp>
            <p:nvSpPr>
              <p:cNvPr id="76" name="사각형: 둥근 모서리 75">
                <a:extLst>
                  <a:ext uri="{FF2B5EF4-FFF2-40B4-BE49-F238E27FC236}">
                    <a16:creationId xmlns:a16="http://schemas.microsoft.com/office/drawing/2014/main" id="{037C96BD-97A4-58E3-ED6D-52CA3C03A487}"/>
                  </a:ext>
                </a:extLst>
              </p:cNvPr>
              <p:cNvSpPr/>
              <p:nvPr/>
            </p:nvSpPr>
            <p:spPr>
              <a:xfrm>
                <a:off x="582241" y="4159871"/>
                <a:ext cx="1701520" cy="664599"/>
              </a:xfrm>
              <a:prstGeom prst="roundRect">
                <a:avLst>
                  <a:gd name="adj" fmla="val 9394"/>
                </a:avLst>
              </a:prstGeom>
              <a:solidFill>
                <a:srgbClr val="75B1E7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100"/>
                  </a:spcBef>
                </a:pPr>
                <a:r>
                  <a:rPr lang="ko-KR" altLang="en-US" sz="1400" b="1" spc="-150" dirty="0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  <a:latin typeface="맑은 고딕" panose="020F0502020204030204"/>
                    <a:ea typeface="맑은 고딕" panose="020B0503020000020004" pitchFamily="50" charset="-127"/>
                  </a:rPr>
                  <a:t>약식조사 후</a:t>
                </a:r>
                <a:br>
                  <a:rPr lang="ko-KR" altLang="en-US" sz="1400" b="1" spc="-150" dirty="0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  <a:latin typeface="맑은 고딕" panose="020F0502020204030204"/>
                    <a:ea typeface="맑은 고딕" panose="020B0503020000020004" pitchFamily="50" charset="-127"/>
                  </a:rPr>
                </a:br>
                <a:r>
                  <a:rPr lang="ko-KR" altLang="en-US" sz="1400" b="1" spc="-150" dirty="0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  <a:latin typeface="맑은 고딕" panose="020F0502020204030204"/>
                    <a:ea typeface="맑은 고딕" panose="020B0503020000020004" pitchFamily="50" charset="-127"/>
                  </a:rPr>
                  <a:t>사용자 보고</a:t>
                </a:r>
              </a:p>
            </p:txBody>
          </p:sp>
          <p:sp>
            <p:nvSpPr>
              <p:cNvPr id="77" name="사각형: 둥근 모서리 76">
                <a:extLst>
                  <a:ext uri="{FF2B5EF4-FFF2-40B4-BE49-F238E27FC236}">
                    <a16:creationId xmlns:a16="http://schemas.microsoft.com/office/drawing/2014/main" id="{BC4471BA-DE69-745F-FC8E-25428AFB72ED}"/>
                  </a:ext>
                </a:extLst>
              </p:cNvPr>
              <p:cNvSpPr/>
              <p:nvPr/>
            </p:nvSpPr>
            <p:spPr>
              <a:xfrm>
                <a:off x="582241" y="4947272"/>
                <a:ext cx="1701520" cy="664599"/>
              </a:xfrm>
              <a:prstGeom prst="roundRect">
                <a:avLst>
                  <a:gd name="adj" fmla="val 9394"/>
                </a:avLst>
              </a:prstGeom>
              <a:solidFill>
                <a:srgbClr val="75B1E7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100"/>
                  </a:spcBef>
                </a:pPr>
                <a:r>
                  <a:rPr lang="ko-KR" altLang="en-US" sz="1400" b="1" spc="-150" dirty="0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  <a:latin typeface="맑은 고딕" panose="020F0502020204030204"/>
                    <a:ea typeface="맑은 고딕" panose="020B0503020000020004" pitchFamily="50" charset="-127"/>
                  </a:rPr>
                  <a:t>절차 규정에 따른 </a:t>
                </a:r>
                <a:endParaRPr lang="en-US" altLang="ko-KR" sz="1400" b="1" spc="-150" dirty="0">
                  <a:gradFill>
                    <a:gsLst>
                      <a:gs pos="100000">
                        <a:schemeClr val="bg1"/>
                      </a:gs>
                      <a:gs pos="100000">
                        <a:schemeClr val="bg1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algn="ctr">
                  <a:spcBef>
                    <a:spcPts val="100"/>
                  </a:spcBef>
                </a:pPr>
                <a:r>
                  <a:rPr lang="ko-KR" altLang="en-US" sz="1400" b="1" spc="-150" dirty="0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  <a:latin typeface="맑은 고딕" panose="020F0502020204030204"/>
                    <a:ea typeface="맑은 고딕" panose="020B0503020000020004" pitchFamily="50" charset="-127"/>
                  </a:rPr>
                  <a:t>정식 조사</a:t>
                </a:r>
              </a:p>
            </p:txBody>
          </p:sp>
          <p:sp>
            <p:nvSpPr>
              <p:cNvPr id="78" name="사각형: 둥근 모서리 77">
                <a:extLst>
                  <a:ext uri="{FF2B5EF4-FFF2-40B4-BE49-F238E27FC236}">
                    <a16:creationId xmlns:a16="http://schemas.microsoft.com/office/drawing/2014/main" id="{AA8BFDB6-6A97-D1F9-CD6E-510A9AA8315F}"/>
                  </a:ext>
                </a:extLst>
              </p:cNvPr>
              <p:cNvSpPr/>
              <p:nvPr/>
            </p:nvSpPr>
            <p:spPr>
              <a:xfrm>
                <a:off x="582241" y="5734672"/>
                <a:ext cx="1701520" cy="664599"/>
              </a:xfrm>
              <a:prstGeom prst="roundRect">
                <a:avLst>
                  <a:gd name="adj" fmla="val 9394"/>
                </a:avLst>
              </a:prstGeom>
              <a:solidFill>
                <a:srgbClr val="75B1E7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100"/>
                  </a:spcBef>
                </a:pPr>
                <a:r>
                  <a:rPr lang="ko-KR" altLang="en-US" sz="1400" b="1" spc="-150" dirty="0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  <a:latin typeface="맑은 고딕" panose="020F0502020204030204"/>
                    <a:ea typeface="맑은 고딕" panose="020B0503020000020004" pitchFamily="50" charset="-127"/>
                  </a:rPr>
                  <a:t>임시보호 조치 </a:t>
                </a:r>
              </a:p>
            </p:txBody>
          </p:sp>
        </p:grpSp>
      </p:grpSp>
      <p:grpSp>
        <p:nvGrpSpPr>
          <p:cNvPr id="79" name="그룹 78">
            <a:extLst>
              <a:ext uri="{FF2B5EF4-FFF2-40B4-BE49-F238E27FC236}">
                <a16:creationId xmlns:a16="http://schemas.microsoft.com/office/drawing/2014/main" id="{484B0FE7-6343-82D9-1B71-6601742A258B}"/>
              </a:ext>
            </a:extLst>
          </p:cNvPr>
          <p:cNvGrpSpPr/>
          <p:nvPr/>
        </p:nvGrpSpPr>
        <p:grpSpPr>
          <a:xfrm>
            <a:off x="7476878" y="2612571"/>
            <a:ext cx="1901023" cy="3730172"/>
            <a:chOff x="482601" y="2612571"/>
            <a:chExt cx="1901023" cy="3730172"/>
          </a:xfrm>
        </p:grpSpPr>
        <p:sp>
          <p:nvSpPr>
            <p:cNvPr id="80" name="사각형: 둥근 모서리 79">
              <a:extLst>
                <a:ext uri="{FF2B5EF4-FFF2-40B4-BE49-F238E27FC236}">
                  <a16:creationId xmlns:a16="http://schemas.microsoft.com/office/drawing/2014/main" id="{5A6BE74D-8823-6185-982D-F1EE81F6E427}"/>
                </a:ext>
              </a:extLst>
            </p:cNvPr>
            <p:cNvSpPr/>
            <p:nvPr/>
          </p:nvSpPr>
          <p:spPr>
            <a:xfrm>
              <a:off x="482601" y="2612571"/>
              <a:ext cx="1901023" cy="3730172"/>
            </a:xfrm>
            <a:prstGeom prst="roundRect">
              <a:avLst>
                <a:gd name="adj" fmla="val 8802"/>
              </a:avLst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81" name="사각형: 둥근 모서리 80">
              <a:extLst>
                <a:ext uri="{FF2B5EF4-FFF2-40B4-BE49-F238E27FC236}">
                  <a16:creationId xmlns:a16="http://schemas.microsoft.com/office/drawing/2014/main" id="{9DB0B024-0E9E-32A3-0FC5-826873D893EF}"/>
                </a:ext>
              </a:extLst>
            </p:cNvPr>
            <p:cNvSpPr/>
            <p:nvPr/>
          </p:nvSpPr>
          <p:spPr>
            <a:xfrm>
              <a:off x="482601" y="2612571"/>
              <a:ext cx="1900800" cy="1349830"/>
            </a:xfrm>
            <a:prstGeom prst="roundRect">
              <a:avLst>
                <a:gd name="adj" fmla="val 10151"/>
              </a:avLst>
            </a:prstGeom>
            <a:solidFill>
              <a:srgbClr val="074DB5"/>
            </a:solidFill>
            <a:ln w="25400">
              <a:solidFill>
                <a:srgbClr val="074D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2A8ED319-8FC0-618D-EBF4-4120A1F43561}"/>
                </a:ext>
              </a:extLst>
            </p:cNvPr>
            <p:cNvSpPr txBox="1"/>
            <p:nvPr/>
          </p:nvSpPr>
          <p:spPr>
            <a:xfrm>
              <a:off x="841494" y="3511740"/>
              <a:ext cx="1183016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조치 및 대응</a:t>
              </a:r>
            </a:p>
          </p:txBody>
        </p:sp>
        <p:grpSp>
          <p:nvGrpSpPr>
            <p:cNvPr id="83" name="그룹 82">
              <a:extLst>
                <a:ext uri="{FF2B5EF4-FFF2-40B4-BE49-F238E27FC236}">
                  <a16:creationId xmlns:a16="http://schemas.microsoft.com/office/drawing/2014/main" id="{D9C89F3F-F441-7876-3B64-AB435DE2C9DC}"/>
                </a:ext>
              </a:extLst>
            </p:cNvPr>
            <p:cNvGrpSpPr/>
            <p:nvPr/>
          </p:nvGrpSpPr>
          <p:grpSpPr>
            <a:xfrm>
              <a:off x="582241" y="4102101"/>
              <a:ext cx="1701520" cy="2117994"/>
              <a:chOff x="582241" y="4159871"/>
              <a:chExt cx="1701520" cy="2239400"/>
            </a:xfrm>
            <a:solidFill>
              <a:schemeClr val="bg1"/>
            </a:solidFill>
          </p:grpSpPr>
          <p:sp>
            <p:nvSpPr>
              <p:cNvPr id="84" name="사각형: 둥근 모서리 83">
                <a:extLst>
                  <a:ext uri="{FF2B5EF4-FFF2-40B4-BE49-F238E27FC236}">
                    <a16:creationId xmlns:a16="http://schemas.microsoft.com/office/drawing/2014/main" id="{06BA99E8-0117-6D25-EF89-38A6F298FD9E}"/>
                  </a:ext>
                </a:extLst>
              </p:cNvPr>
              <p:cNvSpPr/>
              <p:nvPr/>
            </p:nvSpPr>
            <p:spPr>
              <a:xfrm>
                <a:off x="582241" y="4159871"/>
                <a:ext cx="1701520" cy="664599"/>
              </a:xfrm>
              <a:prstGeom prst="roundRect">
                <a:avLst>
                  <a:gd name="adj" fmla="val 9394"/>
                </a:avLst>
              </a:prstGeom>
              <a:solidFill>
                <a:srgbClr val="75B1E7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100"/>
                  </a:spcBef>
                </a:pPr>
                <a:r>
                  <a:rPr lang="ko-KR" altLang="en-US" sz="1400" b="1" spc="-150" dirty="0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  <a:latin typeface="맑은 고딕" panose="020F0502020204030204"/>
                    <a:ea typeface="맑은 고딕" panose="020B0503020000020004" pitchFamily="50" charset="-127"/>
                  </a:rPr>
                  <a:t>당사자 간  해결</a:t>
                </a:r>
              </a:p>
            </p:txBody>
          </p:sp>
          <p:sp>
            <p:nvSpPr>
              <p:cNvPr id="85" name="사각형: 둥근 모서리 84">
                <a:extLst>
                  <a:ext uri="{FF2B5EF4-FFF2-40B4-BE49-F238E27FC236}">
                    <a16:creationId xmlns:a16="http://schemas.microsoft.com/office/drawing/2014/main" id="{80B54C16-54B2-258C-66A7-49605632384F}"/>
                  </a:ext>
                </a:extLst>
              </p:cNvPr>
              <p:cNvSpPr/>
              <p:nvPr/>
            </p:nvSpPr>
            <p:spPr>
              <a:xfrm>
                <a:off x="582241" y="4947272"/>
                <a:ext cx="1701520" cy="664599"/>
              </a:xfrm>
              <a:prstGeom prst="roundRect">
                <a:avLst>
                  <a:gd name="adj" fmla="val 9394"/>
                </a:avLst>
              </a:prstGeom>
              <a:solidFill>
                <a:srgbClr val="75B1E7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100"/>
                  </a:spcBef>
                </a:pPr>
                <a:r>
                  <a:rPr lang="ko-KR" altLang="en-US" sz="1400" b="1" spc="-150" dirty="0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  <a:latin typeface="맑은 고딕" panose="020F0502020204030204"/>
                    <a:ea typeface="맑은 고딕" panose="020B0503020000020004" pitchFamily="50" charset="-127"/>
                  </a:rPr>
                  <a:t>가해자 징계 등 규정에 따른 적절한 조치 </a:t>
                </a:r>
              </a:p>
            </p:txBody>
          </p:sp>
          <p:sp>
            <p:nvSpPr>
              <p:cNvPr id="86" name="사각형: 둥근 모서리 85">
                <a:extLst>
                  <a:ext uri="{FF2B5EF4-FFF2-40B4-BE49-F238E27FC236}">
                    <a16:creationId xmlns:a16="http://schemas.microsoft.com/office/drawing/2014/main" id="{821CDEE4-BD8C-3A78-9467-5A1D3AA361DA}"/>
                  </a:ext>
                </a:extLst>
              </p:cNvPr>
              <p:cNvSpPr/>
              <p:nvPr/>
            </p:nvSpPr>
            <p:spPr>
              <a:xfrm>
                <a:off x="582241" y="5734672"/>
                <a:ext cx="1701520" cy="664599"/>
              </a:xfrm>
              <a:prstGeom prst="roundRect">
                <a:avLst>
                  <a:gd name="adj" fmla="val 9394"/>
                </a:avLst>
              </a:prstGeom>
              <a:solidFill>
                <a:srgbClr val="75B1E7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100"/>
                  </a:spcBef>
                </a:pPr>
                <a:r>
                  <a:rPr lang="ko-KR" altLang="en-US" sz="1400" b="1" spc="-150" dirty="0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  <a:latin typeface="맑은 고딕" panose="020F0502020204030204"/>
                    <a:ea typeface="맑은 고딕" panose="020B0503020000020004" pitchFamily="50" charset="-127"/>
                  </a:rPr>
                  <a:t>피해자 대상 조치</a:t>
                </a:r>
              </a:p>
            </p:txBody>
          </p:sp>
        </p:grpSp>
      </p:grpSp>
      <p:grpSp>
        <p:nvGrpSpPr>
          <p:cNvPr id="87" name="그룹 86">
            <a:extLst>
              <a:ext uri="{FF2B5EF4-FFF2-40B4-BE49-F238E27FC236}">
                <a16:creationId xmlns:a16="http://schemas.microsoft.com/office/drawing/2014/main" id="{9CE655BB-F2A9-18C5-6D26-98F1442F65D7}"/>
              </a:ext>
            </a:extLst>
          </p:cNvPr>
          <p:cNvGrpSpPr/>
          <p:nvPr/>
        </p:nvGrpSpPr>
        <p:grpSpPr>
          <a:xfrm>
            <a:off x="9808378" y="2612571"/>
            <a:ext cx="1901023" cy="3730172"/>
            <a:chOff x="482601" y="2612571"/>
            <a:chExt cx="1901023" cy="3730172"/>
          </a:xfrm>
        </p:grpSpPr>
        <p:sp>
          <p:nvSpPr>
            <p:cNvPr id="88" name="사각형: 둥근 모서리 87">
              <a:extLst>
                <a:ext uri="{FF2B5EF4-FFF2-40B4-BE49-F238E27FC236}">
                  <a16:creationId xmlns:a16="http://schemas.microsoft.com/office/drawing/2014/main" id="{C654D900-C97E-8AD4-269F-B54C3773998C}"/>
                </a:ext>
              </a:extLst>
            </p:cNvPr>
            <p:cNvSpPr/>
            <p:nvPr/>
          </p:nvSpPr>
          <p:spPr>
            <a:xfrm>
              <a:off x="482601" y="2612571"/>
              <a:ext cx="1901023" cy="3730172"/>
            </a:xfrm>
            <a:prstGeom prst="roundRect">
              <a:avLst>
                <a:gd name="adj" fmla="val 8802"/>
              </a:avLst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89" name="사각형: 둥근 모서리 88">
              <a:extLst>
                <a:ext uri="{FF2B5EF4-FFF2-40B4-BE49-F238E27FC236}">
                  <a16:creationId xmlns:a16="http://schemas.microsoft.com/office/drawing/2014/main" id="{3D86CEC3-9B8B-DC86-9A20-6EB7B0067A5D}"/>
                </a:ext>
              </a:extLst>
            </p:cNvPr>
            <p:cNvSpPr/>
            <p:nvPr/>
          </p:nvSpPr>
          <p:spPr>
            <a:xfrm>
              <a:off x="482601" y="2612571"/>
              <a:ext cx="1900800" cy="1349830"/>
            </a:xfrm>
            <a:prstGeom prst="roundRect">
              <a:avLst>
                <a:gd name="adj" fmla="val 10151"/>
              </a:avLst>
            </a:prstGeom>
            <a:solidFill>
              <a:srgbClr val="074DB5"/>
            </a:solidFill>
            <a:ln w="25400">
              <a:solidFill>
                <a:srgbClr val="074D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8A65D10F-FCBD-D2A3-5D10-D0F1F6150037}"/>
                </a:ext>
              </a:extLst>
            </p:cNvPr>
            <p:cNvSpPr txBox="1"/>
            <p:nvPr/>
          </p:nvSpPr>
          <p:spPr>
            <a:xfrm>
              <a:off x="1009808" y="3511740"/>
              <a:ext cx="846386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모니터링</a:t>
              </a:r>
            </a:p>
          </p:txBody>
        </p:sp>
        <p:grpSp>
          <p:nvGrpSpPr>
            <p:cNvPr id="91" name="그룹 90">
              <a:extLst>
                <a:ext uri="{FF2B5EF4-FFF2-40B4-BE49-F238E27FC236}">
                  <a16:creationId xmlns:a16="http://schemas.microsoft.com/office/drawing/2014/main" id="{F13BE87E-8A6D-013A-0043-C01B11BC740B}"/>
                </a:ext>
              </a:extLst>
            </p:cNvPr>
            <p:cNvGrpSpPr/>
            <p:nvPr/>
          </p:nvGrpSpPr>
          <p:grpSpPr>
            <a:xfrm>
              <a:off x="582241" y="4102101"/>
              <a:ext cx="1701520" cy="2117994"/>
              <a:chOff x="582241" y="4159871"/>
              <a:chExt cx="1701520" cy="2239400"/>
            </a:xfrm>
            <a:solidFill>
              <a:schemeClr val="bg1"/>
            </a:solidFill>
          </p:grpSpPr>
          <p:sp>
            <p:nvSpPr>
              <p:cNvPr id="92" name="사각형: 둥근 모서리 91">
                <a:extLst>
                  <a:ext uri="{FF2B5EF4-FFF2-40B4-BE49-F238E27FC236}">
                    <a16:creationId xmlns:a16="http://schemas.microsoft.com/office/drawing/2014/main" id="{51F04AE5-2B06-4F62-FE19-96CBBC16A8FD}"/>
                  </a:ext>
                </a:extLst>
              </p:cNvPr>
              <p:cNvSpPr/>
              <p:nvPr/>
            </p:nvSpPr>
            <p:spPr>
              <a:xfrm>
                <a:off x="582241" y="4159871"/>
                <a:ext cx="1701520" cy="664599"/>
              </a:xfrm>
              <a:prstGeom prst="roundRect">
                <a:avLst>
                  <a:gd name="adj" fmla="val 9394"/>
                </a:avLst>
              </a:prstGeom>
              <a:solidFill>
                <a:srgbClr val="0D82D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피해자 지원</a:t>
                </a:r>
              </a:p>
            </p:txBody>
          </p:sp>
          <p:sp>
            <p:nvSpPr>
              <p:cNvPr id="93" name="사각형: 둥근 모서리 92">
                <a:extLst>
                  <a:ext uri="{FF2B5EF4-FFF2-40B4-BE49-F238E27FC236}">
                    <a16:creationId xmlns:a16="http://schemas.microsoft.com/office/drawing/2014/main" id="{0D2C0D97-4910-1987-C513-494A2E0F207D}"/>
                  </a:ext>
                </a:extLst>
              </p:cNvPr>
              <p:cNvSpPr/>
              <p:nvPr/>
            </p:nvSpPr>
            <p:spPr>
              <a:xfrm>
                <a:off x="582241" y="4947272"/>
                <a:ext cx="1701520" cy="664599"/>
              </a:xfrm>
              <a:prstGeom prst="roundRect">
                <a:avLst>
                  <a:gd name="adj" fmla="val 9394"/>
                </a:avLst>
              </a:prstGeom>
              <a:solidFill>
                <a:srgbClr val="0D82D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재발방지 대책 수립</a:t>
                </a:r>
              </a:p>
            </p:txBody>
          </p:sp>
          <p:sp>
            <p:nvSpPr>
              <p:cNvPr id="94" name="사각형: 둥근 모서리 93">
                <a:extLst>
                  <a:ext uri="{FF2B5EF4-FFF2-40B4-BE49-F238E27FC236}">
                    <a16:creationId xmlns:a16="http://schemas.microsoft.com/office/drawing/2014/main" id="{2C4D7AD5-C791-D75C-127A-32B83F5952AA}"/>
                  </a:ext>
                </a:extLst>
              </p:cNvPr>
              <p:cNvSpPr/>
              <p:nvPr/>
            </p:nvSpPr>
            <p:spPr>
              <a:xfrm>
                <a:off x="582241" y="5734672"/>
                <a:ext cx="1701520" cy="664599"/>
              </a:xfrm>
              <a:prstGeom prst="roundRect">
                <a:avLst>
                  <a:gd name="adj" fmla="val 9394"/>
                </a:avLst>
              </a:prstGeom>
              <a:solidFill>
                <a:srgbClr val="0D82D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조직문화개선</a:t>
                </a:r>
              </a:p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rPr>
                  <a:t>및 재발방지</a:t>
                </a:r>
              </a:p>
            </p:txBody>
          </p:sp>
        </p:grpSp>
      </p:grpSp>
      <p:cxnSp>
        <p:nvCxnSpPr>
          <p:cNvPr id="102" name="직선 연결선 101">
            <a:extLst>
              <a:ext uri="{FF2B5EF4-FFF2-40B4-BE49-F238E27FC236}">
                <a16:creationId xmlns:a16="http://schemas.microsoft.com/office/drawing/2014/main" id="{8E96EFCC-A521-D2FF-88F4-6B5F207FF8A0}"/>
              </a:ext>
            </a:extLst>
          </p:cNvPr>
          <p:cNvCxnSpPr>
            <a:stCxn id="68" idx="3"/>
            <a:endCxn id="76" idx="1"/>
          </p:cNvCxnSpPr>
          <p:nvPr/>
        </p:nvCxnSpPr>
        <p:spPr>
          <a:xfrm>
            <a:off x="4615038" y="4416386"/>
            <a:ext cx="629980" cy="0"/>
          </a:xfrm>
          <a:prstGeom prst="line">
            <a:avLst/>
          </a:prstGeom>
          <a:grpFill/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4" name="직선 연결선 103">
            <a:extLst>
              <a:ext uri="{FF2B5EF4-FFF2-40B4-BE49-F238E27FC236}">
                <a16:creationId xmlns:a16="http://schemas.microsoft.com/office/drawing/2014/main" id="{561D4BBE-92EB-1C38-E372-CEFC2B5D6224}"/>
              </a:ext>
            </a:extLst>
          </p:cNvPr>
          <p:cNvCxnSpPr>
            <a:cxnSpLocks/>
            <a:stCxn id="76" idx="3"/>
            <a:endCxn id="84" idx="1"/>
          </p:cNvCxnSpPr>
          <p:nvPr/>
        </p:nvCxnSpPr>
        <p:spPr>
          <a:xfrm>
            <a:off x="6946538" y="4416386"/>
            <a:ext cx="629980" cy="0"/>
          </a:xfrm>
          <a:prstGeom prst="line">
            <a:avLst/>
          </a:prstGeom>
          <a:grpFill/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7" name="직선 연결선 106">
            <a:extLst>
              <a:ext uri="{FF2B5EF4-FFF2-40B4-BE49-F238E27FC236}">
                <a16:creationId xmlns:a16="http://schemas.microsoft.com/office/drawing/2014/main" id="{4B7D3B82-F704-40CC-072A-2362ED2E3333}"/>
              </a:ext>
            </a:extLst>
          </p:cNvPr>
          <p:cNvCxnSpPr>
            <a:stCxn id="69" idx="3"/>
            <a:endCxn id="77" idx="1"/>
          </p:cNvCxnSpPr>
          <p:nvPr/>
        </p:nvCxnSpPr>
        <p:spPr>
          <a:xfrm>
            <a:off x="4615038" y="5161099"/>
            <a:ext cx="629980" cy="0"/>
          </a:xfrm>
          <a:prstGeom prst="line">
            <a:avLst/>
          </a:prstGeom>
          <a:grpFill/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AD4627EE-84BB-D721-72A0-7908220ED679}"/>
              </a:ext>
            </a:extLst>
          </p:cNvPr>
          <p:cNvCxnSpPr>
            <a:stCxn id="70" idx="3"/>
            <a:endCxn id="78" idx="1"/>
          </p:cNvCxnSpPr>
          <p:nvPr/>
        </p:nvCxnSpPr>
        <p:spPr>
          <a:xfrm>
            <a:off x="4615038" y="5905811"/>
            <a:ext cx="629980" cy="0"/>
          </a:xfrm>
          <a:prstGeom prst="line">
            <a:avLst/>
          </a:prstGeom>
          <a:grpFill/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1" name="직선 연결선 110">
            <a:extLst>
              <a:ext uri="{FF2B5EF4-FFF2-40B4-BE49-F238E27FC236}">
                <a16:creationId xmlns:a16="http://schemas.microsoft.com/office/drawing/2014/main" id="{4C9043EA-5C19-1776-1B64-CB627B9E669C}"/>
              </a:ext>
            </a:extLst>
          </p:cNvPr>
          <p:cNvCxnSpPr>
            <a:stCxn id="77" idx="3"/>
            <a:endCxn id="85" idx="1"/>
          </p:cNvCxnSpPr>
          <p:nvPr/>
        </p:nvCxnSpPr>
        <p:spPr>
          <a:xfrm>
            <a:off x="6946538" y="5161099"/>
            <a:ext cx="629980" cy="0"/>
          </a:xfrm>
          <a:prstGeom prst="line">
            <a:avLst/>
          </a:prstGeom>
          <a:grpFill/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3" name="직선 연결선 112">
            <a:extLst>
              <a:ext uri="{FF2B5EF4-FFF2-40B4-BE49-F238E27FC236}">
                <a16:creationId xmlns:a16="http://schemas.microsoft.com/office/drawing/2014/main" id="{CF472A99-0561-C75C-D7A4-59AE744103F7}"/>
              </a:ext>
            </a:extLst>
          </p:cNvPr>
          <p:cNvCxnSpPr>
            <a:stCxn id="78" idx="3"/>
            <a:endCxn id="86" idx="1"/>
          </p:cNvCxnSpPr>
          <p:nvPr/>
        </p:nvCxnSpPr>
        <p:spPr>
          <a:xfrm>
            <a:off x="6946538" y="5905811"/>
            <a:ext cx="629980" cy="0"/>
          </a:xfrm>
          <a:prstGeom prst="line">
            <a:avLst/>
          </a:prstGeom>
          <a:grpFill/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7" name="Freeform 5">
            <a:extLst>
              <a:ext uri="{FF2B5EF4-FFF2-40B4-BE49-F238E27FC236}">
                <a16:creationId xmlns:a16="http://schemas.microsoft.com/office/drawing/2014/main" id="{43F1688A-1EF5-B466-849E-CD7386495733}"/>
              </a:ext>
            </a:extLst>
          </p:cNvPr>
          <p:cNvSpPr>
            <a:spLocks noChangeAspect="1"/>
          </p:cNvSpPr>
          <p:nvPr/>
        </p:nvSpPr>
        <p:spPr bwMode="auto">
          <a:xfrm>
            <a:off x="2457574" y="3143250"/>
            <a:ext cx="282132" cy="288472"/>
          </a:xfrm>
          <a:custGeom>
            <a:avLst/>
            <a:gdLst>
              <a:gd name="T0" fmla="*/ 157 w 356"/>
              <a:gd name="T1" fmla="*/ 364 h 364"/>
              <a:gd name="T2" fmla="*/ 104 w 356"/>
              <a:gd name="T3" fmla="*/ 306 h 364"/>
              <a:gd name="T4" fmla="*/ 196 w 356"/>
              <a:gd name="T5" fmla="*/ 222 h 364"/>
              <a:gd name="T6" fmla="*/ 0 w 356"/>
              <a:gd name="T7" fmla="*/ 222 h 364"/>
              <a:gd name="T8" fmla="*/ 0 w 356"/>
              <a:gd name="T9" fmla="*/ 142 h 364"/>
              <a:gd name="T10" fmla="*/ 194 w 356"/>
              <a:gd name="T11" fmla="*/ 142 h 364"/>
              <a:gd name="T12" fmla="*/ 104 w 356"/>
              <a:gd name="T13" fmla="*/ 58 h 364"/>
              <a:gd name="T14" fmla="*/ 157 w 356"/>
              <a:gd name="T15" fmla="*/ 0 h 364"/>
              <a:gd name="T16" fmla="*/ 356 w 356"/>
              <a:gd name="T17" fmla="*/ 186 h 364"/>
              <a:gd name="T18" fmla="*/ 157 w 356"/>
              <a:gd name="T19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6" h="364">
                <a:moveTo>
                  <a:pt x="157" y="364"/>
                </a:moveTo>
                <a:lnTo>
                  <a:pt x="104" y="306"/>
                </a:lnTo>
                <a:lnTo>
                  <a:pt x="196" y="222"/>
                </a:lnTo>
                <a:lnTo>
                  <a:pt x="0" y="222"/>
                </a:lnTo>
                <a:lnTo>
                  <a:pt x="0" y="142"/>
                </a:lnTo>
                <a:lnTo>
                  <a:pt x="194" y="142"/>
                </a:lnTo>
                <a:lnTo>
                  <a:pt x="104" y="58"/>
                </a:lnTo>
                <a:lnTo>
                  <a:pt x="157" y="0"/>
                </a:lnTo>
                <a:lnTo>
                  <a:pt x="356" y="186"/>
                </a:lnTo>
                <a:lnTo>
                  <a:pt x="157" y="36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22225" cap="sq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8" name="Freeform 5">
            <a:extLst>
              <a:ext uri="{FF2B5EF4-FFF2-40B4-BE49-F238E27FC236}">
                <a16:creationId xmlns:a16="http://schemas.microsoft.com/office/drawing/2014/main" id="{712D343A-83F2-1163-CF40-A513902973F8}"/>
              </a:ext>
            </a:extLst>
          </p:cNvPr>
          <p:cNvSpPr>
            <a:spLocks noChangeAspect="1"/>
          </p:cNvSpPr>
          <p:nvPr/>
        </p:nvSpPr>
        <p:spPr bwMode="auto">
          <a:xfrm>
            <a:off x="4789074" y="3143250"/>
            <a:ext cx="282132" cy="288472"/>
          </a:xfrm>
          <a:custGeom>
            <a:avLst/>
            <a:gdLst>
              <a:gd name="T0" fmla="*/ 157 w 356"/>
              <a:gd name="T1" fmla="*/ 364 h 364"/>
              <a:gd name="T2" fmla="*/ 104 w 356"/>
              <a:gd name="T3" fmla="*/ 306 h 364"/>
              <a:gd name="T4" fmla="*/ 196 w 356"/>
              <a:gd name="T5" fmla="*/ 222 h 364"/>
              <a:gd name="T6" fmla="*/ 0 w 356"/>
              <a:gd name="T7" fmla="*/ 222 h 364"/>
              <a:gd name="T8" fmla="*/ 0 w 356"/>
              <a:gd name="T9" fmla="*/ 142 h 364"/>
              <a:gd name="T10" fmla="*/ 194 w 356"/>
              <a:gd name="T11" fmla="*/ 142 h 364"/>
              <a:gd name="T12" fmla="*/ 104 w 356"/>
              <a:gd name="T13" fmla="*/ 58 h 364"/>
              <a:gd name="T14" fmla="*/ 157 w 356"/>
              <a:gd name="T15" fmla="*/ 0 h 364"/>
              <a:gd name="T16" fmla="*/ 356 w 356"/>
              <a:gd name="T17" fmla="*/ 186 h 364"/>
              <a:gd name="T18" fmla="*/ 157 w 356"/>
              <a:gd name="T19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6" h="364">
                <a:moveTo>
                  <a:pt x="157" y="364"/>
                </a:moveTo>
                <a:lnTo>
                  <a:pt x="104" y="306"/>
                </a:lnTo>
                <a:lnTo>
                  <a:pt x="196" y="222"/>
                </a:lnTo>
                <a:lnTo>
                  <a:pt x="0" y="222"/>
                </a:lnTo>
                <a:lnTo>
                  <a:pt x="0" y="142"/>
                </a:lnTo>
                <a:lnTo>
                  <a:pt x="194" y="142"/>
                </a:lnTo>
                <a:lnTo>
                  <a:pt x="104" y="58"/>
                </a:lnTo>
                <a:lnTo>
                  <a:pt x="157" y="0"/>
                </a:lnTo>
                <a:lnTo>
                  <a:pt x="356" y="186"/>
                </a:lnTo>
                <a:lnTo>
                  <a:pt x="157" y="36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22225" cap="sq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9" name="Freeform 5">
            <a:extLst>
              <a:ext uri="{FF2B5EF4-FFF2-40B4-BE49-F238E27FC236}">
                <a16:creationId xmlns:a16="http://schemas.microsoft.com/office/drawing/2014/main" id="{ACF7EA81-8A91-98B6-0FCC-FD2E3C49C157}"/>
              </a:ext>
            </a:extLst>
          </p:cNvPr>
          <p:cNvSpPr>
            <a:spLocks noChangeAspect="1"/>
          </p:cNvSpPr>
          <p:nvPr/>
        </p:nvSpPr>
        <p:spPr bwMode="auto">
          <a:xfrm>
            <a:off x="7120574" y="3143250"/>
            <a:ext cx="282132" cy="288472"/>
          </a:xfrm>
          <a:custGeom>
            <a:avLst/>
            <a:gdLst>
              <a:gd name="T0" fmla="*/ 157 w 356"/>
              <a:gd name="T1" fmla="*/ 364 h 364"/>
              <a:gd name="T2" fmla="*/ 104 w 356"/>
              <a:gd name="T3" fmla="*/ 306 h 364"/>
              <a:gd name="T4" fmla="*/ 196 w 356"/>
              <a:gd name="T5" fmla="*/ 222 h 364"/>
              <a:gd name="T6" fmla="*/ 0 w 356"/>
              <a:gd name="T7" fmla="*/ 222 h 364"/>
              <a:gd name="T8" fmla="*/ 0 w 356"/>
              <a:gd name="T9" fmla="*/ 142 h 364"/>
              <a:gd name="T10" fmla="*/ 194 w 356"/>
              <a:gd name="T11" fmla="*/ 142 h 364"/>
              <a:gd name="T12" fmla="*/ 104 w 356"/>
              <a:gd name="T13" fmla="*/ 58 h 364"/>
              <a:gd name="T14" fmla="*/ 157 w 356"/>
              <a:gd name="T15" fmla="*/ 0 h 364"/>
              <a:gd name="T16" fmla="*/ 356 w 356"/>
              <a:gd name="T17" fmla="*/ 186 h 364"/>
              <a:gd name="T18" fmla="*/ 157 w 356"/>
              <a:gd name="T19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6" h="364">
                <a:moveTo>
                  <a:pt x="157" y="364"/>
                </a:moveTo>
                <a:lnTo>
                  <a:pt x="104" y="306"/>
                </a:lnTo>
                <a:lnTo>
                  <a:pt x="196" y="222"/>
                </a:lnTo>
                <a:lnTo>
                  <a:pt x="0" y="222"/>
                </a:lnTo>
                <a:lnTo>
                  <a:pt x="0" y="142"/>
                </a:lnTo>
                <a:lnTo>
                  <a:pt x="194" y="142"/>
                </a:lnTo>
                <a:lnTo>
                  <a:pt x="104" y="58"/>
                </a:lnTo>
                <a:lnTo>
                  <a:pt x="157" y="0"/>
                </a:lnTo>
                <a:lnTo>
                  <a:pt x="356" y="186"/>
                </a:lnTo>
                <a:lnTo>
                  <a:pt x="157" y="36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22225" cap="sq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0" name="Freeform 5">
            <a:extLst>
              <a:ext uri="{FF2B5EF4-FFF2-40B4-BE49-F238E27FC236}">
                <a16:creationId xmlns:a16="http://schemas.microsoft.com/office/drawing/2014/main" id="{23AB8E86-030A-957B-ECC3-F52AFF9B5F3F}"/>
              </a:ext>
            </a:extLst>
          </p:cNvPr>
          <p:cNvSpPr>
            <a:spLocks noChangeAspect="1"/>
          </p:cNvSpPr>
          <p:nvPr/>
        </p:nvSpPr>
        <p:spPr bwMode="auto">
          <a:xfrm>
            <a:off x="9452074" y="3143250"/>
            <a:ext cx="282132" cy="288472"/>
          </a:xfrm>
          <a:custGeom>
            <a:avLst/>
            <a:gdLst>
              <a:gd name="T0" fmla="*/ 157 w 356"/>
              <a:gd name="T1" fmla="*/ 364 h 364"/>
              <a:gd name="T2" fmla="*/ 104 w 356"/>
              <a:gd name="T3" fmla="*/ 306 h 364"/>
              <a:gd name="T4" fmla="*/ 196 w 356"/>
              <a:gd name="T5" fmla="*/ 222 h 364"/>
              <a:gd name="T6" fmla="*/ 0 w 356"/>
              <a:gd name="T7" fmla="*/ 222 h 364"/>
              <a:gd name="T8" fmla="*/ 0 w 356"/>
              <a:gd name="T9" fmla="*/ 142 h 364"/>
              <a:gd name="T10" fmla="*/ 194 w 356"/>
              <a:gd name="T11" fmla="*/ 142 h 364"/>
              <a:gd name="T12" fmla="*/ 104 w 356"/>
              <a:gd name="T13" fmla="*/ 58 h 364"/>
              <a:gd name="T14" fmla="*/ 157 w 356"/>
              <a:gd name="T15" fmla="*/ 0 h 364"/>
              <a:gd name="T16" fmla="*/ 356 w 356"/>
              <a:gd name="T17" fmla="*/ 186 h 364"/>
              <a:gd name="T18" fmla="*/ 157 w 356"/>
              <a:gd name="T19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6" h="364">
                <a:moveTo>
                  <a:pt x="157" y="364"/>
                </a:moveTo>
                <a:lnTo>
                  <a:pt x="104" y="306"/>
                </a:lnTo>
                <a:lnTo>
                  <a:pt x="196" y="222"/>
                </a:lnTo>
                <a:lnTo>
                  <a:pt x="0" y="222"/>
                </a:lnTo>
                <a:lnTo>
                  <a:pt x="0" y="142"/>
                </a:lnTo>
                <a:lnTo>
                  <a:pt x="194" y="142"/>
                </a:lnTo>
                <a:lnTo>
                  <a:pt x="104" y="58"/>
                </a:lnTo>
                <a:lnTo>
                  <a:pt x="157" y="0"/>
                </a:lnTo>
                <a:lnTo>
                  <a:pt x="356" y="186"/>
                </a:lnTo>
                <a:lnTo>
                  <a:pt x="157" y="36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22225" cap="sq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27" name="그래픽 26">
            <a:extLst>
              <a:ext uri="{FF2B5EF4-FFF2-40B4-BE49-F238E27FC236}">
                <a16:creationId xmlns:a16="http://schemas.microsoft.com/office/drawing/2014/main" id="{FEE30B37-FD68-44A2-9696-469042E5E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117289" y="2813257"/>
            <a:ext cx="620200" cy="598437"/>
          </a:xfrm>
          <a:prstGeom prst="rect">
            <a:avLst/>
          </a:prstGeom>
        </p:spPr>
      </p:pic>
      <p:pic>
        <p:nvPicPr>
          <p:cNvPr id="96" name="그래픽 95">
            <a:extLst>
              <a:ext uri="{FF2B5EF4-FFF2-40B4-BE49-F238E27FC236}">
                <a16:creationId xmlns:a16="http://schemas.microsoft.com/office/drawing/2014/main" id="{169D02F9-9E3D-426C-8455-788F5DF67E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718352" y="2840976"/>
            <a:ext cx="729188" cy="517286"/>
          </a:xfrm>
          <a:prstGeom prst="rect">
            <a:avLst/>
          </a:prstGeom>
        </p:spPr>
      </p:pic>
      <p:pic>
        <p:nvPicPr>
          <p:cNvPr id="35" name="그래픽 34">
            <a:extLst>
              <a:ext uri="{FF2B5EF4-FFF2-40B4-BE49-F238E27FC236}">
                <a16:creationId xmlns:a16="http://schemas.microsoft.com/office/drawing/2014/main" id="{00AF09E8-E1EB-4E01-AECB-74688CADF7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203587" y="2734327"/>
            <a:ext cx="613798" cy="539718"/>
          </a:xfrm>
          <a:prstGeom prst="rect">
            <a:avLst/>
          </a:prstGeom>
        </p:spPr>
      </p:pic>
      <p:pic>
        <p:nvPicPr>
          <p:cNvPr id="39" name="그래픽 38">
            <a:extLst>
              <a:ext uri="{FF2B5EF4-FFF2-40B4-BE49-F238E27FC236}">
                <a16:creationId xmlns:a16="http://schemas.microsoft.com/office/drawing/2014/main" id="{229F9DED-C237-42D1-BF9D-37D3D080727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3524834" y="2811125"/>
            <a:ext cx="516819" cy="364813"/>
          </a:xfrm>
          <a:prstGeom prst="rect">
            <a:avLst/>
          </a:prstGeom>
        </p:spPr>
      </p:pic>
      <p:pic>
        <p:nvPicPr>
          <p:cNvPr id="41" name="그래픽 40">
            <a:extLst>
              <a:ext uri="{FF2B5EF4-FFF2-40B4-BE49-F238E27FC236}">
                <a16:creationId xmlns:a16="http://schemas.microsoft.com/office/drawing/2014/main" id="{E64DA031-D8BD-4EE1-9363-05B75C4A80F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408965" y="2822624"/>
            <a:ext cx="699849" cy="558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137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D7E253C-8323-98FA-5DD5-D288C0BE1F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Ⅱ</a:t>
            </a:r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5E8D324-6B0E-949B-37BD-E1FD722EA1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0963" y="307361"/>
            <a:ext cx="6743834" cy="430887"/>
          </a:xfrm>
        </p:spPr>
        <p:txBody>
          <a:bodyPr wrap="none"/>
          <a:lstStyle/>
          <a:p>
            <a:r>
              <a:rPr lang="ko-KR" altLang="en-US" dirty="0"/>
              <a:t>직장 내 괴롭힘 사건 어떻게 처리해야 할까요</a:t>
            </a:r>
            <a:r>
              <a:rPr lang="en-US" altLang="ko-KR" dirty="0"/>
              <a:t>?</a:t>
            </a:r>
            <a:endParaRPr lang="ko-KR" altLang="en-US" dirty="0"/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59F0656F-ED04-4155-ABAD-C8856BADB298}"/>
              </a:ext>
            </a:extLst>
          </p:cNvPr>
          <p:cNvGrpSpPr/>
          <p:nvPr/>
        </p:nvGrpSpPr>
        <p:grpSpPr>
          <a:xfrm>
            <a:off x="482350" y="1135567"/>
            <a:ext cx="11722350" cy="982158"/>
            <a:chOff x="482350" y="1135567"/>
            <a:chExt cx="11722350" cy="982158"/>
          </a:xfrm>
        </p:grpSpPr>
        <p:sp>
          <p:nvSpPr>
            <p:cNvPr id="167" name="자유형: 도형 166">
              <a:extLst>
                <a:ext uri="{FF2B5EF4-FFF2-40B4-BE49-F238E27FC236}">
                  <a16:creationId xmlns:a16="http://schemas.microsoft.com/office/drawing/2014/main" id="{EB1AEE45-36EB-9287-39E1-8BF0A10C6ED6}"/>
                </a:ext>
              </a:extLst>
            </p:cNvPr>
            <p:cNvSpPr/>
            <p:nvPr/>
          </p:nvSpPr>
          <p:spPr>
            <a:xfrm>
              <a:off x="635592" y="1219200"/>
              <a:ext cx="7374989" cy="288397"/>
            </a:xfrm>
            <a:custGeom>
              <a:avLst/>
              <a:gdLst>
                <a:gd name="connsiteX0" fmla="*/ 120600 w 7374989"/>
                <a:gd name="connsiteY0" fmla="*/ 0 h 288397"/>
                <a:gd name="connsiteX1" fmla="*/ 2354924 w 7374989"/>
                <a:gd name="connsiteY1" fmla="*/ 0 h 288397"/>
                <a:gd name="connsiteX2" fmla="*/ 4712701 w 7374989"/>
                <a:gd name="connsiteY2" fmla="*/ 0 h 288397"/>
                <a:gd name="connsiteX3" fmla="*/ 4984159 w 7374989"/>
                <a:gd name="connsiteY3" fmla="*/ 0 h 288397"/>
                <a:gd name="connsiteX4" fmla="*/ 5578397 w 7374989"/>
                <a:gd name="connsiteY4" fmla="*/ 0 h 288397"/>
                <a:gd name="connsiteX5" fmla="*/ 5679481 w 7374989"/>
                <a:gd name="connsiteY5" fmla="*/ 0 h 288397"/>
                <a:gd name="connsiteX6" fmla="*/ 7254343 w 7374989"/>
                <a:gd name="connsiteY6" fmla="*/ 0 h 288397"/>
                <a:gd name="connsiteX7" fmla="*/ 7340325 w 7374989"/>
                <a:gd name="connsiteY7" fmla="*/ 73273 h 288397"/>
                <a:gd name="connsiteX8" fmla="*/ 7374989 w 7374989"/>
                <a:gd name="connsiteY8" fmla="*/ 288396 h 288397"/>
                <a:gd name="connsiteX9" fmla="*/ 5679481 w 7374989"/>
                <a:gd name="connsiteY9" fmla="*/ 288396 h 288397"/>
                <a:gd name="connsiteX10" fmla="*/ 5578397 w 7374989"/>
                <a:gd name="connsiteY10" fmla="*/ 288396 h 288397"/>
                <a:gd name="connsiteX11" fmla="*/ 4984159 w 7374989"/>
                <a:gd name="connsiteY11" fmla="*/ 288396 h 288397"/>
                <a:gd name="connsiteX12" fmla="*/ 4712701 w 7374989"/>
                <a:gd name="connsiteY12" fmla="*/ 288396 h 288397"/>
                <a:gd name="connsiteX13" fmla="*/ 1946351 w 7374989"/>
                <a:gd name="connsiteY13" fmla="*/ 288396 h 288397"/>
                <a:gd name="connsiteX14" fmla="*/ 1946351 w 7374989"/>
                <a:gd name="connsiteY14" fmla="*/ 288397 h 288397"/>
                <a:gd name="connsiteX15" fmla="*/ 0 w 7374989"/>
                <a:gd name="connsiteY15" fmla="*/ 288397 h 288397"/>
                <a:gd name="connsiteX16" fmla="*/ 34766 w 7374989"/>
                <a:gd name="connsiteY16" fmla="*/ 73273 h 288397"/>
                <a:gd name="connsiteX17" fmla="*/ 120600 w 7374989"/>
                <a:gd name="connsiteY17" fmla="*/ 0 h 28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374989" h="288397">
                  <a:moveTo>
                    <a:pt x="120600" y="0"/>
                  </a:moveTo>
                  <a:lnTo>
                    <a:pt x="2354924" y="0"/>
                  </a:lnTo>
                  <a:lnTo>
                    <a:pt x="4712701" y="0"/>
                  </a:lnTo>
                  <a:lnTo>
                    <a:pt x="4984159" y="0"/>
                  </a:lnTo>
                  <a:lnTo>
                    <a:pt x="5578397" y="0"/>
                  </a:lnTo>
                  <a:lnTo>
                    <a:pt x="5679481" y="0"/>
                  </a:lnTo>
                  <a:lnTo>
                    <a:pt x="7254343" y="0"/>
                  </a:lnTo>
                  <a:cubicBezTo>
                    <a:pt x="7297110" y="-23"/>
                    <a:pt x="7333565" y="31038"/>
                    <a:pt x="7340325" y="73273"/>
                  </a:cubicBezTo>
                  <a:lnTo>
                    <a:pt x="7374989" y="288396"/>
                  </a:lnTo>
                  <a:lnTo>
                    <a:pt x="5679481" y="288396"/>
                  </a:lnTo>
                  <a:lnTo>
                    <a:pt x="5578397" y="288396"/>
                  </a:lnTo>
                  <a:lnTo>
                    <a:pt x="4984159" y="288396"/>
                  </a:lnTo>
                  <a:lnTo>
                    <a:pt x="4712701" y="288396"/>
                  </a:lnTo>
                  <a:lnTo>
                    <a:pt x="1946351" y="288396"/>
                  </a:lnTo>
                  <a:lnTo>
                    <a:pt x="1946351" y="288397"/>
                  </a:lnTo>
                  <a:lnTo>
                    <a:pt x="0" y="288397"/>
                  </a:lnTo>
                  <a:lnTo>
                    <a:pt x="34766" y="73273"/>
                  </a:lnTo>
                  <a:cubicBezTo>
                    <a:pt x="41465" y="31061"/>
                    <a:pt x="77862" y="-13"/>
                    <a:pt x="12060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cxnSp>
          <p:nvCxnSpPr>
            <p:cNvPr id="131" name="직선 연결선 130">
              <a:extLst>
                <a:ext uri="{FF2B5EF4-FFF2-40B4-BE49-F238E27FC236}">
                  <a16:creationId xmlns:a16="http://schemas.microsoft.com/office/drawing/2014/main" id="{17AE8F10-2E44-75EE-2AB5-FB5E6772DFB4}"/>
                </a:ext>
              </a:extLst>
            </p:cNvPr>
            <p:cNvCxnSpPr>
              <a:cxnSpLocks/>
            </p:cNvCxnSpPr>
            <p:nvPr/>
          </p:nvCxnSpPr>
          <p:spPr>
            <a:xfrm>
              <a:off x="3501411" y="1219200"/>
              <a:ext cx="0" cy="28898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EBD69F70-1F20-BED3-BE48-8E69C66B1D0A}"/>
                </a:ext>
              </a:extLst>
            </p:cNvPr>
            <p:cNvSpPr txBox="1"/>
            <p:nvPr/>
          </p:nvSpPr>
          <p:spPr>
            <a:xfrm rot="10800000" flipV="1">
              <a:off x="2527867" y="1263066"/>
              <a:ext cx="444032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>
                <a:spcBef>
                  <a:spcPts val="1800"/>
                </a:spcBef>
              </a:pPr>
              <a:r>
                <a:rPr lang="en-US" altLang="ko-KR" sz="1200">
                  <a:gradFill>
                    <a:gsLst>
                      <a:gs pos="10000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</a:rPr>
                <a:t>STEP 2</a:t>
              </a:r>
              <a:endParaRPr lang="ko-KR" altLang="en-US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endParaRP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F160611E-1F19-92D0-5C5A-8C80FCCD9F0E}"/>
                </a:ext>
              </a:extLst>
            </p:cNvPr>
            <p:cNvSpPr txBox="1"/>
            <p:nvPr/>
          </p:nvSpPr>
          <p:spPr>
            <a:xfrm rot="10800000" flipV="1">
              <a:off x="4030923" y="1263066"/>
              <a:ext cx="444032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>
                <a:spcBef>
                  <a:spcPts val="1800"/>
                </a:spcBef>
              </a:pPr>
              <a:r>
                <a:rPr lang="en-US" altLang="ko-KR" sz="1200">
                  <a:gradFill>
                    <a:gsLst>
                      <a:gs pos="10000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</a:rPr>
                <a:t>STEP 3</a:t>
              </a:r>
              <a:endParaRPr lang="ko-KR" altLang="en-US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endParaRP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6D1A8391-99AC-0FBD-A1E4-617B7134C93E}"/>
                </a:ext>
              </a:extLst>
            </p:cNvPr>
            <p:cNvSpPr txBox="1"/>
            <p:nvPr/>
          </p:nvSpPr>
          <p:spPr>
            <a:xfrm rot="10800000">
              <a:off x="1197453" y="1303794"/>
              <a:ext cx="501364" cy="17415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ko-KR" altLang="en-US" sz="1100" spc="-100">
                  <a:gradFill>
                    <a:gsLst>
                      <a:gs pos="10000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rPr>
                <a:t>채권 위임</a:t>
              </a:r>
            </a:p>
          </p:txBody>
        </p:sp>
        <p:cxnSp>
          <p:nvCxnSpPr>
            <p:cNvPr id="135" name="직선 연결선 134">
              <a:extLst>
                <a:ext uri="{FF2B5EF4-FFF2-40B4-BE49-F238E27FC236}">
                  <a16:creationId xmlns:a16="http://schemas.microsoft.com/office/drawing/2014/main" id="{B4F6D5EE-F682-F230-95EA-D8E11355A9E0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2252595" y="1255630"/>
              <a:ext cx="0" cy="257456"/>
            </a:xfrm>
            <a:prstGeom prst="line">
              <a:avLst/>
            </a:prstGeom>
            <a:ln w="9525">
              <a:solidFill>
                <a:srgbClr val="F2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5DDA5FF6-5633-8509-E3ED-60A5D28FF024}"/>
                </a:ext>
              </a:extLst>
            </p:cNvPr>
            <p:cNvSpPr txBox="1"/>
            <p:nvPr/>
          </p:nvSpPr>
          <p:spPr>
            <a:xfrm rot="10800000" flipV="1">
              <a:off x="5533979" y="1263066"/>
              <a:ext cx="444032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>
                <a:spcBef>
                  <a:spcPts val="1800"/>
                </a:spcBef>
              </a:pPr>
              <a:r>
                <a:rPr lang="en-US" altLang="ko-KR" sz="1200">
                  <a:gradFill>
                    <a:gsLst>
                      <a:gs pos="10000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</a:rPr>
                <a:t>STEP 4</a:t>
              </a:r>
              <a:endParaRPr lang="ko-KR" altLang="en-US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576DFBA3-6A40-A89C-95CF-EFCBE43FD658}"/>
                </a:ext>
              </a:extLst>
            </p:cNvPr>
            <p:cNvSpPr txBox="1"/>
            <p:nvPr/>
          </p:nvSpPr>
          <p:spPr>
            <a:xfrm rot="10800000" flipV="1">
              <a:off x="7037035" y="1263066"/>
              <a:ext cx="444032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>
                <a:spcBef>
                  <a:spcPts val="1800"/>
                </a:spcBef>
              </a:pPr>
              <a:r>
                <a:rPr lang="en-US" altLang="ko-KR" sz="1200">
                  <a:gradFill>
                    <a:gsLst>
                      <a:gs pos="10000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</a:rPr>
                <a:t>STEP 5</a:t>
              </a:r>
              <a:endParaRPr lang="ko-KR" altLang="en-US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endParaRPr>
            </a:p>
          </p:txBody>
        </p:sp>
        <p:sp>
          <p:nvSpPr>
            <p:cNvPr id="171" name="자유형: 도형 170">
              <a:extLst>
                <a:ext uri="{FF2B5EF4-FFF2-40B4-BE49-F238E27FC236}">
                  <a16:creationId xmlns:a16="http://schemas.microsoft.com/office/drawing/2014/main" id="{AC10A26A-A316-2877-9E3B-5B5BB3A13012}"/>
                </a:ext>
              </a:extLst>
            </p:cNvPr>
            <p:cNvSpPr/>
            <p:nvPr/>
          </p:nvSpPr>
          <p:spPr>
            <a:xfrm flipH="1">
              <a:off x="482350" y="1155700"/>
              <a:ext cx="1697751" cy="350038"/>
            </a:xfrm>
            <a:custGeom>
              <a:avLst/>
              <a:gdLst>
                <a:gd name="connsiteX0" fmla="*/ 1462691 w 1697751"/>
                <a:gd name="connsiteY0" fmla="*/ 0 h 350038"/>
                <a:gd name="connsiteX1" fmla="*/ 1379582 w 1697751"/>
                <a:gd name="connsiteY1" fmla="*/ 0 h 350038"/>
                <a:gd name="connsiteX2" fmla="*/ 1158689 w 1697751"/>
                <a:gd name="connsiteY2" fmla="*/ 0 h 350038"/>
                <a:gd name="connsiteX3" fmla="*/ 940675 w 1697751"/>
                <a:gd name="connsiteY3" fmla="*/ 0 h 350038"/>
                <a:gd name="connsiteX4" fmla="*/ 514049 w 1697751"/>
                <a:gd name="connsiteY4" fmla="*/ 0 h 350038"/>
                <a:gd name="connsiteX5" fmla="*/ 481285 w 1697751"/>
                <a:gd name="connsiteY5" fmla="*/ 0 h 350038"/>
                <a:gd name="connsiteX6" fmla="*/ 235059 w 1697751"/>
                <a:gd name="connsiteY6" fmla="*/ 0 h 350038"/>
                <a:gd name="connsiteX7" fmla="*/ 145289 w 1697751"/>
                <a:gd name="connsiteY7" fmla="*/ 76635 h 350038"/>
                <a:gd name="connsiteX8" fmla="*/ 119954 w 1697751"/>
                <a:gd name="connsiteY8" fmla="*/ 269154 h 350038"/>
                <a:gd name="connsiteX9" fmla="*/ 37065 w 1697751"/>
                <a:gd name="connsiteY9" fmla="*/ 341877 h 350038"/>
                <a:gd name="connsiteX10" fmla="*/ 0 w 1697751"/>
                <a:gd name="connsiteY10" fmla="*/ 341877 h 350038"/>
                <a:gd name="connsiteX11" fmla="*/ 0 w 1697751"/>
                <a:gd name="connsiteY11" fmla="*/ 350038 h 350038"/>
                <a:gd name="connsiteX12" fmla="*/ 481285 w 1697751"/>
                <a:gd name="connsiteY12" fmla="*/ 350038 h 350038"/>
                <a:gd name="connsiteX13" fmla="*/ 514049 w 1697751"/>
                <a:gd name="connsiteY13" fmla="*/ 350038 h 350038"/>
                <a:gd name="connsiteX14" fmla="*/ 1158689 w 1697751"/>
                <a:gd name="connsiteY14" fmla="*/ 350038 h 350038"/>
                <a:gd name="connsiteX15" fmla="*/ 1379582 w 1697751"/>
                <a:gd name="connsiteY15" fmla="*/ 350038 h 350038"/>
                <a:gd name="connsiteX16" fmla="*/ 1697751 w 1697751"/>
                <a:gd name="connsiteY16" fmla="*/ 350038 h 350038"/>
                <a:gd name="connsiteX17" fmla="*/ 1697751 w 1697751"/>
                <a:gd name="connsiteY17" fmla="*/ 341877 h 350038"/>
                <a:gd name="connsiteX18" fmla="*/ 1660686 w 1697751"/>
                <a:gd name="connsiteY18" fmla="*/ 341877 h 350038"/>
                <a:gd name="connsiteX19" fmla="*/ 1577796 w 1697751"/>
                <a:gd name="connsiteY19" fmla="*/ 269154 h 350038"/>
                <a:gd name="connsiteX20" fmla="*/ 1552461 w 1697751"/>
                <a:gd name="connsiteY20" fmla="*/ 76635 h 350038"/>
                <a:gd name="connsiteX21" fmla="*/ 1462691 w 1697751"/>
                <a:gd name="connsiteY21" fmla="*/ 0 h 35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97751" h="350038">
                  <a:moveTo>
                    <a:pt x="1462691" y="0"/>
                  </a:moveTo>
                  <a:lnTo>
                    <a:pt x="1379582" y="0"/>
                  </a:lnTo>
                  <a:lnTo>
                    <a:pt x="1158689" y="0"/>
                  </a:lnTo>
                  <a:lnTo>
                    <a:pt x="940675" y="0"/>
                  </a:lnTo>
                  <a:lnTo>
                    <a:pt x="514049" y="0"/>
                  </a:lnTo>
                  <a:lnTo>
                    <a:pt x="481285" y="0"/>
                  </a:lnTo>
                  <a:lnTo>
                    <a:pt x="235059" y="0"/>
                  </a:lnTo>
                  <a:cubicBezTo>
                    <a:pt x="190361" y="-14"/>
                    <a:pt x="152297" y="32487"/>
                    <a:pt x="145289" y="76635"/>
                  </a:cubicBezTo>
                  <a:lnTo>
                    <a:pt x="119954" y="269154"/>
                  </a:lnTo>
                  <a:cubicBezTo>
                    <a:pt x="114589" y="310818"/>
                    <a:pt x="79071" y="341984"/>
                    <a:pt x="37065" y="341877"/>
                  </a:cubicBezTo>
                  <a:lnTo>
                    <a:pt x="0" y="341877"/>
                  </a:lnTo>
                  <a:lnTo>
                    <a:pt x="0" y="350038"/>
                  </a:lnTo>
                  <a:lnTo>
                    <a:pt x="481285" y="350038"/>
                  </a:lnTo>
                  <a:lnTo>
                    <a:pt x="514049" y="350038"/>
                  </a:lnTo>
                  <a:lnTo>
                    <a:pt x="1158689" y="350038"/>
                  </a:lnTo>
                  <a:lnTo>
                    <a:pt x="1379582" y="350038"/>
                  </a:lnTo>
                  <a:lnTo>
                    <a:pt x="1697751" y="350038"/>
                  </a:lnTo>
                  <a:lnTo>
                    <a:pt x="1697751" y="341877"/>
                  </a:lnTo>
                  <a:lnTo>
                    <a:pt x="1660686" y="341877"/>
                  </a:lnTo>
                  <a:cubicBezTo>
                    <a:pt x="1618680" y="341984"/>
                    <a:pt x="1583162" y="310818"/>
                    <a:pt x="1577796" y="269154"/>
                  </a:cubicBezTo>
                  <a:lnTo>
                    <a:pt x="1552461" y="76635"/>
                  </a:lnTo>
                  <a:cubicBezTo>
                    <a:pt x="1545453" y="32487"/>
                    <a:pt x="1507390" y="-14"/>
                    <a:pt x="1462691" y="0"/>
                  </a:cubicBezTo>
                  <a:close/>
                </a:path>
              </a:pathLst>
            </a:custGeom>
            <a:solidFill>
              <a:srgbClr val="074DB5"/>
            </a:solidFill>
            <a:ln w="15875">
              <a:noFill/>
            </a:ln>
            <a:effectLst>
              <a:outerShdw blurRad="1270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gradFill>
                  <a:gsLst>
                    <a:gs pos="100000">
                      <a:prstClr val="black"/>
                    </a:gs>
                    <a:gs pos="100000">
                      <a:prstClr val="white"/>
                    </a:gs>
                  </a:gsLst>
                </a:gradFill>
                <a:latin typeface="Arial"/>
                <a:ea typeface="나눔스퀘어 Bold"/>
              </a:endParaRP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EE54B43E-4889-0732-1AC3-4E3BB670C517}"/>
                </a:ext>
              </a:extLst>
            </p:cNvPr>
            <p:cNvSpPr txBox="1"/>
            <p:nvPr/>
          </p:nvSpPr>
          <p:spPr>
            <a:xfrm rot="10800000" flipV="1">
              <a:off x="1006617" y="1201222"/>
              <a:ext cx="649217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>
                <a:spcBef>
                  <a:spcPts val="1800"/>
                </a:spcBef>
              </a:pPr>
              <a:r>
                <a:rPr lang="en-US" altLang="ko-KR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Century Gothic" panose="020B0502020202020204" pitchFamily="34" charset="0"/>
                </a:rPr>
                <a:t>STEP</a:t>
              </a:r>
              <a:r>
                <a:rPr lang="en-US" altLang="ko-KR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</a:t>
              </a:r>
              <a:r>
                <a:rPr lang="en-US" altLang="ko-KR" b="1" spc="-15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1</a:t>
              </a:r>
              <a:endParaRPr lang="ko-KR" altLang="en-US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  <p:cxnSp>
          <p:nvCxnSpPr>
            <p:cNvPr id="169" name="직선 연결선 168">
              <a:extLst>
                <a:ext uri="{FF2B5EF4-FFF2-40B4-BE49-F238E27FC236}">
                  <a16:creationId xmlns:a16="http://schemas.microsoft.com/office/drawing/2014/main" id="{3261CE23-D4F6-4E96-9FF5-0DFCF7A4E12F}"/>
                </a:ext>
              </a:extLst>
            </p:cNvPr>
            <p:cNvCxnSpPr>
              <a:cxnSpLocks/>
            </p:cNvCxnSpPr>
            <p:nvPr/>
          </p:nvCxnSpPr>
          <p:spPr>
            <a:xfrm>
              <a:off x="5004467" y="1219200"/>
              <a:ext cx="0" cy="28898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직선 연결선 169">
              <a:extLst>
                <a:ext uri="{FF2B5EF4-FFF2-40B4-BE49-F238E27FC236}">
                  <a16:creationId xmlns:a16="http://schemas.microsoft.com/office/drawing/2014/main" id="{F7C5E655-2BEF-2B53-4E91-18EB8DAA4DC7}"/>
                </a:ext>
              </a:extLst>
            </p:cNvPr>
            <p:cNvCxnSpPr>
              <a:cxnSpLocks/>
            </p:cNvCxnSpPr>
            <p:nvPr/>
          </p:nvCxnSpPr>
          <p:spPr>
            <a:xfrm>
              <a:off x="6507523" y="1219200"/>
              <a:ext cx="0" cy="28898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사각형: 둥근 한쪽 모서리 139">
              <a:extLst>
                <a:ext uri="{FF2B5EF4-FFF2-40B4-BE49-F238E27FC236}">
                  <a16:creationId xmlns:a16="http://schemas.microsoft.com/office/drawing/2014/main" id="{E7570917-A9D2-2E19-B51C-3ADB9F486853}"/>
                </a:ext>
              </a:extLst>
            </p:cNvPr>
            <p:cNvSpPr/>
            <p:nvPr/>
          </p:nvSpPr>
          <p:spPr>
            <a:xfrm rot="10800000">
              <a:off x="482350" y="1507597"/>
              <a:ext cx="11709650" cy="583642"/>
            </a:xfrm>
            <a:prstGeom prst="round1Rect">
              <a:avLst>
                <a:gd name="adj" fmla="val 27547"/>
              </a:avLst>
            </a:prstGeom>
            <a:solidFill>
              <a:srgbClr val="074D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72C30BBE-BC5E-20C1-F406-26E0193DDF30}"/>
                </a:ext>
              </a:extLst>
            </p:cNvPr>
            <p:cNvSpPr txBox="1"/>
            <p:nvPr/>
          </p:nvSpPr>
          <p:spPr>
            <a:xfrm>
              <a:off x="672850" y="1643765"/>
              <a:ext cx="1019510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1800"/>
                </a:spcBef>
              </a:pPr>
              <a:r>
                <a:rPr lang="ko-KR" altLang="en-US" sz="2000" b="1" spc="-150" dirty="0">
                  <a:gradFill>
                    <a:gsLst>
                      <a:gs pos="100000">
                        <a:schemeClr val="bg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신고 접수</a:t>
              </a:r>
              <a:endParaRPr lang="en-US" altLang="ko-KR" sz="2000" spc="-150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  <p:cxnSp>
          <p:nvCxnSpPr>
            <p:cNvPr id="98" name="직선 연결선 97">
              <a:extLst>
                <a:ext uri="{FF2B5EF4-FFF2-40B4-BE49-F238E27FC236}">
                  <a16:creationId xmlns:a16="http://schemas.microsoft.com/office/drawing/2014/main" id="{47501DD6-7BEA-E793-4440-4698A037B57F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1499833"/>
              <a:ext cx="11722100" cy="0"/>
            </a:xfrm>
            <a:prstGeom prst="line">
              <a:avLst/>
            </a:prstGeom>
            <a:ln w="22225">
              <a:solidFill>
                <a:srgbClr val="074D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6" name="그림 175">
              <a:extLst>
                <a:ext uri="{FF2B5EF4-FFF2-40B4-BE49-F238E27FC236}">
                  <a16:creationId xmlns:a16="http://schemas.microsoft.com/office/drawing/2014/main" id="{7F1E9E87-3E41-A341-FCA4-06621C8BA9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960"/>
            <a:stretch/>
          </p:blipFill>
          <p:spPr>
            <a:xfrm>
              <a:off x="9594915" y="1135567"/>
              <a:ext cx="1823147" cy="982158"/>
            </a:xfrm>
            <a:prstGeom prst="rect">
              <a:avLst/>
            </a:prstGeom>
          </p:spPr>
        </p:pic>
      </p:grpSp>
      <p:grpSp>
        <p:nvGrpSpPr>
          <p:cNvPr id="178" name="그룹 177">
            <a:extLst>
              <a:ext uri="{FF2B5EF4-FFF2-40B4-BE49-F238E27FC236}">
                <a16:creationId xmlns:a16="http://schemas.microsoft.com/office/drawing/2014/main" id="{932C3D93-8EF0-B34B-6809-40560082EDAA}"/>
              </a:ext>
            </a:extLst>
          </p:cNvPr>
          <p:cNvGrpSpPr/>
          <p:nvPr/>
        </p:nvGrpSpPr>
        <p:grpSpPr>
          <a:xfrm>
            <a:off x="533680" y="2267433"/>
            <a:ext cx="11628121" cy="276999"/>
            <a:chOff x="533680" y="1343668"/>
            <a:chExt cx="11628121" cy="276999"/>
          </a:xfrm>
        </p:grpSpPr>
        <p:grpSp>
          <p:nvGrpSpPr>
            <p:cNvPr id="179" name="그룹 178">
              <a:extLst>
                <a:ext uri="{FF2B5EF4-FFF2-40B4-BE49-F238E27FC236}">
                  <a16:creationId xmlns:a16="http://schemas.microsoft.com/office/drawing/2014/main" id="{2AADC801-D486-0037-0CFF-A567A7ABE791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81" name="Freeform 5">
                <a:extLst>
                  <a:ext uri="{FF2B5EF4-FFF2-40B4-BE49-F238E27FC236}">
                    <a16:creationId xmlns:a16="http://schemas.microsoft.com/office/drawing/2014/main" id="{62DA8FEF-BB2C-D974-2839-416D7B13D5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82" name="Freeform 6">
                <a:extLst>
                  <a:ext uri="{FF2B5EF4-FFF2-40B4-BE49-F238E27FC236}">
                    <a16:creationId xmlns:a16="http://schemas.microsoft.com/office/drawing/2014/main" id="{40AF2499-485B-050E-7D92-D1232BC9B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1F82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80" name="TextBox 179">
              <a:extLst>
                <a:ext uri="{FF2B5EF4-FFF2-40B4-BE49-F238E27FC236}">
                  <a16:creationId xmlns:a16="http://schemas.microsoft.com/office/drawing/2014/main" id="{095219F3-4B30-1C25-0D7F-A325F252EAE2}"/>
                </a:ext>
              </a:extLst>
            </p:cNvPr>
            <p:cNvSpPr txBox="1"/>
            <p:nvPr/>
          </p:nvSpPr>
          <p:spPr>
            <a:xfrm>
              <a:off x="806128" y="1343668"/>
              <a:ext cx="11355673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신고</a:t>
              </a: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제보 및 소문 등 다양한 경위로 </a:t>
              </a:r>
              <a:r>
                <a:rPr lang="ko-KR" altLang="en-US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사용자가 직장 내 괴롭힘 발생 사실을 인지한 경우</a:t>
              </a:r>
              <a:r>
                <a:rPr lang="en-US" altLang="ko-KR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지체없이 객관적인 조사 실시</a:t>
              </a:r>
              <a:endParaRPr lang="en-US" altLang="ko-KR" b="1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</p:grp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002FD3E3-3C7F-51E6-BD88-47BD805ADE67}"/>
              </a:ext>
            </a:extLst>
          </p:cNvPr>
          <p:cNvGrpSpPr/>
          <p:nvPr/>
        </p:nvGrpSpPr>
        <p:grpSpPr>
          <a:xfrm>
            <a:off x="480868" y="3048000"/>
            <a:ext cx="11228657" cy="3396343"/>
            <a:chOff x="480868" y="3048000"/>
            <a:chExt cx="11228657" cy="3396343"/>
          </a:xfrm>
        </p:grpSpPr>
        <p:sp>
          <p:nvSpPr>
            <p:cNvPr id="234" name="사각형: 둥근 모서리 233">
              <a:extLst>
                <a:ext uri="{FF2B5EF4-FFF2-40B4-BE49-F238E27FC236}">
                  <a16:creationId xmlns:a16="http://schemas.microsoft.com/office/drawing/2014/main" id="{AB80E5E0-C500-DCC4-5CA8-4F23468FF1D1}"/>
                </a:ext>
              </a:extLst>
            </p:cNvPr>
            <p:cNvSpPr/>
            <p:nvPr/>
          </p:nvSpPr>
          <p:spPr>
            <a:xfrm>
              <a:off x="482475" y="3048000"/>
              <a:ext cx="11227050" cy="3396343"/>
            </a:xfrm>
            <a:prstGeom prst="roundRect">
              <a:avLst>
                <a:gd name="adj" fmla="val 5162"/>
              </a:avLst>
            </a:prstGeom>
            <a:solidFill>
              <a:srgbClr val="FFF6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33294E71-8865-4FDE-9D13-DCD9C7E6E9F6}"/>
                </a:ext>
              </a:extLst>
            </p:cNvPr>
            <p:cNvSpPr txBox="1"/>
            <p:nvPr/>
          </p:nvSpPr>
          <p:spPr>
            <a:xfrm>
              <a:off x="980949" y="4235063"/>
              <a:ext cx="5111977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ko-KR" altLang="en-US" sz="1600" b="1" spc="-10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피해자 혹은 가해자가 퇴직한 경우에도 조사의무가 있나요</a:t>
              </a:r>
              <a:r>
                <a:rPr lang="en-US" altLang="ko-KR" sz="1600" b="1" spc="-10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? </a:t>
              </a:r>
            </a:p>
          </p:txBody>
        </p:sp>
        <p:grpSp>
          <p:nvGrpSpPr>
            <p:cNvPr id="64" name="그룹 63">
              <a:extLst>
                <a:ext uri="{FF2B5EF4-FFF2-40B4-BE49-F238E27FC236}">
                  <a16:creationId xmlns:a16="http://schemas.microsoft.com/office/drawing/2014/main" id="{170169D6-ECA7-43F5-96DE-E5DF5098EBAD}"/>
                </a:ext>
              </a:extLst>
            </p:cNvPr>
            <p:cNvGrpSpPr/>
            <p:nvPr/>
          </p:nvGrpSpPr>
          <p:grpSpPr>
            <a:xfrm>
              <a:off x="480868" y="4160458"/>
              <a:ext cx="395432" cy="395432"/>
              <a:chOff x="480743" y="3872311"/>
              <a:chExt cx="395432" cy="395432"/>
            </a:xfrm>
          </p:grpSpPr>
          <p:sp>
            <p:nvSpPr>
              <p:cNvPr id="65" name="사각형: 둥근 한쪽 모서리 64">
                <a:extLst>
                  <a:ext uri="{FF2B5EF4-FFF2-40B4-BE49-F238E27FC236}">
                    <a16:creationId xmlns:a16="http://schemas.microsoft.com/office/drawing/2014/main" id="{26174F0E-E495-413B-A605-A3D28E78FCAF}"/>
                  </a:ext>
                </a:extLst>
              </p:cNvPr>
              <p:cNvSpPr/>
              <p:nvPr/>
            </p:nvSpPr>
            <p:spPr>
              <a:xfrm flipH="1">
                <a:off x="480743" y="3872311"/>
                <a:ext cx="395432" cy="395432"/>
              </a:xfrm>
              <a:prstGeom prst="round1Rect">
                <a:avLst>
                  <a:gd name="adj" fmla="val 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5C2D059D-E4FD-4856-B515-60140438574F}"/>
                  </a:ext>
                </a:extLst>
              </p:cNvPr>
              <p:cNvSpPr txBox="1"/>
              <p:nvPr/>
            </p:nvSpPr>
            <p:spPr>
              <a:xfrm flipH="1">
                <a:off x="571058" y="3916138"/>
                <a:ext cx="21480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altLang="ko-KR" sz="2000" b="1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atin typeface="Century Gothic" panose="020B0502020202020204" pitchFamily="34" charset="0"/>
                  </a:rPr>
                  <a:t>Q</a:t>
                </a:r>
                <a:endParaRPr lang="ko-KR" altLang="en-US" sz="2000" b="1">
                  <a:gradFill>
                    <a:gsLst>
                      <a:gs pos="10000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58" name="그룹 57">
              <a:extLst>
                <a:ext uri="{FF2B5EF4-FFF2-40B4-BE49-F238E27FC236}">
                  <a16:creationId xmlns:a16="http://schemas.microsoft.com/office/drawing/2014/main" id="{5E627F27-0CB1-846D-0A8D-132D472B46A6}"/>
                </a:ext>
              </a:extLst>
            </p:cNvPr>
            <p:cNvGrpSpPr/>
            <p:nvPr/>
          </p:nvGrpSpPr>
          <p:grpSpPr>
            <a:xfrm>
              <a:off x="982741" y="4605923"/>
              <a:ext cx="10590133" cy="583262"/>
              <a:chOff x="982741" y="4605923"/>
              <a:chExt cx="10590133" cy="583262"/>
            </a:xfrm>
          </p:grpSpPr>
          <p:sp>
            <p:nvSpPr>
              <p:cNvPr id="55" name="사각형: 둥근 모서리 54">
                <a:extLst>
                  <a:ext uri="{FF2B5EF4-FFF2-40B4-BE49-F238E27FC236}">
                    <a16:creationId xmlns:a16="http://schemas.microsoft.com/office/drawing/2014/main" id="{F6945B1C-3AA5-00BF-C1B3-73BF0B219594}"/>
                  </a:ext>
                </a:extLst>
              </p:cNvPr>
              <p:cNvSpPr/>
              <p:nvPr/>
            </p:nvSpPr>
            <p:spPr>
              <a:xfrm>
                <a:off x="982741" y="4605923"/>
                <a:ext cx="10590133" cy="583262"/>
              </a:xfrm>
              <a:prstGeom prst="roundRect">
                <a:avLst>
                  <a:gd name="adj" fmla="val 22491"/>
                </a:avLst>
              </a:prstGeom>
              <a:solidFill>
                <a:schemeClr val="bg1"/>
              </a:solidFill>
              <a:ln w="22225">
                <a:solidFill>
                  <a:srgbClr val="FBDEA3"/>
                </a:solidFill>
              </a:ln>
              <a:effectLst>
                <a:outerShdw blurRad="50800" dist="38100" dir="2700000" algn="tl" rotWithShape="0">
                  <a:schemeClr val="bg1">
                    <a:alpha val="6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BC81EED3-9A69-4FAC-880E-4FB892925494}"/>
                  </a:ext>
                </a:extLst>
              </p:cNvPr>
              <p:cNvSpPr txBox="1"/>
              <p:nvPr/>
            </p:nvSpPr>
            <p:spPr>
              <a:xfrm>
                <a:off x="1646852" y="4712888"/>
                <a:ext cx="970458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ko-KR" altLang="en-US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피해자나 가해자로 지목된 자가 퇴직한 경우에도 실제 직장 내 괴롭힘이 있었는지에 대한 객관적인 조사를 하고</a:t>
                </a:r>
                <a:r>
                  <a:rPr lang="en-US" altLang="ko-KR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, </a:t>
                </a:r>
                <a:r>
                  <a:rPr lang="ko-KR" altLang="en-US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조사 결과에 </a:t>
                </a:r>
                <a:r>
                  <a:rPr lang="ko-KR" altLang="en-US" sz="1200" b="1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따른 조치를</a:t>
                </a:r>
                <a:r>
                  <a:rPr lang="en-US" altLang="ko-KR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 </a:t>
                </a:r>
                <a:r>
                  <a:rPr lang="ko-KR" altLang="en-US" sz="1200" b="1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해야 </a:t>
                </a:r>
                <a:r>
                  <a:rPr lang="ko-KR" altLang="en-US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하는 의무가 </a:t>
                </a:r>
                <a:r>
                  <a:rPr lang="ko-KR" altLang="en-US" sz="1200" b="1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있습니다</a:t>
                </a:r>
                <a:r>
                  <a:rPr lang="en-US" altLang="ko-KR" sz="1200" b="1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.</a:t>
                </a:r>
              </a:p>
              <a:p>
                <a:r>
                  <a:rPr lang="ko-KR" altLang="en-US" sz="1200" b="1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다만 </a:t>
                </a:r>
                <a:r>
                  <a:rPr lang="ko-KR" altLang="en-US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가해자가 퇴사하여 조사에 불응하는 경우에는 </a:t>
                </a:r>
                <a:r>
                  <a:rPr lang="ko-KR" altLang="en-US" sz="1200" b="1" spc="-150" dirty="0" err="1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피해자ㆍ참고인</a:t>
                </a:r>
                <a:r>
                  <a:rPr lang="ko-KR" altLang="en-US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 조사</a:t>
                </a:r>
                <a:r>
                  <a:rPr lang="en-US" altLang="ko-KR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, </a:t>
                </a:r>
                <a:r>
                  <a:rPr lang="ko-KR" altLang="en-US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기타 증거자료 </a:t>
                </a:r>
                <a:r>
                  <a:rPr lang="ko-KR" altLang="en-US" sz="1200" b="1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등을 바탕으로</a:t>
                </a:r>
                <a:r>
                  <a:rPr lang="en-US" altLang="ko-KR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 </a:t>
                </a:r>
                <a:r>
                  <a:rPr lang="ko-KR" altLang="en-US" sz="1200" b="1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관련 </a:t>
                </a:r>
                <a:r>
                  <a:rPr lang="ko-KR" altLang="en-US" sz="1200" b="1" spc="-150" dirty="0" err="1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조사ㆍ조치를</a:t>
                </a:r>
                <a:r>
                  <a:rPr lang="ko-KR" altLang="en-US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 할 것이 요구됩니다</a:t>
                </a:r>
                <a:r>
                  <a:rPr lang="en-US" altLang="ko-KR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.</a:t>
                </a:r>
              </a:p>
            </p:txBody>
          </p:sp>
          <p:grpSp>
            <p:nvGrpSpPr>
              <p:cNvPr id="70" name="그룹 69">
                <a:extLst>
                  <a:ext uri="{FF2B5EF4-FFF2-40B4-BE49-F238E27FC236}">
                    <a16:creationId xmlns:a16="http://schemas.microsoft.com/office/drawing/2014/main" id="{A4E0DA1A-E0A9-479D-B4CA-BD32E531D1B5}"/>
                  </a:ext>
                </a:extLst>
              </p:cNvPr>
              <p:cNvGrpSpPr/>
              <p:nvPr/>
            </p:nvGrpSpPr>
            <p:grpSpPr>
              <a:xfrm>
                <a:off x="1121176" y="4684224"/>
                <a:ext cx="411932" cy="465988"/>
                <a:chOff x="780424" y="4737929"/>
                <a:chExt cx="411932" cy="465988"/>
              </a:xfrm>
            </p:grpSpPr>
            <p:sp>
              <p:nvSpPr>
                <p:cNvPr id="71" name="자유형: 도형 70">
                  <a:extLst>
                    <a:ext uri="{FF2B5EF4-FFF2-40B4-BE49-F238E27FC236}">
                      <a16:creationId xmlns:a16="http://schemas.microsoft.com/office/drawing/2014/main" id="{A38E41FB-9DE2-4C4D-BF0F-C424B8B246E8}"/>
                    </a:ext>
                  </a:extLst>
                </p:cNvPr>
                <p:cNvSpPr/>
                <p:nvPr/>
              </p:nvSpPr>
              <p:spPr>
                <a:xfrm rot="20002241" flipH="1">
                  <a:off x="780424" y="4737929"/>
                  <a:ext cx="411932" cy="465988"/>
                </a:xfrm>
                <a:custGeom>
                  <a:avLst/>
                  <a:gdLst>
                    <a:gd name="connsiteX0" fmla="*/ 1227060 w 4166996"/>
                    <a:gd name="connsiteY0" fmla="*/ 4713661 h 4713827"/>
                    <a:gd name="connsiteX1" fmla="*/ 1146478 w 4166996"/>
                    <a:gd name="connsiteY1" fmla="*/ 4699658 h 4713827"/>
                    <a:gd name="connsiteX2" fmla="*/ 919402 w 4166996"/>
                    <a:gd name="connsiteY2" fmla="*/ 4122253 h 4713827"/>
                    <a:gd name="connsiteX3" fmla="*/ 845393 w 4166996"/>
                    <a:gd name="connsiteY3" fmla="*/ 3758017 h 4713827"/>
                    <a:gd name="connsiteX4" fmla="*/ 907 w 4166996"/>
                    <a:gd name="connsiteY4" fmla="*/ 2083331 h 4713827"/>
                    <a:gd name="connsiteX5" fmla="*/ 2084405 w 4166996"/>
                    <a:gd name="connsiteY5" fmla="*/ -167 h 4713827"/>
                    <a:gd name="connsiteX6" fmla="*/ 4167903 w 4166996"/>
                    <a:gd name="connsiteY6" fmla="*/ 2083331 h 4713827"/>
                    <a:gd name="connsiteX7" fmla="*/ 2084405 w 4166996"/>
                    <a:gd name="connsiteY7" fmla="*/ 4166830 h 4713827"/>
                    <a:gd name="connsiteX8" fmla="*/ 1734361 w 4166996"/>
                    <a:gd name="connsiteY8" fmla="*/ 4410575 h 4713827"/>
                    <a:gd name="connsiteX9" fmla="*/ 1227060 w 4166996"/>
                    <a:gd name="connsiteY9" fmla="*/ 4713661 h 4713827"/>
                    <a:gd name="connsiteX10" fmla="*/ 2084310 w 4166996"/>
                    <a:gd name="connsiteY10" fmla="*/ 241101 h 4713827"/>
                    <a:gd name="connsiteX11" fmla="*/ 242080 w 4166996"/>
                    <a:gd name="connsiteY11" fmla="*/ 2083331 h 4713827"/>
                    <a:gd name="connsiteX12" fmla="*/ 992268 w 4166996"/>
                    <a:gd name="connsiteY12" fmla="*/ 3566946 h 4713827"/>
                    <a:gd name="connsiteX13" fmla="*/ 1158861 w 4166996"/>
                    <a:gd name="connsiteY13" fmla="*/ 4093297 h 4713827"/>
                    <a:gd name="connsiteX14" fmla="*/ 1235061 w 4166996"/>
                    <a:gd name="connsiteY14" fmla="*/ 4472583 h 4713827"/>
                    <a:gd name="connsiteX15" fmla="*/ 1577961 w 4166996"/>
                    <a:gd name="connsiteY15" fmla="*/ 4227314 h 4713827"/>
                    <a:gd name="connsiteX16" fmla="*/ 2085072 w 4166996"/>
                    <a:gd name="connsiteY16" fmla="*/ 3925467 h 4713827"/>
                    <a:gd name="connsiteX17" fmla="*/ 3927207 w 4166996"/>
                    <a:gd name="connsiteY17" fmla="*/ 2083331 h 4713827"/>
                    <a:gd name="connsiteX18" fmla="*/ 2084405 w 4166996"/>
                    <a:gd name="connsiteY18" fmla="*/ 241101 h 4713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166996" h="4713827">
                      <a:moveTo>
                        <a:pt x="1227060" y="4713661"/>
                      </a:moveTo>
                      <a:cubicBezTo>
                        <a:pt x="1199590" y="4713698"/>
                        <a:pt x="1172319" y="4708964"/>
                        <a:pt x="1146478" y="4699658"/>
                      </a:cubicBezTo>
                      <a:cubicBezTo>
                        <a:pt x="982267" y="4640223"/>
                        <a:pt x="953121" y="4400192"/>
                        <a:pt x="919402" y="4122253"/>
                      </a:cubicBezTo>
                      <a:cubicBezTo>
                        <a:pt x="904733" y="4001000"/>
                        <a:pt x="880159" y="3798403"/>
                        <a:pt x="845393" y="3758017"/>
                      </a:cubicBezTo>
                      <a:cubicBezTo>
                        <a:pt x="317994" y="3369206"/>
                        <a:pt x="907" y="2742366"/>
                        <a:pt x="907" y="2083331"/>
                      </a:cubicBezTo>
                      <a:cubicBezTo>
                        <a:pt x="907" y="934521"/>
                        <a:pt x="935595" y="-167"/>
                        <a:pt x="2084405" y="-167"/>
                      </a:cubicBezTo>
                      <a:cubicBezTo>
                        <a:pt x="3233215" y="-167"/>
                        <a:pt x="4167903" y="934521"/>
                        <a:pt x="4167903" y="2083331"/>
                      </a:cubicBezTo>
                      <a:cubicBezTo>
                        <a:pt x="4167903" y="3232142"/>
                        <a:pt x="3233215" y="4166830"/>
                        <a:pt x="2084405" y="4166830"/>
                      </a:cubicBezTo>
                      <a:cubicBezTo>
                        <a:pt x="2018778" y="4166830"/>
                        <a:pt x="1847614" y="4313515"/>
                        <a:pt x="1734361" y="4410575"/>
                      </a:cubicBezTo>
                      <a:cubicBezTo>
                        <a:pt x="1546814" y="4571452"/>
                        <a:pt x="1380889" y="4713661"/>
                        <a:pt x="1227060" y="4713661"/>
                      </a:cubicBezTo>
                      <a:close/>
                      <a:moveTo>
                        <a:pt x="2084310" y="241101"/>
                      </a:moveTo>
                      <a:cubicBezTo>
                        <a:pt x="1068564" y="241101"/>
                        <a:pt x="242080" y="1067490"/>
                        <a:pt x="242080" y="2083331"/>
                      </a:cubicBezTo>
                      <a:cubicBezTo>
                        <a:pt x="243470" y="2668671"/>
                        <a:pt x="521667" y="3218864"/>
                        <a:pt x="992268" y="3566946"/>
                      </a:cubicBezTo>
                      <a:cubicBezTo>
                        <a:pt x="1099710" y="3646289"/>
                        <a:pt x="1125618" y="3818596"/>
                        <a:pt x="1158861" y="4093297"/>
                      </a:cubicBezTo>
                      <a:cubicBezTo>
                        <a:pt x="1173910" y="4216265"/>
                        <a:pt x="1198294" y="4418386"/>
                        <a:pt x="1235061" y="4472583"/>
                      </a:cubicBezTo>
                      <a:cubicBezTo>
                        <a:pt x="1299164" y="4466011"/>
                        <a:pt x="1479281" y="4311610"/>
                        <a:pt x="1577961" y="4227314"/>
                      </a:cubicBezTo>
                      <a:cubicBezTo>
                        <a:pt x="1767032" y="4065389"/>
                        <a:pt x="1930386" y="3925467"/>
                        <a:pt x="2085072" y="3925467"/>
                      </a:cubicBezTo>
                      <a:cubicBezTo>
                        <a:pt x="3100817" y="3925467"/>
                        <a:pt x="3927207" y="3099078"/>
                        <a:pt x="3927207" y="2083331"/>
                      </a:cubicBezTo>
                      <a:cubicBezTo>
                        <a:pt x="3927207" y="1067585"/>
                        <a:pt x="3100151" y="241101"/>
                        <a:pt x="2084405" y="241101"/>
                      </a:cubicBezTo>
                      <a:close/>
                    </a:path>
                  </a:pathLst>
                </a:custGeom>
                <a:solidFill>
                  <a:srgbClr val="0D82D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id="{1D44E4EE-9FD5-49AD-8BE9-5D7B58C088B5}"/>
                    </a:ext>
                  </a:extLst>
                </p:cNvPr>
                <p:cNvSpPr txBox="1"/>
                <p:nvPr/>
              </p:nvSpPr>
              <p:spPr>
                <a:xfrm flipH="1">
                  <a:off x="873175" y="4786273"/>
                  <a:ext cx="189154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 algn="ctr"/>
                  <a:r>
                    <a:rPr lang="en-US" altLang="ko-KR" sz="2000" b="1">
                      <a:gradFill>
                        <a:gsLst>
                          <a:gs pos="100000">
                            <a:srgbClr val="0D82D4"/>
                          </a:gs>
                          <a:gs pos="100000">
                            <a:srgbClr val="0D82D4"/>
                          </a:gs>
                        </a:gsLst>
                        <a:lin ang="5400000" scaled="1"/>
                      </a:gradFill>
                      <a:latin typeface="Century Gothic" panose="020B0502020202020204" pitchFamily="34" charset="0"/>
                    </a:rPr>
                    <a:t>A</a:t>
                  </a:r>
                  <a:endParaRPr lang="ko-KR" altLang="en-US" sz="2000" b="1">
                    <a:gradFill>
                      <a:gsLst>
                        <a:gs pos="100000">
                          <a:srgbClr val="0D82D4"/>
                        </a:gs>
                        <a:gs pos="100000">
                          <a:srgbClr val="0D82D4"/>
                        </a:gs>
                      </a:gsLst>
                      <a:lin ang="5400000" scaled="1"/>
                    </a:gradFill>
                    <a:latin typeface="Century Gothic" panose="020B0502020202020204" pitchFamily="34" charset="0"/>
                  </a:endParaRPr>
                </a:p>
              </p:txBody>
            </p:sp>
          </p:grpSp>
        </p:grpSp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2702AFDA-FF7A-30E3-954C-AC0AE14074C6}"/>
                </a:ext>
              </a:extLst>
            </p:cNvPr>
            <p:cNvSpPr txBox="1"/>
            <p:nvPr/>
          </p:nvSpPr>
          <p:spPr>
            <a:xfrm>
              <a:off x="980949" y="3144811"/>
              <a:ext cx="2667397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16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“</a:t>
              </a:r>
              <a:r>
                <a:rPr lang="ko-KR" altLang="en-US" sz="1600" b="1" spc="-10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지체없이”란 어떤 의미인가요</a:t>
              </a:r>
              <a:r>
                <a:rPr lang="en-US" altLang="ko-KR" sz="1600" b="1" spc="-10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?</a:t>
              </a:r>
            </a:p>
          </p:txBody>
        </p: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CEB8800D-4248-4952-ABA5-B11ECAA0A065}"/>
                </a:ext>
              </a:extLst>
            </p:cNvPr>
            <p:cNvGrpSpPr/>
            <p:nvPr/>
          </p:nvGrpSpPr>
          <p:grpSpPr>
            <a:xfrm>
              <a:off x="482475" y="3048000"/>
              <a:ext cx="439843" cy="439843"/>
              <a:chOff x="482350" y="3850105"/>
              <a:chExt cx="439843" cy="439843"/>
            </a:xfrm>
          </p:grpSpPr>
          <p:sp>
            <p:nvSpPr>
              <p:cNvPr id="4" name="사각형: 둥근 한쪽 모서리 3">
                <a:extLst>
                  <a:ext uri="{FF2B5EF4-FFF2-40B4-BE49-F238E27FC236}">
                    <a16:creationId xmlns:a16="http://schemas.microsoft.com/office/drawing/2014/main" id="{4A1F4622-303D-4DDF-8421-06F2B05B6189}"/>
                  </a:ext>
                </a:extLst>
              </p:cNvPr>
              <p:cNvSpPr/>
              <p:nvPr/>
            </p:nvSpPr>
            <p:spPr>
              <a:xfrm flipH="1">
                <a:off x="482350" y="3850105"/>
                <a:ext cx="439843" cy="439843"/>
              </a:xfrm>
              <a:prstGeom prst="round1Rect">
                <a:avLst>
                  <a:gd name="adj" fmla="val 31826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6" name="TextBox 265">
                <a:extLst>
                  <a:ext uri="{FF2B5EF4-FFF2-40B4-BE49-F238E27FC236}">
                    <a16:creationId xmlns:a16="http://schemas.microsoft.com/office/drawing/2014/main" id="{85C255FF-C10F-C5B2-15F7-351D431E97D8}"/>
                  </a:ext>
                </a:extLst>
              </p:cNvPr>
              <p:cNvSpPr txBox="1"/>
              <p:nvPr/>
            </p:nvSpPr>
            <p:spPr>
              <a:xfrm flipH="1">
                <a:off x="594870" y="3916138"/>
                <a:ext cx="21480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altLang="ko-KR" sz="2000" b="1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atin typeface="Century Gothic" panose="020B0502020202020204" pitchFamily="34" charset="0"/>
                  </a:rPr>
                  <a:t>Q</a:t>
                </a:r>
                <a:endParaRPr lang="ko-KR" altLang="en-US" sz="2000" b="1">
                  <a:gradFill>
                    <a:gsLst>
                      <a:gs pos="10000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59" name="그룹 58">
              <a:extLst>
                <a:ext uri="{FF2B5EF4-FFF2-40B4-BE49-F238E27FC236}">
                  <a16:creationId xmlns:a16="http://schemas.microsoft.com/office/drawing/2014/main" id="{B3FF1606-81BA-9F80-FD4B-4412FDE597FD}"/>
                </a:ext>
              </a:extLst>
            </p:cNvPr>
            <p:cNvGrpSpPr/>
            <p:nvPr/>
          </p:nvGrpSpPr>
          <p:grpSpPr>
            <a:xfrm>
              <a:off x="982741" y="3466513"/>
              <a:ext cx="10590133" cy="583262"/>
              <a:chOff x="982741" y="3466513"/>
              <a:chExt cx="10590133" cy="583262"/>
            </a:xfrm>
          </p:grpSpPr>
          <p:sp>
            <p:nvSpPr>
              <p:cNvPr id="56" name="사각형: 둥근 모서리 55">
                <a:extLst>
                  <a:ext uri="{FF2B5EF4-FFF2-40B4-BE49-F238E27FC236}">
                    <a16:creationId xmlns:a16="http://schemas.microsoft.com/office/drawing/2014/main" id="{56AFCFD1-5C32-2BC8-4FE8-35E0D4D9D649}"/>
                  </a:ext>
                </a:extLst>
              </p:cNvPr>
              <p:cNvSpPr/>
              <p:nvPr/>
            </p:nvSpPr>
            <p:spPr>
              <a:xfrm>
                <a:off x="982741" y="3466513"/>
                <a:ext cx="10590133" cy="583262"/>
              </a:xfrm>
              <a:prstGeom prst="roundRect">
                <a:avLst>
                  <a:gd name="adj" fmla="val 22491"/>
                </a:avLst>
              </a:prstGeom>
              <a:solidFill>
                <a:schemeClr val="bg1"/>
              </a:solidFill>
              <a:ln w="22225">
                <a:solidFill>
                  <a:srgbClr val="FBDEA3"/>
                </a:solidFill>
              </a:ln>
              <a:effectLst>
                <a:outerShdw blurRad="50800" dist="38100" dir="2700000" algn="tl" rotWithShape="0">
                  <a:schemeClr val="bg1">
                    <a:alpha val="6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196" name="TextBox 195">
                <a:extLst>
                  <a:ext uri="{FF2B5EF4-FFF2-40B4-BE49-F238E27FC236}">
                    <a16:creationId xmlns:a16="http://schemas.microsoft.com/office/drawing/2014/main" id="{71586C51-12B5-DBA4-4DBF-EE3CE0D3B087}"/>
                  </a:ext>
                </a:extLst>
              </p:cNvPr>
              <p:cNvSpPr txBox="1"/>
              <p:nvPr/>
            </p:nvSpPr>
            <p:spPr>
              <a:xfrm>
                <a:off x="1646852" y="3573478"/>
                <a:ext cx="759983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ko-KR" altLang="en-US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법령은 “</a:t>
                </a:r>
                <a:r>
                  <a:rPr lang="ko-KR" altLang="en-US" sz="1200" b="1" spc="-150" dirty="0" err="1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지체없이”에</a:t>
                </a:r>
                <a:r>
                  <a:rPr lang="ko-KR" altLang="en-US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 대해 구체적으로 정하지 않고 있으나</a:t>
                </a:r>
                <a:r>
                  <a:rPr lang="en-US" altLang="ko-KR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, </a:t>
                </a:r>
                <a:r>
                  <a:rPr lang="ko-KR" altLang="en-US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사업장의 취업규칙</a:t>
                </a:r>
                <a:r>
                  <a:rPr lang="en-US" altLang="ko-KR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, </a:t>
                </a:r>
                <a:r>
                  <a:rPr lang="ko-KR" altLang="en-US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단체협약 등에 정한 바가 있는 경우 이를 따릅니다</a:t>
                </a:r>
                <a:r>
                  <a:rPr lang="en-US" altLang="ko-KR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.</a:t>
                </a:r>
              </a:p>
              <a:p>
                <a:r>
                  <a:rPr lang="en-US" altLang="ko-KR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“</a:t>
                </a:r>
                <a:r>
                  <a:rPr lang="ko-KR" altLang="en-US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지체없이</a:t>
                </a:r>
                <a:r>
                  <a:rPr lang="en-US" altLang="ko-KR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”</a:t>
                </a:r>
                <a:r>
                  <a:rPr lang="ko-KR" altLang="en-US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는 사정이 허락하는 범위에서 가장 신속하게 해야 한다는 의미입니다</a:t>
                </a:r>
                <a:r>
                  <a:rPr lang="en-US" altLang="ko-KR" sz="1200" b="1" spc="-150" dirty="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. </a:t>
                </a:r>
              </a:p>
            </p:txBody>
          </p:sp>
          <p:grpSp>
            <p:nvGrpSpPr>
              <p:cNvPr id="26" name="그룹 25">
                <a:extLst>
                  <a:ext uri="{FF2B5EF4-FFF2-40B4-BE49-F238E27FC236}">
                    <a16:creationId xmlns:a16="http://schemas.microsoft.com/office/drawing/2014/main" id="{A71CEF36-314B-31BA-F833-9EACDD1EC21C}"/>
                  </a:ext>
                </a:extLst>
              </p:cNvPr>
              <p:cNvGrpSpPr/>
              <p:nvPr/>
            </p:nvGrpSpPr>
            <p:grpSpPr>
              <a:xfrm>
                <a:off x="1121176" y="3525150"/>
                <a:ext cx="411932" cy="465988"/>
                <a:chOff x="780424" y="4737929"/>
                <a:chExt cx="411932" cy="465988"/>
              </a:xfrm>
            </p:grpSpPr>
            <p:sp>
              <p:nvSpPr>
                <p:cNvPr id="27" name="자유형: 도형 26">
                  <a:extLst>
                    <a:ext uri="{FF2B5EF4-FFF2-40B4-BE49-F238E27FC236}">
                      <a16:creationId xmlns:a16="http://schemas.microsoft.com/office/drawing/2014/main" id="{68D90419-41B3-814A-2466-41D8804A8D51}"/>
                    </a:ext>
                  </a:extLst>
                </p:cNvPr>
                <p:cNvSpPr/>
                <p:nvPr/>
              </p:nvSpPr>
              <p:spPr>
                <a:xfrm rot="20002241" flipH="1">
                  <a:off x="780424" y="4737929"/>
                  <a:ext cx="411932" cy="465988"/>
                </a:xfrm>
                <a:custGeom>
                  <a:avLst/>
                  <a:gdLst>
                    <a:gd name="connsiteX0" fmla="*/ 1227060 w 4166996"/>
                    <a:gd name="connsiteY0" fmla="*/ 4713661 h 4713827"/>
                    <a:gd name="connsiteX1" fmla="*/ 1146478 w 4166996"/>
                    <a:gd name="connsiteY1" fmla="*/ 4699658 h 4713827"/>
                    <a:gd name="connsiteX2" fmla="*/ 919402 w 4166996"/>
                    <a:gd name="connsiteY2" fmla="*/ 4122253 h 4713827"/>
                    <a:gd name="connsiteX3" fmla="*/ 845393 w 4166996"/>
                    <a:gd name="connsiteY3" fmla="*/ 3758017 h 4713827"/>
                    <a:gd name="connsiteX4" fmla="*/ 907 w 4166996"/>
                    <a:gd name="connsiteY4" fmla="*/ 2083331 h 4713827"/>
                    <a:gd name="connsiteX5" fmla="*/ 2084405 w 4166996"/>
                    <a:gd name="connsiteY5" fmla="*/ -167 h 4713827"/>
                    <a:gd name="connsiteX6" fmla="*/ 4167903 w 4166996"/>
                    <a:gd name="connsiteY6" fmla="*/ 2083331 h 4713827"/>
                    <a:gd name="connsiteX7" fmla="*/ 2084405 w 4166996"/>
                    <a:gd name="connsiteY7" fmla="*/ 4166830 h 4713827"/>
                    <a:gd name="connsiteX8" fmla="*/ 1734361 w 4166996"/>
                    <a:gd name="connsiteY8" fmla="*/ 4410575 h 4713827"/>
                    <a:gd name="connsiteX9" fmla="*/ 1227060 w 4166996"/>
                    <a:gd name="connsiteY9" fmla="*/ 4713661 h 4713827"/>
                    <a:gd name="connsiteX10" fmla="*/ 2084310 w 4166996"/>
                    <a:gd name="connsiteY10" fmla="*/ 241101 h 4713827"/>
                    <a:gd name="connsiteX11" fmla="*/ 242080 w 4166996"/>
                    <a:gd name="connsiteY11" fmla="*/ 2083331 h 4713827"/>
                    <a:gd name="connsiteX12" fmla="*/ 992268 w 4166996"/>
                    <a:gd name="connsiteY12" fmla="*/ 3566946 h 4713827"/>
                    <a:gd name="connsiteX13" fmla="*/ 1158861 w 4166996"/>
                    <a:gd name="connsiteY13" fmla="*/ 4093297 h 4713827"/>
                    <a:gd name="connsiteX14" fmla="*/ 1235061 w 4166996"/>
                    <a:gd name="connsiteY14" fmla="*/ 4472583 h 4713827"/>
                    <a:gd name="connsiteX15" fmla="*/ 1577961 w 4166996"/>
                    <a:gd name="connsiteY15" fmla="*/ 4227314 h 4713827"/>
                    <a:gd name="connsiteX16" fmla="*/ 2085072 w 4166996"/>
                    <a:gd name="connsiteY16" fmla="*/ 3925467 h 4713827"/>
                    <a:gd name="connsiteX17" fmla="*/ 3927207 w 4166996"/>
                    <a:gd name="connsiteY17" fmla="*/ 2083331 h 4713827"/>
                    <a:gd name="connsiteX18" fmla="*/ 2084405 w 4166996"/>
                    <a:gd name="connsiteY18" fmla="*/ 241101 h 4713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166996" h="4713827">
                      <a:moveTo>
                        <a:pt x="1227060" y="4713661"/>
                      </a:moveTo>
                      <a:cubicBezTo>
                        <a:pt x="1199590" y="4713698"/>
                        <a:pt x="1172319" y="4708964"/>
                        <a:pt x="1146478" y="4699658"/>
                      </a:cubicBezTo>
                      <a:cubicBezTo>
                        <a:pt x="982267" y="4640223"/>
                        <a:pt x="953121" y="4400192"/>
                        <a:pt x="919402" y="4122253"/>
                      </a:cubicBezTo>
                      <a:cubicBezTo>
                        <a:pt x="904733" y="4001000"/>
                        <a:pt x="880159" y="3798403"/>
                        <a:pt x="845393" y="3758017"/>
                      </a:cubicBezTo>
                      <a:cubicBezTo>
                        <a:pt x="317994" y="3369206"/>
                        <a:pt x="907" y="2742366"/>
                        <a:pt x="907" y="2083331"/>
                      </a:cubicBezTo>
                      <a:cubicBezTo>
                        <a:pt x="907" y="934521"/>
                        <a:pt x="935595" y="-167"/>
                        <a:pt x="2084405" y="-167"/>
                      </a:cubicBezTo>
                      <a:cubicBezTo>
                        <a:pt x="3233215" y="-167"/>
                        <a:pt x="4167903" y="934521"/>
                        <a:pt x="4167903" y="2083331"/>
                      </a:cubicBezTo>
                      <a:cubicBezTo>
                        <a:pt x="4167903" y="3232142"/>
                        <a:pt x="3233215" y="4166830"/>
                        <a:pt x="2084405" y="4166830"/>
                      </a:cubicBezTo>
                      <a:cubicBezTo>
                        <a:pt x="2018778" y="4166830"/>
                        <a:pt x="1847614" y="4313515"/>
                        <a:pt x="1734361" y="4410575"/>
                      </a:cubicBezTo>
                      <a:cubicBezTo>
                        <a:pt x="1546814" y="4571452"/>
                        <a:pt x="1380889" y="4713661"/>
                        <a:pt x="1227060" y="4713661"/>
                      </a:cubicBezTo>
                      <a:close/>
                      <a:moveTo>
                        <a:pt x="2084310" y="241101"/>
                      </a:moveTo>
                      <a:cubicBezTo>
                        <a:pt x="1068564" y="241101"/>
                        <a:pt x="242080" y="1067490"/>
                        <a:pt x="242080" y="2083331"/>
                      </a:cubicBezTo>
                      <a:cubicBezTo>
                        <a:pt x="243470" y="2668671"/>
                        <a:pt x="521667" y="3218864"/>
                        <a:pt x="992268" y="3566946"/>
                      </a:cubicBezTo>
                      <a:cubicBezTo>
                        <a:pt x="1099710" y="3646289"/>
                        <a:pt x="1125618" y="3818596"/>
                        <a:pt x="1158861" y="4093297"/>
                      </a:cubicBezTo>
                      <a:cubicBezTo>
                        <a:pt x="1173910" y="4216265"/>
                        <a:pt x="1198294" y="4418386"/>
                        <a:pt x="1235061" y="4472583"/>
                      </a:cubicBezTo>
                      <a:cubicBezTo>
                        <a:pt x="1299164" y="4466011"/>
                        <a:pt x="1479281" y="4311610"/>
                        <a:pt x="1577961" y="4227314"/>
                      </a:cubicBezTo>
                      <a:cubicBezTo>
                        <a:pt x="1767032" y="4065389"/>
                        <a:pt x="1930386" y="3925467"/>
                        <a:pt x="2085072" y="3925467"/>
                      </a:cubicBezTo>
                      <a:cubicBezTo>
                        <a:pt x="3100817" y="3925467"/>
                        <a:pt x="3927207" y="3099078"/>
                        <a:pt x="3927207" y="2083331"/>
                      </a:cubicBezTo>
                      <a:cubicBezTo>
                        <a:pt x="3927207" y="1067585"/>
                        <a:pt x="3100151" y="241101"/>
                        <a:pt x="2084405" y="241101"/>
                      </a:cubicBezTo>
                      <a:close/>
                    </a:path>
                  </a:pathLst>
                </a:custGeom>
                <a:solidFill>
                  <a:srgbClr val="0D82D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EFD1281E-F3F6-A610-06D0-DCB24830230C}"/>
                    </a:ext>
                  </a:extLst>
                </p:cNvPr>
                <p:cNvSpPr txBox="1"/>
                <p:nvPr/>
              </p:nvSpPr>
              <p:spPr>
                <a:xfrm flipH="1">
                  <a:off x="873175" y="4786273"/>
                  <a:ext cx="189154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 algn="ctr"/>
                  <a:r>
                    <a:rPr lang="en-US" altLang="ko-KR" sz="2000" b="1">
                      <a:gradFill>
                        <a:gsLst>
                          <a:gs pos="100000">
                            <a:srgbClr val="0D82D4"/>
                          </a:gs>
                          <a:gs pos="100000">
                            <a:srgbClr val="0D82D4"/>
                          </a:gs>
                        </a:gsLst>
                        <a:lin ang="5400000" scaled="1"/>
                      </a:gradFill>
                      <a:latin typeface="Century Gothic" panose="020B0502020202020204" pitchFamily="34" charset="0"/>
                    </a:rPr>
                    <a:t>A</a:t>
                  </a:r>
                  <a:endParaRPr lang="ko-KR" altLang="en-US" sz="2000" b="1">
                    <a:gradFill>
                      <a:gsLst>
                        <a:gs pos="100000">
                          <a:srgbClr val="0D82D4"/>
                        </a:gs>
                        <a:gs pos="100000">
                          <a:srgbClr val="0D82D4"/>
                        </a:gs>
                      </a:gsLst>
                      <a:lin ang="5400000" scaled="1"/>
                    </a:gradFill>
                    <a:latin typeface="Century Gothic" panose="020B0502020202020204" pitchFamily="34" charset="0"/>
                  </a:endParaRPr>
                </a:p>
              </p:txBody>
            </p:sp>
          </p:grp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5F9CCFF-A054-DF66-162C-68AE23E58960}"/>
                </a:ext>
              </a:extLst>
            </p:cNvPr>
            <p:cNvSpPr txBox="1"/>
            <p:nvPr/>
          </p:nvSpPr>
          <p:spPr>
            <a:xfrm>
              <a:off x="980949" y="5374473"/>
              <a:ext cx="4892365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ko-KR" altLang="en-US" sz="1600" b="1" spc="-10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제</a:t>
              </a:r>
              <a:r>
                <a:rPr lang="en-US" altLang="ko-KR" sz="1600" b="1" spc="-10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3</a:t>
              </a:r>
              <a:r>
                <a:rPr lang="ko-KR" altLang="en-US" sz="1600" b="1" spc="-10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자가 직장 내 괴롭힘을 신고한 경우는 어떻게 하나요</a:t>
              </a:r>
              <a:r>
                <a:rPr lang="en-US" altLang="ko-KR" sz="1600" b="1" spc="-10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? </a:t>
              </a:r>
            </a:p>
          </p:txBody>
        </p:sp>
        <p:grpSp>
          <p:nvGrpSpPr>
            <p:cNvPr id="45" name="그룹 44">
              <a:extLst>
                <a:ext uri="{FF2B5EF4-FFF2-40B4-BE49-F238E27FC236}">
                  <a16:creationId xmlns:a16="http://schemas.microsoft.com/office/drawing/2014/main" id="{F1A77BD9-98B9-C6D6-1358-F9B0FAEA9DD7}"/>
                </a:ext>
              </a:extLst>
            </p:cNvPr>
            <p:cNvGrpSpPr/>
            <p:nvPr/>
          </p:nvGrpSpPr>
          <p:grpSpPr>
            <a:xfrm>
              <a:off x="480868" y="5299868"/>
              <a:ext cx="395432" cy="395432"/>
              <a:chOff x="480743" y="3872311"/>
              <a:chExt cx="395432" cy="395432"/>
            </a:xfrm>
          </p:grpSpPr>
          <p:sp>
            <p:nvSpPr>
              <p:cNvPr id="51" name="사각형: 둥근 한쪽 모서리 50">
                <a:extLst>
                  <a:ext uri="{FF2B5EF4-FFF2-40B4-BE49-F238E27FC236}">
                    <a16:creationId xmlns:a16="http://schemas.microsoft.com/office/drawing/2014/main" id="{ECED2C0A-10C6-53A8-B2A5-131EDB314E59}"/>
                  </a:ext>
                </a:extLst>
              </p:cNvPr>
              <p:cNvSpPr/>
              <p:nvPr/>
            </p:nvSpPr>
            <p:spPr>
              <a:xfrm flipH="1">
                <a:off x="480743" y="3872311"/>
                <a:ext cx="395432" cy="395432"/>
              </a:xfrm>
              <a:prstGeom prst="round1Rect">
                <a:avLst>
                  <a:gd name="adj" fmla="val 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650699BF-7714-56F2-EDB9-01FBB0BC67C1}"/>
                  </a:ext>
                </a:extLst>
              </p:cNvPr>
              <p:cNvSpPr txBox="1"/>
              <p:nvPr/>
            </p:nvSpPr>
            <p:spPr>
              <a:xfrm flipH="1">
                <a:off x="571058" y="3916138"/>
                <a:ext cx="21480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altLang="ko-KR" sz="2000" b="1">
                    <a:gradFill>
                      <a:gsLst>
                        <a:gs pos="10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atin typeface="Century Gothic" panose="020B0502020202020204" pitchFamily="34" charset="0"/>
                  </a:rPr>
                  <a:t>Q</a:t>
                </a:r>
                <a:endParaRPr lang="ko-KR" altLang="en-US" sz="2000" b="1">
                  <a:gradFill>
                    <a:gsLst>
                      <a:gs pos="10000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57" name="그룹 56">
              <a:extLst>
                <a:ext uri="{FF2B5EF4-FFF2-40B4-BE49-F238E27FC236}">
                  <a16:creationId xmlns:a16="http://schemas.microsoft.com/office/drawing/2014/main" id="{13506D58-4E70-FC26-A2B4-83608FCA7C35}"/>
                </a:ext>
              </a:extLst>
            </p:cNvPr>
            <p:cNvGrpSpPr/>
            <p:nvPr/>
          </p:nvGrpSpPr>
          <p:grpSpPr>
            <a:xfrm>
              <a:off x="982741" y="5745333"/>
              <a:ext cx="10590133" cy="583262"/>
              <a:chOff x="982741" y="5745333"/>
              <a:chExt cx="10590133" cy="583262"/>
            </a:xfrm>
          </p:grpSpPr>
          <p:sp>
            <p:nvSpPr>
              <p:cNvPr id="46" name="사각형: 둥근 모서리 45">
                <a:extLst>
                  <a:ext uri="{FF2B5EF4-FFF2-40B4-BE49-F238E27FC236}">
                    <a16:creationId xmlns:a16="http://schemas.microsoft.com/office/drawing/2014/main" id="{FBCFCDAB-58DD-5FB9-8F76-0B35F65DD4EF}"/>
                  </a:ext>
                </a:extLst>
              </p:cNvPr>
              <p:cNvSpPr/>
              <p:nvPr/>
            </p:nvSpPr>
            <p:spPr>
              <a:xfrm>
                <a:off x="982741" y="5745333"/>
                <a:ext cx="10590133" cy="583262"/>
              </a:xfrm>
              <a:prstGeom prst="roundRect">
                <a:avLst>
                  <a:gd name="adj" fmla="val 22491"/>
                </a:avLst>
              </a:prstGeom>
              <a:solidFill>
                <a:schemeClr val="bg1"/>
              </a:solidFill>
              <a:ln w="22225">
                <a:solidFill>
                  <a:srgbClr val="FBDEA3"/>
                </a:solidFill>
              </a:ln>
              <a:effectLst>
                <a:outerShdw blurRad="50800" dist="38100" dir="2700000" algn="tl" rotWithShape="0">
                  <a:schemeClr val="bg1">
                    <a:alpha val="6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D65AAEB9-87A6-0B8F-D48B-72E04F14283B}"/>
                  </a:ext>
                </a:extLst>
              </p:cNvPr>
              <p:cNvSpPr txBox="1"/>
              <p:nvPr/>
            </p:nvSpPr>
            <p:spPr>
              <a:xfrm>
                <a:off x="1646852" y="5852298"/>
                <a:ext cx="979595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ko-KR" altLang="en-US" sz="1200" b="1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제</a:t>
                </a:r>
                <a:r>
                  <a:rPr lang="en-US" altLang="ko-KR" sz="1200" b="1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3</a:t>
                </a:r>
                <a:r>
                  <a:rPr lang="ko-KR" altLang="en-US" sz="1200" b="1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자가 직장 내 괴롭힘을 신고한 경우에는 신고인을 통해 피해자</a:t>
                </a:r>
                <a:r>
                  <a:rPr lang="en-US" altLang="ko-KR" sz="1200" b="1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, </a:t>
                </a:r>
                <a:r>
                  <a:rPr lang="ko-KR" altLang="en-US" sz="1200" b="1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행위자</a:t>
                </a:r>
                <a:r>
                  <a:rPr lang="en-US" altLang="ko-KR" sz="1200" b="1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, </a:t>
                </a:r>
                <a:r>
                  <a:rPr lang="ko-KR" altLang="en-US" sz="1200" b="1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구체적 사실관계 및 증거 등을 확인하고</a:t>
                </a:r>
                <a:r>
                  <a:rPr lang="en-US" altLang="ko-KR" sz="1200" b="1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, </a:t>
                </a:r>
                <a:r>
                  <a:rPr lang="ko-KR" altLang="en-US" sz="1200" b="1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피해자에게 조사 실시에 대한 의사를 확인하는 것이</a:t>
                </a:r>
                <a:endParaRPr lang="en-US" altLang="ko-KR" sz="12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endParaRPr>
              </a:p>
              <a:p>
                <a:r>
                  <a:rPr lang="ko-KR" altLang="en-US" sz="1200" b="1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선행되어야 합니다</a:t>
                </a:r>
                <a:r>
                  <a:rPr lang="en-US" altLang="ko-KR" sz="1200" b="1" spc="-150">
                    <a:gradFill>
                      <a:gsLst>
                        <a:gs pos="100000">
                          <a:schemeClr val="tx1"/>
                        </a:gs>
                        <a:gs pos="100000">
                          <a:srgbClr val="303B4A"/>
                        </a:gs>
                      </a:gsLst>
                      <a:lin ang="2700000" scaled="1"/>
                    </a:gradFill>
                  </a:rPr>
                  <a:t>.</a:t>
                </a:r>
              </a:p>
            </p:txBody>
          </p:sp>
          <p:grpSp>
            <p:nvGrpSpPr>
              <p:cNvPr id="48" name="그룹 47">
                <a:extLst>
                  <a:ext uri="{FF2B5EF4-FFF2-40B4-BE49-F238E27FC236}">
                    <a16:creationId xmlns:a16="http://schemas.microsoft.com/office/drawing/2014/main" id="{671D76A2-BD6D-25DA-7752-F5FF3157BD5D}"/>
                  </a:ext>
                </a:extLst>
              </p:cNvPr>
              <p:cNvGrpSpPr/>
              <p:nvPr/>
            </p:nvGrpSpPr>
            <p:grpSpPr>
              <a:xfrm>
                <a:off x="1121176" y="5823634"/>
                <a:ext cx="411932" cy="465988"/>
                <a:chOff x="780424" y="4737929"/>
                <a:chExt cx="411932" cy="465988"/>
              </a:xfrm>
            </p:grpSpPr>
            <p:sp>
              <p:nvSpPr>
                <p:cNvPr id="49" name="자유형: 도형 48">
                  <a:extLst>
                    <a:ext uri="{FF2B5EF4-FFF2-40B4-BE49-F238E27FC236}">
                      <a16:creationId xmlns:a16="http://schemas.microsoft.com/office/drawing/2014/main" id="{8CF9C99D-7B5F-B79A-6F55-957224C47B24}"/>
                    </a:ext>
                  </a:extLst>
                </p:cNvPr>
                <p:cNvSpPr/>
                <p:nvPr/>
              </p:nvSpPr>
              <p:spPr>
                <a:xfrm rot="20002241" flipH="1">
                  <a:off x="780424" y="4737929"/>
                  <a:ext cx="411932" cy="465988"/>
                </a:xfrm>
                <a:custGeom>
                  <a:avLst/>
                  <a:gdLst>
                    <a:gd name="connsiteX0" fmla="*/ 1227060 w 4166996"/>
                    <a:gd name="connsiteY0" fmla="*/ 4713661 h 4713827"/>
                    <a:gd name="connsiteX1" fmla="*/ 1146478 w 4166996"/>
                    <a:gd name="connsiteY1" fmla="*/ 4699658 h 4713827"/>
                    <a:gd name="connsiteX2" fmla="*/ 919402 w 4166996"/>
                    <a:gd name="connsiteY2" fmla="*/ 4122253 h 4713827"/>
                    <a:gd name="connsiteX3" fmla="*/ 845393 w 4166996"/>
                    <a:gd name="connsiteY3" fmla="*/ 3758017 h 4713827"/>
                    <a:gd name="connsiteX4" fmla="*/ 907 w 4166996"/>
                    <a:gd name="connsiteY4" fmla="*/ 2083331 h 4713827"/>
                    <a:gd name="connsiteX5" fmla="*/ 2084405 w 4166996"/>
                    <a:gd name="connsiteY5" fmla="*/ -167 h 4713827"/>
                    <a:gd name="connsiteX6" fmla="*/ 4167903 w 4166996"/>
                    <a:gd name="connsiteY6" fmla="*/ 2083331 h 4713827"/>
                    <a:gd name="connsiteX7" fmla="*/ 2084405 w 4166996"/>
                    <a:gd name="connsiteY7" fmla="*/ 4166830 h 4713827"/>
                    <a:gd name="connsiteX8" fmla="*/ 1734361 w 4166996"/>
                    <a:gd name="connsiteY8" fmla="*/ 4410575 h 4713827"/>
                    <a:gd name="connsiteX9" fmla="*/ 1227060 w 4166996"/>
                    <a:gd name="connsiteY9" fmla="*/ 4713661 h 4713827"/>
                    <a:gd name="connsiteX10" fmla="*/ 2084310 w 4166996"/>
                    <a:gd name="connsiteY10" fmla="*/ 241101 h 4713827"/>
                    <a:gd name="connsiteX11" fmla="*/ 242080 w 4166996"/>
                    <a:gd name="connsiteY11" fmla="*/ 2083331 h 4713827"/>
                    <a:gd name="connsiteX12" fmla="*/ 992268 w 4166996"/>
                    <a:gd name="connsiteY12" fmla="*/ 3566946 h 4713827"/>
                    <a:gd name="connsiteX13" fmla="*/ 1158861 w 4166996"/>
                    <a:gd name="connsiteY13" fmla="*/ 4093297 h 4713827"/>
                    <a:gd name="connsiteX14" fmla="*/ 1235061 w 4166996"/>
                    <a:gd name="connsiteY14" fmla="*/ 4472583 h 4713827"/>
                    <a:gd name="connsiteX15" fmla="*/ 1577961 w 4166996"/>
                    <a:gd name="connsiteY15" fmla="*/ 4227314 h 4713827"/>
                    <a:gd name="connsiteX16" fmla="*/ 2085072 w 4166996"/>
                    <a:gd name="connsiteY16" fmla="*/ 3925467 h 4713827"/>
                    <a:gd name="connsiteX17" fmla="*/ 3927207 w 4166996"/>
                    <a:gd name="connsiteY17" fmla="*/ 2083331 h 4713827"/>
                    <a:gd name="connsiteX18" fmla="*/ 2084405 w 4166996"/>
                    <a:gd name="connsiteY18" fmla="*/ 241101 h 4713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166996" h="4713827">
                      <a:moveTo>
                        <a:pt x="1227060" y="4713661"/>
                      </a:moveTo>
                      <a:cubicBezTo>
                        <a:pt x="1199590" y="4713698"/>
                        <a:pt x="1172319" y="4708964"/>
                        <a:pt x="1146478" y="4699658"/>
                      </a:cubicBezTo>
                      <a:cubicBezTo>
                        <a:pt x="982267" y="4640223"/>
                        <a:pt x="953121" y="4400192"/>
                        <a:pt x="919402" y="4122253"/>
                      </a:cubicBezTo>
                      <a:cubicBezTo>
                        <a:pt x="904733" y="4001000"/>
                        <a:pt x="880159" y="3798403"/>
                        <a:pt x="845393" y="3758017"/>
                      </a:cubicBezTo>
                      <a:cubicBezTo>
                        <a:pt x="317994" y="3369206"/>
                        <a:pt x="907" y="2742366"/>
                        <a:pt x="907" y="2083331"/>
                      </a:cubicBezTo>
                      <a:cubicBezTo>
                        <a:pt x="907" y="934521"/>
                        <a:pt x="935595" y="-167"/>
                        <a:pt x="2084405" y="-167"/>
                      </a:cubicBezTo>
                      <a:cubicBezTo>
                        <a:pt x="3233215" y="-167"/>
                        <a:pt x="4167903" y="934521"/>
                        <a:pt x="4167903" y="2083331"/>
                      </a:cubicBezTo>
                      <a:cubicBezTo>
                        <a:pt x="4167903" y="3232142"/>
                        <a:pt x="3233215" y="4166830"/>
                        <a:pt x="2084405" y="4166830"/>
                      </a:cubicBezTo>
                      <a:cubicBezTo>
                        <a:pt x="2018778" y="4166830"/>
                        <a:pt x="1847614" y="4313515"/>
                        <a:pt x="1734361" y="4410575"/>
                      </a:cubicBezTo>
                      <a:cubicBezTo>
                        <a:pt x="1546814" y="4571452"/>
                        <a:pt x="1380889" y="4713661"/>
                        <a:pt x="1227060" y="4713661"/>
                      </a:cubicBezTo>
                      <a:close/>
                      <a:moveTo>
                        <a:pt x="2084310" y="241101"/>
                      </a:moveTo>
                      <a:cubicBezTo>
                        <a:pt x="1068564" y="241101"/>
                        <a:pt x="242080" y="1067490"/>
                        <a:pt x="242080" y="2083331"/>
                      </a:cubicBezTo>
                      <a:cubicBezTo>
                        <a:pt x="243470" y="2668671"/>
                        <a:pt x="521667" y="3218864"/>
                        <a:pt x="992268" y="3566946"/>
                      </a:cubicBezTo>
                      <a:cubicBezTo>
                        <a:pt x="1099710" y="3646289"/>
                        <a:pt x="1125618" y="3818596"/>
                        <a:pt x="1158861" y="4093297"/>
                      </a:cubicBezTo>
                      <a:cubicBezTo>
                        <a:pt x="1173910" y="4216265"/>
                        <a:pt x="1198294" y="4418386"/>
                        <a:pt x="1235061" y="4472583"/>
                      </a:cubicBezTo>
                      <a:cubicBezTo>
                        <a:pt x="1299164" y="4466011"/>
                        <a:pt x="1479281" y="4311610"/>
                        <a:pt x="1577961" y="4227314"/>
                      </a:cubicBezTo>
                      <a:cubicBezTo>
                        <a:pt x="1767032" y="4065389"/>
                        <a:pt x="1930386" y="3925467"/>
                        <a:pt x="2085072" y="3925467"/>
                      </a:cubicBezTo>
                      <a:cubicBezTo>
                        <a:pt x="3100817" y="3925467"/>
                        <a:pt x="3927207" y="3099078"/>
                        <a:pt x="3927207" y="2083331"/>
                      </a:cubicBezTo>
                      <a:cubicBezTo>
                        <a:pt x="3927207" y="1067585"/>
                        <a:pt x="3100151" y="241101"/>
                        <a:pt x="2084405" y="241101"/>
                      </a:cubicBezTo>
                      <a:close/>
                    </a:path>
                  </a:pathLst>
                </a:custGeom>
                <a:solidFill>
                  <a:srgbClr val="0D82D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A10F2F44-7D79-9D56-09EA-89717334FB94}"/>
                    </a:ext>
                  </a:extLst>
                </p:cNvPr>
                <p:cNvSpPr txBox="1"/>
                <p:nvPr/>
              </p:nvSpPr>
              <p:spPr>
                <a:xfrm flipH="1">
                  <a:off x="873175" y="4786273"/>
                  <a:ext cx="189154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 algn="ctr"/>
                  <a:r>
                    <a:rPr lang="en-US" altLang="ko-KR" sz="2000" b="1">
                      <a:gradFill>
                        <a:gsLst>
                          <a:gs pos="100000">
                            <a:srgbClr val="0D82D4"/>
                          </a:gs>
                          <a:gs pos="100000">
                            <a:srgbClr val="0D82D4"/>
                          </a:gs>
                        </a:gsLst>
                        <a:lin ang="5400000" scaled="1"/>
                      </a:gradFill>
                      <a:latin typeface="Century Gothic" panose="020B0502020202020204" pitchFamily="34" charset="0"/>
                    </a:rPr>
                    <a:t>A</a:t>
                  </a:r>
                  <a:endParaRPr lang="ko-KR" altLang="en-US" sz="2000" b="1">
                    <a:gradFill>
                      <a:gsLst>
                        <a:gs pos="100000">
                          <a:srgbClr val="0D82D4"/>
                        </a:gs>
                        <a:gs pos="100000">
                          <a:srgbClr val="0D82D4"/>
                        </a:gs>
                      </a:gsLst>
                      <a:lin ang="5400000" scaled="1"/>
                    </a:gradFill>
                    <a:latin typeface="Century Gothic" panose="020B050202020202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671919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D7E253C-8323-98FA-5DD5-D288C0BE1F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Ⅱ</a:t>
            </a:r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5E8D324-6B0E-949B-37BD-E1FD722EA1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0963" y="307361"/>
            <a:ext cx="6743834" cy="430887"/>
          </a:xfrm>
        </p:spPr>
        <p:txBody>
          <a:bodyPr wrap="none"/>
          <a:lstStyle/>
          <a:p>
            <a:r>
              <a:rPr lang="ko-KR" altLang="en-US" dirty="0"/>
              <a:t>직장 내 괴롭힘 사건 어떻게 처리해야 할까요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60" name="자유형: 도형 59">
            <a:extLst>
              <a:ext uri="{FF2B5EF4-FFF2-40B4-BE49-F238E27FC236}">
                <a16:creationId xmlns:a16="http://schemas.microsoft.com/office/drawing/2014/main" id="{61F0B1A7-3A54-4D92-8423-3AE4B954D734}"/>
              </a:ext>
            </a:extLst>
          </p:cNvPr>
          <p:cNvSpPr/>
          <p:nvPr/>
        </p:nvSpPr>
        <p:spPr>
          <a:xfrm>
            <a:off x="635592" y="1219200"/>
            <a:ext cx="7374989" cy="288397"/>
          </a:xfrm>
          <a:custGeom>
            <a:avLst/>
            <a:gdLst>
              <a:gd name="connsiteX0" fmla="*/ 120600 w 7374989"/>
              <a:gd name="connsiteY0" fmla="*/ 0 h 288397"/>
              <a:gd name="connsiteX1" fmla="*/ 2354924 w 7374989"/>
              <a:gd name="connsiteY1" fmla="*/ 0 h 288397"/>
              <a:gd name="connsiteX2" fmla="*/ 4712701 w 7374989"/>
              <a:gd name="connsiteY2" fmla="*/ 0 h 288397"/>
              <a:gd name="connsiteX3" fmla="*/ 4984159 w 7374989"/>
              <a:gd name="connsiteY3" fmla="*/ 0 h 288397"/>
              <a:gd name="connsiteX4" fmla="*/ 5578397 w 7374989"/>
              <a:gd name="connsiteY4" fmla="*/ 0 h 288397"/>
              <a:gd name="connsiteX5" fmla="*/ 5679481 w 7374989"/>
              <a:gd name="connsiteY5" fmla="*/ 0 h 288397"/>
              <a:gd name="connsiteX6" fmla="*/ 7254343 w 7374989"/>
              <a:gd name="connsiteY6" fmla="*/ 0 h 288397"/>
              <a:gd name="connsiteX7" fmla="*/ 7340325 w 7374989"/>
              <a:gd name="connsiteY7" fmla="*/ 73273 h 288397"/>
              <a:gd name="connsiteX8" fmla="*/ 7374989 w 7374989"/>
              <a:gd name="connsiteY8" fmla="*/ 288396 h 288397"/>
              <a:gd name="connsiteX9" fmla="*/ 5679481 w 7374989"/>
              <a:gd name="connsiteY9" fmla="*/ 288396 h 288397"/>
              <a:gd name="connsiteX10" fmla="*/ 5578397 w 7374989"/>
              <a:gd name="connsiteY10" fmla="*/ 288396 h 288397"/>
              <a:gd name="connsiteX11" fmla="*/ 4984159 w 7374989"/>
              <a:gd name="connsiteY11" fmla="*/ 288396 h 288397"/>
              <a:gd name="connsiteX12" fmla="*/ 4712701 w 7374989"/>
              <a:gd name="connsiteY12" fmla="*/ 288396 h 288397"/>
              <a:gd name="connsiteX13" fmla="*/ 1946351 w 7374989"/>
              <a:gd name="connsiteY13" fmla="*/ 288396 h 288397"/>
              <a:gd name="connsiteX14" fmla="*/ 1946351 w 7374989"/>
              <a:gd name="connsiteY14" fmla="*/ 288397 h 288397"/>
              <a:gd name="connsiteX15" fmla="*/ 0 w 7374989"/>
              <a:gd name="connsiteY15" fmla="*/ 288397 h 288397"/>
              <a:gd name="connsiteX16" fmla="*/ 34766 w 7374989"/>
              <a:gd name="connsiteY16" fmla="*/ 73273 h 288397"/>
              <a:gd name="connsiteX17" fmla="*/ 120600 w 7374989"/>
              <a:gd name="connsiteY17" fmla="*/ 0 h 288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374989" h="288397">
                <a:moveTo>
                  <a:pt x="120600" y="0"/>
                </a:moveTo>
                <a:lnTo>
                  <a:pt x="2354924" y="0"/>
                </a:lnTo>
                <a:lnTo>
                  <a:pt x="4712701" y="0"/>
                </a:lnTo>
                <a:lnTo>
                  <a:pt x="4984159" y="0"/>
                </a:lnTo>
                <a:lnTo>
                  <a:pt x="5578397" y="0"/>
                </a:lnTo>
                <a:lnTo>
                  <a:pt x="5679481" y="0"/>
                </a:lnTo>
                <a:lnTo>
                  <a:pt x="7254343" y="0"/>
                </a:lnTo>
                <a:cubicBezTo>
                  <a:pt x="7297110" y="-23"/>
                  <a:pt x="7333565" y="31038"/>
                  <a:pt x="7340325" y="73273"/>
                </a:cubicBezTo>
                <a:lnTo>
                  <a:pt x="7374989" y="288396"/>
                </a:lnTo>
                <a:lnTo>
                  <a:pt x="5679481" y="288396"/>
                </a:lnTo>
                <a:lnTo>
                  <a:pt x="5578397" y="288396"/>
                </a:lnTo>
                <a:lnTo>
                  <a:pt x="4984159" y="288396"/>
                </a:lnTo>
                <a:lnTo>
                  <a:pt x="4712701" y="288396"/>
                </a:lnTo>
                <a:lnTo>
                  <a:pt x="1946351" y="288396"/>
                </a:lnTo>
                <a:lnTo>
                  <a:pt x="1946351" y="288397"/>
                </a:lnTo>
                <a:lnTo>
                  <a:pt x="0" y="288397"/>
                </a:lnTo>
                <a:lnTo>
                  <a:pt x="34766" y="73273"/>
                </a:lnTo>
                <a:cubicBezTo>
                  <a:pt x="41465" y="31061"/>
                  <a:pt x="77862" y="-13"/>
                  <a:pt x="1206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schemeClr val="lt1"/>
              </a:solidFill>
            </a:endParaRPr>
          </a:p>
        </p:txBody>
      </p:sp>
      <p:cxnSp>
        <p:nvCxnSpPr>
          <p:cNvPr id="61" name="직선 연결선 60">
            <a:extLst>
              <a:ext uri="{FF2B5EF4-FFF2-40B4-BE49-F238E27FC236}">
                <a16:creationId xmlns:a16="http://schemas.microsoft.com/office/drawing/2014/main" id="{2850FDAE-5185-4157-B352-6A33665AA606}"/>
              </a:ext>
            </a:extLst>
          </p:cNvPr>
          <p:cNvCxnSpPr>
            <a:cxnSpLocks/>
          </p:cNvCxnSpPr>
          <p:nvPr/>
        </p:nvCxnSpPr>
        <p:spPr>
          <a:xfrm>
            <a:off x="3501411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9DA79604-12CC-4BEF-9760-32D412006740}"/>
              </a:ext>
            </a:extLst>
          </p:cNvPr>
          <p:cNvSpPr txBox="1"/>
          <p:nvPr/>
        </p:nvSpPr>
        <p:spPr>
          <a:xfrm rot="10800000" flipV="1">
            <a:off x="4030923" y="1263066"/>
            <a:ext cx="444032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STEP 3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cxnSp>
        <p:nvCxnSpPr>
          <p:cNvPr id="65" name="직선 연결선 64">
            <a:extLst>
              <a:ext uri="{FF2B5EF4-FFF2-40B4-BE49-F238E27FC236}">
                <a16:creationId xmlns:a16="http://schemas.microsoft.com/office/drawing/2014/main" id="{5910C8AB-5A5F-4BD3-836E-BEA738450CC7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2252595" y="1255630"/>
            <a:ext cx="0" cy="257456"/>
          </a:xfrm>
          <a:prstGeom prst="line">
            <a:avLst/>
          </a:prstGeom>
          <a:ln w="9525">
            <a:solidFill>
              <a:srgbClr val="F2F2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4A1A5915-A18E-44AE-8125-9FC5A2D6CBD4}"/>
              </a:ext>
            </a:extLst>
          </p:cNvPr>
          <p:cNvSpPr txBox="1"/>
          <p:nvPr/>
        </p:nvSpPr>
        <p:spPr>
          <a:xfrm rot="10800000" flipV="1">
            <a:off x="5533979" y="1263066"/>
            <a:ext cx="444032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STEP 4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B7D522D-D1A8-47AC-838A-6B7DEDA4EBE1}"/>
              </a:ext>
            </a:extLst>
          </p:cNvPr>
          <p:cNvSpPr txBox="1"/>
          <p:nvPr/>
        </p:nvSpPr>
        <p:spPr>
          <a:xfrm rot="10800000" flipV="1">
            <a:off x="7037035" y="1263066"/>
            <a:ext cx="444032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STEP 5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cxnSp>
        <p:nvCxnSpPr>
          <p:cNvPr id="70" name="직선 연결선 69">
            <a:extLst>
              <a:ext uri="{FF2B5EF4-FFF2-40B4-BE49-F238E27FC236}">
                <a16:creationId xmlns:a16="http://schemas.microsoft.com/office/drawing/2014/main" id="{6CD42581-E70B-48EC-91A2-D806AAC5FA18}"/>
              </a:ext>
            </a:extLst>
          </p:cNvPr>
          <p:cNvCxnSpPr>
            <a:cxnSpLocks/>
          </p:cNvCxnSpPr>
          <p:nvPr/>
        </p:nvCxnSpPr>
        <p:spPr>
          <a:xfrm>
            <a:off x="5004467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연결선 70">
            <a:extLst>
              <a:ext uri="{FF2B5EF4-FFF2-40B4-BE49-F238E27FC236}">
                <a16:creationId xmlns:a16="http://schemas.microsoft.com/office/drawing/2014/main" id="{CF6DCE2A-BC2C-4692-A8F6-D59FB02B9236}"/>
              </a:ext>
            </a:extLst>
          </p:cNvPr>
          <p:cNvCxnSpPr>
            <a:cxnSpLocks/>
          </p:cNvCxnSpPr>
          <p:nvPr/>
        </p:nvCxnSpPr>
        <p:spPr>
          <a:xfrm>
            <a:off x="6507523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직선 연결선 73">
            <a:extLst>
              <a:ext uri="{FF2B5EF4-FFF2-40B4-BE49-F238E27FC236}">
                <a16:creationId xmlns:a16="http://schemas.microsoft.com/office/drawing/2014/main" id="{7D99F822-8F92-4192-81E1-5EACDAB6BB75}"/>
              </a:ext>
            </a:extLst>
          </p:cNvPr>
          <p:cNvCxnSpPr>
            <a:cxnSpLocks/>
          </p:cNvCxnSpPr>
          <p:nvPr/>
        </p:nvCxnSpPr>
        <p:spPr>
          <a:xfrm>
            <a:off x="482600" y="1499833"/>
            <a:ext cx="11722100" cy="0"/>
          </a:xfrm>
          <a:prstGeom prst="line">
            <a:avLst/>
          </a:prstGeom>
          <a:ln w="22225">
            <a:solidFill>
              <a:srgbClr val="074D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그룹 76">
            <a:extLst>
              <a:ext uri="{FF2B5EF4-FFF2-40B4-BE49-F238E27FC236}">
                <a16:creationId xmlns:a16="http://schemas.microsoft.com/office/drawing/2014/main" id="{9FA30E5F-7B6D-4E88-81BF-521C4DF2C1E0}"/>
              </a:ext>
            </a:extLst>
          </p:cNvPr>
          <p:cNvGrpSpPr/>
          <p:nvPr/>
        </p:nvGrpSpPr>
        <p:grpSpPr>
          <a:xfrm>
            <a:off x="533680" y="2392173"/>
            <a:ext cx="196570" cy="184710"/>
            <a:chOff x="10352088" y="1217613"/>
            <a:chExt cx="4394200" cy="412908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9" name="Freeform 5">
              <a:extLst>
                <a:ext uri="{FF2B5EF4-FFF2-40B4-BE49-F238E27FC236}">
                  <a16:creationId xmlns:a16="http://schemas.microsoft.com/office/drawing/2014/main" id="{E28B8FE2-0FAF-4BA9-BF5D-9F583EECD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2088" y="1217613"/>
              <a:ext cx="4127500" cy="4129087"/>
            </a:xfrm>
            <a:custGeom>
              <a:avLst/>
              <a:gdLst>
                <a:gd name="T0" fmla="*/ 547 w 1094"/>
                <a:gd name="T1" fmla="*/ 1094 h 1094"/>
                <a:gd name="T2" fmla="*/ 0 w 1094"/>
                <a:gd name="T3" fmla="*/ 547 h 1094"/>
                <a:gd name="T4" fmla="*/ 547 w 1094"/>
                <a:gd name="T5" fmla="*/ 0 h 1094"/>
                <a:gd name="T6" fmla="*/ 781 w 1094"/>
                <a:gd name="T7" fmla="*/ 53 h 1094"/>
                <a:gd name="T8" fmla="*/ 805 w 1094"/>
                <a:gd name="T9" fmla="*/ 120 h 1094"/>
                <a:gd name="T10" fmla="*/ 738 w 1094"/>
                <a:gd name="T11" fmla="*/ 144 h 1094"/>
                <a:gd name="T12" fmla="*/ 547 w 1094"/>
                <a:gd name="T13" fmla="*/ 101 h 1094"/>
                <a:gd name="T14" fmla="*/ 100 w 1094"/>
                <a:gd name="T15" fmla="*/ 547 h 1094"/>
                <a:gd name="T16" fmla="*/ 547 w 1094"/>
                <a:gd name="T17" fmla="*/ 994 h 1094"/>
                <a:gd name="T18" fmla="*/ 994 w 1094"/>
                <a:gd name="T19" fmla="*/ 547 h 1094"/>
                <a:gd name="T20" fmla="*/ 990 w 1094"/>
                <a:gd name="T21" fmla="*/ 491 h 1094"/>
                <a:gd name="T22" fmla="*/ 1034 w 1094"/>
                <a:gd name="T23" fmla="*/ 435 h 1094"/>
                <a:gd name="T24" fmla="*/ 1090 w 1094"/>
                <a:gd name="T25" fmla="*/ 478 h 1094"/>
                <a:gd name="T26" fmla="*/ 1094 w 1094"/>
                <a:gd name="T27" fmla="*/ 547 h 1094"/>
                <a:gd name="T28" fmla="*/ 547 w 1094"/>
                <a:gd name="T29" fmla="*/ 1094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4" h="1094">
                  <a:moveTo>
                    <a:pt x="547" y="1094"/>
                  </a:moveTo>
                  <a:cubicBezTo>
                    <a:pt x="245" y="1094"/>
                    <a:pt x="0" y="849"/>
                    <a:pt x="0" y="547"/>
                  </a:cubicBezTo>
                  <a:cubicBezTo>
                    <a:pt x="0" y="246"/>
                    <a:pt x="245" y="0"/>
                    <a:pt x="547" y="0"/>
                  </a:cubicBezTo>
                  <a:cubicBezTo>
                    <a:pt x="629" y="0"/>
                    <a:pt x="708" y="18"/>
                    <a:pt x="781" y="53"/>
                  </a:cubicBezTo>
                  <a:cubicBezTo>
                    <a:pt x="806" y="65"/>
                    <a:pt x="817" y="95"/>
                    <a:pt x="805" y="120"/>
                  </a:cubicBezTo>
                  <a:cubicBezTo>
                    <a:pt x="793" y="145"/>
                    <a:pt x="764" y="156"/>
                    <a:pt x="738" y="144"/>
                  </a:cubicBezTo>
                  <a:cubicBezTo>
                    <a:pt x="678" y="115"/>
                    <a:pt x="614" y="101"/>
                    <a:pt x="547" y="101"/>
                  </a:cubicBezTo>
                  <a:cubicBezTo>
                    <a:pt x="301" y="101"/>
                    <a:pt x="100" y="301"/>
                    <a:pt x="100" y="547"/>
                  </a:cubicBezTo>
                  <a:cubicBezTo>
                    <a:pt x="100" y="794"/>
                    <a:pt x="301" y="994"/>
                    <a:pt x="547" y="994"/>
                  </a:cubicBezTo>
                  <a:cubicBezTo>
                    <a:pt x="793" y="994"/>
                    <a:pt x="994" y="794"/>
                    <a:pt x="994" y="547"/>
                  </a:cubicBezTo>
                  <a:cubicBezTo>
                    <a:pt x="994" y="528"/>
                    <a:pt x="993" y="509"/>
                    <a:pt x="990" y="491"/>
                  </a:cubicBezTo>
                  <a:cubicBezTo>
                    <a:pt x="987" y="463"/>
                    <a:pt x="1006" y="438"/>
                    <a:pt x="1034" y="435"/>
                  </a:cubicBezTo>
                  <a:cubicBezTo>
                    <a:pt x="1061" y="431"/>
                    <a:pt x="1086" y="451"/>
                    <a:pt x="1090" y="478"/>
                  </a:cubicBezTo>
                  <a:cubicBezTo>
                    <a:pt x="1093" y="501"/>
                    <a:pt x="1094" y="524"/>
                    <a:pt x="1094" y="547"/>
                  </a:cubicBezTo>
                  <a:cubicBezTo>
                    <a:pt x="1094" y="849"/>
                    <a:pt x="849" y="1094"/>
                    <a:pt x="547" y="10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6">
              <a:extLst>
                <a:ext uri="{FF2B5EF4-FFF2-40B4-BE49-F238E27FC236}">
                  <a16:creationId xmlns:a16="http://schemas.microsoft.com/office/drawing/2014/main" id="{670A3800-10DF-46C2-9208-1BA3B3A43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1863" y="1304925"/>
              <a:ext cx="3654425" cy="2905125"/>
            </a:xfrm>
            <a:custGeom>
              <a:avLst/>
              <a:gdLst>
                <a:gd name="T0" fmla="*/ 0 w 2302"/>
                <a:gd name="T1" fmla="*/ 1107 h 1830"/>
                <a:gd name="T2" fmla="*/ 256 w 2302"/>
                <a:gd name="T3" fmla="*/ 846 h 1830"/>
                <a:gd name="T4" fmla="*/ 725 w 2302"/>
                <a:gd name="T5" fmla="*/ 1309 h 1830"/>
                <a:gd name="T6" fmla="*/ 2039 w 2302"/>
                <a:gd name="T7" fmla="*/ 0 h 1830"/>
                <a:gd name="T8" fmla="*/ 2302 w 2302"/>
                <a:gd name="T9" fmla="*/ 261 h 1830"/>
                <a:gd name="T10" fmla="*/ 725 w 2302"/>
                <a:gd name="T11" fmla="*/ 1830 h 1830"/>
                <a:gd name="T12" fmla="*/ 0 w 2302"/>
                <a:gd name="T13" fmla="*/ 1107 h 1830"/>
                <a:gd name="T14" fmla="*/ 0 w 2302"/>
                <a:gd name="T15" fmla="*/ 1107 h 1830"/>
                <a:gd name="T16" fmla="*/ 0 w 2302"/>
                <a:gd name="T17" fmla="*/ 1107 h 1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2" h="1830">
                  <a:moveTo>
                    <a:pt x="0" y="1107"/>
                  </a:moveTo>
                  <a:lnTo>
                    <a:pt x="256" y="846"/>
                  </a:lnTo>
                  <a:lnTo>
                    <a:pt x="725" y="1309"/>
                  </a:lnTo>
                  <a:lnTo>
                    <a:pt x="2039" y="0"/>
                  </a:lnTo>
                  <a:lnTo>
                    <a:pt x="2302" y="261"/>
                  </a:lnTo>
                  <a:lnTo>
                    <a:pt x="725" y="1830"/>
                  </a:lnTo>
                  <a:lnTo>
                    <a:pt x="0" y="1107"/>
                  </a:lnTo>
                  <a:lnTo>
                    <a:pt x="0" y="1107"/>
                  </a:lnTo>
                  <a:lnTo>
                    <a:pt x="0" y="1107"/>
                  </a:lnTo>
                  <a:close/>
                </a:path>
              </a:pathLst>
            </a:custGeom>
            <a:solidFill>
              <a:srgbClr val="1F82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EE7DDF24-A57A-422D-8086-2637D74B7040}"/>
              </a:ext>
            </a:extLst>
          </p:cNvPr>
          <p:cNvSpPr txBox="1"/>
          <p:nvPr/>
        </p:nvSpPr>
        <p:spPr>
          <a:xfrm>
            <a:off x="806128" y="2330640"/>
            <a:ext cx="10122964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300"/>
              </a:spcBef>
            </a:pPr>
            <a:r>
              <a:rPr lang="ko-KR" altLang="en-US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상담을 통해 피해자의 </a:t>
            </a:r>
            <a:r>
              <a:rPr lang="ko-KR" altLang="en-US" b="1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피해상황 및 요청사항 등을 파악하고 피해자의 의사를 고려해 사건의 처리방향을 결정</a:t>
            </a:r>
            <a:endParaRPr lang="en-US" altLang="ko-KR" b="1" spc="-150" dirty="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grpSp>
        <p:nvGrpSpPr>
          <p:cNvPr id="81" name="그룹 80">
            <a:extLst>
              <a:ext uri="{FF2B5EF4-FFF2-40B4-BE49-F238E27FC236}">
                <a16:creationId xmlns:a16="http://schemas.microsoft.com/office/drawing/2014/main" id="{C51B2D6E-B5AF-43AB-829A-1C89A0CD9201}"/>
              </a:ext>
            </a:extLst>
          </p:cNvPr>
          <p:cNvGrpSpPr/>
          <p:nvPr/>
        </p:nvGrpSpPr>
        <p:grpSpPr>
          <a:xfrm>
            <a:off x="533680" y="2816194"/>
            <a:ext cx="10850665" cy="276999"/>
            <a:chOff x="533680" y="1314640"/>
            <a:chExt cx="10850665" cy="276999"/>
          </a:xfrm>
        </p:grpSpPr>
        <p:grpSp>
          <p:nvGrpSpPr>
            <p:cNvPr id="82" name="그룹 81">
              <a:extLst>
                <a:ext uri="{FF2B5EF4-FFF2-40B4-BE49-F238E27FC236}">
                  <a16:creationId xmlns:a16="http://schemas.microsoft.com/office/drawing/2014/main" id="{8079E1D8-EF50-484E-A54D-9875B92BBAD4}"/>
                </a:ext>
              </a:extLst>
            </p:cNvPr>
            <p:cNvGrpSpPr/>
            <p:nvPr/>
          </p:nvGrpSpPr>
          <p:grpSpPr>
            <a:xfrm>
              <a:off x="533680" y="1376173"/>
              <a:ext cx="196570" cy="184710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84" name="Freeform 5">
                <a:extLst>
                  <a:ext uri="{FF2B5EF4-FFF2-40B4-BE49-F238E27FC236}">
                    <a16:creationId xmlns:a16="http://schemas.microsoft.com/office/drawing/2014/main" id="{C68166C0-D76C-4B57-89CF-CF3FC2B74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Freeform 6">
                <a:extLst>
                  <a:ext uri="{FF2B5EF4-FFF2-40B4-BE49-F238E27FC236}">
                    <a16:creationId xmlns:a16="http://schemas.microsoft.com/office/drawing/2014/main" id="{ABDC52E2-722A-471A-9D56-C08D3E923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1F82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B99FFCE-42AD-4C20-9307-BBD61D3DA8F5}"/>
                </a:ext>
              </a:extLst>
            </p:cNvPr>
            <p:cNvSpPr txBox="1"/>
            <p:nvPr/>
          </p:nvSpPr>
          <p:spPr>
            <a:xfrm>
              <a:off x="806128" y="1314640"/>
              <a:ext cx="10578217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피해자에게 사건 처리절차의 전 과정이 비밀로 유지된다는 점을 알리고</a:t>
              </a:r>
              <a:r>
                <a:rPr lang="en-US" altLang="ko-KR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</a:t>
              </a:r>
              <a:r>
                <a:rPr lang="ko-KR" altLang="en-US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참고인 등에게도 </a:t>
              </a:r>
              <a:r>
                <a:rPr lang="ko-KR" altLang="en-US" b="1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비밀유지의무를 고지</a:t>
              </a:r>
              <a:endParaRPr lang="en-US" altLang="ko-KR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</p:grpSp>
      <p:sp>
        <p:nvSpPr>
          <p:cNvPr id="112" name="자유형: 도형 111">
            <a:extLst>
              <a:ext uri="{FF2B5EF4-FFF2-40B4-BE49-F238E27FC236}">
                <a16:creationId xmlns:a16="http://schemas.microsoft.com/office/drawing/2014/main" id="{15040123-3044-4383-83CF-5B8A8BB30412}"/>
              </a:ext>
            </a:extLst>
          </p:cNvPr>
          <p:cNvSpPr/>
          <p:nvPr/>
        </p:nvSpPr>
        <p:spPr>
          <a:xfrm flipH="1">
            <a:off x="1987488" y="1156932"/>
            <a:ext cx="1697751" cy="350038"/>
          </a:xfrm>
          <a:custGeom>
            <a:avLst/>
            <a:gdLst>
              <a:gd name="connsiteX0" fmla="*/ 1462691 w 1697751"/>
              <a:gd name="connsiteY0" fmla="*/ 0 h 350038"/>
              <a:gd name="connsiteX1" fmla="*/ 1379582 w 1697751"/>
              <a:gd name="connsiteY1" fmla="*/ 0 h 350038"/>
              <a:gd name="connsiteX2" fmla="*/ 1158689 w 1697751"/>
              <a:gd name="connsiteY2" fmla="*/ 0 h 350038"/>
              <a:gd name="connsiteX3" fmla="*/ 940675 w 1697751"/>
              <a:gd name="connsiteY3" fmla="*/ 0 h 350038"/>
              <a:gd name="connsiteX4" fmla="*/ 514049 w 1697751"/>
              <a:gd name="connsiteY4" fmla="*/ 0 h 350038"/>
              <a:gd name="connsiteX5" fmla="*/ 481285 w 1697751"/>
              <a:gd name="connsiteY5" fmla="*/ 0 h 350038"/>
              <a:gd name="connsiteX6" fmla="*/ 235059 w 1697751"/>
              <a:gd name="connsiteY6" fmla="*/ 0 h 350038"/>
              <a:gd name="connsiteX7" fmla="*/ 145289 w 1697751"/>
              <a:gd name="connsiteY7" fmla="*/ 76635 h 350038"/>
              <a:gd name="connsiteX8" fmla="*/ 119954 w 1697751"/>
              <a:gd name="connsiteY8" fmla="*/ 269154 h 350038"/>
              <a:gd name="connsiteX9" fmla="*/ 37065 w 1697751"/>
              <a:gd name="connsiteY9" fmla="*/ 341877 h 350038"/>
              <a:gd name="connsiteX10" fmla="*/ 0 w 1697751"/>
              <a:gd name="connsiteY10" fmla="*/ 341877 h 350038"/>
              <a:gd name="connsiteX11" fmla="*/ 0 w 1697751"/>
              <a:gd name="connsiteY11" fmla="*/ 350038 h 350038"/>
              <a:gd name="connsiteX12" fmla="*/ 481285 w 1697751"/>
              <a:gd name="connsiteY12" fmla="*/ 350038 h 350038"/>
              <a:gd name="connsiteX13" fmla="*/ 514049 w 1697751"/>
              <a:gd name="connsiteY13" fmla="*/ 350038 h 350038"/>
              <a:gd name="connsiteX14" fmla="*/ 1158689 w 1697751"/>
              <a:gd name="connsiteY14" fmla="*/ 350038 h 350038"/>
              <a:gd name="connsiteX15" fmla="*/ 1379582 w 1697751"/>
              <a:gd name="connsiteY15" fmla="*/ 350038 h 350038"/>
              <a:gd name="connsiteX16" fmla="*/ 1697751 w 1697751"/>
              <a:gd name="connsiteY16" fmla="*/ 350038 h 350038"/>
              <a:gd name="connsiteX17" fmla="*/ 1697751 w 1697751"/>
              <a:gd name="connsiteY17" fmla="*/ 341877 h 350038"/>
              <a:gd name="connsiteX18" fmla="*/ 1660686 w 1697751"/>
              <a:gd name="connsiteY18" fmla="*/ 341877 h 350038"/>
              <a:gd name="connsiteX19" fmla="*/ 1577796 w 1697751"/>
              <a:gd name="connsiteY19" fmla="*/ 269154 h 350038"/>
              <a:gd name="connsiteX20" fmla="*/ 1552461 w 1697751"/>
              <a:gd name="connsiteY20" fmla="*/ 76635 h 350038"/>
              <a:gd name="connsiteX21" fmla="*/ 1462691 w 1697751"/>
              <a:gd name="connsiteY21" fmla="*/ 0 h 350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97751" h="350038">
                <a:moveTo>
                  <a:pt x="1462691" y="0"/>
                </a:moveTo>
                <a:lnTo>
                  <a:pt x="1379582" y="0"/>
                </a:lnTo>
                <a:lnTo>
                  <a:pt x="1158689" y="0"/>
                </a:lnTo>
                <a:lnTo>
                  <a:pt x="940675" y="0"/>
                </a:lnTo>
                <a:lnTo>
                  <a:pt x="514049" y="0"/>
                </a:lnTo>
                <a:lnTo>
                  <a:pt x="481285" y="0"/>
                </a:lnTo>
                <a:lnTo>
                  <a:pt x="235059" y="0"/>
                </a:lnTo>
                <a:cubicBezTo>
                  <a:pt x="190361" y="-14"/>
                  <a:pt x="152297" y="32487"/>
                  <a:pt x="145289" y="76635"/>
                </a:cubicBezTo>
                <a:lnTo>
                  <a:pt x="119954" y="269154"/>
                </a:lnTo>
                <a:cubicBezTo>
                  <a:pt x="114589" y="310818"/>
                  <a:pt x="79071" y="341984"/>
                  <a:pt x="37065" y="341877"/>
                </a:cubicBezTo>
                <a:lnTo>
                  <a:pt x="0" y="341877"/>
                </a:lnTo>
                <a:lnTo>
                  <a:pt x="0" y="350038"/>
                </a:lnTo>
                <a:lnTo>
                  <a:pt x="481285" y="350038"/>
                </a:lnTo>
                <a:lnTo>
                  <a:pt x="514049" y="350038"/>
                </a:lnTo>
                <a:lnTo>
                  <a:pt x="1158689" y="350038"/>
                </a:lnTo>
                <a:lnTo>
                  <a:pt x="1379582" y="350038"/>
                </a:lnTo>
                <a:lnTo>
                  <a:pt x="1697751" y="350038"/>
                </a:lnTo>
                <a:lnTo>
                  <a:pt x="1697751" y="341877"/>
                </a:lnTo>
                <a:lnTo>
                  <a:pt x="1660686" y="341877"/>
                </a:lnTo>
                <a:cubicBezTo>
                  <a:pt x="1618680" y="341984"/>
                  <a:pt x="1583162" y="310818"/>
                  <a:pt x="1577796" y="269154"/>
                </a:cubicBezTo>
                <a:lnTo>
                  <a:pt x="1552461" y="76635"/>
                </a:lnTo>
                <a:cubicBezTo>
                  <a:pt x="1545453" y="32487"/>
                  <a:pt x="1507390" y="-14"/>
                  <a:pt x="1462691" y="0"/>
                </a:cubicBezTo>
                <a:close/>
              </a:path>
            </a:pathLst>
          </a:custGeom>
          <a:solidFill>
            <a:srgbClr val="074DB5"/>
          </a:solidFill>
          <a:ln w="15875">
            <a:noFill/>
          </a:ln>
          <a:effectLst>
            <a:outerShdw blurRad="1270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gradFill>
                <a:gsLst>
                  <a:gs pos="100000">
                    <a:prstClr val="black"/>
                  </a:gs>
                  <a:gs pos="100000">
                    <a:prstClr val="white"/>
                  </a:gs>
                </a:gsLst>
              </a:gradFill>
              <a:latin typeface="Arial"/>
              <a:ea typeface="나눔스퀘어 Bold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1FE98AAB-6D14-4500-BC35-085D166A7744}"/>
              </a:ext>
            </a:extLst>
          </p:cNvPr>
          <p:cNvSpPr txBox="1"/>
          <p:nvPr/>
        </p:nvSpPr>
        <p:spPr>
          <a:xfrm rot="10800000" flipV="1">
            <a:off x="2511755" y="1205930"/>
            <a:ext cx="649217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</a:rPr>
              <a:t>STEP</a:t>
            </a:r>
            <a:r>
              <a:rPr lang="en-US" altLang="ko-KR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 </a:t>
            </a:r>
            <a:r>
              <a:rPr lang="en-US" altLang="ko-KR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2</a:t>
            </a:r>
            <a:endParaRPr lang="ko-KR" altLang="en-US" b="1" spc="-150">
              <a:gradFill>
                <a:gsLst>
                  <a:gs pos="100000">
                    <a:schemeClr val="bg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20F60353-B6BA-4DB5-8891-B2B486A0A2B4}"/>
              </a:ext>
            </a:extLst>
          </p:cNvPr>
          <p:cNvSpPr txBox="1"/>
          <p:nvPr/>
        </p:nvSpPr>
        <p:spPr>
          <a:xfrm rot="10800000" flipV="1">
            <a:off x="1197452" y="1263066"/>
            <a:ext cx="444032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STEP 1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72" name="사각형: 둥근 한쪽 모서리 71">
            <a:extLst>
              <a:ext uri="{FF2B5EF4-FFF2-40B4-BE49-F238E27FC236}">
                <a16:creationId xmlns:a16="http://schemas.microsoft.com/office/drawing/2014/main" id="{A71893EC-9162-4721-B4F8-25A5D27D874F}"/>
              </a:ext>
            </a:extLst>
          </p:cNvPr>
          <p:cNvSpPr/>
          <p:nvPr/>
        </p:nvSpPr>
        <p:spPr>
          <a:xfrm rot="10800000">
            <a:off x="482350" y="1507597"/>
            <a:ext cx="11709650" cy="583642"/>
          </a:xfrm>
          <a:prstGeom prst="round1Rect">
            <a:avLst>
              <a:gd name="adj" fmla="val 27547"/>
            </a:avLst>
          </a:prstGeom>
          <a:solidFill>
            <a:srgbClr val="074D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45E6AF1-34A5-401E-9BCB-6C780021D68F}"/>
              </a:ext>
            </a:extLst>
          </p:cNvPr>
          <p:cNvSpPr txBox="1"/>
          <p:nvPr/>
        </p:nvSpPr>
        <p:spPr>
          <a:xfrm>
            <a:off x="672850" y="1643765"/>
            <a:ext cx="1019510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1800"/>
              </a:spcBef>
            </a:pPr>
            <a:r>
              <a:rPr lang="ko-KR" altLang="en-US" sz="2000" b="1" spc="-150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상담 진행</a:t>
            </a:r>
            <a:endParaRPr lang="en-US" altLang="ko-KR" sz="2000" spc="-150" dirty="0">
              <a:gradFill>
                <a:gsLst>
                  <a:gs pos="100000">
                    <a:schemeClr val="bg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pic>
        <p:nvPicPr>
          <p:cNvPr id="75" name="그림 74">
            <a:extLst>
              <a:ext uri="{FF2B5EF4-FFF2-40B4-BE49-F238E27FC236}">
                <a16:creationId xmlns:a16="http://schemas.microsoft.com/office/drawing/2014/main" id="{595C29D3-C8F2-449C-9C87-16C85D1A9FB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60"/>
          <a:stretch/>
        </p:blipFill>
        <p:spPr>
          <a:xfrm>
            <a:off x="9594915" y="1135567"/>
            <a:ext cx="1823147" cy="982158"/>
          </a:xfrm>
          <a:prstGeom prst="rect">
            <a:avLst/>
          </a:prstGeom>
        </p:spPr>
      </p:pic>
      <p:sp>
        <p:nvSpPr>
          <p:cNvPr id="64" name="사각형: 둥근 모서리 63">
            <a:extLst>
              <a:ext uri="{FF2B5EF4-FFF2-40B4-BE49-F238E27FC236}">
                <a16:creationId xmlns:a16="http://schemas.microsoft.com/office/drawing/2014/main" id="{D495D883-B716-4044-A6C7-439FAA66A597}"/>
              </a:ext>
            </a:extLst>
          </p:cNvPr>
          <p:cNvSpPr/>
          <p:nvPr/>
        </p:nvSpPr>
        <p:spPr>
          <a:xfrm>
            <a:off x="482475" y="3680542"/>
            <a:ext cx="11227050" cy="1262933"/>
          </a:xfrm>
          <a:prstGeom prst="roundRect">
            <a:avLst>
              <a:gd name="adj" fmla="val 5162"/>
            </a:avLst>
          </a:prstGeom>
          <a:solidFill>
            <a:srgbClr val="FFF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92C7F985-2F79-4285-B252-B8EA0E3AEB31}"/>
              </a:ext>
            </a:extLst>
          </p:cNvPr>
          <p:cNvSpPr txBox="1"/>
          <p:nvPr/>
        </p:nvSpPr>
        <p:spPr>
          <a:xfrm>
            <a:off x="1009524" y="3805928"/>
            <a:ext cx="5171287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ko-KR" altLang="en-US" sz="1600" b="1" spc="-10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피해자가 어떠한 조사도 원하지 않는 경우는 어떻게 하나요</a:t>
            </a:r>
            <a:r>
              <a:rPr lang="en-US" altLang="ko-KR" sz="1600" b="1" spc="-10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?</a:t>
            </a:r>
          </a:p>
        </p:txBody>
      </p:sp>
      <p:grpSp>
        <p:nvGrpSpPr>
          <p:cNvPr id="135" name="그룹 134">
            <a:extLst>
              <a:ext uri="{FF2B5EF4-FFF2-40B4-BE49-F238E27FC236}">
                <a16:creationId xmlns:a16="http://schemas.microsoft.com/office/drawing/2014/main" id="{FE41B8A2-69C1-43B6-BFAE-ADBED87D34BA}"/>
              </a:ext>
            </a:extLst>
          </p:cNvPr>
          <p:cNvGrpSpPr/>
          <p:nvPr/>
        </p:nvGrpSpPr>
        <p:grpSpPr>
          <a:xfrm>
            <a:off x="982742" y="4174611"/>
            <a:ext cx="10590132" cy="627741"/>
            <a:chOff x="982617" y="4312423"/>
            <a:chExt cx="10590132" cy="627741"/>
          </a:xfrm>
        </p:grpSpPr>
        <p:sp>
          <p:nvSpPr>
            <p:cNvPr id="136" name="사각형: 둥근 모서리 135">
              <a:extLst>
                <a:ext uri="{FF2B5EF4-FFF2-40B4-BE49-F238E27FC236}">
                  <a16:creationId xmlns:a16="http://schemas.microsoft.com/office/drawing/2014/main" id="{71ED331B-6676-45C1-83B3-0AF1A43CDC50}"/>
                </a:ext>
              </a:extLst>
            </p:cNvPr>
            <p:cNvSpPr/>
            <p:nvPr/>
          </p:nvSpPr>
          <p:spPr>
            <a:xfrm>
              <a:off x="982617" y="4312423"/>
              <a:ext cx="10590132" cy="627741"/>
            </a:xfrm>
            <a:prstGeom prst="roundRect">
              <a:avLst>
                <a:gd name="adj" fmla="val 9427"/>
              </a:avLst>
            </a:prstGeom>
            <a:solidFill>
              <a:schemeClr val="bg1"/>
            </a:solidFill>
            <a:ln w="22225">
              <a:solidFill>
                <a:srgbClr val="FBDEA3"/>
              </a:solidFill>
            </a:ln>
            <a:effectLst>
              <a:outerShdw blurRad="50800" dist="38100" dir="2700000" algn="tl" rotWithShape="0">
                <a:schemeClr val="bg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b="1"/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E61E4E92-4766-4E17-AA16-A4B2846CDC91}"/>
                </a:ext>
              </a:extLst>
            </p:cNvPr>
            <p:cNvSpPr txBox="1"/>
            <p:nvPr/>
          </p:nvSpPr>
          <p:spPr>
            <a:xfrm>
              <a:off x="1694352" y="4410850"/>
              <a:ext cx="8747587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ko-KR" altLang="en-US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피해자 본인이 조사를 원하지 않는다는 의사를 명확하게 밝힌 경우 그 내용을 서면</a:t>
              </a:r>
              <a:r>
                <a:rPr lang="en-US" altLang="ko-KR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음성 등으로 확인할 수 있어야 하고</a:t>
              </a:r>
              <a:r>
                <a:rPr lang="en-US" altLang="ko-KR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</a:t>
              </a:r>
            </a:p>
            <a:p>
              <a:r>
                <a:rPr lang="ko-KR" altLang="en-US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피해자 본인의 의사에 따라 사실관계 파악 등을 위한 약식 조사를 진행한 후 필요한 조치를 하여야 합니다</a:t>
              </a:r>
              <a:r>
                <a:rPr lang="en-US" altLang="ko-KR" sz="1400" b="1" spc="-10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. </a:t>
              </a:r>
            </a:p>
          </p:txBody>
        </p:sp>
        <p:grpSp>
          <p:nvGrpSpPr>
            <p:cNvPr id="138" name="그룹 137">
              <a:extLst>
                <a:ext uri="{FF2B5EF4-FFF2-40B4-BE49-F238E27FC236}">
                  <a16:creationId xmlns:a16="http://schemas.microsoft.com/office/drawing/2014/main" id="{017571B9-E690-4478-9560-63A4DCC78A95}"/>
                </a:ext>
              </a:extLst>
            </p:cNvPr>
            <p:cNvGrpSpPr/>
            <p:nvPr/>
          </p:nvGrpSpPr>
          <p:grpSpPr>
            <a:xfrm>
              <a:off x="1149626" y="4422327"/>
              <a:ext cx="411932" cy="465988"/>
              <a:chOff x="780424" y="4737929"/>
              <a:chExt cx="411932" cy="465988"/>
            </a:xfrm>
          </p:grpSpPr>
          <p:sp>
            <p:nvSpPr>
              <p:cNvPr id="139" name="자유형: 도형 138">
                <a:extLst>
                  <a:ext uri="{FF2B5EF4-FFF2-40B4-BE49-F238E27FC236}">
                    <a16:creationId xmlns:a16="http://schemas.microsoft.com/office/drawing/2014/main" id="{11000D2C-B546-4635-98DE-71A7A86D1091}"/>
                  </a:ext>
                </a:extLst>
              </p:cNvPr>
              <p:cNvSpPr/>
              <p:nvPr/>
            </p:nvSpPr>
            <p:spPr>
              <a:xfrm rot="20002241" flipH="1">
                <a:off x="780424" y="4737929"/>
                <a:ext cx="411932" cy="465988"/>
              </a:xfrm>
              <a:custGeom>
                <a:avLst/>
                <a:gdLst>
                  <a:gd name="connsiteX0" fmla="*/ 1227060 w 4166996"/>
                  <a:gd name="connsiteY0" fmla="*/ 4713661 h 4713827"/>
                  <a:gd name="connsiteX1" fmla="*/ 1146478 w 4166996"/>
                  <a:gd name="connsiteY1" fmla="*/ 4699658 h 4713827"/>
                  <a:gd name="connsiteX2" fmla="*/ 919402 w 4166996"/>
                  <a:gd name="connsiteY2" fmla="*/ 4122253 h 4713827"/>
                  <a:gd name="connsiteX3" fmla="*/ 845393 w 4166996"/>
                  <a:gd name="connsiteY3" fmla="*/ 3758017 h 4713827"/>
                  <a:gd name="connsiteX4" fmla="*/ 907 w 4166996"/>
                  <a:gd name="connsiteY4" fmla="*/ 2083331 h 4713827"/>
                  <a:gd name="connsiteX5" fmla="*/ 2084405 w 4166996"/>
                  <a:gd name="connsiteY5" fmla="*/ -167 h 4713827"/>
                  <a:gd name="connsiteX6" fmla="*/ 4167903 w 4166996"/>
                  <a:gd name="connsiteY6" fmla="*/ 2083331 h 4713827"/>
                  <a:gd name="connsiteX7" fmla="*/ 2084405 w 4166996"/>
                  <a:gd name="connsiteY7" fmla="*/ 4166830 h 4713827"/>
                  <a:gd name="connsiteX8" fmla="*/ 1734361 w 4166996"/>
                  <a:gd name="connsiteY8" fmla="*/ 4410575 h 4713827"/>
                  <a:gd name="connsiteX9" fmla="*/ 1227060 w 4166996"/>
                  <a:gd name="connsiteY9" fmla="*/ 4713661 h 4713827"/>
                  <a:gd name="connsiteX10" fmla="*/ 2084310 w 4166996"/>
                  <a:gd name="connsiteY10" fmla="*/ 241101 h 4713827"/>
                  <a:gd name="connsiteX11" fmla="*/ 242080 w 4166996"/>
                  <a:gd name="connsiteY11" fmla="*/ 2083331 h 4713827"/>
                  <a:gd name="connsiteX12" fmla="*/ 992268 w 4166996"/>
                  <a:gd name="connsiteY12" fmla="*/ 3566946 h 4713827"/>
                  <a:gd name="connsiteX13" fmla="*/ 1158861 w 4166996"/>
                  <a:gd name="connsiteY13" fmla="*/ 4093297 h 4713827"/>
                  <a:gd name="connsiteX14" fmla="*/ 1235061 w 4166996"/>
                  <a:gd name="connsiteY14" fmla="*/ 4472583 h 4713827"/>
                  <a:gd name="connsiteX15" fmla="*/ 1577961 w 4166996"/>
                  <a:gd name="connsiteY15" fmla="*/ 4227314 h 4713827"/>
                  <a:gd name="connsiteX16" fmla="*/ 2085072 w 4166996"/>
                  <a:gd name="connsiteY16" fmla="*/ 3925467 h 4713827"/>
                  <a:gd name="connsiteX17" fmla="*/ 3927207 w 4166996"/>
                  <a:gd name="connsiteY17" fmla="*/ 2083331 h 4713827"/>
                  <a:gd name="connsiteX18" fmla="*/ 2084405 w 4166996"/>
                  <a:gd name="connsiteY18" fmla="*/ 241101 h 4713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166996" h="4713827">
                    <a:moveTo>
                      <a:pt x="1227060" y="4713661"/>
                    </a:moveTo>
                    <a:cubicBezTo>
                      <a:pt x="1199590" y="4713698"/>
                      <a:pt x="1172319" y="4708964"/>
                      <a:pt x="1146478" y="4699658"/>
                    </a:cubicBezTo>
                    <a:cubicBezTo>
                      <a:pt x="982267" y="4640223"/>
                      <a:pt x="953121" y="4400192"/>
                      <a:pt x="919402" y="4122253"/>
                    </a:cubicBezTo>
                    <a:cubicBezTo>
                      <a:pt x="904733" y="4001000"/>
                      <a:pt x="880159" y="3798403"/>
                      <a:pt x="845393" y="3758017"/>
                    </a:cubicBezTo>
                    <a:cubicBezTo>
                      <a:pt x="317994" y="3369206"/>
                      <a:pt x="907" y="2742366"/>
                      <a:pt x="907" y="2083331"/>
                    </a:cubicBezTo>
                    <a:cubicBezTo>
                      <a:pt x="907" y="934521"/>
                      <a:pt x="935595" y="-167"/>
                      <a:pt x="2084405" y="-167"/>
                    </a:cubicBezTo>
                    <a:cubicBezTo>
                      <a:pt x="3233215" y="-167"/>
                      <a:pt x="4167903" y="934521"/>
                      <a:pt x="4167903" y="2083331"/>
                    </a:cubicBezTo>
                    <a:cubicBezTo>
                      <a:pt x="4167903" y="3232142"/>
                      <a:pt x="3233215" y="4166830"/>
                      <a:pt x="2084405" y="4166830"/>
                    </a:cubicBezTo>
                    <a:cubicBezTo>
                      <a:pt x="2018778" y="4166830"/>
                      <a:pt x="1847614" y="4313515"/>
                      <a:pt x="1734361" y="4410575"/>
                    </a:cubicBezTo>
                    <a:cubicBezTo>
                      <a:pt x="1546814" y="4571452"/>
                      <a:pt x="1380889" y="4713661"/>
                      <a:pt x="1227060" y="4713661"/>
                    </a:cubicBezTo>
                    <a:close/>
                    <a:moveTo>
                      <a:pt x="2084310" y="241101"/>
                    </a:moveTo>
                    <a:cubicBezTo>
                      <a:pt x="1068564" y="241101"/>
                      <a:pt x="242080" y="1067490"/>
                      <a:pt x="242080" y="2083331"/>
                    </a:cubicBezTo>
                    <a:cubicBezTo>
                      <a:pt x="243470" y="2668671"/>
                      <a:pt x="521667" y="3218864"/>
                      <a:pt x="992268" y="3566946"/>
                    </a:cubicBezTo>
                    <a:cubicBezTo>
                      <a:pt x="1099710" y="3646289"/>
                      <a:pt x="1125618" y="3818596"/>
                      <a:pt x="1158861" y="4093297"/>
                    </a:cubicBezTo>
                    <a:cubicBezTo>
                      <a:pt x="1173910" y="4216265"/>
                      <a:pt x="1198294" y="4418386"/>
                      <a:pt x="1235061" y="4472583"/>
                    </a:cubicBezTo>
                    <a:cubicBezTo>
                      <a:pt x="1299164" y="4466011"/>
                      <a:pt x="1479281" y="4311610"/>
                      <a:pt x="1577961" y="4227314"/>
                    </a:cubicBezTo>
                    <a:cubicBezTo>
                      <a:pt x="1767032" y="4065389"/>
                      <a:pt x="1930386" y="3925467"/>
                      <a:pt x="2085072" y="3925467"/>
                    </a:cubicBezTo>
                    <a:cubicBezTo>
                      <a:pt x="3100817" y="3925467"/>
                      <a:pt x="3927207" y="3099078"/>
                      <a:pt x="3927207" y="2083331"/>
                    </a:cubicBezTo>
                    <a:cubicBezTo>
                      <a:pt x="3927207" y="1067585"/>
                      <a:pt x="3100151" y="241101"/>
                      <a:pt x="2084405" y="241101"/>
                    </a:cubicBezTo>
                    <a:close/>
                  </a:path>
                </a:pathLst>
              </a:custGeom>
              <a:solidFill>
                <a:srgbClr val="0D82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D98B007B-1E21-4076-9F67-082C63E1480D}"/>
                  </a:ext>
                </a:extLst>
              </p:cNvPr>
              <p:cNvSpPr txBox="1"/>
              <p:nvPr/>
            </p:nvSpPr>
            <p:spPr>
              <a:xfrm flipH="1">
                <a:off x="873175" y="4786273"/>
                <a:ext cx="189154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altLang="ko-KR" sz="2000" b="1">
                    <a:gradFill>
                      <a:gsLst>
                        <a:gs pos="100000">
                          <a:srgbClr val="0D82D4"/>
                        </a:gs>
                        <a:gs pos="100000">
                          <a:srgbClr val="0D82D4"/>
                        </a:gs>
                      </a:gsLst>
                      <a:lin ang="5400000" scaled="1"/>
                    </a:gradFill>
                    <a:latin typeface="Century Gothic" panose="020B0502020202020204" pitchFamily="34" charset="0"/>
                  </a:rPr>
                  <a:t>A</a:t>
                </a:r>
                <a:endParaRPr lang="ko-KR" altLang="en-US" sz="2000" b="1">
                  <a:gradFill>
                    <a:gsLst>
                      <a:gs pos="100000">
                        <a:srgbClr val="0D82D4"/>
                      </a:gs>
                      <a:gs pos="100000">
                        <a:srgbClr val="0D82D4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698A04B2-5D77-A6BD-6673-D88FE22058E6}"/>
              </a:ext>
            </a:extLst>
          </p:cNvPr>
          <p:cNvGrpSpPr/>
          <p:nvPr/>
        </p:nvGrpSpPr>
        <p:grpSpPr>
          <a:xfrm>
            <a:off x="482475" y="3680542"/>
            <a:ext cx="439843" cy="439843"/>
            <a:chOff x="482350" y="3850105"/>
            <a:chExt cx="439843" cy="439843"/>
          </a:xfrm>
        </p:grpSpPr>
        <p:sp>
          <p:nvSpPr>
            <p:cNvPr id="10" name="사각형: 둥근 한쪽 모서리 9">
              <a:extLst>
                <a:ext uri="{FF2B5EF4-FFF2-40B4-BE49-F238E27FC236}">
                  <a16:creationId xmlns:a16="http://schemas.microsoft.com/office/drawing/2014/main" id="{53BC0CBA-8CED-6A5C-759C-E14FCC17D29F}"/>
                </a:ext>
              </a:extLst>
            </p:cNvPr>
            <p:cNvSpPr/>
            <p:nvPr/>
          </p:nvSpPr>
          <p:spPr>
            <a:xfrm flipH="1">
              <a:off x="482350" y="3850105"/>
              <a:ext cx="439843" cy="439843"/>
            </a:xfrm>
            <a:prstGeom prst="round1Rect">
              <a:avLst>
                <a:gd name="adj" fmla="val 31826"/>
              </a:avLst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04A54CC-F66D-7636-033E-722A399AD53C}"/>
                </a:ext>
              </a:extLst>
            </p:cNvPr>
            <p:cNvSpPr txBox="1"/>
            <p:nvPr/>
          </p:nvSpPr>
          <p:spPr>
            <a:xfrm flipH="1">
              <a:off x="594870" y="3916138"/>
              <a:ext cx="2148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altLang="ko-KR" sz="2000" b="1">
                  <a:gradFill>
                    <a:gsLst>
                      <a:gs pos="10000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</a:rPr>
                <a:t>Q</a:t>
              </a:r>
              <a:endParaRPr lang="ko-KR" altLang="en-US" sz="2000" b="1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1951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D7E253C-8323-98FA-5DD5-D288C0BE1F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Ⅱ</a:t>
            </a:r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5E8D324-6B0E-949B-37BD-E1FD722EA1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0963" y="307361"/>
            <a:ext cx="6743834" cy="430887"/>
          </a:xfrm>
        </p:spPr>
        <p:txBody>
          <a:bodyPr wrap="none"/>
          <a:lstStyle/>
          <a:p>
            <a:r>
              <a:rPr lang="ko-KR" altLang="en-US" dirty="0"/>
              <a:t>직장 내 괴롭힘 사건 어떻게 처리해야 할까요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4" name="자유형: 도형 3">
            <a:extLst>
              <a:ext uri="{FF2B5EF4-FFF2-40B4-BE49-F238E27FC236}">
                <a16:creationId xmlns:a16="http://schemas.microsoft.com/office/drawing/2014/main" id="{F6F9455F-0450-4980-B2A7-4AF7FB8BF922}"/>
              </a:ext>
            </a:extLst>
          </p:cNvPr>
          <p:cNvSpPr/>
          <p:nvPr/>
        </p:nvSpPr>
        <p:spPr>
          <a:xfrm>
            <a:off x="635592" y="1219200"/>
            <a:ext cx="7374989" cy="288397"/>
          </a:xfrm>
          <a:custGeom>
            <a:avLst/>
            <a:gdLst>
              <a:gd name="connsiteX0" fmla="*/ 120600 w 7374989"/>
              <a:gd name="connsiteY0" fmla="*/ 0 h 288397"/>
              <a:gd name="connsiteX1" fmla="*/ 2354924 w 7374989"/>
              <a:gd name="connsiteY1" fmla="*/ 0 h 288397"/>
              <a:gd name="connsiteX2" fmla="*/ 4712701 w 7374989"/>
              <a:gd name="connsiteY2" fmla="*/ 0 h 288397"/>
              <a:gd name="connsiteX3" fmla="*/ 4984159 w 7374989"/>
              <a:gd name="connsiteY3" fmla="*/ 0 h 288397"/>
              <a:gd name="connsiteX4" fmla="*/ 5578397 w 7374989"/>
              <a:gd name="connsiteY4" fmla="*/ 0 h 288397"/>
              <a:gd name="connsiteX5" fmla="*/ 5679481 w 7374989"/>
              <a:gd name="connsiteY5" fmla="*/ 0 h 288397"/>
              <a:gd name="connsiteX6" fmla="*/ 7254343 w 7374989"/>
              <a:gd name="connsiteY6" fmla="*/ 0 h 288397"/>
              <a:gd name="connsiteX7" fmla="*/ 7340325 w 7374989"/>
              <a:gd name="connsiteY7" fmla="*/ 73273 h 288397"/>
              <a:gd name="connsiteX8" fmla="*/ 7374989 w 7374989"/>
              <a:gd name="connsiteY8" fmla="*/ 288396 h 288397"/>
              <a:gd name="connsiteX9" fmla="*/ 5679481 w 7374989"/>
              <a:gd name="connsiteY9" fmla="*/ 288396 h 288397"/>
              <a:gd name="connsiteX10" fmla="*/ 5578397 w 7374989"/>
              <a:gd name="connsiteY10" fmla="*/ 288396 h 288397"/>
              <a:gd name="connsiteX11" fmla="*/ 4984159 w 7374989"/>
              <a:gd name="connsiteY11" fmla="*/ 288396 h 288397"/>
              <a:gd name="connsiteX12" fmla="*/ 4712701 w 7374989"/>
              <a:gd name="connsiteY12" fmla="*/ 288396 h 288397"/>
              <a:gd name="connsiteX13" fmla="*/ 1946351 w 7374989"/>
              <a:gd name="connsiteY13" fmla="*/ 288396 h 288397"/>
              <a:gd name="connsiteX14" fmla="*/ 1946351 w 7374989"/>
              <a:gd name="connsiteY14" fmla="*/ 288397 h 288397"/>
              <a:gd name="connsiteX15" fmla="*/ 0 w 7374989"/>
              <a:gd name="connsiteY15" fmla="*/ 288397 h 288397"/>
              <a:gd name="connsiteX16" fmla="*/ 34766 w 7374989"/>
              <a:gd name="connsiteY16" fmla="*/ 73273 h 288397"/>
              <a:gd name="connsiteX17" fmla="*/ 120600 w 7374989"/>
              <a:gd name="connsiteY17" fmla="*/ 0 h 288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374989" h="288397">
                <a:moveTo>
                  <a:pt x="120600" y="0"/>
                </a:moveTo>
                <a:lnTo>
                  <a:pt x="2354924" y="0"/>
                </a:lnTo>
                <a:lnTo>
                  <a:pt x="4712701" y="0"/>
                </a:lnTo>
                <a:lnTo>
                  <a:pt x="4984159" y="0"/>
                </a:lnTo>
                <a:lnTo>
                  <a:pt x="5578397" y="0"/>
                </a:lnTo>
                <a:lnTo>
                  <a:pt x="5679481" y="0"/>
                </a:lnTo>
                <a:lnTo>
                  <a:pt x="7254343" y="0"/>
                </a:lnTo>
                <a:cubicBezTo>
                  <a:pt x="7297110" y="-23"/>
                  <a:pt x="7333565" y="31038"/>
                  <a:pt x="7340325" y="73273"/>
                </a:cubicBezTo>
                <a:lnTo>
                  <a:pt x="7374989" y="288396"/>
                </a:lnTo>
                <a:lnTo>
                  <a:pt x="5679481" y="288396"/>
                </a:lnTo>
                <a:lnTo>
                  <a:pt x="5578397" y="288396"/>
                </a:lnTo>
                <a:lnTo>
                  <a:pt x="4984159" y="288396"/>
                </a:lnTo>
                <a:lnTo>
                  <a:pt x="4712701" y="288396"/>
                </a:lnTo>
                <a:lnTo>
                  <a:pt x="1946351" y="288396"/>
                </a:lnTo>
                <a:lnTo>
                  <a:pt x="1946351" y="288397"/>
                </a:lnTo>
                <a:lnTo>
                  <a:pt x="0" y="288397"/>
                </a:lnTo>
                <a:lnTo>
                  <a:pt x="34766" y="73273"/>
                </a:lnTo>
                <a:cubicBezTo>
                  <a:pt x="41465" y="31061"/>
                  <a:pt x="77862" y="-13"/>
                  <a:pt x="1206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schemeClr val="lt1"/>
              </a:solidFill>
            </a:endParaRP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385B0A6D-A30D-44DE-8A59-41D941482EC9}"/>
              </a:ext>
            </a:extLst>
          </p:cNvPr>
          <p:cNvCxnSpPr>
            <a:cxnSpLocks/>
          </p:cNvCxnSpPr>
          <p:nvPr/>
        </p:nvCxnSpPr>
        <p:spPr>
          <a:xfrm>
            <a:off x="2138540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62025774-D113-4B44-8CAA-02AA3988BBB4}"/>
              </a:ext>
            </a:extLst>
          </p:cNvPr>
          <p:cNvSpPr txBox="1"/>
          <p:nvPr/>
        </p:nvSpPr>
        <p:spPr>
          <a:xfrm rot="10800000" flipV="1">
            <a:off x="2668052" y="1263066"/>
            <a:ext cx="444032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STEP 2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16FAEE39-1D29-4391-AF99-0E1A27E11236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2278956" y="1255630"/>
            <a:ext cx="0" cy="257456"/>
          </a:xfrm>
          <a:prstGeom prst="line">
            <a:avLst/>
          </a:prstGeom>
          <a:ln w="9525">
            <a:solidFill>
              <a:srgbClr val="F2F2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CBB0517-6DBC-4F0A-8EDB-68812D538178}"/>
              </a:ext>
            </a:extLst>
          </p:cNvPr>
          <p:cNvSpPr txBox="1"/>
          <p:nvPr/>
        </p:nvSpPr>
        <p:spPr>
          <a:xfrm rot="10800000" flipV="1">
            <a:off x="5533979" y="1263066"/>
            <a:ext cx="444032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STEP 4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CD92E2-3862-4AB9-BC8B-FD42B58B91B3}"/>
              </a:ext>
            </a:extLst>
          </p:cNvPr>
          <p:cNvSpPr txBox="1"/>
          <p:nvPr/>
        </p:nvSpPr>
        <p:spPr>
          <a:xfrm rot="10800000" flipV="1">
            <a:off x="7037035" y="1263066"/>
            <a:ext cx="444032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STEP 5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52E90C5B-31AB-4643-AB98-85134AC0F530}"/>
              </a:ext>
            </a:extLst>
          </p:cNvPr>
          <p:cNvCxnSpPr>
            <a:cxnSpLocks/>
          </p:cNvCxnSpPr>
          <p:nvPr/>
        </p:nvCxnSpPr>
        <p:spPr>
          <a:xfrm>
            <a:off x="5004467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098CE79E-4312-4938-982C-A0C298EEE768}"/>
              </a:ext>
            </a:extLst>
          </p:cNvPr>
          <p:cNvCxnSpPr>
            <a:cxnSpLocks/>
          </p:cNvCxnSpPr>
          <p:nvPr/>
        </p:nvCxnSpPr>
        <p:spPr>
          <a:xfrm>
            <a:off x="6507523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0EDEF70B-D58E-4861-8B08-B6FA5C3581DF}"/>
              </a:ext>
            </a:extLst>
          </p:cNvPr>
          <p:cNvCxnSpPr>
            <a:cxnSpLocks/>
          </p:cNvCxnSpPr>
          <p:nvPr/>
        </p:nvCxnSpPr>
        <p:spPr>
          <a:xfrm>
            <a:off x="482600" y="1499833"/>
            <a:ext cx="11722100" cy="0"/>
          </a:xfrm>
          <a:prstGeom prst="line">
            <a:avLst/>
          </a:prstGeom>
          <a:ln w="22225">
            <a:solidFill>
              <a:srgbClr val="074D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F1EEF5C7-6D68-471E-AEF1-346D449F287C}"/>
              </a:ext>
            </a:extLst>
          </p:cNvPr>
          <p:cNvSpPr txBox="1"/>
          <p:nvPr/>
        </p:nvSpPr>
        <p:spPr>
          <a:xfrm rot="10800000" flipV="1">
            <a:off x="1197452" y="1263066"/>
            <a:ext cx="444032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 sz="12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STEP 1</a:t>
            </a:r>
            <a:endParaRPr lang="ko-KR" altLang="en-US" sz="1200">
              <a:gradFill>
                <a:gsLst>
                  <a:gs pos="100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Century Gothic" panose="020B0502020202020204" pitchFamily="34" charset="0"/>
            </a:endParaRPr>
          </a:p>
        </p:txBody>
      </p:sp>
      <p:sp>
        <p:nvSpPr>
          <p:cNvPr id="19" name="자유형: 도형 18">
            <a:extLst>
              <a:ext uri="{FF2B5EF4-FFF2-40B4-BE49-F238E27FC236}">
                <a16:creationId xmlns:a16="http://schemas.microsoft.com/office/drawing/2014/main" id="{EB1E307C-9195-44A7-9A5E-88DBB9FFDA04}"/>
              </a:ext>
            </a:extLst>
          </p:cNvPr>
          <p:cNvSpPr/>
          <p:nvPr/>
        </p:nvSpPr>
        <p:spPr>
          <a:xfrm flipH="1">
            <a:off x="3501411" y="1156932"/>
            <a:ext cx="1697751" cy="350038"/>
          </a:xfrm>
          <a:custGeom>
            <a:avLst/>
            <a:gdLst>
              <a:gd name="connsiteX0" fmla="*/ 1462691 w 1697751"/>
              <a:gd name="connsiteY0" fmla="*/ 0 h 350038"/>
              <a:gd name="connsiteX1" fmla="*/ 1379582 w 1697751"/>
              <a:gd name="connsiteY1" fmla="*/ 0 h 350038"/>
              <a:gd name="connsiteX2" fmla="*/ 1158689 w 1697751"/>
              <a:gd name="connsiteY2" fmla="*/ 0 h 350038"/>
              <a:gd name="connsiteX3" fmla="*/ 940675 w 1697751"/>
              <a:gd name="connsiteY3" fmla="*/ 0 h 350038"/>
              <a:gd name="connsiteX4" fmla="*/ 514049 w 1697751"/>
              <a:gd name="connsiteY4" fmla="*/ 0 h 350038"/>
              <a:gd name="connsiteX5" fmla="*/ 481285 w 1697751"/>
              <a:gd name="connsiteY5" fmla="*/ 0 h 350038"/>
              <a:gd name="connsiteX6" fmla="*/ 235059 w 1697751"/>
              <a:gd name="connsiteY6" fmla="*/ 0 h 350038"/>
              <a:gd name="connsiteX7" fmla="*/ 145289 w 1697751"/>
              <a:gd name="connsiteY7" fmla="*/ 76635 h 350038"/>
              <a:gd name="connsiteX8" fmla="*/ 119954 w 1697751"/>
              <a:gd name="connsiteY8" fmla="*/ 269154 h 350038"/>
              <a:gd name="connsiteX9" fmla="*/ 37065 w 1697751"/>
              <a:gd name="connsiteY9" fmla="*/ 341877 h 350038"/>
              <a:gd name="connsiteX10" fmla="*/ 0 w 1697751"/>
              <a:gd name="connsiteY10" fmla="*/ 341877 h 350038"/>
              <a:gd name="connsiteX11" fmla="*/ 0 w 1697751"/>
              <a:gd name="connsiteY11" fmla="*/ 350038 h 350038"/>
              <a:gd name="connsiteX12" fmla="*/ 481285 w 1697751"/>
              <a:gd name="connsiteY12" fmla="*/ 350038 h 350038"/>
              <a:gd name="connsiteX13" fmla="*/ 514049 w 1697751"/>
              <a:gd name="connsiteY13" fmla="*/ 350038 h 350038"/>
              <a:gd name="connsiteX14" fmla="*/ 1158689 w 1697751"/>
              <a:gd name="connsiteY14" fmla="*/ 350038 h 350038"/>
              <a:gd name="connsiteX15" fmla="*/ 1379582 w 1697751"/>
              <a:gd name="connsiteY15" fmla="*/ 350038 h 350038"/>
              <a:gd name="connsiteX16" fmla="*/ 1697751 w 1697751"/>
              <a:gd name="connsiteY16" fmla="*/ 350038 h 350038"/>
              <a:gd name="connsiteX17" fmla="*/ 1697751 w 1697751"/>
              <a:gd name="connsiteY17" fmla="*/ 341877 h 350038"/>
              <a:gd name="connsiteX18" fmla="*/ 1660686 w 1697751"/>
              <a:gd name="connsiteY18" fmla="*/ 341877 h 350038"/>
              <a:gd name="connsiteX19" fmla="*/ 1577796 w 1697751"/>
              <a:gd name="connsiteY19" fmla="*/ 269154 h 350038"/>
              <a:gd name="connsiteX20" fmla="*/ 1552461 w 1697751"/>
              <a:gd name="connsiteY20" fmla="*/ 76635 h 350038"/>
              <a:gd name="connsiteX21" fmla="*/ 1462691 w 1697751"/>
              <a:gd name="connsiteY21" fmla="*/ 0 h 350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97751" h="350038">
                <a:moveTo>
                  <a:pt x="1462691" y="0"/>
                </a:moveTo>
                <a:lnTo>
                  <a:pt x="1379582" y="0"/>
                </a:lnTo>
                <a:lnTo>
                  <a:pt x="1158689" y="0"/>
                </a:lnTo>
                <a:lnTo>
                  <a:pt x="940675" y="0"/>
                </a:lnTo>
                <a:lnTo>
                  <a:pt x="514049" y="0"/>
                </a:lnTo>
                <a:lnTo>
                  <a:pt x="481285" y="0"/>
                </a:lnTo>
                <a:lnTo>
                  <a:pt x="235059" y="0"/>
                </a:lnTo>
                <a:cubicBezTo>
                  <a:pt x="190361" y="-14"/>
                  <a:pt x="152297" y="32487"/>
                  <a:pt x="145289" y="76635"/>
                </a:cubicBezTo>
                <a:lnTo>
                  <a:pt x="119954" y="269154"/>
                </a:lnTo>
                <a:cubicBezTo>
                  <a:pt x="114589" y="310818"/>
                  <a:pt x="79071" y="341984"/>
                  <a:pt x="37065" y="341877"/>
                </a:cubicBezTo>
                <a:lnTo>
                  <a:pt x="0" y="341877"/>
                </a:lnTo>
                <a:lnTo>
                  <a:pt x="0" y="350038"/>
                </a:lnTo>
                <a:lnTo>
                  <a:pt x="481285" y="350038"/>
                </a:lnTo>
                <a:lnTo>
                  <a:pt x="514049" y="350038"/>
                </a:lnTo>
                <a:lnTo>
                  <a:pt x="1158689" y="350038"/>
                </a:lnTo>
                <a:lnTo>
                  <a:pt x="1379582" y="350038"/>
                </a:lnTo>
                <a:lnTo>
                  <a:pt x="1697751" y="350038"/>
                </a:lnTo>
                <a:lnTo>
                  <a:pt x="1697751" y="341877"/>
                </a:lnTo>
                <a:lnTo>
                  <a:pt x="1660686" y="341877"/>
                </a:lnTo>
                <a:cubicBezTo>
                  <a:pt x="1618680" y="341984"/>
                  <a:pt x="1583162" y="310818"/>
                  <a:pt x="1577796" y="269154"/>
                </a:cubicBezTo>
                <a:lnTo>
                  <a:pt x="1552461" y="76635"/>
                </a:lnTo>
                <a:cubicBezTo>
                  <a:pt x="1545453" y="32487"/>
                  <a:pt x="1507390" y="-14"/>
                  <a:pt x="1462691" y="0"/>
                </a:cubicBezTo>
                <a:close/>
              </a:path>
            </a:pathLst>
          </a:custGeom>
          <a:solidFill>
            <a:srgbClr val="074DB5"/>
          </a:solidFill>
          <a:ln w="15875">
            <a:noFill/>
          </a:ln>
          <a:effectLst>
            <a:outerShdw blurRad="1270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gradFill>
                <a:gsLst>
                  <a:gs pos="100000">
                    <a:prstClr val="black"/>
                  </a:gs>
                  <a:gs pos="100000">
                    <a:prstClr val="white"/>
                  </a:gs>
                </a:gsLst>
              </a:gradFill>
              <a:latin typeface="Arial"/>
              <a:ea typeface="나눔스퀘어 Bold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FCBE3FF-7F4F-483B-BA1E-0D62FDCCF775}"/>
              </a:ext>
            </a:extLst>
          </p:cNvPr>
          <p:cNvSpPr txBox="1"/>
          <p:nvPr/>
        </p:nvSpPr>
        <p:spPr>
          <a:xfrm rot="10800000" flipV="1">
            <a:off x="4025678" y="1202302"/>
            <a:ext cx="649217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altLang="ko-KR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</a:rPr>
              <a:t>STEP</a:t>
            </a:r>
            <a:r>
              <a:rPr lang="en-US" altLang="ko-KR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 </a:t>
            </a:r>
            <a:r>
              <a:rPr lang="en-US" altLang="ko-KR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3</a:t>
            </a:r>
            <a:endParaRPr lang="ko-KR" altLang="en-US" b="1" spc="-150">
              <a:gradFill>
                <a:gsLst>
                  <a:gs pos="100000">
                    <a:schemeClr val="bg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sp>
        <p:nvSpPr>
          <p:cNvPr id="16" name="사각형: 둥근 한쪽 모서리 15">
            <a:extLst>
              <a:ext uri="{FF2B5EF4-FFF2-40B4-BE49-F238E27FC236}">
                <a16:creationId xmlns:a16="http://schemas.microsoft.com/office/drawing/2014/main" id="{3E4DDA67-5C2C-43FF-B9EF-1B6D3D82C9F5}"/>
              </a:ext>
            </a:extLst>
          </p:cNvPr>
          <p:cNvSpPr/>
          <p:nvPr/>
        </p:nvSpPr>
        <p:spPr>
          <a:xfrm rot="10800000">
            <a:off x="482350" y="1507597"/>
            <a:ext cx="11709650" cy="583642"/>
          </a:xfrm>
          <a:prstGeom prst="round1Rect">
            <a:avLst>
              <a:gd name="adj" fmla="val 27547"/>
            </a:avLst>
          </a:prstGeom>
          <a:solidFill>
            <a:srgbClr val="074D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970B14-35C2-4E1F-A108-8006B25D0C45}"/>
              </a:ext>
            </a:extLst>
          </p:cNvPr>
          <p:cNvSpPr txBox="1"/>
          <p:nvPr/>
        </p:nvSpPr>
        <p:spPr>
          <a:xfrm>
            <a:off x="672850" y="1643765"/>
            <a:ext cx="1019510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1800"/>
              </a:spcBef>
            </a:pPr>
            <a:r>
              <a:rPr lang="ko-KR" altLang="en-US" sz="2000" b="1" spc="-150" dirty="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조사 진행</a:t>
            </a:r>
            <a:endParaRPr lang="en-US" altLang="ko-KR" sz="2000" spc="-150" dirty="0">
              <a:gradFill>
                <a:gsLst>
                  <a:gs pos="100000">
                    <a:schemeClr val="bg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pic>
        <p:nvPicPr>
          <p:cNvPr id="66" name="그림 65">
            <a:extLst>
              <a:ext uri="{FF2B5EF4-FFF2-40B4-BE49-F238E27FC236}">
                <a16:creationId xmlns:a16="http://schemas.microsoft.com/office/drawing/2014/main" id="{80EBAD7F-1523-47FA-94BF-6861BB7C0E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60"/>
          <a:stretch/>
        </p:blipFill>
        <p:spPr>
          <a:xfrm>
            <a:off x="9594915" y="1135567"/>
            <a:ext cx="1823147" cy="982158"/>
          </a:xfrm>
          <a:prstGeom prst="rect">
            <a:avLst/>
          </a:prstGeom>
        </p:spPr>
      </p:pic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9C47971D-AF7E-AB67-51D7-0D0D6CD22619}"/>
              </a:ext>
            </a:extLst>
          </p:cNvPr>
          <p:cNvSpPr/>
          <p:nvPr/>
        </p:nvSpPr>
        <p:spPr>
          <a:xfrm>
            <a:off x="482350" y="2237294"/>
            <a:ext cx="3638050" cy="1047910"/>
          </a:xfrm>
          <a:prstGeom prst="roundRect">
            <a:avLst>
              <a:gd name="adj" fmla="val 9574"/>
            </a:avLst>
          </a:prstGeom>
          <a:solidFill>
            <a:schemeClr val="bg1"/>
          </a:solidFill>
          <a:ln w="25400">
            <a:solidFill>
              <a:srgbClr val="0D82D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B55950A3-E3D4-9E2A-6AD5-3C1A85FE2F4E}"/>
              </a:ext>
            </a:extLst>
          </p:cNvPr>
          <p:cNvSpPr/>
          <p:nvPr/>
        </p:nvSpPr>
        <p:spPr>
          <a:xfrm>
            <a:off x="4276850" y="2237294"/>
            <a:ext cx="3638050" cy="1047910"/>
          </a:xfrm>
          <a:prstGeom prst="roundRect">
            <a:avLst>
              <a:gd name="adj" fmla="val 9574"/>
            </a:avLst>
          </a:prstGeom>
          <a:solidFill>
            <a:schemeClr val="bg1"/>
          </a:solidFill>
          <a:ln w="25400">
            <a:solidFill>
              <a:srgbClr val="0D82D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84CF2915-219E-E4CA-7A47-1FA9D2A165CC}"/>
              </a:ext>
            </a:extLst>
          </p:cNvPr>
          <p:cNvSpPr/>
          <p:nvPr/>
        </p:nvSpPr>
        <p:spPr>
          <a:xfrm>
            <a:off x="8071350" y="2237294"/>
            <a:ext cx="3638050" cy="1047910"/>
          </a:xfrm>
          <a:prstGeom prst="roundRect">
            <a:avLst>
              <a:gd name="adj" fmla="val 9574"/>
            </a:avLst>
          </a:prstGeom>
          <a:solidFill>
            <a:schemeClr val="bg1"/>
          </a:solidFill>
          <a:ln w="25400">
            <a:solidFill>
              <a:srgbClr val="0D82D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0" name="그룹 149">
            <a:extLst>
              <a:ext uri="{FF2B5EF4-FFF2-40B4-BE49-F238E27FC236}">
                <a16:creationId xmlns:a16="http://schemas.microsoft.com/office/drawing/2014/main" id="{3B3B25D2-8978-4732-8737-F4D066EF92EE}"/>
              </a:ext>
            </a:extLst>
          </p:cNvPr>
          <p:cNvGrpSpPr/>
          <p:nvPr/>
        </p:nvGrpSpPr>
        <p:grpSpPr>
          <a:xfrm>
            <a:off x="559223" y="3430900"/>
            <a:ext cx="10928480" cy="407804"/>
            <a:chOff x="559223" y="3488050"/>
            <a:chExt cx="10928480" cy="407804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68A2587-86C2-14AC-A8F2-98D30076FFF8}"/>
                </a:ext>
              </a:extLst>
            </p:cNvPr>
            <p:cNvSpPr txBox="1"/>
            <p:nvPr/>
          </p:nvSpPr>
          <p:spPr>
            <a:xfrm>
              <a:off x="778040" y="3488050"/>
              <a:ext cx="10709663" cy="40780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12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피해자의 신고에도 직장 내 괴롭힘 사건의 조사가 진행되지 않는 경우</a:t>
              </a:r>
              <a:r>
                <a:rPr lang="en-US" altLang="ko-KR" sz="12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z="12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피해자</a:t>
              </a:r>
              <a:r>
                <a:rPr lang="en-US" altLang="ko-KR" sz="12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(</a:t>
              </a:r>
              <a:r>
                <a:rPr lang="ko-KR" altLang="en-US" sz="12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신고자</a:t>
              </a:r>
              <a:r>
                <a:rPr lang="en-US" altLang="ko-KR" sz="12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)</a:t>
              </a:r>
              <a:r>
                <a:rPr lang="ko-KR" altLang="en-US" sz="12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는 조사 </a:t>
              </a:r>
              <a:r>
                <a:rPr lang="ko-KR" altLang="en-US" sz="12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미실시에 대해</a:t>
              </a:r>
              <a:r>
                <a:rPr lang="en-US" altLang="ko-KR" sz="12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</a:t>
              </a:r>
              <a:r>
                <a:rPr lang="ko-KR" altLang="en-US" sz="12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지방고용노동관서에</a:t>
              </a:r>
              <a:r>
                <a:rPr lang="en-US" altLang="ko-KR" sz="12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 </a:t>
              </a:r>
              <a:r>
                <a:rPr lang="ko-KR" altLang="en-US" sz="12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진정을 </a:t>
              </a:r>
              <a:r>
                <a:rPr lang="ko-KR" altLang="en-US" sz="12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제기할 수 있고</a:t>
              </a:r>
              <a:r>
                <a:rPr lang="en-US" altLang="ko-KR" sz="12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 </a:t>
              </a:r>
              <a:r>
                <a:rPr lang="ko-KR" altLang="en-US" sz="12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이 </a:t>
              </a:r>
              <a:r>
                <a:rPr lang="ko-KR" altLang="en-US" sz="12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경우 사용자에게 </a:t>
              </a:r>
              <a:r>
                <a:rPr lang="en-US" altLang="ko-KR" sz="120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500</a:t>
              </a:r>
              <a:r>
                <a:rPr lang="ko-KR" altLang="en-US" sz="12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만원</a:t>
              </a:r>
              <a:endParaRPr lang="en-US" altLang="ko-KR" sz="1200" spc="-15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  <a:p>
              <a:pPr>
                <a:spcBef>
                  <a:spcPts val="300"/>
                </a:spcBef>
              </a:pPr>
              <a:r>
                <a:rPr lang="ko-KR" altLang="en-US" sz="12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이하의 </a:t>
              </a:r>
              <a:r>
                <a:rPr lang="ko-KR" altLang="en-US" sz="1200" spc="-150" dirty="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과태료가 부과될 수 있음</a:t>
              </a:r>
              <a:endParaRPr lang="en-US" altLang="ko-KR" sz="1200" spc="-15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6987BBBD-D90A-119C-E2A5-05E694D3EE5A}"/>
                </a:ext>
              </a:extLst>
            </p:cNvPr>
            <p:cNvGrpSpPr/>
            <p:nvPr/>
          </p:nvGrpSpPr>
          <p:grpSpPr>
            <a:xfrm>
              <a:off x="559223" y="3510732"/>
              <a:ext cx="145484" cy="136706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31" name="Freeform 5">
                <a:extLst>
                  <a:ext uri="{FF2B5EF4-FFF2-40B4-BE49-F238E27FC236}">
                    <a16:creationId xmlns:a16="http://schemas.microsoft.com/office/drawing/2014/main" id="{F2220FCF-758B-2992-971B-A3D40E7495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C614F936-6D8E-3E0C-6066-C3B83FB4D8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1F82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33" name="사각형: 둥근 위쪽 모서리 32">
            <a:extLst>
              <a:ext uri="{FF2B5EF4-FFF2-40B4-BE49-F238E27FC236}">
                <a16:creationId xmlns:a16="http://schemas.microsoft.com/office/drawing/2014/main" id="{011A7A11-D450-9715-28AE-53B336E46586}"/>
              </a:ext>
            </a:extLst>
          </p:cNvPr>
          <p:cNvSpPr/>
          <p:nvPr/>
        </p:nvSpPr>
        <p:spPr>
          <a:xfrm>
            <a:off x="482351" y="2237292"/>
            <a:ext cx="3638050" cy="271163"/>
          </a:xfrm>
          <a:prstGeom prst="round2SameRect">
            <a:avLst>
              <a:gd name="adj1" fmla="val 35107"/>
              <a:gd name="adj2" fmla="val 0"/>
            </a:avLst>
          </a:prstGeom>
          <a:solidFill>
            <a:srgbClr val="0D82D4"/>
          </a:solidFill>
          <a:ln w="25400">
            <a:solidFill>
              <a:srgbClr val="0D82D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800"/>
              </a:spcBef>
            </a:pPr>
            <a:endParaRPr lang="ko-KR" altLang="en-US" b="1" spc="-150">
              <a:gradFill>
                <a:gsLst>
                  <a:gs pos="100000">
                    <a:schemeClr val="bg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sp>
        <p:nvSpPr>
          <p:cNvPr id="34" name="사각형: 둥근 위쪽 모서리 33">
            <a:extLst>
              <a:ext uri="{FF2B5EF4-FFF2-40B4-BE49-F238E27FC236}">
                <a16:creationId xmlns:a16="http://schemas.microsoft.com/office/drawing/2014/main" id="{7DBCFB5C-9A36-AD93-B13E-69F40DE8740F}"/>
              </a:ext>
            </a:extLst>
          </p:cNvPr>
          <p:cNvSpPr/>
          <p:nvPr/>
        </p:nvSpPr>
        <p:spPr>
          <a:xfrm>
            <a:off x="4276850" y="2237292"/>
            <a:ext cx="3638050" cy="271163"/>
          </a:xfrm>
          <a:prstGeom prst="round2SameRect">
            <a:avLst>
              <a:gd name="adj1" fmla="val 38733"/>
              <a:gd name="adj2" fmla="val 0"/>
            </a:avLst>
          </a:prstGeom>
          <a:solidFill>
            <a:srgbClr val="0D82D4"/>
          </a:solidFill>
          <a:ln w="25400">
            <a:solidFill>
              <a:srgbClr val="0D82D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800"/>
              </a:spcBef>
            </a:pPr>
            <a:endParaRPr lang="ko-KR" altLang="en-US" b="1" spc="-150">
              <a:gradFill>
                <a:gsLst>
                  <a:gs pos="100000">
                    <a:schemeClr val="bg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sp>
        <p:nvSpPr>
          <p:cNvPr id="35" name="사각형: 둥근 위쪽 모서리 34">
            <a:extLst>
              <a:ext uri="{FF2B5EF4-FFF2-40B4-BE49-F238E27FC236}">
                <a16:creationId xmlns:a16="http://schemas.microsoft.com/office/drawing/2014/main" id="{B1EC5110-8AAA-F862-F57B-0769E2444D50}"/>
              </a:ext>
            </a:extLst>
          </p:cNvPr>
          <p:cNvSpPr/>
          <p:nvPr/>
        </p:nvSpPr>
        <p:spPr>
          <a:xfrm>
            <a:off x="8071350" y="2237292"/>
            <a:ext cx="3638050" cy="271163"/>
          </a:xfrm>
          <a:prstGeom prst="round2SameRect">
            <a:avLst>
              <a:gd name="adj1" fmla="val 45985"/>
              <a:gd name="adj2" fmla="val 0"/>
            </a:avLst>
          </a:prstGeom>
          <a:solidFill>
            <a:srgbClr val="0D82D4"/>
          </a:solidFill>
          <a:ln w="25400">
            <a:solidFill>
              <a:srgbClr val="0D82D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800"/>
              </a:spcBef>
            </a:pPr>
            <a:endParaRPr lang="ko-KR" altLang="en-US" b="1" spc="-150">
              <a:gradFill>
                <a:gsLst>
                  <a:gs pos="100000">
                    <a:schemeClr val="bg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078636A-4E60-4BC2-9430-87EE453CE6D7}"/>
              </a:ext>
            </a:extLst>
          </p:cNvPr>
          <p:cNvSpPr txBox="1"/>
          <p:nvPr/>
        </p:nvSpPr>
        <p:spPr>
          <a:xfrm>
            <a:off x="697571" y="2622196"/>
            <a:ext cx="3207608" cy="53347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spcBef>
                <a:spcPts val="100"/>
              </a:spcBef>
            </a:pPr>
            <a:r>
              <a:rPr lang="ko-KR" altLang="en-US" sz="1100" spc="-10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약식 조사는 당사자 간 합의나 단순 분리조치 실시를</a:t>
            </a:r>
          </a:p>
          <a:p>
            <a:pPr algn="ctr">
              <a:spcBef>
                <a:spcPts val="100"/>
              </a:spcBef>
            </a:pPr>
            <a:r>
              <a:rPr lang="ko-KR" altLang="en-US" sz="1100" spc="-10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위한 것이므로 피해자 또는 피해자가 추천한 참고인 등에</a:t>
            </a:r>
          </a:p>
          <a:p>
            <a:pPr algn="ctr">
              <a:spcBef>
                <a:spcPts val="100"/>
              </a:spcBef>
            </a:pPr>
            <a:r>
              <a:rPr lang="ko-KR" altLang="en-US" sz="1100" spc="-10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대한 조사를 우선으로 하여 최대한 조속히 완료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E0C3E93-A164-8D89-10D5-A4737A59B0F2}"/>
              </a:ext>
            </a:extLst>
          </p:cNvPr>
          <p:cNvSpPr txBox="1"/>
          <p:nvPr/>
        </p:nvSpPr>
        <p:spPr>
          <a:xfrm>
            <a:off x="4702866" y="2713246"/>
            <a:ext cx="2786019" cy="35137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spcBef>
                <a:spcPts val="300"/>
              </a:spcBef>
            </a:pPr>
            <a:r>
              <a:rPr lang="ko-KR" altLang="en-US" sz="1100" spc="-10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 취업규칙 등 회사 내부규정에 따라 조사위원회를</a:t>
            </a:r>
          </a:p>
          <a:p>
            <a:pPr algn="ctr">
              <a:spcBef>
                <a:spcPts val="100"/>
              </a:spcBef>
            </a:pPr>
            <a:r>
              <a:rPr lang="ko-KR" altLang="en-US" sz="1100" spc="-10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구성하거나</a:t>
            </a:r>
            <a:r>
              <a:rPr lang="en-US" altLang="ko-KR" sz="1100" spc="-10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, </a:t>
            </a:r>
            <a:r>
              <a:rPr lang="ko-KR" altLang="en-US" sz="1100" spc="-10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외부전문가를 통해 조사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F79FE50-383C-910C-2F00-251676316CD8}"/>
              </a:ext>
            </a:extLst>
          </p:cNvPr>
          <p:cNvSpPr txBox="1"/>
          <p:nvPr/>
        </p:nvSpPr>
        <p:spPr>
          <a:xfrm>
            <a:off x="8305005" y="2713246"/>
            <a:ext cx="3170740" cy="35137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spcBef>
                <a:spcPts val="300"/>
              </a:spcBef>
            </a:pPr>
            <a:r>
              <a:rPr lang="ko-KR" altLang="en-US" sz="1100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조사자</a:t>
            </a:r>
            <a:r>
              <a:rPr lang="en-US" altLang="ko-KR" sz="1100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, </a:t>
            </a:r>
            <a:r>
              <a:rPr lang="ko-KR" altLang="en-US" sz="1100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보고자</a:t>
            </a:r>
            <a:r>
              <a:rPr lang="en-US" altLang="ko-KR" sz="1100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, </a:t>
            </a:r>
            <a:r>
              <a:rPr lang="ko-KR" altLang="en-US" sz="1100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조사과정 참여자는 조사 과정 중 알게 된</a:t>
            </a:r>
            <a:endParaRPr lang="en-US" altLang="ko-KR" sz="1100" spc="-100" dirty="0">
              <a:gradFill>
                <a:gsLst>
                  <a:gs pos="100000">
                    <a:schemeClr val="tx1"/>
                  </a:gs>
                  <a:gs pos="100000">
                    <a:srgbClr val="303B4A"/>
                  </a:gs>
                </a:gsLst>
                <a:lin ang="2700000" scaled="1"/>
              </a:gradFill>
            </a:endParaRPr>
          </a:p>
          <a:p>
            <a:pPr algn="ctr">
              <a:spcBef>
                <a:spcPts val="100"/>
              </a:spcBef>
            </a:pPr>
            <a:r>
              <a:rPr lang="ko-KR" altLang="en-US" sz="1100" spc="-100" dirty="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비밀을 피해근로자 등의 의사에 반하여 누설 금지</a:t>
            </a:r>
          </a:p>
        </p:txBody>
      </p:sp>
      <p:grpSp>
        <p:nvGrpSpPr>
          <p:cNvPr id="149" name="그룹 148">
            <a:extLst>
              <a:ext uri="{FF2B5EF4-FFF2-40B4-BE49-F238E27FC236}">
                <a16:creationId xmlns:a16="http://schemas.microsoft.com/office/drawing/2014/main" id="{8BF3078E-23F5-76AA-B840-00D9B61331B0}"/>
              </a:ext>
            </a:extLst>
          </p:cNvPr>
          <p:cNvGrpSpPr/>
          <p:nvPr/>
        </p:nvGrpSpPr>
        <p:grpSpPr>
          <a:xfrm>
            <a:off x="559223" y="3915702"/>
            <a:ext cx="6609990" cy="184666"/>
            <a:chOff x="559223" y="3972852"/>
            <a:chExt cx="6609990" cy="184666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E4A6472-1C90-6C2A-03DD-DB9E911D1CB0}"/>
                </a:ext>
              </a:extLst>
            </p:cNvPr>
            <p:cNvSpPr txBox="1"/>
            <p:nvPr/>
          </p:nvSpPr>
          <p:spPr>
            <a:xfrm>
              <a:off x="778040" y="3972852"/>
              <a:ext cx="6391173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ko-KR" altLang="en-US" sz="12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조사기간 동안 근무장소 변경</a:t>
              </a:r>
              <a:r>
                <a:rPr lang="en-US" altLang="ko-KR" sz="12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z="12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유급휴가 등 임시적인  피해자 보호 조치를 시행</a:t>
              </a:r>
              <a:r>
                <a:rPr lang="en-US" altLang="ko-KR" sz="12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(</a:t>
              </a:r>
              <a:r>
                <a:rPr lang="ko-KR" altLang="en-US" sz="12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근로기준법 제</a:t>
              </a:r>
              <a:r>
                <a:rPr lang="en-US" altLang="ko-KR" sz="120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76</a:t>
              </a:r>
              <a:r>
                <a:rPr lang="ko-KR" altLang="en-US" sz="12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조</a:t>
              </a:r>
              <a:r>
                <a:rPr lang="ko-KR" altLang="en-US" sz="120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의</a:t>
              </a:r>
              <a:r>
                <a:rPr lang="en-US" altLang="ko-KR" sz="120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3</a:t>
              </a:r>
              <a:r>
                <a:rPr lang="ko-KR" altLang="en-US" sz="120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제</a:t>
              </a:r>
              <a:r>
                <a:rPr lang="en-US" altLang="ko-KR" sz="120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3</a:t>
              </a:r>
              <a:r>
                <a:rPr lang="ko-KR" altLang="en-US" sz="12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항</a:t>
              </a:r>
              <a:r>
                <a:rPr lang="en-US" altLang="ko-KR" sz="1200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)</a:t>
              </a:r>
            </a:p>
          </p:txBody>
        </p:sp>
        <p:grpSp>
          <p:nvGrpSpPr>
            <p:cNvPr id="54" name="그룹 53">
              <a:extLst>
                <a:ext uri="{FF2B5EF4-FFF2-40B4-BE49-F238E27FC236}">
                  <a16:creationId xmlns:a16="http://schemas.microsoft.com/office/drawing/2014/main" id="{7A97B14D-ED92-B567-E930-2AE8056C4F46}"/>
                </a:ext>
              </a:extLst>
            </p:cNvPr>
            <p:cNvGrpSpPr/>
            <p:nvPr/>
          </p:nvGrpSpPr>
          <p:grpSpPr>
            <a:xfrm>
              <a:off x="559223" y="3996832"/>
              <a:ext cx="145484" cy="136706"/>
              <a:chOff x="10352088" y="1217613"/>
              <a:chExt cx="4394200" cy="41290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5" name="Freeform 5">
                <a:extLst>
                  <a:ext uri="{FF2B5EF4-FFF2-40B4-BE49-F238E27FC236}">
                    <a16:creationId xmlns:a16="http://schemas.microsoft.com/office/drawing/2014/main" id="{FBE4E077-E9E5-730B-174F-E7655FC81A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2088" y="1217613"/>
                <a:ext cx="4127500" cy="4129087"/>
              </a:xfrm>
              <a:custGeom>
                <a:avLst/>
                <a:gdLst>
                  <a:gd name="T0" fmla="*/ 547 w 1094"/>
                  <a:gd name="T1" fmla="*/ 1094 h 1094"/>
                  <a:gd name="T2" fmla="*/ 0 w 1094"/>
                  <a:gd name="T3" fmla="*/ 547 h 1094"/>
                  <a:gd name="T4" fmla="*/ 547 w 1094"/>
                  <a:gd name="T5" fmla="*/ 0 h 1094"/>
                  <a:gd name="T6" fmla="*/ 781 w 1094"/>
                  <a:gd name="T7" fmla="*/ 53 h 1094"/>
                  <a:gd name="T8" fmla="*/ 805 w 1094"/>
                  <a:gd name="T9" fmla="*/ 120 h 1094"/>
                  <a:gd name="T10" fmla="*/ 738 w 1094"/>
                  <a:gd name="T11" fmla="*/ 144 h 1094"/>
                  <a:gd name="T12" fmla="*/ 547 w 1094"/>
                  <a:gd name="T13" fmla="*/ 101 h 1094"/>
                  <a:gd name="T14" fmla="*/ 100 w 1094"/>
                  <a:gd name="T15" fmla="*/ 547 h 1094"/>
                  <a:gd name="T16" fmla="*/ 547 w 1094"/>
                  <a:gd name="T17" fmla="*/ 994 h 1094"/>
                  <a:gd name="T18" fmla="*/ 994 w 1094"/>
                  <a:gd name="T19" fmla="*/ 547 h 1094"/>
                  <a:gd name="T20" fmla="*/ 990 w 1094"/>
                  <a:gd name="T21" fmla="*/ 491 h 1094"/>
                  <a:gd name="T22" fmla="*/ 1034 w 1094"/>
                  <a:gd name="T23" fmla="*/ 435 h 1094"/>
                  <a:gd name="T24" fmla="*/ 1090 w 1094"/>
                  <a:gd name="T25" fmla="*/ 478 h 1094"/>
                  <a:gd name="T26" fmla="*/ 1094 w 1094"/>
                  <a:gd name="T27" fmla="*/ 547 h 1094"/>
                  <a:gd name="T28" fmla="*/ 547 w 1094"/>
                  <a:gd name="T29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4" h="1094">
                    <a:moveTo>
                      <a:pt x="547" y="1094"/>
                    </a:moveTo>
                    <a:cubicBezTo>
                      <a:pt x="245" y="1094"/>
                      <a:pt x="0" y="849"/>
                      <a:pt x="0" y="547"/>
                    </a:cubicBezTo>
                    <a:cubicBezTo>
                      <a:pt x="0" y="246"/>
                      <a:pt x="245" y="0"/>
                      <a:pt x="547" y="0"/>
                    </a:cubicBezTo>
                    <a:cubicBezTo>
                      <a:pt x="629" y="0"/>
                      <a:pt x="708" y="18"/>
                      <a:pt x="781" y="53"/>
                    </a:cubicBezTo>
                    <a:cubicBezTo>
                      <a:pt x="806" y="65"/>
                      <a:pt x="817" y="95"/>
                      <a:pt x="805" y="120"/>
                    </a:cubicBezTo>
                    <a:cubicBezTo>
                      <a:pt x="793" y="145"/>
                      <a:pt x="764" y="156"/>
                      <a:pt x="738" y="144"/>
                    </a:cubicBezTo>
                    <a:cubicBezTo>
                      <a:pt x="678" y="115"/>
                      <a:pt x="614" y="101"/>
                      <a:pt x="547" y="101"/>
                    </a:cubicBezTo>
                    <a:cubicBezTo>
                      <a:pt x="301" y="101"/>
                      <a:pt x="100" y="301"/>
                      <a:pt x="100" y="547"/>
                    </a:cubicBezTo>
                    <a:cubicBezTo>
                      <a:pt x="100" y="794"/>
                      <a:pt x="301" y="994"/>
                      <a:pt x="547" y="994"/>
                    </a:cubicBezTo>
                    <a:cubicBezTo>
                      <a:pt x="793" y="994"/>
                      <a:pt x="994" y="794"/>
                      <a:pt x="994" y="547"/>
                    </a:cubicBezTo>
                    <a:cubicBezTo>
                      <a:pt x="994" y="528"/>
                      <a:pt x="993" y="509"/>
                      <a:pt x="990" y="491"/>
                    </a:cubicBezTo>
                    <a:cubicBezTo>
                      <a:pt x="987" y="463"/>
                      <a:pt x="1006" y="438"/>
                      <a:pt x="1034" y="435"/>
                    </a:cubicBezTo>
                    <a:cubicBezTo>
                      <a:pt x="1061" y="431"/>
                      <a:pt x="1086" y="451"/>
                      <a:pt x="1090" y="478"/>
                    </a:cubicBezTo>
                    <a:cubicBezTo>
                      <a:pt x="1093" y="501"/>
                      <a:pt x="1094" y="524"/>
                      <a:pt x="1094" y="547"/>
                    </a:cubicBezTo>
                    <a:cubicBezTo>
                      <a:pt x="1094" y="849"/>
                      <a:pt x="849" y="1094"/>
                      <a:pt x="547" y="10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6" name="Freeform 6">
                <a:extLst>
                  <a:ext uri="{FF2B5EF4-FFF2-40B4-BE49-F238E27FC236}">
                    <a16:creationId xmlns:a16="http://schemas.microsoft.com/office/drawing/2014/main" id="{593249A0-1FB8-33E9-A718-AC33363820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1863" y="1304925"/>
                <a:ext cx="3654425" cy="2905125"/>
              </a:xfrm>
              <a:custGeom>
                <a:avLst/>
                <a:gdLst>
                  <a:gd name="T0" fmla="*/ 0 w 2302"/>
                  <a:gd name="T1" fmla="*/ 1107 h 1830"/>
                  <a:gd name="T2" fmla="*/ 256 w 2302"/>
                  <a:gd name="T3" fmla="*/ 846 h 1830"/>
                  <a:gd name="T4" fmla="*/ 725 w 2302"/>
                  <a:gd name="T5" fmla="*/ 1309 h 1830"/>
                  <a:gd name="T6" fmla="*/ 2039 w 2302"/>
                  <a:gd name="T7" fmla="*/ 0 h 1830"/>
                  <a:gd name="T8" fmla="*/ 2302 w 2302"/>
                  <a:gd name="T9" fmla="*/ 261 h 1830"/>
                  <a:gd name="T10" fmla="*/ 725 w 2302"/>
                  <a:gd name="T11" fmla="*/ 1830 h 1830"/>
                  <a:gd name="T12" fmla="*/ 0 w 2302"/>
                  <a:gd name="T13" fmla="*/ 1107 h 1830"/>
                  <a:gd name="T14" fmla="*/ 0 w 2302"/>
                  <a:gd name="T15" fmla="*/ 1107 h 1830"/>
                  <a:gd name="T16" fmla="*/ 0 w 2302"/>
                  <a:gd name="T17" fmla="*/ 110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2" h="1830">
                    <a:moveTo>
                      <a:pt x="0" y="1107"/>
                    </a:moveTo>
                    <a:lnTo>
                      <a:pt x="256" y="846"/>
                    </a:lnTo>
                    <a:lnTo>
                      <a:pt x="725" y="1309"/>
                    </a:lnTo>
                    <a:lnTo>
                      <a:pt x="2039" y="0"/>
                    </a:lnTo>
                    <a:lnTo>
                      <a:pt x="2302" y="261"/>
                    </a:lnTo>
                    <a:lnTo>
                      <a:pt x="725" y="1830"/>
                    </a:lnTo>
                    <a:lnTo>
                      <a:pt x="0" y="1107"/>
                    </a:lnTo>
                    <a:lnTo>
                      <a:pt x="0" y="1107"/>
                    </a:lnTo>
                    <a:lnTo>
                      <a:pt x="0" y="1107"/>
                    </a:lnTo>
                    <a:close/>
                  </a:path>
                </a:pathLst>
              </a:custGeom>
              <a:solidFill>
                <a:srgbClr val="1F82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537F56E6-BFA3-F1B5-9590-B2EE2F978714}"/>
              </a:ext>
            </a:extLst>
          </p:cNvPr>
          <p:cNvSpPr txBox="1"/>
          <p:nvPr/>
        </p:nvSpPr>
        <p:spPr>
          <a:xfrm>
            <a:off x="577601" y="2280540"/>
            <a:ext cx="788677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1800"/>
              </a:spcBef>
            </a:pPr>
            <a:r>
              <a:rPr lang="en-US" altLang="ko-KR" sz="1200" b="1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</a:rPr>
              <a:t>1. </a:t>
            </a:r>
            <a:r>
              <a:rPr lang="ko-KR" altLang="en-US" sz="1200" b="1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</a:rPr>
              <a:t>약식조사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EF94EEE-BB84-7307-E928-AD52F10156F3}"/>
              </a:ext>
            </a:extLst>
          </p:cNvPr>
          <p:cNvSpPr txBox="1"/>
          <p:nvPr/>
        </p:nvSpPr>
        <p:spPr>
          <a:xfrm>
            <a:off x="4372100" y="2280540"/>
            <a:ext cx="788677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1800"/>
              </a:spcBef>
            </a:pPr>
            <a:r>
              <a:rPr lang="en-US" altLang="ko-KR" sz="1200" b="1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</a:rPr>
              <a:t>2. </a:t>
            </a:r>
            <a:r>
              <a:rPr lang="ko-KR" altLang="en-US" sz="1200" b="1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</a:rPr>
              <a:t>정식조사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E5CB9F0-9D70-C039-6126-F381A7DDB137}"/>
              </a:ext>
            </a:extLst>
          </p:cNvPr>
          <p:cNvSpPr txBox="1"/>
          <p:nvPr/>
        </p:nvSpPr>
        <p:spPr>
          <a:xfrm>
            <a:off x="8166600" y="2280540"/>
            <a:ext cx="1096454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1800"/>
              </a:spcBef>
            </a:pPr>
            <a:r>
              <a:rPr lang="en-US" altLang="ko-KR" sz="1200" b="1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</a:rPr>
              <a:t>3. </a:t>
            </a:r>
            <a:r>
              <a:rPr lang="ko-KR" altLang="en-US" sz="1200" b="1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Century Gothic" panose="020B0502020202020204" pitchFamily="34" charset="0"/>
              </a:rPr>
              <a:t>비밀유지의무</a:t>
            </a:r>
          </a:p>
        </p:txBody>
      </p:sp>
      <p:sp>
        <p:nvSpPr>
          <p:cNvPr id="108" name="사각형: 둥근 모서리 107">
            <a:extLst>
              <a:ext uri="{FF2B5EF4-FFF2-40B4-BE49-F238E27FC236}">
                <a16:creationId xmlns:a16="http://schemas.microsoft.com/office/drawing/2014/main" id="{748E16F5-8FB2-DB81-0E56-F31E21583874}"/>
              </a:ext>
            </a:extLst>
          </p:cNvPr>
          <p:cNvSpPr/>
          <p:nvPr/>
        </p:nvSpPr>
        <p:spPr>
          <a:xfrm>
            <a:off x="482475" y="4280643"/>
            <a:ext cx="11227050" cy="2102997"/>
          </a:xfrm>
          <a:prstGeom prst="roundRect">
            <a:avLst>
              <a:gd name="adj" fmla="val 5162"/>
            </a:avLst>
          </a:prstGeom>
          <a:solidFill>
            <a:srgbClr val="FFF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32BFCEF-541C-5B90-3C7F-7DE23BDBBC96}"/>
              </a:ext>
            </a:extLst>
          </p:cNvPr>
          <p:cNvSpPr txBox="1"/>
          <p:nvPr/>
        </p:nvSpPr>
        <p:spPr>
          <a:xfrm>
            <a:off x="980949" y="4373306"/>
            <a:ext cx="5923096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spcBef>
                <a:spcPts val="300"/>
              </a:spcBef>
            </a:pPr>
            <a:r>
              <a:rPr lang="ko-KR" altLang="en-US" sz="1200" b="1" spc="-15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조사과정 중 피해를 주장하는 근로자가 유급휴가를 요구하면 사용자가 이를 반드시 부여해야 하나요</a:t>
            </a:r>
            <a:r>
              <a:rPr lang="en-US" altLang="ko-KR" sz="1200" b="1" spc="-15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?</a:t>
            </a:r>
          </a:p>
        </p:txBody>
      </p:sp>
      <p:grpSp>
        <p:nvGrpSpPr>
          <p:cNvPr id="113" name="그룹 112">
            <a:extLst>
              <a:ext uri="{FF2B5EF4-FFF2-40B4-BE49-F238E27FC236}">
                <a16:creationId xmlns:a16="http://schemas.microsoft.com/office/drawing/2014/main" id="{35DAB64C-8DFF-A51D-E5DA-FB721A4C62C3}"/>
              </a:ext>
            </a:extLst>
          </p:cNvPr>
          <p:cNvGrpSpPr/>
          <p:nvPr/>
        </p:nvGrpSpPr>
        <p:grpSpPr>
          <a:xfrm>
            <a:off x="482474" y="4280643"/>
            <a:ext cx="364177" cy="364177"/>
            <a:chOff x="482349" y="3850105"/>
            <a:chExt cx="364177" cy="364177"/>
          </a:xfrm>
        </p:grpSpPr>
        <p:sp>
          <p:nvSpPr>
            <p:cNvPr id="130" name="사각형: 둥근 한쪽 모서리 129">
              <a:extLst>
                <a:ext uri="{FF2B5EF4-FFF2-40B4-BE49-F238E27FC236}">
                  <a16:creationId xmlns:a16="http://schemas.microsoft.com/office/drawing/2014/main" id="{D6AE473B-AA70-02D3-282C-37F3512D2B53}"/>
                </a:ext>
              </a:extLst>
            </p:cNvPr>
            <p:cNvSpPr/>
            <p:nvPr/>
          </p:nvSpPr>
          <p:spPr>
            <a:xfrm flipH="1">
              <a:off x="482349" y="3850105"/>
              <a:ext cx="364177" cy="364177"/>
            </a:xfrm>
            <a:prstGeom prst="round1Rect">
              <a:avLst>
                <a:gd name="adj" fmla="val 31826"/>
              </a:avLst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68A7E36F-81ED-67CF-D83F-B6C22F5B05AE}"/>
                </a:ext>
              </a:extLst>
            </p:cNvPr>
            <p:cNvSpPr txBox="1"/>
            <p:nvPr/>
          </p:nvSpPr>
          <p:spPr>
            <a:xfrm flipH="1">
              <a:off x="577875" y="3909083"/>
              <a:ext cx="173124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altLang="ko-KR" sz="1600" b="1">
                  <a:gradFill>
                    <a:gsLst>
                      <a:gs pos="10000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</a:rPr>
                <a:t>Q</a:t>
              </a:r>
              <a:endParaRPr lang="ko-KR" altLang="en-US" sz="1600" b="1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14" name="그룹 113">
            <a:extLst>
              <a:ext uri="{FF2B5EF4-FFF2-40B4-BE49-F238E27FC236}">
                <a16:creationId xmlns:a16="http://schemas.microsoft.com/office/drawing/2014/main" id="{8D4F7A8A-CC95-CA74-ED30-2CB82A809B62}"/>
              </a:ext>
            </a:extLst>
          </p:cNvPr>
          <p:cNvGrpSpPr/>
          <p:nvPr/>
        </p:nvGrpSpPr>
        <p:grpSpPr>
          <a:xfrm>
            <a:off x="982741" y="4659828"/>
            <a:ext cx="10590133" cy="531769"/>
            <a:chOff x="982741" y="3466513"/>
            <a:chExt cx="10590133" cy="531769"/>
          </a:xfrm>
        </p:grpSpPr>
        <p:sp>
          <p:nvSpPr>
            <p:cNvPr id="125" name="사각형: 둥근 모서리 124">
              <a:extLst>
                <a:ext uri="{FF2B5EF4-FFF2-40B4-BE49-F238E27FC236}">
                  <a16:creationId xmlns:a16="http://schemas.microsoft.com/office/drawing/2014/main" id="{99352335-FCF7-E03D-2854-C0FA42B90EEE}"/>
                </a:ext>
              </a:extLst>
            </p:cNvPr>
            <p:cNvSpPr/>
            <p:nvPr/>
          </p:nvSpPr>
          <p:spPr>
            <a:xfrm>
              <a:off x="982741" y="3466513"/>
              <a:ext cx="10590133" cy="531769"/>
            </a:xfrm>
            <a:prstGeom prst="roundRect">
              <a:avLst>
                <a:gd name="adj" fmla="val 22491"/>
              </a:avLst>
            </a:prstGeom>
            <a:solidFill>
              <a:schemeClr val="bg1"/>
            </a:solidFill>
            <a:ln w="22225">
              <a:solidFill>
                <a:srgbClr val="FBDEA3"/>
              </a:solidFill>
            </a:ln>
            <a:effectLst>
              <a:outerShdw blurRad="50800" dist="38100" dir="2700000" algn="tl" rotWithShape="0">
                <a:schemeClr val="bg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b="1"/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2CDFC897-CC13-FCFE-6125-8C7BF9BAA020}"/>
                </a:ext>
              </a:extLst>
            </p:cNvPr>
            <p:cNvSpPr txBox="1"/>
            <p:nvPr/>
          </p:nvSpPr>
          <p:spPr>
            <a:xfrm>
              <a:off x="1561127" y="3554428"/>
              <a:ext cx="9874498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ko-KR" altLang="en-US" sz="12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근로기준법 제</a:t>
              </a:r>
              <a:r>
                <a:rPr lang="en-US" altLang="ko-KR" sz="12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76</a:t>
              </a:r>
              <a:r>
                <a:rPr lang="ko-KR" altLang="en-US" sz="12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조의</a:t>
              </a:r>
              <a:r>
                <a:rPr lang="en-US" altLang="ko-KR" sz="12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3</a:t>
              </a:r>
              <a:r>
                <a:rPr lang="ko-KR" altLang="en-US" sz="12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제</a:t>
              </a:r>
              <a:r>
                <a:rPr lang="en-US" altLang="ko-KR" sz="12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3</a:t>
              </a:r>
              <a:r>
                <a:rPr lang="ko-KR" altLang="en-US" sz="12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항에서 규정된 “피해 근로자등의 의사에 반하는 조치를 하여서는 아니된다”는 사용자가 피해 근로자가 원하지 않는 조치를 하여서는 안된다는</a:t>
              </a:r>
            </a:p>
            <a:p>
              <a:r>
                <a:rPr lang="ko-KR" altLang="en-US" sz="12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것을 의미하는 것이지</a:t>
              </a:r>
              <a:r>
                <a:rPr lang="en-US" altLang="ko-KR" sz="12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, </a:t>
              </a:r>
              <a:r>
                <a:rPr lang="ko-KR" altLang="en-US" sz="12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반드시 피해 근로자가 원하는 내용대로 조치를 해야 한다는 것은 아닙니다</a:t>
              </a:r>
              <a:r>
                <a:rPr lang="en-US" altLang="ko-KR" sz="12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. </a:t>
              </a:r>
            </a:p>
          </p:txBody>
        </p:sp>
        <p:grpSp>
          <p:nvGrpSpPr>
            <p:cNvPr id="127" name="그룹 126">
              <a:extLst>
                <a:ext uri="{FF2B5EF4-FFF2-40B4-BE49-F238E27FC236}">
                  <a16:creationId xmlns:a16="http://schemas.microsoft.com/office/drawing/2014/main" id="{64D44351-D51B-55EF-8B5C-EFA8B0B6456D}"/>
                </a:ext>
              </a:extLst>
            </p:cNvPr>
            <p:cNvGrpSpPr/>
            <p:nvPr/>
          </p:nvGrpSpPr>
          <p:grpSpPr>
            <a:xfrm>
              <a:off x="1105942" y="3537355"/>
              <a:ext cx="356674" cy="403478"/>
              <a:chOff x="765190" y="4750134"/>
              <a:chExt cx="356674" cy="403478"/>
            </a:xfrm>
          </p:grpSpPr>
          <p:sp>
            <p:nvSpPr>
              <p:cNvPr id="128" name="자유형: 도형 127">
                <a:extLst>
                  <a:ext uri="{FF2B5EF4-FFF2-40B4-BE49-F238E27FC236}">
                    <a16:creationId xmlns:a16="http://schemas.microsoft.com/office/drawing/2014/main" id="{AC3304A9-735B-220E-DD82-C8FCB39A8BB4}"/>
                  </a:ext>
                </a:extLst>
              </p:cNvPr>
              <p:cNvSpPr/>
              <p:nvPr/>
            </p:nvSpPr>
            <p:spPr>
              <a:xfrm rot="20002241" flipH="1">
                <a:off x="765190" y="4750134"/>
                <a:ext cx="356674" cy="403478"/>
              </a:xfrm>
              <a:custGeom>
                <a:avLst/>
                <a:gdLst>
                  <a:gd name="connsiteX0" fmla="*/ 1227060 w 4166996"/>
                  <a:gd name="connsiteY0" fmla="*/ 4713661 h 4713827"/>
                  <a:gd name="connsiteX1" fmla="*/ 1146478 w 4166996"/>
                  <a:gd name="connsiteY1" fmla="*/ 4699658 h 4713827"/>
                  <a:gd name="connsiteX2" fmla="*/ 919402 w 4166996"/>
                  <a:gd name="connsiteY2" fmla="*/ 4122253 h 4713827"/>
                  <a:gd name="connsiteX3" fmla="*/ 845393 w 4166996"/>
                  <a:gd name="connsiteY3" fmla="*/ 3758017 h 4713827"/>
                  <a:gd name="connsiteX4" fmla="*/ 907 w 4166996"/>
                  <a:gd name="connsiteY4" fmla="*/ 2083331 h 4713827"/>
                  <a:gd name="connsiteX5" fmla="*/ 2084405 w 4166996"/>
                  <a:gd name="connsiteY5" fmla="*/ -167 h 4713827"/>
                  <a:gd name="connsiteX6" fmla="*/ 4167903 w 4166996"/>
                  <a:gd name="connsiteY6" fmla="*/ 2083331 h 4713827"/>
                  <a:gd name="connsiteX7" fmla="*/ 2084405 w 4166996"/>
                  <a:gd name="connsiteY7" fmla="*/ 4166830 h 4713827"/>
                  <a:gd name="connsiteX8" fmla="*/ 1734361 w 4166996"/>
                  <a:gd name="connsiteY8" fmla="*/ 4410575 h 4713827"/>
                  <a:gd name="connsiteX9" fmla="*/ 1227060 w 4166996"/>
                  <a:gd name="connsiteY9" fmla="*/ 4713661 h 4713827"/>
                  <a:gd name="connsiteX10" fmla="*/ 2084310 w 4166996"/>
                  <a:gd name="connsiteY10" fmla="*/ 241101 h 4713827"/>
                  <a:gd name="connsiteX11" fmla="*/ 242080 w 4166996"/>
                  <a:gd name="connsiteY11" fmla="*/ 2083331 h 4713827"/>
                  <a:gd name="connsiteX12" fmla="*/ 992268 w 4166996"/>
                  <a:gd name="connsiteY12" fmla="*/ 3566946 h 4713827"/>
                  <a:gd name="connsiteX13" fmla="*/ 1158861 w 4166996"/>
                  <a:gd name="connsiteY13" fmla="*/ 4093297 h 4713827"/>
                  <a:gd name="connsiteX14" fmla="*/ 1235061 w 4166996"/>
                  <a:gd name="connsiteY14" fmla="*/ 4472583 h 4713827"/>
                  <a:gd name="connsiteX15" fmla="*/ 1577961 w 4166996"/>
                  <a:gd name="connsiteY15" fmla="*/ 4227314 h 4713827"/>
                  <a:gd name="connsiteX16" fmla="*/ 2085072 w 4166996"/>
                  <a:gd name="connsiteY16" fmla="*/ 3925467 h 4713827"/>
                  <a:gd name="connsiteX17" fmla="*/ 3927207 w 4166996"/>
                  <a:gd name="connsiteY17" fmla="*/ 2083331 h 4713827"/>
                  <a:gd name="connsiteX18" fmla="*/ 2084405 w 4166996"/>
                  <a:gd name="connsiteY18" fmla="*/ 241101 h 4713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166996" h="4713827">
                    <a:moveTo>
                      <a:pt x="1227060" y="4713661"/>
                    </a:moveTo>
                    <a:cubicBezTo>
                      <a:pt x="1199590" y="4713698"/>
                      <a:pt x="1172319" y="4708964"/>
                      <a:pt x="1146478" y="4699658"/>
                    </a:cubicBezTo>
                    <a:cubicBezTo>
                      <a:pt x="982267" y="4640223"/>
                      <a:pt x="953121" y="4400192"/>
                      <a:pt x="919402" y="4122253"/>
                    </a:cubicBezTo>
                    <a:cubicBezTo>
                      <a:pt x="904733" y="4001000"/>
                      <a:pt x="880159" y="3798403"/>
                      <a:pt x="845393" y="3758017"/>
                    </a:cubicBezTo>
                    <a:cubicBezTo>
                      <a:pt x="317994" y="3369206"/>
                      <a:pt x="907" y="2742366"/>
                      <a:pt x="907" y="2083331"/>
                    </a:cubicBezTo>
                    <a:cubicBezTo>
                      <a:pt x="907" y="934521"/>
                      <a:pt x="935595" y="-167"/>
                      <a:pt x="2084405" y="-167"/>
                    </a:cubicBezTo>
                    <a:cubicBezTo>
                      <a:pt x="3233215" y="-167"/>
                      <a:pt x="4167903" y="934521"/>
                      <a:pt x="4167903" y="2083331"/>
                    </a:cubicBezTo>
                    <a:cubicBezTo>
                      <a:pt x="4167903" y="3232142"/>
                      <a:pt x="3233215" y="4166830"/>
                      <a:pt x="2084405" y="4166830"/>
                    </a:cubicBezTo>
                    <a:cubicBezTo>
                      <a:pt x="2018778" y="4166830"/>
                      <a:pt x="1847614" y="4313515"/>
                      <a:pt x="1734361" y="4410575"/>
                    </a:cubicBezTo>
                    <a:cubicBezTo>
                      <a:pt x="1546814" y="4571452"/>
                      <a:pt x="1380889" y="4713661"/>
                      <a:pt x="1227060" y="4713661"/>
                    </a:cubicBezTo>
                    <a:close/>
                    <a:moveTo>
                      <a:pt x="2084310" y="241101"/>
                    </a:moveTo>
                    <a:cubicBezTo>
                      <a:pt x="1068564" y="241101"/>
                      <a:pt x="242080" y="1067490"/>
                      <a:pt x="242080" y="2083331"/>
                    </a:cubicBezTo>
                    <a:cubicBezTo>
                      <a:pt x="243470" y="2668671"/>
                      <a:pt x="521667" y="3218864"/>
                      <a:pt x="992268" y="3566946"/>
                    </a:cubicBezTo>
                    <a:cubicBezTo>
                      <a:pt x="1099710" y="3646289"/>
                      <a:pt x="1125618" y="3818596"/>
                      <a:pt x="1158861" y="4093297"/>
                    </a:cubicBezTo>
                    <a:cubicBezTo>
                      <a:pt x="1173910" y="4216265"/>
                      <a:pt x="1198294" y="4418386"/>
                      <a:pt x="1235061" y="4472583"/>
                    </a:cubicBezTo>
                    <a:cubicBezTo>
                      <a:pt x="1299164" y="4466011"/>
                      <a:pt x="1479281" y="4311610"/>
                      <a:pt x="1577961" y="4227314"/>
                    </a:cubicBezTo>
                    <a:cubicBezTo>
                      <a:pt x="1767032" y="4065389"/>
                      <a:pt x="1930386" y="3925467"/>
                      <a:pt x="2085072" y="3925467"/>
                    </a:cubicBezTo>
                    <a:cubicBezTo>
                      <a:pt x="3100817" y="3925467"/>
                      <a:pt x="3927207" y="3099078"/>
                      <a:pt x="3927207" y="2083331"/>
                    </a:cubicBezTo>
                    <a:cubicBezTo>
                      <a:pt x="3927207" y="1067585"/>
                      <a:pt x="3100151" y="241101"/>
                      <a:pt x="2084405" y="241101"/>
                    </a:cubicBezTo>
                    <a:close/>
                  </a:path>
                </a:pathLst>
              </a:custGeom>
              <a:solidFill>
                <a:srgbClr val="0D82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81206B6B-B727-E0E9-261A-6AD874CC812D}"/>
                  </a:ext>
                </a:extLst>
              </p:cNvPr>
              <p:cNvSpPr txBox="1"/>
              <p:nvPr/>
            </p:nvSpPr>
            <p:spPr>
              <a:xfrm flipH="1">
                <a:off x="858271" y="4798001"/>
                <a:ext cx="152286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en-US" altLang="ko-KR" sz="1600" b="1">
                    <a:gradFill>
                      <a:gsLst>
                        <a:gs pos="100000">
                          <a:srgbClr val="0D82D4"/>
                        </a:gs>
                        <a:gs pos="100000">
                          <a:srgbClr val="0D82D4"/>
                        </a:gs>
                      </a:gsLst>
                      <a:lin ang="5400000" scaled="1"/>
                    </a:gradFill>
                    <a:latin typeface="Century Gothic" panose="020B0502020202020204" pitchFamily="34" charset="0"/>
                  </a:rPr>
                  <a:t>A</a:t>
                </a:r>
                <a:endParaRPr lang="ko-KR" altLang="en-US" sz="1600" b="1">
                  <a:gradFill>
                    <a:gsLst>
                      <a:gs pos="100000">
                        <a:srgbClr val="0D82D4"/>
                      </a:gs>
                      <a:gs pos="100000">
                        <a:srgbClr val="0D82D4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151" name="TextBox 150">
            <a:extLst>
              <a:ext uri="{FF2B5EF4-FFF2-40B4-BE49-F238E27FC236}">
                <a16:creationId xmlns:a16="http://schemas.microsoft.com/office/drawing/2014/main" id="{15E572A0-A0D4-3609-7145-A351F168F28D}"/>
              </a:ext>
            </a:extLst>
          </p:cNvPr>
          <p:cNvSpPr txBox="1"/>
          <p:nvPr/>
        </p:nvSpPr>
        <p:spPr>
          <a:xfrm>
            <a:off x="980949" y="5366364"/>
            <a:ext cx="2919069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>
              <a:spcBef>
                <a:spcPts val="300"/>
              </a:spcBef>
            </a:pPr>
            <a:r>
              <a:rPr lang="ko-KR" altLang="en-US" sz="1200" b="1" spc="-15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행위자가 참고인 명단을 요구하면 주어야 하나요</a:t>
            </a:r>
            <a:r>
              <a:rPr lang="en-US" altLang="ko-KR" sz="1200" b="1" spc="-150">
                <a:gradFill>
                  <a:gsLst>
                    <a:gs pos="100000">
                      <a:schemeClr val="tx1"/>
                    </a:gs>
                    <a:gs pos="100000">
                      <a:srgbClr val="303B4A"/>
                    </a:gs>
                  </a:gsLst>
                  <a:lin ang="2700000" scaled="1"/>
                </a:gradFill>
              </a:rPr>
              <a:t>?</a:t>
            </a:r>
          </a:p>
        </p:txBody>
      </p:sp>
      <p:grpSp>
        <p:nvGrpSpPr>
          <p:cNvPr id="152" name="그룹 151">
            <a:extLst>
              <a:ext uri="{FF2B5EF4-FFF2-40B4-BE49-F238E27FC236}">
                <a16:creationId xmlns:a16="http://schemas.microsoft.com/office/drawing/2014/main" id="{234815E2-D9D9-DD7A-8B53-6C779F5E7BF1}"/>
              </a:ext>
            </a:extLst>
          </p:cNvPr>
          <p:cNvGrpSpPr/>
          <p:nvPr/>
        </p:nvGrpSpPr>
        <p:grpSpPr>
          <a:xfrm>
            <a:off x="482474" y="5273701"/>
            <a:ext cx="364177" cy="364177"/>
            <a:chOff x="482349" y="3850105"/>
            <a:chExt cx="364177" cy="364177"/>
          </a:xfrm>
        </p:grpSpPr>
        <p:sp>
          <p:nvSpPr>
            <p:cNvPr id="153" name="사각형: 둥근 한쪽 모서리 152">
              <a:extLst>
                <a:ext uri="{FF2B5EF4-FFF2-40B4-BE49-F238E27FC236}">
                  <a16:creationId xmlns:a16="http://schemas.microsoft.com/office/drawing/2014/main" id="{84FE8B4E-1D83-F6FE-89E3-4602EADAE29C}"/>
                </a:ext>
              </a:extLst>
            </p:cNvPr>
            <p:cNvSpPr/>
            <p:nvPr/>
          </p:nvSpPr>
          <p:spPr>
            <a:xfrm flipH="1">
              <a:off x="482349" y="3850105"/>
              <a:ext cx="364177" cy="364177"/>
            </a:xfrm>
            <a:prstGeom prst="round1Rect">
              <a:avLst>
                <a:gd name="adj" fmla="val 0"/>
              </a:avLst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6B4704EE-09B2-9953-AFF5-A697750B80A6}"/>
                </a:ext>
              </a:extLst>
            </p:cNvPr>
            <p:cNvSpPr txBox="1"/>
            <p:nvPr/>
          </p:nvSpPr>
          <p:spPr>
            <a:xfrm flipH="1">
              <a:off x="577875" y="3909083"/>
              <a:ext cx="173124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altLang="ko-KR" sz="1600" b="1">
                  <a:gradFill>
                    <a:gsLst>
                      <a:gs pos="10000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</a:rPr>
                <a:t>Q</a:t>
              </a:r>
              <a:endParaRPr lang="ko-KR" altLang="en-US" sz="1600" b="1">
                <a:gradFill>
                  <a:gsLst>
                    <a:gs pos="10000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55" name="그룹 154">
            <a:extLst>
              <a:ext uri="{FF2B5EF4-FFF2-40B4-BE49-F238E27FC236}">
                <a16:creationId xmlns:a16="http://schemas.microsoft.com/office/drawing/2014/main" id="{195ED722-65CF-4774-83F1-CAFF7EC7A301}"/>
              </a:ext>
            </a:extLst>
          </p:cNvPr>
          <p:cNvGrpSpPr/>
          <p:nvPr/>
        </p:nvGrpSpPr>
        <p:grpSpPr>
          <a:xfrm>
            <a:off x="982741" y="5652886"/>
            <a:ext cx="10590133" cy="531769"/>
            <a:chOff x="982741" y="3466513"/>
            <a:chExt cx="10590133" cy="531769"/>
          </a:xfrm>
        </p:grpSpPr>
        <p:sp>
          <p:nvSpPr>
            <p:cNvPr id="156" name="사각형: 둥근 모서리 155">
              <a:extLst>
                <a:ext uri="{FF2B5EF4-FFF2-40B4-BE49-F238E27FC236}">
                  <a16:creationId xmlns:a16="http://schemas.microsoft.com/office/drawing/2014/main" id="{3059E69B-A0FC-30B9-79F8-1A94A44B733C}"/>
                </a:ext>
              </a:extLst>
            </p:cNvPr>
            <p:cNvSpPr/>
            <p:nvPr/>
          </p:nvSpPr>
          <p:spPr>
            <a:xfrm>
              <a:off x="982741" y="3466513"/>
              <a:ext cx="10590133" cy="531769"/>
            </a:xfrm>
            <a:prstGeom prst="roundRect">
              <a:avLst>
                <a:gd name="adj" fmla="val 22491"/>
              </a:avLst>
            </a:prstGeom>
            <a:solidFill>
              <a:schemeClr val="bg1"/>
            </a:solidFill>
            <a:ln w="22225">
              <a:solidFill>
                <a:srgbClr val="FBDEA3"/>
              </a:solidFill>
            </a:ln>
            <a:effectLst>
              <a:outerShdw blurRad="50800" dist="38100" dir="2700000" algn="tl" rotWithShape="0">
                <a:schemeClr val="bg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b="1"/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0E0BE844-67CC-D1EF-A2BF-383D0673042C}"/>
                </a:ext>
              </a:extLst>
            </p:cNvPr>
            <p:cNvSpPr txBox="1"/>
            <p:nvPr/>
          </p:nvSpPr>
          <p:spPr>
            <a:xfrm>
              <a:off x="1561127" y="3640064"/>
              <a:ext cx="8154476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ko-KR" altLang="en-US" sz="12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피해 근로자들의 사생활의 자유와 인격권의 침해를 방지하기 위하여 피해근로자들의 의사에 반하여 다른 사람에게 제공되어서는 안됩니다</a:t>
              </a:r>
              <a:r>
                <a:rPr lang="en-US" altLang="ko-KR" sz="12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rPr>
                <a:t>.</a:t>
              </a:r>
            </a:p>
          </p:txBody>
        </p:sp>
        <p:grpSp>
          <p:nvGrpSpPr>
            <p:cNvPr id="158" name="그룹 157">
              <a:extLst>
                <a:ext uri="{FF2B5EF4-FFF2-40B4-BE49-F238E27FC236}">
                  <a16:creationId xmlns:a16="http://schemas.microsoft.com/office/drawing/2014/main" id="{9F87EB5F-11FC-FC87-7D73-23625E847959}"/>
                </a:ext>
              </a:extLst>
            </p:cNvPr>
            <p:cNvGrpSpPr/>
            <p:nvPr/>
          </p:nvGrpSpPr>
          <p:grpSpPr>
            <a:xfrm>
              <a:off x="1105942" y="3537355"/>
              <a:ext cx="356674" cy="403478"/>
              <a:chOff x="765190" y="4750134"/>
              <a:chExt cx="356674" cy="403478"/>
            </a:xfrm>
          </p:grpSpPr>
          <p:sp>
            <p:nvSpPr>
              <p:cNvPr id="159" name="자유형: 도형 158">
                <a:extLst>
                  <a:ext uri="{FF2B5EF4-FFF2-40B4-BE49-F238E27FC236}">
                    <a16:creationId xmlns:a16="http://schemas.microsoft.com/office/drawing/2014/main" id="{D8648B2F-F5FC-C900-658F-CF8D1BE71989}"/>
                  </a:ext>
                </a:extLst>
              </p:cNvPr>
              <p:cNvSpPr/>
              <p:nvPr/>
            </p:nvSpPr>
            <p:spPr>
              <a:xfrm rot="20002241" flipH="1">
                <a:off x="765190" y="4750134"/>
                <a:ext cx="356674" cy="403478"/>
              </a:xfrm>
              <a:custGeom>
                <a:avLst/>
                <a:gdLst>
                  <a:gd name="connsiteX0" fmla="*/ 1227060 w 4166996"/>
                  <a:gd name="connsiteY0" fmla="*/ 4713661 h 4713827"/>
                  <a:gd name="connsiteX1" fmla="*/ 1146478 w 4166996"/>
                  <a:gd name="connsiteY1" fmla="*/ 4699658 h 4713827"/>
                  <a:gd name="connsiteX2" fmla="*/ 919402 w 4166996"/>
                  <a:gd name="connsiteY2" fmla="*/ 4122253 h 4713827"/>
                  <a:gd name="connsiteX3" fmla="*/ 845393 w 4166996"/>
                  <a:gd name="connsiteY3" fmla="*/ 3758017 h 4713827"/>
                  <a:gd name="connsiteX4" fmla="*/ 907 w 4166996"/>
                  <a:gd name="connsiteY4" fmla="*/ 2083331 h 4713827"/>
                  <a:gd name="connsiteX5" fmla="*/ 2084405 w 4166996"/>
                  <a:gd name="connsiteY5" fmla="*/ -167 h 4713827"/>
                  <a:gd name="connsiteX6" fmla="*/ 4167903 w 4166996"/>
                  <a:gd name="connsiteY6" fmla="*/ 2083331 h 4713827"/>
                  <a:gd name="connsiteX7" fmla="*/ 2084405 w 4166996"/>
                  <a:gd name="connsiteY7" fmla="*/ 4166830 h 4713827"/>
                  <a:gd name="connsiteX8" fmla="*/ 1734361 w 4166996"/>
                  <a:gd name="connsiteY8" fmla="*/ 4410575 h 4713827"/>
                  <a:gd name="connsiteX9" fmla="*/ 1227060 w 4166996"/>
                  <a:gd name="connsiteY9" fmla="*/ 4713661 h 4713827"/>
                  <a:gd name="connsiteX10" fmla="*/ 2084310 w 4166996"/>
                  <a:gd name="connsiteY10" fmla="*/ 241101 h 4713827"/>
                  <a:gd name="connsiteX11" fmla="*/ 242080 w 4166996"/>
                  <a:gd name="connsiteY11" fmla="*/ 2083331 h 4713827"/>
                  <a:gd name="connsiteX12" fmla="*/ 992268 w 4166996"/>
                  <a:gd name="connsiteY12" fmla="*/ 3566946 h 4713827"/>
                  <a:gd name="connsiteX13" fmla="*/ 1158861 w 4166996"/>
                  <a:gd name="connsiteY13" fmla="*/ 4093297 h 4713827"/>
                  <a:gd name="connsiteX14" fmla="*/ 1235061 w 4166996"/>
                  <a:gd name="connsiteY14" fmla="*/ 4472583 h 4713827"/>
                  <a:gd name="connsiteX15" fmla="*/ 1577961 w 4166996"/>
                  <a:gd name="connsiteY15" fmla="*/ 4227314 h 4713827"/>
                  <a:gd name="connsiteX16" fmla="*/ 2085072 w 4166996"/>
                  <a:gd name="connsiteY16" fmla="*/ 3925467 h 4713827"/>
                  <a:gd name="connsiteX17" fmla="*/ 3927207 w 4166996"/>
                  <a:gd name="connsiteY17" fmla="*/ 2083331 h 4713827"/>
                  <a:gd name="connsiteX18" fmla="*/ 2084405 w 4166996"/>
                  <a:gd name="connsiteY18" fmla="*/ 241101 h 4713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166996" h="4713827">
                    <a:moveTo>
                      <a:pt x="1227060" y="4713661"/>
                    </a:moveTo>
                    <a:cubicBezTo>
                      <a:pt x="1199590" y="4713698"/>
                      <a:pt x="1172319" y="4708964"/>
                      <a:pt x="1146478" y="4699658"/>
                    </a:cubicBezTo>
                    <a:cubicBezTo>
                      <a:pt x="982267" y="4640223"/>
                      <a:pt x="953121" y="4400192"/>
                      <a:pt x="919402" y="4122253"/>
                    </a:cubicBezTo>
                    <a:cubicBezTo>
                      <a:pt x="904733" y="4001000"/>
                      <a:pt x="880159" y="3798403"/>
                      <a:pt x="845393" y="3758017"/>
                    </a:cubicBezTo>
                    <a:cubicBezTo>
                      <a:pt x="317994" y="3369206"/>
                      <a:pt x="907" y="2742366"/>
                      <a:pt x="907" y="2083331"/>
                    </a:cubicBezTo>
                    <a:cubicBezTo>
                      <a:pt x="907" y="934521"/>
                      <a:pt x="935595" y="-167"/>
                      <a:pt x="2084405" y="-167"/>
                    </a:cubicBezTo>
                    <a:cubicBezTo>
                      <a:pt x="3233215" y="-167"/>
                      <a:pt x="4167903" y="934521"/>
                      <a:pt x="4167903" y="2083331"/>
                    </a:cubicBezTo>
                    <a:cubicBezTo>
                      <a:pt x="4167903" y="3232142"/>
                      <a:pt x="3233215" y="4166830"/>
                      <a:pt x="2084405" y="4166830"/>
                    </a:cubicBezTo>
                    <a:cubicBezTo>
                      <a:pt x="2018778" y="4166830"/>
                      <a:pt x="1847614" y="4313515"/>
                      <a:pt x="1734361" y="4410575"/>
                    </a:cubicBezTo>
                    <a:cubicBezTo>
                      <a:pt x="1546814" y="4571452"/>
                      <a:pt x="1380889" y="4713661"/>
                      <a:pt x="1227060" y="4713661"/>
                    </a:cubicBezTo>
                    <a:close/>
                    <a:moveTo>
                      <a:pt x="2084310" y="241101"/>
                    </a:moveTo>
                    <a:cubicBezTo>
                      <a:pt x="1068564" y="241101"/>
                      <a:pt x="242080" y="1067490"/>
                      <a:pt x="242080" y="2083331"/>
                    </a:cubicBezTo>
                    <a:cubicBezTo>
                      <a:pt x="243470" y="2668671"/>
                      <a:pt x="521667" y="3218864"/>
                      <a:pt x="992268" y="3566946"/>
                    </a:cubicBezTo>
                    <a:cubicBezTo>
                      <a:pt x="1099710" y="3646289"/>
                      <a:pt x="1125618" y="3818596"/>
                      <a:pt x="1158861" y="4093297"/>
                    </a:cubicBezTo>
                    <a:cubicBezTo>
                      <a:pt x="1173910" y="4216265"/>
                      <a:pt x="1198294" y="4418386"/>
                      <a:pt x="1235061" y="4472583"/>
                    </a:cubicBezTo>
                    <a:cubicBezTo>
                      <a:pt x="1299164" y="4466011"/>
                      <a:pt x="1479281" y="4311610"/>
                      <a:pt x="1577961" y="4227314"/>
                    </a:cubicBezTo>
                    <a:cubicBezTo>
                      <a:pt x="1767032" y="4065389"/>
                      <a:pt x="1930386" y="3925467"/>
                      <a:pt x="2085072" y="3925467"/>
                    </a:cubicBezTo>
                    <a:cubicBezTo>
                      <a:pt x="3100817" y="3925467"/>
                      <a:pt x="3927207" y="3099078"/>
                      <a:pt x="3927207" y="2083331"/>
                    </a:cubicBezTo>
                    <a:cubicBezTo>
                      <a:pt x="3927207" y="1067585"/>
                      <a:pt x="3100151" y="241101"/>
                      <a:pt x="2084405" y="241101"/>
                    </a:cubicBezTo>
                    <a:close/>
                  </a:path>
                </a:pathLst>
              </a:custGeom>
              <a:solidFill>
                <a:srgbClr val="0D82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43D78590-9239-BC12-0558-1DFBE5E66D37}"/>
                  </a:ext>
                </a:extLst>
              </p:cNvPr>
              <p:cNvSpPr txBox="1"/>
              <p:nvPr/>
            </p:nvSpPr>
            <p:spPr>
              <a:xfrm flipH="1">
                <a:off x="858271" y="4798001"/>
                <a:ext cx="152286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en-US" altLang="ko-KR" sz="1600" b="1">
                    <a:gradFill>
                      <a:gsLst>
                        <a:gs pos="100000">
                          <a:srgbClr val="0D82D4"/>
                        </a:gs>
                        <a:gs pos="100000">
                          <a:srgbClr val="0D82D4"/>
                        </a:gs>
                      </a:gsLst>
                      <a:lin ang="5400000" scaled="1"/>
                    </a:gradFill>
                    <a:latin typeface="Century Gothic" panose="020B0502020202020204" pitchFamily="34" charset="0"/>
                  </a:rPr>
                  <a:t>A</a:t>
                </a:r>
                <a:endParaRPr lang="ko-KR" altLang="en-US" sz="1600" b="1">
                  <a:gradFill>
                    <a:gsLst>
                      <a:gs pos="100000">
                        <a:srgbClr val="0D82D4"/>
                      </a:gs>
                      <a:gs pos="100000">
                        <a:srgbClr val="0D82D4"/>
                      </a:gs>
                    </a:gsLst>
                    <a:lin ang="5400000" scaled="1"/>
                  </a:gradFill>
                  <a:latin typeface="Century Gothic" panose="020B0502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22618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D7E253C-8323-98FA-5DD5-D288C0BE1F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Ⅱ</a:t>
            </a:r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5E8D324-6B0E-949B-37BD-E1FD722EA1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0963" y="307361"/>
            <a:ext cx="6743834" cy="430887"/>
          </a:xfrm>
        </p:spPr>
        <p:txBody>
          <a:bodyPr wrap="none"/>
          <a:lstStyle/>
          <a:p>
            <a:r>
              <a:rPr lang="ko-KR" altLang="en-US" dirty="0"/>
              <a:t>직장 내 괴롭힘 사건 어떻게 처리해야 할까요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51BA2C46-5641-4991-945F-3EE215AE6A82}"/>
              </a:ext>
            </a:extLst>
          </p:cNvPr>
          <p:cNvSpPr/>
          <p:nvPr/>
        </p:nvSpPr>
        <p:spPr>
          <a:xfrm>
            <a:off x="635592" y="1219200"/>
            <a:ext cx="7374989" cy="288397"/>
          </a:xfrm>
          <a:custGeom>
            <a:avLst/>
            <a:gdLst>
              <a:gd name="connsiteX0" fmla="*/ 120600 w 7374989"/>
              <a:gd name="connsiteY0" fmla="*/ 0 h 288397"/>
              <a:gd name="connsiteX1" fmla="*/ 2354924 w 7374989"/>
              <a:gd name="connsiteY1" fmla="*/ 0 h 288397"/>
              <a:gd name="connsiteX2" fmla="*/ 4712701 w 7374989"/>
              <a:gd name="connsiteY2" fmla="*/ 0 h 288397"/>
              <a:gd name="connsiteX3" fmla="*/ 4984159 w 7374989"/>
              <a:gd name="connsiteY3" fmla="*/ 0 h 288397"/>
              <a:gd name="connsiteX4" fmla="*/ 5578397 w 7374989"/>
              <a:gd name="connsiteY4" fmla="*/ 0 h 288397"/>
              <a:gd name="connsiteX5" fmla="*/ 5679481 w 7374989"/>
              <a:gd name="connsiteY5" fmla="*/ 0 h 288397"/>
              <a:gd name="connsiteX6" fmla="*/ 7254343 w 7374989"/>
              <a:gd name="connsiteY6" fmla="*/ 0 h 288397"/>
              <a:gd name="connsiteX7" fmla="*/ 7340325 w 7374989"/>
              <a:gd name="connsiteY7" fmla="*/ 73273 h 288397"/>
              <a:gd name="connsiteX8" fmla="*/ 7374989 w 7374989"/>
              <a:gd name="connsiteY8" fmla="*/ 288396 h 288397"/>
              <a:gd name="connsiteX9" fmla="*/ 5679481 w 7374989"/>
              <a:gd name="connsiteY9" fmla="*/ 288396 h 288397"/>
              <a:gd name="connsiteX10" fmla="*/ 5578397 w 7374989"/>
              <a:gd name="connsiteY10" fmla="*/ 288396 h 288397"/>
              <a:gd name="connsiteX11" fmla="*/ 4984159 w 7374989"/>
              <a:gd name="connsiteY11" fmla="*/ 288396 h 288397"/>
              <a:gd name="connsiteX12" fmla="*/ 4712701 w 7374989"/>
              <a:gd name="connsiteY12" fmla="*/ 288396 h 288397"/>
              <a:gd name="connsiteX13" fmla="*/ 1946351 w 7374989"/>
              <a:gd name="connsiteY13" fmla="*/ 288396 h 288397"/>
              <a:gd name="connsiteX14" fmla="*/ 1946351 w 7374989"/>
              <a:gd name="connsiteY14" fmla="*/ 288397 h 288397"/>
              <a:gd name="connsiteX15" fmla="*/ 0 w 7374989"/>
              <a:gd name="connsiteY15" fmla="*/ 288397 h 288397"/>
              <a:gd name="connsiteX16" fmla="*/ 34766 w 7374989"/>
              <a:gd name="connsiteY16" fmla="*/ 73273 h 288397"/>
              <a:gd name="connsiteX17" fmla="*/ 120600 w 7374989"/>
              <a:gd name="connsiteY17" fmla="*/ 0 h 288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374989" h="288397">
                <a:moveTo>
                  <a:pt x="120600" y="0"/>
                </a:moveTo>
                <a:lnTo>
                  <a:pt x="2354924" y="0"/>
                </a:lnTo>
                <a:lnTo>
                  <a:pt x="4712701" y="0"/>
                </a:lnTo>
                <a:lnTo>
                  <a:pt x="4984159" y="0"/>
                </a:lnTo>
                <a:lnTo>
                  <a:pt x="5578397" y="0"/>
                </a:lnTo>
                <a:lnTo>
                  <a:pt x="5679481" y="0"/>
                </a:lnTo>
                <a:lnTo>
                  <a:pt x="7254343" y="0"/>
                </a:lnTo>
                <a:cubicBezTo>
                  <a:pt x="7297110" y="-23"/>
                  <a:pt x="7333565" y="31038"/>
                  <a:pt x="7340325" y="73273"/>
                </a:cubicBezTo>
                <a:lnTo>
                  <a:pt x="7374989" y="288396"/>
                </a:lnTo>
                <a:lnTo>
                  <a:pt x="5679481" y="288396"/>
                </a:lnTo>
                <a:lnTo>
                  <a:pt x="5578397" y="288396"/>
                </a:lnTo>
                <a:lnTo>
                  <a:pt x="4984159" y="288396"/>
                </a:lnTo>
                <a:lnTo>
                  <a:pt x="4712701" y="288396"/>
                </a:lnTo>
                <a:lnTo>
                  <a:pt x="1946351" y="288396"/>
                </a:lnTo>
                <a:lnTo>
                  <a:pt x="1946351" y="288397"/>
                </a:lnTo>
                <a:lnTo>
                  <a:pt x="0" y="288397"/>
                </a:lnTo>
                <a:lnTo>
                  <a:pt x="34766" y="73273"/>
                </a:lnTo>
                <a:cubicBezTo>
                  <a:pt x="41465" y="31061"/>
                  <a:pt x="77862" y="-13"/>
                  <a:pt x="1206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E9D8ECCF-4C7F-4932-806F-A7CB669BEA55}"/>
              </a:ext>
            </a:extLst>
          </p:cNvPr>
          <p:cNvCxnSpPr>
            <a:cxnSpLocks/>
          </p:cNvCxnSpPr>
          <p:nvPr/>
        </p:nvCxnSpPr>
        <p:spPr>
          <a:xfrm>
            <a:off x="2138540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F578437-CA17-4994-BA93-023D4BFF5D94}"/>
              </a:ext>
            </a:extLst>
          </p:cNvPr>
          <p:cNvSpPr txBox="1"/>
          <p:nvPr/>
        </p:nvSpPr>
        <p:spPr>
          <a:xfrm rot="10800000" flipV="1">
            <a:off x="2668052" y="1263066"/>
            <a:ext cx="444032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>
                        <a:lumMod val="65000"/>
                      </a:prst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rPr>
              <a:t>STEP 2</a:t>
            </a: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100000">
                    <a:prstClr val="white">
                      <a:lumMod val="65000"/>
                    </a:prstClr>
                  </a:gs>
                  <a:gs pos="100000">
                    <a:prstClr val="white"/>
                  </a:gs>
                </a:gsLst>
                <a:lin ang="5400000" scaled="1"/>
              </a:gradFill>
              <a:effectLst/>
              <a:uLnTx/>
              <a:uFillTx/>
              <a:latin typeface="Century Gothic" panose="020B0502020202020204" pitchFamily="34" charset="0"/>
              <a:ea typeface="맑은 고딕" panose="020B0503020000020004" pitchFamily="50" charset="-127"/>
              <a:cs typeface="+mn-cs"/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01C40FA1-6A84-48EB-A5C8-60D855BEEC81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2278956" y="1255630"/>
            <a:ext cx="0" cy="257456"/>
          </a:xfrm>
          <a:prstGeom prst="line">
            <a:avLst/>
          </a:prstGeom>
          <a:ln w="9525">
            <a:solidFill>
              <a:srgbClr val="F2F2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BDDE6FD-67C4-4812-85EE-DE493B0A42C3}"/>
              </a:ext>
            </a:extLst>
          </p:cNvPr>
          <p:cNvSpPr txBox="1"/>
          <p:nvPr/>
        </p:nvSpPr>
        <p:spPr>
          <a:xfrm rot="10800000" flipV="1">
            <a:off x="4118575" y="1263066"/>
            <a:ext cx="444032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>
                        <a:lumMod val="65000"/>
                      </a:prst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rPr>
              <a:t>STEP 3</a:t>
            </a: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100000">
                    <a:prstClr val="white">
                      <a:lumMod val="65000"/>
                    </a:prstClr>
                  </a:gs>
                  <a:gs pos="100000">
                    <a:prstClr val="white"/>
                  </a:gs>
                </a:gsLst>
                <a:lin ang="5400000" scaled="1"/>
              </a:gradFill>
              <a:effectLst/>
              <a:uLnTx/>
              <a:uFillTx/>
              <a:latin typeface="Century Gothic" panose="020B0502020202020204" pitchFamily="34" charset="0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440BB0-AC6F-4182-AD24-FE57A044D771}"/>
              </a:ext>
            </a:extLst>
          </p:cNvPr>
          <p:cNvSpPr txBox="1"/>
          <p:nvPr/>
        </p:nvSpPr>
        <p:spPr>
          <a:xfrm rot="10800000" flipV="1">
            <a:off x="7037035" y="1263066"/>
            <a:ext cx="444032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>
                        <a:lumMod val="65000"/>
                      </a:prst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rPr>
              <a:t>STEP 5</a:t>
            </a: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100000">
                    <a:prstClr val="white">
                      <a:lumMod val="65000"/>
                    </a:prstClr>
                  </a:gs>
                  <a:gs pos="100000">
                    <a:prstClr val="white"/>
                  </a:gs>
                </a:gsLst>
                <a:lin ang="5400000" scaled="1"/>
              </a:gradFill>
              <a:effectLst/>
              <a:uLnTx/>
              <a:uFillTx/>
              <a:latin typeface="Century Gothic" panose="020B0502020202020204" pitchFamily="34" charset="0"/>
              <a:ea typeface="맑은 고딕" panose="020B0503020000020004" pitchFamily="50" charset="-127"/>
              <a:cs typeface="+mn-cs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2FBF54F2-B46F-4EB0-B14E-D11A1AC0937D}"/>
              </a:ext>
            </a:extLst>
          </p:cNvPr>
          <p:cNvCxnSpPr>
            <a:cxnSpLocks/>
          </p:cNvCxnSpPr>
          <p:nvPr/>
        </p:nvCxnSpPr>
        <p:spPr>
          <a:xfrm>
            <a:off x="3589063" y="1219200"/>
            <a:ext cx="0" cy="288986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9283D3D-186A-4806-92CA-FA3AAA826ACC}"/>
              </a:ext>
            </a:extLst>
          </p:cNvPr>
          <p:cNvSpPr txBox="1"/>
          <p:nvPr/>
        </p:nvSpPr>
        <p:spPr>
          <a:xfrm rot="10800000" flipV="1">
            <a:off x="1197452" y="1263066"/>
            <a:ext cx="444032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>
                        <a:lumMod val="65000"/>
                      </a:prst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rPr>
              <a:t>STEP 1</a:t>
            </a: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100000">
                    <a:prstClr val="white">
                      <a:lumMod val="65000"/>
                    </a:prstClr>
                  </a:gs>
                  <a:gs pos="100000">
                    <a:prstClr val="white"/>
                  </a:gs>
                </a:gsLst>
                <a:lin ang="5400000" scaled="1"/>
              </a:gradFill>
              <a:effectLst/>
              <a:uLnTx/>
              <a:uFillTx/>
              <a:latin typeface="Century Gothic" panose="020B0502020202020204" pitchFamily="34" charset="0"/>
              <a:ea typeface="맑은 고딕" panose="020B0503020000020004" pitchFamily="50" charset="-127"/>
              <a:cs typeface="+mn-cs"/>
            </a:endParaRPr>
          </a:p>
        </p:txBody>
      </p: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AFA4572A-B3E5-43E6-9225-424C3EB1955B}"/>
              </a:ext>
            </a:extLst>
          </p:cNvPr>
          <p:cNvCxnSpPr>
            <a:cxnSpLocks/>
          </p:cNvCxnSpPr>
          <p:nvPr/>
        </p:nvCxnSpPr>
        <p:spPr>
          <a:xfrm>
            <a:off x="482600" y="1499833"/>
            <a:ext cx="11722100" cy="0"/>
          </a:xfrm>
          <a:prstGeom prst="line">
            <a:avLst/>
          </a:prstGeom>
          <a:ln w="22225">
            <a:solidFill>
              <a:srgbClr val="074D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자유형: 도형 28">
            <a:extLst>
              <a:ext uri="{FF2B5EF4-FFF2-40B4-BE49-F238E27FC236}">
                <a16:creationId xmlns:a16="http://schemas.microsoft.com/office/drawing/2014/main" id="{94319297-4E2F-4795-BA6E-485B9A4EA6B3}"/>
              </a:ext>
            </a:extLst>
          </p:cNvPr>
          <p:cNvSpPr/>
          <p:nvPr/>
        </p:nvSpPr>
        <p:spPr>
          <a:xfrm flipH="1">
            <a:off x="4947644" y="1156932"/>
            <a:ext cx="1697751" cy="350038"/>
          </a:xfrm>
          <a:custGeom>
            <a:avLst/>
            <a:gdLst>
              <a:gd name="connsiteX0" fmla="*/ 1462691 w 1697751"/>
              <a:gd name="connsiteY0" fmla="*/ 0 h 350038"/>
              <a:gd name="connsiteX1" fmla="*/ 1379582 w 1697751"/>
              <a:gd name="connsiteY1" fmla="*/ 0 h 350038"/>
              <a:gd name="connsiteX2" fmla="*/ 1158689 w 1697751"/>
              <a:gd name="connsiteY2" fmla="*/ 0 h 350038"/>
              <a:gd name="connsiteX3" fmla="*/ 940675 w 1697751"/>
              <a:gd name="connsiteY3" fmla="*/ 0 h 350038"/>
              <a:gd name="connsiteX4" fmla="*/ 514049 w 1697751"/>
              <a:gd name="connsiteY4" fmla="*/ 0 h 350038"/>
              <a:gd name="connsiteX5" fmla="*/ 481285 w 1697751"/>
              <a:gd name="connsiteY5" fmla="*/ 0 h 350038"/>
              <a:gd name="connsiteX6" fmla="*/ 235059 w 1697751"/>
              <a:gd name="connsiteY6" fmla="*/ 0 h 350038"/>
              <a:gd name="connsiteX7" fmla="*/ 145289 w 1697751"/>
              <a:gd name="connsiteY7" fmla="*/ 76635 h 350038"/>
              <a:gd name="connsiteX8" fmla="*/ 119954 w 1697751"/>
              <a:gd name="connsiteY8" fmla="*/ 269154 h 350038"/>
              <a:gd name="connsiteX9" fmla="*/ 37065 w 1697751"/>
              <a:gd name="connsiteY9" fmla="*/ 341877 h 350038"/>
              <a:gd name="connsiteX10" fmla="*/ 0 w 1697751"/>
              <a:gd name="connsiteY10" fmla="*/ 341877 h 350038"/>
              <a:gd name="connsiteX11" fmla="*/ 0 w 1697751"/>
              <a:gd name="connsiteY11" fmla="*/ 350038 h 350038"/>
              <a:gd name="connsiteX12" fmla="*/ 481285 w 1697751"/>
              <a:gd name="connsiteY12" fmla="*/ 350038 h 350038"/>
              <a:gd name="connsiteX13" fmla="*/ 514049 w 1697751"/>
              <a:gd name="connsiteY13" fmla="*/ 350038 h 350038"/>
              <a:gd name="connsiteX14" fmla="*/ 1158689 w 1697751"/>
              <a:gd name="connsiteY14" fmla="*/ 350038 h 350038"/>
              <a:gd name="connsiteX15" fmla="*/ 1379582 w 1697751"/>
              <a:gd name="connsiteY15" fmla="*/ 350038 h 350038"/>
              <a:gd name="connsiteX16" fmla="*/ 1697751 w 1697751"/>
              <a:gd name="connsiteY16" fmla="*/ 350038 h 350038"/>
              <a:gd name="connsiteX17" fmla="*/ 1697751 w 1697751"/>
              <a:gd name="connsiteY17" fmla="*/ 341877 h 350038"/>
              <a:gd name="connsiteX18" fmla="*/ 1660686 w 1697751"/>
              <a:gd name="connsiteY18" fmla="*/ 341877 h 350038"/>
              <a:gd name="connsiteX19" fmla="*/ 1577796 w 1697751"/>
              <a:gd name="connsiteY19" fmla="*/ 269154 h 350038"/>
              <a:gd name="connsiteX20" fmla="*/ 1552461 w 1697751"/>
              <a:gd name="connsiteY20" fmla="*/ 76635 h 350038"/>
              <a:gd name="connsiteX21" fmla="*/ 1462691 w 1697751"/>
              <a:gd name="connsiteY21" fmla="*/ 0 h 350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97751" h="350038">
                <a:moveTo>
                  <a:pt x="1462691" y="0"/>
                </a:moveTo>
                <a:lnTo>
                  <a:pt x="1379582" y="0"/>
                </a:lnTo>
                <a:lnTo>
                  <a:pt x="1158689" y="0"/>
                </a:lnTo>
                <a:lnTo>
                  <a:pt x="940675" y="0"/>
                </a:lnTo>
                <a:lnTo>
                  <a:pt x="514049" y="0"/>
                </a:lnTo>
                <a:lnTo>
                  <a:pt x="481285" y="0"/>
                </a:lnTo>
                <a:lnTo>
                  <a:pt x="235059" y="0"/>
                </a:lnTo>
                <a:cubicBezTo>
                  <a:pt x="190361" y="-14"/>
                  <a:pt x="152297" y="32487"/>
                  <a:pt x="145289" y="76635"/>
                </a:cubicBezTo>
                <a:lnTo>
                  <a:pt x="119954" y="269154"/>
                </a:lnTo>
                <a:cubicBezTo>
                  <a:pt x="114589" y="310818"/>
                  <a:pt x="79071" y="341984"/>
                  <a:pt x="37065" y="341877"/>
                </a:cubicBezTo>
                <a:lnTo>
                  <a:pt x="0" y="341877"/>
                </a:lnTo>
                <a:lnTo>
                  <a:pt x="0" y="350038"/>
                </a:lnTo>
                <a:lnTo>
                  <a:pt x="481285" y="350038"/>
                </a:lnTo>
                <a:lnTo>
                  <a:pt x="514049" y="350038"/>
                </a:lnTo>
                <a:lnTo>
                  <a:pt x="1158689" y="350038"/>
                </a:lnTo>
                <a:lnTo>
                  <a:pt x="1379582" y="350038"/>
                </a:lnTo>
                <a:lnTo>
                  <a:pt x="1697751" y="350038"/>
                </a:lnTo>
                <a:lnTo>
                  <a:pt x="1697751" y="341877"/>
                </a:lnTo>
                <a:lnTo>
                  <a:pt x="1660686" y="341877"/>
                </a:lnTo>
                <a:cubicBezTo>
                  <a:pt x="1618680" y="341984"/>
                  <a:pt x="1583162" y="310818"/>
                  <a:pt x="1577796" y="269154"/>
                </a:cubicBezTo>
                <a:lnTo>
                  <a:pt x="1552461" y="76635"/>
                </a:lnTo>
                <a:cubicBezTo>
                  <a:pt x="1545453" y="32487"/>
                  <a:pt x="1507390" y="-14"/>
                  <a:pt x="1462691" y="0"/>
                </a:cubicBezTo>
                <a:close/>
              </a:path>
            </a:pathLst>
          </a:custGeom>
          <a:solidFill>
            <a:srgbClr val="074DB5"/>
          </a:solidFill>
          <a:ln w="15875">
            <a:noFill/>
          </a:ln>
          <a:effectLst>
            <a:outerShdw blurRad="1270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gradFill>
                <a:gsLst>
                  <a:gs pos="100000">
                    <a:prstClr val="black"/>
                  </a:gs>
                  <a:gs pos="100000">
                    <a:prstClr val="white"/>
                  </a:gs>
                </a:gsLst>
              </a:gradFill>
              <a:latin typeface="Arial"/>
              <a:ea typeface="나눔스퀘어 Bold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232FE8-9C7D-45BE-9CCB-07045BDE94F0}"/>
              </a:ext>
            </a:extLst>
          </p:cNvPr>
          <p:cNvSpPr txBox="1"/>
          <p:nvPr/>
        </p:nvSpPr>
        <p:spPr>
          <a:xfrm rot="10800000" flipV="1">
            <a:off x="5471911" y="1202302"/>
            <a:ext cx="649217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rPr>
              <a:t>STEP</a:t>
            </a:r>
            <a:r>
              <a:rPr kumimoji="0" lang="en-US" altLang="ko-KR" sz="18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1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4</a:t>
            </a:r>
            <a:endParaRPr kumimoji="0" lang="ko-KR" altLang="en-US" sz="1800" b="1" i="0" u="none" strike="noStrike" kern="1200" cap="none" spc="-150" normalizeH="0" baseline="0" noProof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7" name="사각형: 둥근 한쪽 모서리 16">
            <a:extLst>
              <a:ext uri="{FF2B5EF4-FFF2-40B4-BE49-F238E27FC236}">
                <a16:creationId xmlns:a16="http://schemas.microsoft.com/office/drawing/2014/main" id="{82F23305-E71D-4881-B3E0-9BF6597AE7D1}"/>
              </a:ext>
            </a:extLst>
          </p:cNvPr>
          <p:cNvSpPr/>
          <p:nvPr/>
        </p:nvSpPr>
        <p:spPr>
          <a:xfrm rot="10800000">
            <a:off x="482350" y="1507597"/>
            <a:ext cx="11709650" cy="583642"/>
          </a:xfrm>
          <a:prstGeom prst="round1Rect">
            <a:avLst>
              <a:gd name="adj" fmla="val 27547"/>
            </a:avLst>
          </a:prstGeom>
          <a:solidFill>
            <a:srgbClr val="074D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6AE0FA8-9B11-493A-A560-F2B27AA80E4D}"/>
              </a:ext>
            </a:extLst>
          </p:cNvPr>
          <p:cNvSpPr txBox="1"/>
          <p:nvPr/>
        </p:nvSpPr>
        <p:spPr>
          <a:xfrm>
            <a:off x="672850" y="1643765"/>
            <a:ext cx="1327286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조치 및 대응</a:t>
            </a:r>
            <a:endParaRPr kumimoji="0" lang="en-US" altLang="ko-KR" sz="20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303B4A"/>
                  </a:gs>
                </a:gsLst>
                <a:lin ang="2700000" scaled="1"/>
              </a:gra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6604274A-AE82-4FB9-8128-3EECE8DDC6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60"/>
          <a:stretch/>
        </p:blipFill>
        <p:spPr>
          <a:xfrm>
            <a:off x="9594915" y="1135567"/>
            <a:ext cx="1823147" cy="982158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id="{57F98D16-38E3-4D88-9B38-BA4F63C22B2C}"/>
              </a:ext>
            </a:extLst>
          </p:cNvPr>
          <p:cNvGrpSpPr/>
          <p:nvPr/>
        </p:nvGrpSpPr>
        <p:grpSpPr>
          <a:xfrm>
            <a:off x="278001" y="2413000"/>
            <a:ext cx="3643848" cy="3949701"/>
            <a:chOff x="278001" y="2413000"/>
            <a:chExt cx="3643848" cy="3949701"/>
          </a:xfrm>
        </p:grpSpPr>
        <p:sp>
          <p:nvSpPr>
            <p:cNvPr id="103" name="사각형: 둥근 위쪽 모서리 102">
              <a:extLst>
                <a:ext uri="{FF2B5EF4-FFF2-40B4-BE49-F238E27FC236}">
                  <a16:creationId xmlns:a16="http://schemas.microsoft.com/office/drawing/2014/main" id="{B4E2A0BC-19BF-4CFF-9F54-F3F57AE22E09}"/>
                </a:ext>
              </a:extLst>
            </p:cNvPr>
            <p:cNvSpPr/>
            <p:nvPr/>
          </p:nvSpPr>
          <p:spPr>
            <a:xfrm>
              <a:off x="482600" y="4292601"/>
              <a:ext cx="3439248" cy="2070100"/>
            </a:xfrm>
            <a:prstGeom prst="round2SameRect">
              <a:avLst>
                <a:gd name="adj1" fmla="val 0"/>
                <a:gd name="adj2" fmla="val 6059"/>
              </a:avLst>
            </a:prstGeom>
            <a:solidFill>
              <a:srgbClr val="FFF9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4" name="사각형: 둥근 모서리 103">
              <a:extLst>
                <a:ext uri="{FF2B5EF4-FFF2-40B4-BE49-F238E27FC236}">
                  <a16:creationId xmlns:a16="http://schemas.microsoft.com/office/drawing/2014/main" id="{B850446D-1596-4677-B48D-46EF5CEEA087}"/>
                </a:ext>
              </a:extLst>
            </p:cNvPr>
            <p:cNvSpPr/>
            <p:nvPr/>
          </p:nvSpPr>
          <p:spPr>
            <a:xfrm>
              <a:off x="482600" y="2413000"/>
              <a:ext cx="3439249" cy="3949700"/>
            </a:xfrm>
            <a:prstGeom prst="roundRect">
              <a:avLst>
                <a:gd name="adj" fmla="val 3878"/>
              </a:avLst>
            </a:prstGeom>
            <a:noFill/>
            <a:ln w="25400">
              <a:solidFill>
                <a:srgbClr val="0D82D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2F9A889A-B47F-41A0-AC29-F16E16DE5E94}"/>
                </a:ext>
              </a:extLst>
            </p:cNvPr>
            <p:cNvSpPr txBox="1"/>
            <p:nvPr/>
          </p:nvSpPr>
          <p:spPr>
            <a:xfrm>
              <a:off x="980740" y="4440898"/>
              <a:ext cx="2442976" cy="50526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ko-KR"/>
              </a:defPPr>
              <a:lvl1pPr>
                <a:spcBef>
                  <a:spcPts val="100"/>
                </a:spcBef>
                <a:defRPr sz="14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defRPr>
              </a:lvl1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당사자 간 해결하는 경우에도 </a:t>
              </a:r>
              <a:endParaRPr kumimoji="0" lang="en-US" altLang="ko-KR" sz="16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60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조사를 해야 하나요</a:t>
              </a:r>
              <a:r>
                <a:rPr kumimoji="0" lang="en-US" altLang="ko-KR" sz="16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?</a:t>
              </a:r>
            </a:p>
          </p:txBody>
        </p:sp>
        <p:grpSp>
          <p:nvGrpSpPr>
            <p:cNvPr id="106" name="그룹 105">
              <a:extLst>
                <a:ext uri="{FF2B5EF4-FFF2-40B4-BE49-F238E27FC236}">
                  <a16:creationId xmlns:a16="http://schemas.microsoft.com/office/drawing/2014/main" id="{FE886FE4-5CF9-4779-81A0-E57406ECB2BC}"/>
                </a:ext>
              </a:extLst>
            </p:cNvPr>
            <p:cNvGrpSpPr/>
            <p:nvPr/>
          </p:nvGrpSpPr>
          <p:grpSpPr>
            <a:xfrm>
              <a:off x="278001" y="4128723"/>
              <a:ext cx="504764" cy="565350"/>
              <a:chOff x="8062421" y="4356100"/>
              <a:chExt cx="533112" cy="597100"/>
            </a:xfrm>
          </p:grpSpPr>
          <p:sp>
            <p:nvSpPr>
              <p:cNvPr id="114" name="자유형: 도형 113">
                <a:extLst>
                  <a:ext uri="{FF2B5EF4-FFF2-40B4-BE49-F238E27FC236}">
                    <a16:creationId xmlns:a16="http://schemas.microsoft.com/office/drawing/2014/main" id="{6167BFE9-15D8-4AAD-9608-BE0EFCC1186B}"/>
                  </a:ext>
                </a:extLst>
              </p:cNvPr>
              <p:cNvSpPr/>
              <p:nvPr/>
            </p:nvSpPr>
            <p:spPr>
              <a:xfrm rot="20002241" flipH="1">
                <a:off x="8073284" y="4368051"/>
                <a:ext cx="510446" cy="571450"/>
              </a:xfrm>
              <a:custGeom>
                <a:avLst/>
                <a:gdLst>
                  <a:gd name="connsiteX0" fmla="*/ 1995632 w 3989832"/>
                  <a:gd name="connsiteY0" fmla="*/ -167 h 4511325"/>
                  <a:gd name="connsiteX1" fmla="*/ 907 w 3989832"/>
                  <a:gd name="connsiteY1" fmla="*/ 1994463 h 4511325"/>
                  <a:gd name="connsiteX2" fmla="*/ 841202 w 3989832"/>
                  <a:gd name="connsiteY2" fmla="*/ 3620952 h 4511325"/>
                  <a:gd name="connsiteX3" fmla="*/ 1071136 w 3989832"/>
                  <a:gd name="connsiteY3" fmla="*/ 4511159 h 4511325"/>
                  <a:gd name="connsiteX4" fmla="*/ 1996108 w 3989832"/>
                  <a:gd name="connsiteY4" fmla="*/ 3989093 h 4511325"/>
                  <a:gd name="connsiteX5" fmla="*/ 3990739 w 3989832"/>
                  <a:gd name="connsiteY5" fmla="*/ 1994463 h 4511325"/>
                  <a:gd name="connsiteX6" fmla="*/ 1995632 w 3989832"/>
                  <a:gd name="connsiteY6" fmla="*/ -167 h 4511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89832" h="4511325">
                    <a:moveTo>
                      <a:pt x="1995632" y="-167"/>
                    </a:moveTo>
                    <a:cubicBezTo>
                      <a:pt x="893970" y="-167"/>
                      <a:pt x="907" y="892897"/>
                      <a:pt x="907" y="1994463"/>
                    </a:cubicBezTo>
                    <a:cubicBezTo>
                      <a:pt x="535" y="2640849"/>
                      <a:pt x="313812" y="3247229"/>
                      <a:pt x="841202" y="3620952"/>
                    </a:cubicBezTo>
                    <a:lnTo>
                      <a:pt x="1071136" y="4511159"/>
                    </a:lnTo>
                    <a:lnTo>
                      <a:pt x="1996108" y="3989093"/>
                    </a:lnTo>
                    <a:cubicBezTo>
                      <a:pt x="3097675" y="3989093"/>
                      <a:pt x="3990739" y="3096125"/>
                      <a:pt x="3990739" y="1994463"/>
                    </a:cubicBezTo>
                    <a:cubicBezTo>
                      <a:pt x="3990739" y="892802"/>
                      <a:pt x="3097198" y="-167"/>
                      <a:pt x="1995632" y="-1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15" name="자유형: 도형 114">
                <a:extLst>
                  <a:ext uri="{FF2B5EF4-FFF2-40B4-BE49-F238E27FC236}">
                    <a16:creationId xmlns:a16="http://schemas.microsoft.com/office/drawing/2014/main" id="{99ECAC98-1F3E-478A-8798-4700B1266D78}"/>
                  </a:ext>
                </a:extLst>
              </p:cNvPr>
              <p:cNvSpPr/>
              <p:nvPr/>
            </p:nvSpPr>
            <p:spPr>
              <a:xfrm rot="20002241" flipH="1">
                <a:off x="8062421" y="4356100"/>
                <a:ext cx="533112" cy="597100"/>
              </a:xfrm>
              <a:custGeom>
                <a:avLst/>
                <a:gdLst>
                  <a:gd name="connsiteX0" fmla="*/ 1227060 w 4166996"/>
                  <a:gd name="connsiteY0" fmla="*/ 4713661 h 4713827"/>
                  <a:gd name="connsiteX1" fmla="*/ 1146478 w 4166996"/>
                  <a:gd name="connsiteY1" fmla="*/ 4699658 h 4713827"/>
                  <a:gd name="connsiteX2" fmla="*/ 919402 w 4166996"/>
                  <a:gd name="connsiteY2" fmla="*/ 4122253 h 4713827"/>
                  <a:gd name="connsiteX3" fmla="*/ 845393 w 4166996"/>
                  <a:gd name="connsiteY3" fmla="*/ 3758017 h 4713827"/>
                  <a:gd name="connsiteX4" fmla="*/ 907 w 4166996"/>
                  <a:gd name="connsiteY4" fmla="*/ 2083331 h 4713827"/>
                  <a:gd name="connsiteX5" fmla="*/ 2084405 w 4166996"/>
                  <a:gd name="connsiteY5" fmla="*/ -167 h 4713827"/>
                  <a:gd name="connsiteX6" fmla="*/ 4167903 w 4166996"/>
                  <a:gd name="connsiteY6" fmla="*/ 2083331 h 4713827"/>
                  <a:gd name="connsiteX7" fmla="*/ 2084405 w 4166996"/>
                  <a:gd name="connsiteY7" fmla="*/ 4166830 h 4713827"/>
                  <a:gd name="connsiteX8" fmla="*/ 1734361 w 4166996"/>
                  <a:gd name="connsiteY8" fmla="*/ 4410575 h 4713827"/>
                  <a:gd name="connsiteX9" fmla="*/ 1227060 w 4166996"/>
                  <a:gd name="connsiteY9" fmla="*/ 4713661 h 4713827"/>
                  <a:gd name="connsiteX10" fmla="*/ 2084310 w 4166996"/>
                  <a:gd name="connsiteY10" fmla="*/ 241101 h 4713827"/>
                  <a:gd name="connsiteX11" fmla="*/ 242080 w 4166996"/>
                  <a:gd name="connsiteY11" fmla="*/ 2083331 h 4713827"/>
                  <a:gd name="connsiteX12" fmla="*/ 992268 w 4166996"/>
                  <a:gd name="connsiteY12" fmla="*/ 3566946 h 4713827"/>
                  <a:gd name="connsiteX13" fmla="*/ 1158861 w 4166996"/>
                  <a:gd name="connsiteY13" fmla="*/ 4093297 h 4713827"/>
                  <a:gd name="connsiteX14" fmla="*/ 1235061 w 4166996"/>
                  <a:gd name="connsiteY14" fmla="*/ 4472583 h 4713827"/>
                  <a:gd name="connsiteX15" fmla="*/ 1577961 w 4166996"/>
                  <a:gd name="connsiteY15" fmla="*/ 4227314 h 4713827"/>
                  <a:gd name="connsiteX16" fmla="*/ 2085072 w 4166996"/>
                  <a:gd name="connsiteY16" fmla="*/ 3925467 h 4713827"/>
                  <a:gd name="connsiteX17" fmla="*/ 3927207 w 4166996"/>
                  <a:gd name="connsiteY17" fmla="*/ 2083331 h 4713827"/>
                  <a:gd name="connsiteX18" fmla="*/ 2084405 w 4166996"/>
                  <a:gd name="connsiteY18" fmla="*/ 241101 h 4713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166996" h="4713827">
                    <a:moveTo>
                      <a:pt x="1227060" y="4713661"/>
                    </a:moveTo>
                    <a:cubicBezTo>
                      <a:pt x="1199590" y="4713698"/>
                      <a:pt x="1172319" y="4708964"/>
                      <a:pt x="1146478" y="4699658"/>
                    </a:cubicBezTo>
                    <a:cubicBezTo>
                      <a:pt x="982267" y="4640223"/>
                      <a:pt x="953121" y="4400192"/>
                      <a:pt x="919402" y="4122253"/>
                    </a:cubicBezTo>
                    <a:cubicBezTo>
                      <a:pt x="904733" y="4001000"/>
                      <a:pt x="880159" y="3798403"/>
                      <a:pt x="845393" y="3758017"/>
                    </a:cubicBezTo>
                    <a:cubicBezTo>
                      <a:pt x="317994" y="3369206"/>
                      <a:pt x="907" y="2742366"/>
                      <a:pt x="907" y="2083331"/>
                    </a:cubicBezTo>
                    <a:cubicBezTo>
                      <a:pt x="907" y="934521"/>
                      <a:pt x="935595" y="-167"/>
                      <a:pt x="2084405" y="-167"/>
                    </a:cubicBezTo>
                    <a:cubicBezTo>
                      <a:pt x="3233215" y="-167"/>
                      <a:pt x="4167903" y="934521"/>
                      <a:pt x="4167903" y="2083331"/>
                    </a:cubicBezTo>
                    <a:cubicBezTo>
                      <a:pt x="4167903" y="3232142"/>
                      <a:pt x="3233215" y="4166830"/>
                      <a:pt x="2084405" y="4166830"/>
                    </a:cubicBezTo>
                    <a:cubicBezTo>
                      <a:pt x="2018778" y="4166830"/>
                      <a:pt x="1847614" y="4313515"/>
                      <a:pt x="1734361" y="4410575"/>
                    </a:cubicBezTo>
                    <a:cubicBezTo>
                      <a:pt x="1546814" y="4571452"/>
                      <a:pt x="1380889" y="4713661"/>
                      <a:pt x="1227060" y="4713661"/>
                    </a:cubicBezTo>
                    <a:close/>
                    <a:moveTo>
                      <a:pt x="2084310" y="241101"/>
                    </a:moveTo>
                    <a:cubicBezTo>
                      <a:pt x="1068564" y="241101"/>
                      <a:pt x="242080" y="1067490"/>
                      <a:pt x="242080" y="2083331"/>
                    </a:cubicBezTo>
                    <a:cubicBezTo>
                      <a:pt x="243470" y="2668671"/>
                      <a:pt x="521667" y="3218864"/>
                      <a:pt x="992268" y="3566946"/>
                    </a:cubicBezTo>
                    <a:cubicBezTo>
                      <a:pt x="1099710" y="3646289"/>
                      <a:pt x="1125618" y="3818596"/>
                      <a:pt x="1158861" y="4093297"/>
                    </a:cubicBezTo>
                    <a:cubicBezTo>
                      <a:pt x="1173910" y="4216265"/>
                      <a:pt x="1198294" y="4418386"/>
                      <a:pt x="1235061" y="4472583"/>
                    </a:cubicBezTo>
                    <a:cubicBezTo>
                      <a:pt x="1299164" y="4466011"/>
                      <a:pt x="1479281" y="4311610"/>
                      <a:pt x="1577961" y="4227314"/>
                    </a:cubicBezTo>
                    <a:cubicBezTo>
                      <a:pt x="1767032" y="4065389"/>
                      <a:pt x="1930386" y="3925467"/>
                      <a:pt x="2085072" y="3925467"/>
                    </a:cubicBezTo>
                    <a:cubicBezTo>
                      <a:pt x="3100817" y="3925467"/>
                      <a:pt x="3927207" y="3099078"/>
                      <a:pt x="3927207" y="2083331"/>
                    </a:cubicBezTo>
                    <a:cubicBezTo>
                      <a:pt x="3927207" y="1067585"/>
                      <a:pt x="3100151" y="241101"/>
                      <a:pt x="2084405" y="241101"/>
                    </a:cubicBezTo>
                    <a:close/>
                  </a:path>
                </a:pathLst>
              </a:custGeom>
              <a:solidFill>
                <a:srgbClr val="FF505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15AC7950-7BF1-4002-997C-F882DEFA625D}"/>
                </a:ext>
              </a:extLst>
            </p:cNvPr>
            <p:cNvSpPr txBox="1"/>
            <p:nvPr/>
          </p:nvSpPr>
          <p:spPr>
            <a:xfrm flipH="1">
              <a:off x="398862" y="4215275"/>
              <a:ext cx="2148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100000">
                        <a:srgbClr val="FF5050"/>
                      </a:gs>
                      <a:gs pos="100000">
                        <a:srgbClr val="11B1B2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  <a:cs typeface="+mn-cs"/>
                </a:rPr>
                <a:t>Q</a:t>
              </a:r>
              <a:endParaRPr kumimoji="0" lang="ko-KR" altLang="en-US" sz="20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srgbClr val="FF5050"/>
                    </a:gs>
                    <a:gs pos="100000">
                      <a:srgbClr val="11B1B2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8" name="사각형: 둥근 위쪽 모서리 107">
              <a:extLst>
                <a:ext uri="{FF2B5EF4-FFF2-40B4-BE49-F238E27FC236}">
                  <a16:creationId xmlns:a16="http://schemas.microsoft.com/office/drawing/2014/main" id="{57094616-C58D-4C5C-931A-5263171637D8}"/>
                </a:ext>
              </a:extLst>
            </p:cNvPr>
            <p:cNvSpPr/>
            <p:nvPr/>
          </p:nvSpPr>
          <p:spPr>
            <a:xfrm>
              <a:off x="482599" y="2437222"/>
              <a:ext cx="3439248" cy="409191"/>
            </a:xfrm>
            <a:prstGeom prst="round2SameRect">
              <a:avLst>
                <a:gd name="adj1" fmla="val 24229"/>
                <a:gd name="adj2" fmla="val 0"/>
              </a:avLst>
            </a:prstGeom>
            <a:solidFill>
              <a:srgbClr val="0D82D4"/>
            </a:solidFill>
            <a:ln w="25400">
              <a:solidFill>
                <a:srgbClr val="0D82D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1800"/>
                </a:spcBef>
              </a:pPr>
              <a:endParaRPr lang="ko-KR" altLang="en-US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BA91AB53-1D75-4512-93B4-4161D7C9A40E}"/>
                </a:ext>
              </a:extLst>
            </p:cNvPr>
            <p:cNvSpPr txBox="1"/>
            <p:nvPr/>
          </p:nvSpPr>
          <p:spPr>
            <a:xfrm>
              <a:off x="697748" y="5217589"/>
              <a:ext cx="2912657" cy="90024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ko-KR"/>
              </a:defPPr>
              <a:lvl1pPr>
                <a:spcBef>
                  <a:spcPts val="100"/>
                </a:spcBef>
                <a:defRPr sz="14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defRPr>
              </a:lvl1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b="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행위자의 괴롭힘 행위 인정과 사과 등 </a:t>
              </a:r>
              <a:endParaRPr lang="en-US" altLang="ko-KR" b="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‘</a:t>
              </a:r>
              <a:r>
                <a:rPr kumimoji="0" lang="ko-KR" altLang="en-US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당사자 간 해결</a:t>
              </a:r>
              <a:r>
                <a:rPr kumimoji="0" lang="en-US" altLang="ko-KR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’ </a:t>
              </a:r>
              <a:r>
                <a:rPr kumimoji="0" lang="ko-KR" altLang="en-US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처리 전반에 대한 경과 및</a:t>
              </a:r>
              <a:endParaRPr kumimoji="0" lang="en-US" altLang="ko-KR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b="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결과 등 약식조사를 이행하고 결과를</a:t>
              </a:r>
              <a:endParaRPr lang="en-US" altLang="ko-KR" b="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b="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기록으로 </a:t>
              </a:r>
              <a:r>
                <a:rPr kumimoji="0" lang="ko-KR" altLang="en-US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남길 필요가 있습니다</a:t>
              </a:r>
              <a:r>
                <a:rPr kumimoji="0" lang="en-US" altLang="ko-KR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.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638F9769-3CEF-478D-B3C2-FF3DC8CEAA37}"/>
                </a:ext>
              </a:extLst>
            </p:cNvPr>
            <p:cNvSpPr txBox="1"/>
            <p:nvPr/>
          </p:nvSpPr>
          <p:spPr>
            <a:xfrm>
              <a:off x="1610716" y="3011481"/>
              <a:ext cx="1183017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D82D4"/>
                      </a:gs>
                      <a:gs pos="100000">
                        <a:srgbClr val="0D82D4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수용 및 사과</a:t>
              </a:r>
              <a:endParaRPr kumimoji="0" lang="en-US" altLang="ko-KR" sz="18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srgbClr val="0D82D4"/>
                    </a:gs>
                    <a:gs pos="100000">
                      <a:srgbClr val="0D82D4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CD9A2C65-B238-4092-BC4C-8D83E225AA5E}"/>
                </a:ext>
              </a:extLst>
            </p:cNvPr>
            <p:cNvSpPr txBox="1"/>
            <p:nvPr/>
          </p:nvSpPr>
          <p:spPr>
            <a:xfrm>
              <a:off x="777477" y="3402748"/>
              <a:ext cx="3032882" cy="64633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피해자에 대한 행위자의 괴롭힘 행위를 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중단하고 피해자에 대하여 행위자가 직접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400" spc="-10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사과</a:t>
              </a:r>
              <a:r>
                <a:rPr lang="en-US" altLang="ko-KR" sz="1400" spc="-10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, </a:t>
              </a:r>
              <a:r>
                <a:rPr lang="ko-KR" altLang="en-US" sz="1400" spc="-10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재발방지 약속 등의 방식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B3F5FFE4-271E-4F86-9CF7-BE3DC39D2A08}"/>
                </a:ext>
              </a:extLst>
            </p:cNvPr>
            <p:cNvSpPr txBox="1"/>
            <p:nvPr/>
          </p:nvSpPr>
          <p:spPr>
            <a:xfrm>
              <a:off x="659151" y="2503318"/>
              <a:ext cx="1771319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  <a:cs typeface="+mn-cs"/>
                </a:rPr>
                <a:t>1. 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  <a:cs typeface="+mn-cs"/>
                </a:rPr>
                <a:t>당사자 간 해결</a:t>
              </a:r>
              <a:endParaRPr kumimoji="0" lang="ko-KR" altLang="en-US" sz="1800" b="1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cxnSp>
          <p:nvCxnSpPr>
            <p:cNvPr id="113" name="직선 연결선 112">
              <a:extLst>
                <a:ext uri="{FF2B5EF4-FFF2-40B4-BE49-F238E27FC236}">
                  <a16:creationId xmlns:a16="http://schemas.microsoft.com/office/drawing/2014/main" id="{EE67E12C-BDE6-43EB-8DEF-C338A5B913D4}"/>
                </a:ext>
              </a:extLst>
            </p:cNvPr>
            <p:cNvCxnSpPr>
              <a:cxnSpLocks/>
            </p:cNvCxnSpPr>
            <p:nvPr/>
          </p:nvCxnSpPr>
          <p:spPr>
            <a:xfrm>
              <a:off x="600814" y="5074283"/>
              <a:ext cx="3202820" cy="0"/>
            </a:xfrm>
            <a:prstGeom prst="line">
              <a:avLst/>
            </a:prstGeom>
            <a:solidFill>
              <a:schemeClr val="bg1"/>
            </a:solidFill>
            <a:ln w="22225">
              <a:solidFill>
                <a:srgbClr val="FBDE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367079D-22D0-47C1-B672-C27D107FD368}"/>
              </a:ext>
            </a:extLst>
          </p:cNvPr>
          <p:cNvGrpSpPr/>
          <p:nvPr/>
        </p:nvGrpSpPr>
        <p:grpSpPr>
          <a:xfrm>
            <a:off x="4164201" y="2413000"/>
            <a:ext cx="3643848" cy="3949701"/>
            <a:chOff x="4164201" y="2413000"/>
            <a:chExt cx="3643848" cy="3949701"/>
          </a:xfrm>
        </p:grpSpPr>
        <p:sp>
          <p:nvSpPr>
            <p:cNvPr id="80" name="사각형: 둥근 위쪽 모서리 79">
              <a:extLst>
                <a:ext uri="{FF2B5EF4-FFF2-40B4-BE49-F238E27FC236}">
                  <a16:creationId xmlns:a16="http://schemas.microsoft.com/office/drawing/2014/main" id="{1A04D473-556C-4BFB-9F2E-CE7C5C03F6EC}"/>
                </a:ext>
              </a:extLst>
            </p:cNvPr>
            <p:cNvSpPr/>
            <p:nvPr/>
          </p:nvSpPr>
          <p:spPr>
            <a:xfrm>
              <a:off x="4368800" y="4292601"/>
              <a:ext cx="3439248" cy="2070100"/>
            </a:xfrm>
            <a:prstGeom prst="round2SameRect">
              <a:avLst>
                <a:gd name="adj1" fmla="val 0"/>
                <a:gd name="adj2" fmla="val 6059"/>
              </a:avLst>
            </a:prstGeom>
            <a:solidFill>
              <a:srgbClr val="FFF9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90" name="사각형: 둥근 모서리 89">
              <a:extLst>
                <a:ext uri="{FF2B5EF4-FFF2-40B4-BE49-F238E27FC236}">
                  <a16:creationId xmlns:a16="http://schemas.microsoft.com/office/drawing/2014/main" id="{39445403-068D-40AD-BC94-28634667EC93}"/>
                </a:ext>
              </a:extLst>
            </p:cNvPr>
            <p:cNvSpPr/>
            <p:nvPr/>
          </p:nvSpPr>
          <p:spPr>
            <a:xfrm>
              <a:off x="4368800" y="2413000"/>
              <a:ext cx="3439249" cy="3949700"/>
            </a:xfrm>
            <a:prstGeom prst="roundRect">
              <a:avLst>
                <a:gd name="adj" fmla="val 3878"/>
              </a:avLst>
            </a:prstGeom>
            <a:noFill/>
            <a:ln w="25400">
              <a:solidFill>
                <a:srgbClr val="0D82D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CAA5E360-FD67-4EDF-9CE3-4CFCBB700C6B}"/>
                </a:ext>
              </a:extLst>
            </p:cNvPr>
            <p:cNvSpPr txBox="1"/>
            <p:nvPr/>
          </p:nvSpPr>
          <p:spPr>
            <a:xfrm>
              <a:off x="4893385" y="4440898"/>
              <a:ext cx="2390078" cy="50526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ko-KR"/>
              </a:defPPr>
              <a:lvl1pPr>
                <a:spcBef>
                  <a:spcPts val="100"/>
                </a:spcBef>
                <a:defRPr sz="14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defRPr>
              </a:lvl1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피해 근로자의 의견을 반드시</a:t>
              </a: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따라야 하나요</a:t>
              </a:r>
              <a:r>
                <a:rPr kumimoji="0" lang="en-US" altLang="ko-KR" sz="16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?</a:t>
              </a:r>
            </a:p>
          </p:txBody>
        </p:sp>
        <p:grpSp>
          <p:nvGrpSpPr>
            <p:cNvPr id="92" name="그룹 91">
              <a:extLst>
                <a:ext uri="{FF2B5EF4-FFF2-40B4-BE49-F238E27FC236}">
                  <a16:creationId xmlns:a16="http://schemas.microsoft.com/office/drawing/2014/main" id="{ABF4467F-EA49-45AF-8162-CD7F3080D5BC}"/>
                </a:ext>
              </a:extLst>
            </p:cNvPr>
            <p:cNvGrpSpPr/>
            <p:nvPr/>
          </p:nvGrpSpPr>
          <p:grpSpPr>
            <a:xfrm>
              <a:off x="4164201" y="4128723"/>
              <a:ext cx="504764" cy="565350"/>
              <a:chOff x="8062421" y="4356100"/>
              <a:chExt cx="533112" cy="597100"/>
            </a:xfrm>
          </p:grpSpPr>
          <p:sp>
            <p:nvSpPr>
              <p:cNvPr id="100" name="자유형: 도형 99">
                <a:extLst>
                  <a:ext uri="{FF2B5EF4-FFF2-40B4-BE49-F238E27FC236}">
                    <a16:creationId xmlns:a16="http://schemas.microsoft.com/office/drawing/2014/main" id="{3861EFD0-C5EC-4FA9-8921-3C759AA8B88F}"/>
                  </a:ext>
                </a:extLst>
              </p:cNvPr>
              <p:cNvSpPr/>
              <p:nvPr/>
            </p:nvSpPr>
            <p:spPr>
              <a:xfrm rot="20002241" flipH="1">
                <a:off x="8073284" y="4368051"/>
                <a:ext cx="510446" cy="571450"/>
              </a:xfrm>
              <a:custGeom>
                <a:avLst/>
                <a:gdLst>
                  <a:gd name="connsiteX0" fmla="*/ 1995632 w 3989832"/>
                  <a:gd name="connsiteY0" fmla="*/ -167 h 4511325"/>
                  <a:gd name="connsiteX1" fmla="*/ 907 w 3989832"/>
                  <a:gd name="connsiteY1" fmla="*/ 1994463 h 4511325"/>
                  <a:gd name="connsiteX2" fmla="*/ 841202 w 3989832"/>
                  <a:gd name="connsiteY2" fmla="*/ 3620952 h 4511325"/>
                  <a:gd name="connsiteX3" fmla="*/ 1071136 w 3989832"/>
                  <a:gd name="connsiteY3" fmla="*/ 4511159 h 4511325"/>
                  <a:gd name="connsiteX4" fmla="*/ 1996108 w 3989832"/>
                  <a:gd name="connsiteY4" fmla="*/ 3989093 h 4511325"/>
                  <a:gd name="connsiteX5" fmla="*/ 3990739 w 3989832"/>
                  <a:gd name="connsiteY5" fmla="*/ 1994463 h 4511325"/>
                  <a:gd name="connsiteX6" fmla="*/ 1995632 w 3989832"/>
                  <a:gd name="connsiteY6" fmla="*/ -167 h 4511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89832" h="4511325">
                    <a:moveTo>
                      <a:pt x="1995632" y="-167"/>
                    </a:moveTo>
                    <a:cubicBezTo>
                      <a:pt x="893970" y="-167"/>
                      <a:pt x="907" y="892897"/>
                      <a:pt x="907" y="1994463"/>
                    </a:cubicBezTo>
                    <a:cubicBezTo>
                      <a:pt x="535" y="2640849"/>
                      <a:pt x="313812" y="3247229"/>
                      <a:pt x="841202" y="3620952"/>
                    </a:cubicBezTo>
                    <a:lnTo>
                      <a:pt x="1071136" y="4511159"/>
                    </a:lnTo>
                    <a:lnTo>
                      <a:pt x="1996108" y="3989093"/>
                    </a:lnTo>
                    <a:cubicBezTo>
                      <a:pt x="3097675" y="3989093"/>
                      <a:pt x="3990739" y="3096125"/>
                      <a:pt x="3990739" y="1994463"/>
                    </a:cubicBezTo>
                    <a:cubicBezTo>
                      <a:pt x="3990739" y="892802"/>
                      <a:pt x="3097198" y="-167"/>
                      <a:pt x="1995632" y="-1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01" name="자유형: 도형 100">
                <a:extLst>
                  <a:ext uri="{FF2B5EF4-FFF2-40B4-BE49-F238E27FC236}">
                    <a16:creationId xmlns:a16="http://schemas.microsoft.com/office/drawing/2014/main" id="{BFC938A1-C04B-4F7C-9D74-10E0B94303FC}"/>
                  </a:ext>
                </a:extLst>
              </p:cNvPr>
              <p:cNvSpPr/>
              <p:nvPr/>
            </p:nvSpPr>
            <p:spPr>
              <a:xfrm rot="20002241" flipH="1">
                <a:off x="8062421" y="4356100"/>
                <a:ext cx="533112" cy="597100"/>
              </a:xfrm>
              <a:custGeom>
                <a:avLst/>
                <a:gdLst>
                  <a:gd name="connsiteX0" fmla="*/ 1227060 w 4166996"/>
                  <a:gd name="connsiteY0" fmla="*/ 4713661 h 4713827"/>
                  <a:gd name="connsiteX1" fmla="*/ 1146478 w 4166996"/>
                  <a:gd name="connsiteY1" fmla="*/ 4699658 h 4713827"/>
                  <a:gd name="connsiteX2" fmla="*/ 919402 w 4166996"/>
                  <a:gd name="connsiteY2" fmla="*/ 4122253 h 4713827"/>
                  <a:gd name="connsiteX3" fmla="*/ 845393 w 4166996"/>
                  <a:gd name="connsiteY3" fmla="*/ 3758017 h 4713827"/>
                  <a:gd name="connsiteX4" fmla="*/ 907 w 4166996"/>
                  <a:gd name="connsiteY4" fmla="*/ 2083331 h 4713827"/>
                  <a:gd name="connsiteX5" fmla="*/ 2084405 w 4166996"/>
                  <a:gd name="connsiteY5" fmla="*/ -167 h 4713827"/>
                  <a:gd name="connsiteX6" fmla="*/ 4167903 w 4166996"/>
                  <a:gd name="connsiteY6" fmla="*/ 2083331 h 4713827"/>
                  <a:gd name="connsiteX7" fmla="*/ 2084405 w 4166996"/>
                  <a:gd name="connsiteY7" fmla="*/ 4166830 h 4713827"/>
                  <a:gd name="connsiteX8" fmla="*/ 1734361 w 4166996"/>
                  <a:gd name="connsiteY8" fmla="*/ 4410575 h 4713827"/>
                  <a:gd name="connsiteX9" fmla="*/ 1227060 w 4166996"/>
                  <a:gd name="connsiteY9" fmla="*/ 4713661 h 4713827"/>
                  <a:gd name="connsiteX10" fmla="*/ 2084310 w 4166996"/>
                  <a:gd name="connsiteY10" fmla="*/ 241101 h 4713827"/>
                  <a:gd name="connsiteX11" fmla="*/ 242080 w 4166996"/>
                  <a:gd name="connsiteY11" fmla="*/ 2083331 h 4713827"/>
                  <a:gd name="connsiteX12" fmla="*/ 992268 w 4166996"/>
                  <a:gd name="connsiteY12" fmla="*/ 3566946 h 4713827"/>
                  <a:gd name="connsiteX13" fmla="*/ 1158861 w 4166996"/>
                  <a:gd name="connsiteY13" fmla="*/ 4093297 h 4713827"/>
                  <a:gd name="connsiteX14" fmla="*/ 1235061 w 4166996"/>
                  <a:gd name="connsiteY14" fmla="*/ 4472583 h 4713827"/>
                  <a:gd name="connsiteX15" fmla="*/ 1577961 w 4166996"/>
                  <a:gd name="connsiteY15" fmla="*/ 4227314 h 4713827"/>
                  <a:gd name="connsiteX16" fmla="*/ 2085072 w 4166996"/>
                  <a:gd name="connsiteY16" fmla="*/ 3925467 h 4713827"/>
                  <a:gd name="connsiteX17" fmla="*/ 3927207 w 4166996"/>
                  <a:gd name="connsiteY17" fmla="*/ 2083331 h 4713827"/>
                  <a:gd name="connsiteX18" fmla="*/ 2084405 w 4166996"/>
                  <a:gd name="connsiteY18" fmla="*/ 241101 h 4713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166996" h="4713827">
                    <a:moveTo>
                      <a:pt x="1227060" y="4713661"/>
                    </a:moveTo>
                    <a:cubicBezTo>
                      <a:pt x="1199590" y="4713698"/>
                      <a:pt x="1172319" y="4708964"/>
                      <a:pt x="1146478" y="4699658"/>
                    </a:cubicBezTo>
                    <a:cubicBezTo>
                      <a:pt x="982267" y="4640223"/>
                      <a:pt x="953121" y="4400192"/>
                      <a:pt x="919402" y="4122253"/>
                    </a:cubicBezTo>
                    <a:cubicBezTo>
                      <a:pt x="904733" y="4001000"/>
                      <a:pt x="880159" y="3798403"/>
                      <a:pt x="845393" y="3758017"/>
                    </a:cubicBezTo>
                    <a:cubicBezTo>
                      <a:pt x="317994" y="3369206"/>
                      <a:pt x="907" y="2742366"/>
                      <a:pt x="907" y="2083331"/>
                    </a:cubicBezTo>
                    <a:cubicBezTo>
                      <a:pt x="907" y="934521"/>
                      <a:pt x="935595" y="-167"/>
                      <a:pt x="2084405" y="-167"/>
                    </a:cubicBezTo>
                    <a:cubicBezTo>
                      <a:pt x="3233215" y="-167"/>
                      <a:pt x="4167903" y="934521"/>
                      <a:pt x="4167903" y="2083331"/>
                    </a:cubicBezTo>
                    <a:cubicBezTo>
                      <a:pt x="4167903" y="3232142"/>
                      <a:pt x="3233215" y="4166830"/>
                      <a:pt x="2084405" y="4166830"/>
                    </a:cubicBezTo>
                    <a:cubicBezTo>
                      <a:pt x="2018778" y="4166830"/>
                      <a:pt x="1847614" y="4313515"/>
                      <a:pt x="1734361" y="4410575"/>
                    </a:cubicBezTo>
                    <a:cubicBezTo>
                      <a:pt x="1546814" y="4571452"/>
                      <a:pt x="1380889" y="4713661"/>
                      <a:pt x="1227060" y="4713661"/>
                    </a:cubicBezTo>
                    <a:close/>
                    <a:moveTo>
                      <a:pt x="2084310" y="241101"/>
                    </a:moveTo>
                    <a:cubicBezTo>
                      <a:pt x="1068564" y="241101"/>
                      <a:pt x="242080" y="1067490"/>
                      <a:pt x="242080" y="2083331"/>
                    </a:cubicBezTo>
                    <a:cubicBezTo>
                      <a:pt x="243470" y="2668671"/>
                      <a:pt x="521667" y="3218864"/>
                      <a:pt x="992268" y="3566946"/>
                    </a:cubicBezTo>
                    <a:cubicBezTo>
                      <a:pt x="1099710" y="3646289"/>
                      <a:pt x="1125618" y="3818596"/>
                      <a:pt x="1158861" y="4093297"/>
                    </a:cubicBezTo>
                    <a:cubicBezTo>
                      <a:pt x="1173910" y="4216265"/>
                      <a:pt x="1198294" y="4418386"/>
                      <a:pt x="1235061" y="4472583"/>
                    </a:cubicBezTo>
                    <a:cubicBezTo>
                      <a:pt x="1299164" y="4466011"/>
                      <a:pt x="1479281" y="4311610"/>
                      <a:pt x="1577961" y="4227314"/>
                    </a:cubicBezTo>
                    <a:cubicBezTo>
                      <a:pt x="1767032" y="4065389"/>
                      <a:pt x="1930386" y="3925467"/>
                      <a:pt x="2085072" y="3925467"/>
                    </a:cubicBezTo>
                    <a:cubicBezTo>
                      <a:pt x="3100817" y="3925467"/>
                      <a:pt x="3927207" y="3099078"/>
                      <a:pt x="3927207" y="2083331"/>
                    </a:cubicBezTo>
                    <a:cubicBezTo>
                      <a:pt x="3927207" y="1067585"/>
                      <a:pt x="3100151" y="241101"/>
                      <a:pt x="2084405" y="241101"/>
                    </a:cubicBezTo>
                    <a:close/>
                  </a:path>
                </a:pathLst>
              </a:custGeom>
              <a:solidFill>
                <a:srgbClr val="FF505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DBE83C1E-A9CF-4C21-908F-7FB5056A74DD}"/>
                </a:ext>
              </a:extLst>
            </p:cNvPr>
            <p:cNvSpPr txBox="1"/>
            <p:nvPr/>
          </p:nvSpPr>
          <p:spPr>
            <a:xfrm flipH="1">
              <a:off x="4285062" y="4215275"/>
              <a:ext cx="2148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100000">
                        <a:srgbClr val="FF5050"/>
                      </a:gs>
                      <a:gs pos="100000">
                        <a:srgbClr val="11B1B2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  <a:cs typeface="+mn-cs"/>
                </a:rPr>
                <a:t>Q</a:t>
              </a:r>
              <a:endParaRPr kumimoji="0" lang="ko-KR" altLang="en-US" sz="20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srgbClr val="FF5050"/>
                    </a:gs>
                    <a:gs pos="100000">
                      <a:srgbClr val="11B1B2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94" name="사각형: 둥근 위쪽 모서리 93">
              <a:extLst>
                <a:ext uri="{FF2B5EF4-FFF2-40B4-BE49-F238E27FC236}">
                  <a16:creationId xmlns:a16="http://schemas.microsoft.com/office/drawing/2014/main" id="{48DFDA6E-BB49-4525-B7A5-F2B7BD5D679B}"/>
                </a:ext>
              </a:extLst>
            </p:cNvPr>
            <p:cNvSpPr/>
            <p:nvPr/>
          </p:nvSpPr>
          <p:spPr>
            <a:xfrm>
              <a:off x="4368799" y="2437222"/>
              <a:ext cx="3439248" cy="409191"/>
            </a:xfrm>
            <a:prstGeom prst="round2SameRect">
              <a:avLst>
                <a:gd name="adj1" fmla="val 24229"/>
                <a:gd name="adj2" fmla="val 0"/>
              </a:avLst>
            </a:prstGeom>
            <a:solidFill>
              <a:srgbClr val="0D82D4"/>
            </a:solidFill>
            <a:ln w="25400">
              <a:solidFill>
                <a:srgbClr val="0D82D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1800"/>
                </a:spcBef>
              </a:pPr>
              <a:endParaRPr lang="ko-KR" altLang="en-US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2A1B9139-9CBD-43B0-A78D-6DD4EB3D8264}"/>
                </a:ext>
              </a:extLst>
            </p:cNvPr>
            <p:cNvSpPr txBox="1"/>
            <p:nvPr/>
          </p:nvSpPr>
          <p:spPr>
            <a:xfrm>
              <a:off x="5633972" y="3011481"/>
              <a:ext cx="908902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srgbClr val="0D82D4"/>
                      </a:gs>
                      <a:gs pos="100000">
                        <a:srgbClr val="0D82D4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필요 조치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9E06D73D-65E3-4964-9D4D-5AEF80B140CC}"/>
                </a:ext>
              </a:extLst>
            </p:cNvPr>
            <p:cNvSpPr txBox="1"/>
            <p:nvPr/>
          </p:nvSpPr>
          <p:spPr>
            <a:xfrm>
              <a:off x="4663677" y="3402748"/>
              <a:ext cx="2943113" cy="64633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징계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근무장소의 변경 등 적절한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조치를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취해야 하고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조치를 하기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sz="1400" b="0" i="0" u="none" strike="noStrike" kern="1200" cap="none" spc="-13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전에 피해</a:t>
              </a:r>
              <a:endParaRPr kumimoji="0" lang="en-US" altLang="ko-KR" sz="1400" b="0" i="0" u="none" strike="noStrike" kern="1200" cap="none" spc="-13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3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근로자의 의견을 들어야</a:t>
              </a:r>
              <a:r>
                <a:rPr kumimoji="0" lang="en-US" altLang="ko-KR" sz="1400" b="0" i="0" u="none" strike="noStrike" kern="1200" cap="none" spc="-13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sz="1400" b="0" i="0" u="none" strike="noStrike" kern="1200" cap="none" spc="-13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함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647F4B4-B0D1-422A-A626-10A2DC75BCF0}"/>
                </a:ext>
              </a:extLst>
            </p:cNvPr>
            <p:cNvSpPr txBox="1"/>
            <p:nvPr/>
          </p:nvSpPr>
          <p:spPr>
            <a:xfrm>
              <a:off x="4545351" y="2503318"/>
              <a:ext cx="1864293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  <a:cs typeface="+mn-cs"/>
                </a:rPr>
                <a:t>2. </a:t>
              </a:r>
              <a:r>
                <a:rPr kumimoji="0" lang="ko-KR" altLang="en-US" sz="18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행위자 대상 조치</a:t>
              </a:r>
            </a:p>
          </p:txBody>
        </p:sp>
        <p:cxnSp>
          <p:nvCxnSpPr>
            <p:cNvPr id="99" name="직선 연결선 98">
              <a:extLst>
                <a:ext uri="{FF2B5EF4-FFF2-40B4-BE49-F238E27FC236}">
                  <a16:creationId xmlns:a16="http://schemas.microsoft.com/office/drawing/2014/main" id="{7D267CA7-9EC6-4F75-9A53-45779022D96E}"/>
                </a:ext>
              </a:extLst>
            </p:cNvPr>
            <p:cNvCxnSpPr>
              <a:cxnSpLocks/>
            </p:cNvCxnSpPr>
            <p:nvPr/>
          </p:nvCxnSpPr>
          <p:spPr>
            <a:xfrm>
              <a:off x="4487014" y="5074283"/>
              <a:ext cx="3202820" cy="0"/>
            </a:xfrm>
            <a:prstGeom prst="line">
              <a:avLst/>
            </a:prstGeom>
            <a:solidFill>
              <a:schemeClr val="bg1"/>
            </a:solidFill>
            <a:ln w="22225">
              <a:solidFill>
                <a:srgbClr val="FBDE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A0AF5794-3BDC-4E5E-A90D-9ECBC5EC4C50}"/>
                </a:ext>
              </a:extLst>
            </p:cNvPr>
            <p:cNvSpPr txBox="1"/>
            <p:nvPr/>
          </p:nvSpPr>
          <p:spPr>
            <a:xfrm>
              <a:off x="4628890" y="5217589"/>
              <a:ext cx="2919069" cy="90024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ko-KR"/>
              </a:defPPr>
              <a:lvl1pPr>
                <a:spcBef>
                  <a:spcPts val="100"/>
                </a:spcBef>
                <a:defRPr sz="14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defRPr>
              </a:lvl1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피해 근로자의 의견을 들어야 하는</a:t>
              </a:r>
              <a:r>
                <a:rPr kumimoji="0" lang="en-US" altLang="ko-KR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것은</a:t>
              </a:r>
              <a:r>
                <a:rPr kumimoji="0" lang="en-US" altLang="ko-KR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피해</a:t>
              </a:r>
              <a:r>
                <a:rPr lang="en-US" altLang="ko-KR" b="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 </a:t>
              </a:r>
              <a:r>
                <a:rPr kumimoji="0" lang="ko-KR" altLang="en-US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근로자의 의사를 참고하라는 것이지</a:t>
              </a:r>
              <a:r>
                <a:rPr kumimoji="0" lang="en-US" altLang="ko-KR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반드시</a:t>
              </a:r>
              <a:r>
                <a:rPr lang="en-US" altLang="ko-KR" b="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 </a:t>
              </a:r>
              <a:r>
                <a:rPr kumimoji="0" lang="ko-KR" altLang="en-US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피해 근로자가</a:t>
              </a:r>
              <a:r>
                <a:rPr kumimoji="0" lang="en-US" altLang="ko-KR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원하는 내용대로</a:t>
              </a:r>
              <a:r>
                <a:rPr kumimoji="0" lang="en-US" altLang="ko-KR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조치를 </a:t>
              </a:r>
              <a:r>
                <a:rPr lang="en-US" altLang="ko-KR" b="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 </a:t>
              </a:r>
              <a:r>
                <a:rPr kumimoji="0" lang="ko-KR" altLang="en-US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취하라는</a:t>
              </a:r>
              <a:r>
                <a:rPr lang="en-US" altLang="ko-KR" b="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 </a:t>
              </a:r>
              <a:r>
                <a:rPr kumimoji="0" lang="ko-KR" altLang="en-US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의미는 아닙니다</a:t>
              </a:r>
              <a:r>
                <a:rPr kumimoji="0" lang="en-US" altLang="ko-KR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.</a:t>
              </a: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5C0D169C-1C5E-2D75-27CF-2405D4DA4D31}"/>
              </a:ext>
            </a:extLst>
          </p:cNvPr>
          <p:cNvGrpSpPr/>
          <p:nvPr/>
        </p:nvGrpSpPr>
        <p:grpSpPr>
          <a:xfrm>
            <a:off x="8131375" y="2413000"/>
            <a:ext cx="3643848" cy="3949701"/>
            <a:chOff x="278001" y="2413000"/>
            <a:chExt cx="3643848" cy="3949701"/>
          </a:xfrm>
        </p:grpSpPr>
        <p:sp>
          <p:nvSpPr>
            <p:cNvPr id="24" name="사각형: 둥근 위쪽 모서리 23">
              <a:extLst>
                <a:ext uri="{FF2B5EF4-FFF2-40B4-BE49-F238E27FC236}">
                  <a16:creationId xmlns:a16="http://schemas.microsoft.com/office/drawing/2014/main" id="{3FE7CF36-98CC-0396-4013-B5484C556381}"/>
                </a:ext>
              </a:extLst>
            </p:cNvPr>
            <p:cNvSpPr/>
            <p:nvPr/>
          </p:nvSpPr>
          <p:spPr>
            <a:xfrm>
              <a:off x="482600" y="4292601"/>
              <a:ext cx="3439248" cy="2070100"/>
            </a:xfrm>
            <a:prstGeom prst="round2SameRect">
              <a:avLst>
                <a:gd name="adj1" fmla="val 0"/>
                <a:gd name="adj2" fmla="val 6059"/>
              </a:avLst>
            </a:prstGeom>
            <a:solidFill>
              <a:srgbClr val="FFF9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5" name="사각형: 둥근 모서리 24">
              <a:extLst>
                <a:ext uri="{FF2B5EF4-FFF2-40B4-BE49-F238E27FC236}">
                  <a16:creationId xmlns:a16="http://schemas.microsoft.com/office/drawing/2014/main" id="{5099EB62-4A05-4C39-2F36-B5DE47462F95}"/>
                </a:ext>
              </a:extLst>
            </p:cNvPr>
            <p:cNvSpPr/>
            <p:nvPr/>
          </p:nvSpPr>
          <p:spPr>
            <a:xfrm>
              <a:off x="482600" y="2413000"/>
              <a:ext cx="3439249" cy="3949700"/>
            </a:xfrm>
            <a:prstGeom prst="roundRect">
              <a:avLst>
                <a:gd name="adj" fmla="val 3878"/>
              </a:avLst>
            </a:prstGeom>
            <a:noFill/>
            <a:ln w="25400">
              <a:solidFill>
                <a:srgbClr val="0D82D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2A70F64-F1E8-3C98-2479-7195E2924ECD}"/>
                </a:ext>
              </a:extLst>
            </p:cNvPr>
            <p:cNvSpPr txBox="1"/>
            <p:nvPr/>
          </p:nvSpPr>
          <p:spPr>
            <a:xfrm>
              <a:off x="1219583" y="4440898"/>
              <a:ext cx="1965282" cy="50526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ko-KR"/>
              </a:defPPr>
              <a:lvl1pPr>
                <a:spcBef>
                  <a:spcPts val="100"/>
                </a:spcBef>
                <a:defRPr sz="14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defRPr>
              </a:lvl1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장소 분리가 불가능하면</a:t>
              </a: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어떻게 할까요</a:t>
              </a:r>
              <a:r>
                <a:rPr kumimoji="0" lang="en-US" altLang="ko-KR" sz="16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?</a:t>
              </a:r>
            </a:p>
          </p:txBody>
        </p:sp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D8A9FECD-557F-9358-4CA4-5160CD962C7C}"/>
                </a:ext>
              </a:extLst>
            </p:cNvPr>
            <p:cNvGrpSpPr/>
            <p:nvPr/>
          </p:nvGrpSpPr>
          <p:grpSpPr>
            <a:xfrm>
              <a:off x="278001" y="4128723"/>
              <a:ext cx="504764" cy="565350"/>
              <a:chOff x="8062421" y="4356100"/>
              <a:chExt cx="533112" cy="597100"/>
            </a:xfrm>
          </p:grpSpPr>
          <p:sp>
            <p:nvSpPr>
              <p:cNvPr id="36" name="자유형: 도형 35">
                <a:extLst>
                  <a:ext uri="{FF2B5EF4-FFF2-40B4-BE49-F238E27FC236}">
                    <a16:creationId xmlns:a16="http://schemas.microsoft.com/office/drawing/2014/main" id="{B0FF9984-7E22-B398-875A-462864452F6C}"/>
                  </a:ext>
                </a:extLst>
              </p:cNvPr>
              <p:cNvSpPr/>
              <p:nvPr/>
            </p:nvSpPr>
            <p:spPr>
              <a:xfrm rot="20002241" flipH="1">
                <a:off x="8073284" y="4368051"/>
                <a:ext cx="510446" cy="571450"/>
              </a:xfrm>
              <a:custGeom>
                <a:avLst/>
                <a:gdLst>
                  <a:gd name="connsiteX0" fmla="*/ 1995632 w 3989832"/>
                  <a:gd name="connsiteY0" fmla="*/ -167 h 4511325"/>
                  <a:gd name="connsiteX1" fmla="*/ 907 w 3989832"/>
                  <a:gd name="connsiteY1" fmla="*/ 1994463 h 4511325"/>
                  <a:gd name="connsiteX2" fmla="*/ 841202 w 3989832"/>
                  <a:gd name="connsiteY2" fmla="*/ 3620952 h 4511325"/>
                  <a:gd name="connsiteX3" fmla="*/ 1071136 w 3989832"/>
                  <a:gd name="connsiteY3" fmla="*/ 4511159 h 4511325"/>
                  <a:gd name="connsiteX4" fmla="*/ 1996108 w 3989832"/>
                  <a:gd name="connsiteY4" fmla="*/ 3989093 h 4511325"/>
                  <a:gd name="connsiteX5" fmla="*/ 3990739 w 3989832"/>
                  <a:gd name="connsiteY5" fmla="*/ 1994463 h 4511325"/>
                  <a:gd name="connsiteX6" fmla="*/ 1995632 w 3989832"/>
                  <a:gd name="connsiteY6" fmla="*/ -167 h 4511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89832" h="4511325">
                    <a:moveTo>
                      <a:pt x="1995632" y="-167"/>
                    </a:moveTo>
                    <a:cubicBezTo>
                      <a:pt x="893970" y="-167"/>
                      <a:pt x="907" y="892897"/>
                      <a:pt x="907" y="1994463"/>
                    </a:cubicBezTo>
                    <a:cubicBezTo>
                      <a:pt x="535" y="2640849"/>
                      <a:pt x="313812" y="3247229"/>
                      <a:pt x="841202" y="3620952"/>
                    </a:cubicBezTo>
                    <a:lnTo>
                      <a:pt x="1071136" y="4511159"/>
                    </a:lnTo>
                    <a:lnTo>
                      <a:pt x="1996108" y="3989093"/>
                    </a:lnTo>
                    <a:cubicBezTo>
                      <a:pt x="3097675" y="3989093"/>
                      <a:pt x="3990739" y="3096125"/>
                      <a:pt x="3990739" y="1994463"/>
                    </a:cubicBezTo>
                    <a:cubicBezTo>
                      <a:pt x="3990739" y="892802"/>
                      <a:pt x="3097198" y="-167"/>
                      <a:pt x="1995632" y="-1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37" name="자유형: 도형 36">
                <a:extLst>
                  <a:ext uri="{FF2B5EF4-FFF2-40B4-BE49-F238E27FC236}">
                    <a16:creationId xmlns:a16="http://schemas.microsoft.com/office/drawing/2014/main" id="{6B89335E-D823-1724-E7AB-2A170235EF84}"/>
                  </a:ext>
                </a:extLst>
              </p:cNvPr>
              <p:cNvSpPr/>
              <p:nvPr/>
            </p:nvSpPr>
            <p:spPr>
              <a:xfrm rot="20002241" flipH="1">
                <a:off x="8062421" y="4356100"/>
                <a:ext cx="533112" cy="597100"/>
              </a:xfrm>
              <a:custGeom>
                <a:avLst/>
                <a:gdLst>
                  <a:gd name="connsiteX0" fmla="*/ 1227060 w 4166996"/>
                  <a:gd name="connsiteY0" fmla="*/ 4713661 h 4713827"/>
                  <a:gd name="connsiteX1" fmla="*/ 1146478 w 4166996"/>
                  <a:gd name="connsiteY1" fmla="*/ 4699658 h 4713827"/>
                  <a:gd name="connsiteX2" fmla="*/ 919402 w 4166996"/>
                  <a:gd name="connsiteY2" fmla="*/ 4122253 h 4713827"/>
                  <a:gd name="connsiteX3" fmla="*/ 845393 w 4166996"/>
                  <a:gd name="connsiteY3" fmla="*/ 3758017 h 4713827"/>
                  <a:gd name="connsiteX4" fmla="*/ 907 w 4166996"/>
                  <a:gd name="connsiteY4" fmla="*/ 2083331 h 4713827"/>
                  <a:gd name="connsiteX5" fmla="*/ 2084405 w 4166996"/>
                  <a:gd name="connsiteY5" fmla="*/ -167 h 4713827"/>
                  <a:gd name="connsiteX6" fmla="*/ 4167903 w 4166996"/>
                  <a:gd name="connsiteY6" fmla="*/ 2083331 h 4713827"/>
                  <a:gd name="connsiteX7" fmla="*/ 2084405 w 4166996"/>
                  <a:gd name="connsiteY7" fmla="*/ 4166830 h 4713827"/>
                  <a:gd name="connsiteX8" fmla="*/ 1734361 w 4166996"/>
                  <a:gd name="connsiteY8" fmla="*/ 4410575 h 4713827"/>
                  <a:gd name="connsiteX9" fmla="*/ 1227060 w 4166996"/>
                  <a:gd name="connsiteY9" fmla="*/ 4713661 h 4713827"/>
                  <a:gd name="connsiteX10" fmla="*/ 2084310 w 4166996"/>
                  <a:gd name="connsiteY10" fmla="*/ 241101 h 4713827"/>
                  <a:gd name="connsiteX11" fmla="*/ 242080 w 4166996"/>
                  <a:gd name="connsiteY11" fmla="*/ 2083331 h 4713827"/>
                  <a:gd name="connsiteX12" fmla="*/ 992268 w 4166996"/>
                  <a:gd name="connsiteY12" fmla="*/ 3566946 h 4713827"/>
                  <a:gd name="connsiteX13" fmla="*/ 1158861 w 4166996"/>
                  <a:gd name="connsiteY13" fmla="*/ 4093297 h 4713827"/>
                  <a:gd name="connsiteX14" fmla="*/ 1235061 w 4166996"/>
                  <a:gd name="connsiteY14" fmla="*/ 4472583 h 4713827"/>
                  <a:gd name="connsiteX15" fmla="*/ 1577961 w 4166996"/>
                  <a:gd name="connsiteY15" fmla="*/ 4227314 h 4713827"/>
                  <a:gd name="connsiteX16" fmla="*/ 2085072 w 4166996"/>
                  <a:gd name="connsiteY16" fmla="*/ 3925467 h 4713827"/>
                  <a:gd name="connsiteX17" fmla="*/ 3927207 w 4166996"/>
                  <a:gd name="connsiteY17" fmla="*/ 2083331 h 4713827"/>
                  <a:gd name="connsiteX18" fmla="*/ 2084405 w 4166996"/>
                  <a:gd name="connsiteY18" fmla="*/ 241101 h 4713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166996" h="4713827">
                    <a:moveTo>
                      <a:pt x="1227060" y="4713661"/>
                    </a:moveTo>
                    <a:cubicBezTo>
                      <a:pt x="1199590" y="4713698"/>
                      <a:pt x="1172319" y="4708964"/>
                      <a:pt x="1146478" y="4699658"/>
                    </a:cubicBezTo>
                    <a:cubicBezTo>
                      <a:pt x="982267" y="4640223"/>
                      <a:pt x="953121" y="4400192"/>
                      <a:pt x="919402" y="4122253"/>
                    </a:cubicBezTo>
                    <a:cubicBezTo>
                      <a:pt x="904733" y="4001000"/>
                      <a:pt x="880159" y="3798403"/>
                      <a:pt x="845393" y="3758017"/>
                    </a:cubicBezTo>
                    <a:cubicBezTo>
                      <a:pt x="317994" y="3369206"/>
                      <a:pt x="907" y="2742366"/>
                      <a:pt x="907" y="2083331"/>
                    </a:cubicBezTo>
                    <a:cubicBezTo>
                      <a:pt x="907" y="934521"/>
                      <a:pt x="935595" y="-167"/>
                      <a:pt x="2084405" y="-167"/>
                    </a:cubicBezTo>
                    <a:cubicBezTo>
                      <a:pt x="3233215" y="-167"/>
                      <a:pt x="4167903" y="934521"/>
                      <a:pt x="4167903" y="2083331"/>
                    </a:cubicBezTo>
                    <a:cubicBezTo>
                      <a:pt x="4167903" y="3232142"/>
                      <a:pt x="3233215" y="4166830"/>
                      <a:pt x="2084405" y="4166830"/>
                    </a:cubicBezTo>
                    <a:cubicBezTo>
                      <a:pt x="2018778" y="4166830"/>
                      <a:pt x="1847614" y="4313515"/>
                      <a:pt x="1734361" y="4410575"/>
                    </a:cubicBezTo>
                    <a:cubicBezTo>
                      <a:pt x="1546814" y="4571452"/>
                      <a:pt x="1380889" y="4713661"/>
                      <a:pt x="1227060" y="4713661"/>
                    </a:cubicBezTo>
                    <a:close/>
                    <a:moveTo>
                      <a:pt x="2084310" y="241101"/>
                    </a:moveTo>
                    <a:cubicBezTo>
                      <a:pt x="1068564" y="241101"/>
                      <a:pt x="242080" y="1067490"/>
                      <a:pt x="242080" y="2083331"/>
                    </a:cubicBezTo>
                    <a:cubicBezTo>
                      <a:pt x="243470" y="2668671"/>
                      <a:pt x="521667" y="3218864"/>
                      <a:pt x="992268" y="3566946"/>
                    </a:cubicBezTo>
                    <a:cubicBezTo>
                      <a:pt x="1099710" y="3646289"/>
                      <a:pt x="1125618" y="3818596"/>
                      <a:pt x="1158861" y="4093297"/>
                    </a:cubicBezTo>
                    <a:cubicBezTo>
                      <a:pt x="1173910" y="4216265"/>
                      <a:pt x="1198294" y="4418386"/>
                      <a:pt x="1235061" y="4472583"/>
                    </a:cubicBezTo>
                    <a:cubicBezTo>
                      <a:pt x="1299164" y="4466011"/>
                      <a:pt x="1479281" y="4311610"/>
                      <a:pt x="1577961" y="4227314"/>
                    </a:cubicBezTo>
                    <a:cubicBezTo>
                      <a:pt x="1767032" y="4065389"/>
                      <a:pt x="1930386" y="3925467"/>
                      <a:pt x="2085072" y="3925467"/>
                    </a:cubicBezTo>
                    <a:cubicBezTo>
                      <a:pt x="3100817" y="3925467"/>
                      <a:pt x="3927207" y="3099078"/>
                      <a:pt x="3927207" y="2083331"/>
                    </a:cubicBezTo>
                    <a:cubicBezTo>
                      <a:pt x="3927207" y="1067585"/>
                      <a:pt x="3100151" y="241101"/>
                      <a:pt x="2084405" y="241101"/>
                    </a:cubicBezTo>
                    <a:close/>
                  </a:path>
                </a:pathLst>
              </a:custGeom>
              <a:solidFill>
                <a:srgbClr val="FF505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D174882-B9B3-A77E-0E1B-52F570F6F427}"/>
                </a:ext>
              </a:extLst>
            </p:cNvPr>
            <p:cNvSpPr txBox="1"/>
            <p:nvPr/>
          </p:nvSpPr>
          <p:spPr>
            <a:xfrm flipH="1">
              <a:off x="398862" y="4215275"/>
              <a:ext cx="2148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100000">
                        <a:srgbClr val="FF5050"/>
                      </a:gs>
                      <a:gs pos="100000">
                        <a:srgbClr val="11B1B2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  <a:cs typeface="+mn-cs"/>
                </a:rPr>
                <a:t>Q</a:t>
              </a:r>
              <a:endParaRPr kumimoji="0" lang="ko-KR" altLang="en-US" sz="20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srgbClr val="FF5050"/>
                    </a:gs>
                    <a:gs pos="100000">
                      <a:srgbClr val="11B1B2"/>
                    </a:gs>
                  </a:gsLst>
                  <a:lin ang="5400000" scaled="1"/>
                </a:gra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30" name="사각형: 둥근 위쪽 모서리 29">
              <a:extLst>
                <a:ext uri="{FF2B5EF4-FFF2-40B4-BE49-F238E27FC236}">
                  <a16:creationId xmlns:a16="http://schemas.microsoft.com/office/drawing/2014/main" id="{165B9747-05D9-E33F-34CC-E7C3D44862EE}"/>
                </a:ext>
              </a:extLst>
            </p:cNvPr>
            <p:cNvSpPr/>
            <p:nvPr/>
          </p:nvSpPr>
          <p:spPr>
            <a:xfrm>
              <a:off x="482599" y="2437222"/>
              <a:ext cx="3439248" cy="409191"/>
            </a:xfrm>
            <a:prstGeom prst="round2SameRect">
              <a:avLst>
                <a:gd name="adj1" fmla="val 24229"/>
                <a:gd name="adj2" fmla="val 0"/>
              </a:avLst>
            </a:prstGeom>
            <a:solidFill>
              <a:srgbClr val="0D82D4"/>
            </a:solidFill>
            <a:ln w="25400">
              <a:solidFill>
                <a:srgbClr val="0D82D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1800"/>
                </a:spcBef>
              </a:pPr>
              <a:endParaRPr lang="ko-KR" altLang="en-US" b="1" spc="-150">
                <a:gradFill>
                  <a:gsLst>
                    <a:gs pos="100000">
                      <a:schemeClr val="bg1"/>
                    </a:gs>
                    <a:gs pos="100000">
                      <a:srgbClr val="303B4A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704AF36-9FC0-C08D-28B9-D3FA8F86F6EF}"/>
                </a:ext>
              </a:extLst>
            </p:cNvPr>
            <p:cNvSpPr txBox="1"/>
            <p:nvPr/>
          </p:nvSpPr>
          <p:spPr>
            <a:xfrm>
              <a:off x="774750" y="5217589"/>
              <a:ext cx="2898229" cy="67197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ko-KR"/>
              </a:defPPr>
              <a:lvl1pPr>
                <a:spcBef>
                  <a:spcPts val="100"/>
                </a:spcBef>
                <a:defRPr sz="1400" b="1" spc="-150">
                  <a:gradFill>
                    <a:gsLst>
                      <a:gs pos="100000">
                        <a:schemeClr val="tx1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</a:defRPr>
              </a:lvl1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피해 근로자에게 사업장의 상황과</a:t>
              </a:r>
              <a:r>
                <a:rPr kumimoji="0" lang="en-US" altLang="ko-KR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사정을</a:t>
              </a:r>
              <a:endParaRPr lang="en-US" altLang="ko-KR" b="0" dirty="0"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latin typeface="맑은 고딕" panose="020F0502020204030204"/>
                <a:ea typeface="맑은 고딕" panose="020B0503020000020004" pitchFamily="50" charset="-127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충분히</a:t>
              </a:r>
              <a:r>
                <a:rPr lang="en-US" altLang="ko-KR" b="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 </a:t>
              </a:r>
              <a:r>
                <a:rPr kumimoji="0" lang="ko-KR" altLang="en-US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설명하여 이해를</a:t>
              </a:r>
              <a:r>
                <a:rPr kumimoji="0" lang="en-US" altLang="ko-KR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구하고</a:t>
              </a:r>
              <a:r>
                <a:rPr kumimoji="0" lang="en-US" altLang="ko-KR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b="0" i="0" u="none" strike="noStrike" kern="1200" cap="none" spc="-150" normalizeH="0" baseline="0" noProof="0" dirty="0" err="1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휴가ㆍ</a:t>
              </a:r>
              <a:endParaRPr kumimoji="0" lang="en-US" altLang="ko-KR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재택근무 등의</a:t>
              </a:r>
              <a:r>
                <a:rPr lang="en-US" altLang="ko-KR" b="0" dirty="0"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 </a:t>
              </a:r>
              <a:r>
                <a:rPr kumimoji="0" lang="ko-KR" altLang="en-US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대안을 모색해야 합니다</a:t>
              </a:r>
              <a:r>
                <a:rPr kumimoji="0" lang="en-US" altLang="ko-KR" b="0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.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EF2845A-6C9B-A728-6DF4-6482E4AC8D6A}"/>
                </a:ext>
              </a:extLst>
            </p:cNvPr>
            <p:cNvSpPr txBox="1"/>
            <p:nvPr/>
          </p:nvSpPr>
          <p:spPr>
            <a:xfrm>
              <a:off x="1504917" y="3011481"/>
              <a:ext cx="1394613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-150" normalizeH="0" baseline="0" noProof="0">
                  <a:ln>
                    <a:noFill/>
                  </a:ln>
                  <a:gradFill>
                    <a:gsLst>
                      <a:gs pos="100000">
                        <a:srgbClr val="0D82D4"/>
                      </a:gs>
                      <a:gs pos="100000">
                        <a:srgbClr val="0D82D4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장소 분리 조치</a:t>
              </a:r>
              <a:endParaRPr kumimoji="0" lang="en-US" altLang="ko-KR" sz="1800" b="0" i="0" u="none" strike="noStrike" kern="1200" cap="none" spc="-150" normalizeH="0" baseline="0" noProof="0">
                <a:ln>
                  <a:noFill/>
                </a:ln>
                <a:gradFill>
                  <a:gsLst>
                    <a:gs pos="100000">
                      <a:srgbClr val="0D82D4"/>
                    </a:gs>
                    <a:gs pos="100000">
                      <a:srgbClr val="0D82D4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E4BF956-F71B-3F7C-E737-143FF685C05C}"/>
                </a:ext>
              </a:extLst>
            </p:cNvPr>
            <p:cNvSpPr txBox="1"/>
            <p:nvPr/>
          </p:nvSpPr>
          <p:spPr>
            <a:xfrm>
              <a:off x="777477" y="3402748"/>
              <a:ext cx="2958823" cy="64633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근무장소 변경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배치전환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유급 휴가</a:t>
              </a:r>
              <a:r>
                <a:rPr kumimoji="0" lang="ko-KR" altLang="en-US" sz="1400" b="0" i="0" u="none" strike="noStrike" kern="1200" cap="none" spc="-13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명령 </a:t>
              </a:r>
              <a:endParaRPr kumimoji="0" lang="en-US" altLang="ko-KR" sz="1400" b="0" i="0" u="none" strike="noStrike" kern="1200" cap="none" spc="-13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3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등의 조치를 취하되</a:t>
              </a:r>
              <a:r>
                <a:rPr kumimoji="0" lang="en-US" altLang="ko-KR" sz="1400" b="0" i="0" u="none" strike="noStrike" kern="1200" cap="none" spc="-13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, </a:t>
              </a:r>
              <a:r>
                <a:rPr kumimoji="0" lang="ko-KR" altLang="en-US" sz="1400" b="0" i="0" u="none" strike="noStrike" kern="1200" cap="none" spc="-13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피해자의</a:t>
              </a:r>
              <a:r>
                <a:rPr kumimoji="0" lang="en-US" altLang="ko-KR" sz="1400" b="0" i="0" u="none" strike="noStrike" kern="1200" cap="none" spc="-13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의사에</a:t>
              </a:r>
              <a:endParaRPr kumimoji="0" lang="en-US" altLang="ko-KR" sz="14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100000">
                      <a:srgbClr val="303B4A"/>
                    </a:gs>
                  </a:gsLst>
                  <a:lin ang="2700000" scaled="1"/>
                </a:gra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반해서는 안됨</a:t>
              </a:r>
              <a:r>
                <a:rPr kumimoji="0" lang="en-US" altLang="ko-KR" sz="1400" b="0" i="0" u="none" strike="noStrike" kern="1200" cap="none" spc="-10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black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71B7048-9F6D-D1F0-7CBE-82C550957311}"/>
                </a:ext>
              </a:extLst>
            </p:cNvPr>
            <p:cNvSpPr txBox="1"/>
            <p:nvPr/>
          </p:nvSpPr>
          <p:spPr>
            <a:xfrm>
              <a:off x="659151" y="2503318"/>
              <a:ext cx="1864293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50" charset="-127"/>
                  <a:cs typeface="+mn-cs"/>
                </a:rPr>
                <a:t>3. </a:t>
              </a:r>
              <a:r>
                <a:rPr kumimoji="0" lang="ko-KR" altLang="en-US" sz="18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피해자 </a:t>
              </a:r>
              <a:r>
                <a:rPr lang="ko-KR" altLang="en-US" b="1" spc="-150" dirty="0"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latin typeface="맑은 고딕" panose="020F0502020204030204"/>
                  <a:ea typeface="맑은 고딕" panose="020B0503020000020004" pitchFamily="50" charset="-127"/>
                </a:rPr>
                <a:t>대상</a:t>
              </a:r>
              <a:r>
                <a:rPr kumimoji="0" lang="ko-KR" altLang="en-US" sz="1800" b="1" i="0" u="none" strike="noStrike" kern="1200" cap="none" spc="-150" normalizeH="0" baseline="0" noProof="0" dirty="0">
                  <a:ln>
                    <a:noFill/>
                  </a:ln>
                  <a:gradFill>
                    <a:gsLst>
                      <a:gs pos="100000">
                        <a:prstClr val="white"/>
                      </a:gs>
                      <a:gs pos="100000">
                        <a:srgbClr val="303B4A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조치</a:t>
              </a:r>
            </a:p>
          </p:txBody>
        </p:sp>
        <p:cxnSp>
          <p:nvCxnSpPr>
            <p:cNvPr id="35" name="직선 연결선 34">
              <a:extLst>
                <a:ext uri="{FF2B5EF4-FFF2-40B4-BE49-F238E27FC236}">
                  <a16:creationId xmlns:a16="http://schemas.microsoft.com/office/drawing/2014/main" id="{2F01D934-569A-DE0C-5F10-41F47F070309}"/>
                </a:ext>
              </a:extLst>
            </p:cNvPr>
            <p:cNvCxnSpPr>
              <a:cxnSpLocks/>
            </p:cNvCxnSpPr>
            <p:nvPr/>
          </p:nvCxnSpPr>
          <p:spPr>
            <a:xfrm>
              <a:off x="600814" y="5074283"/>
              <a:ext cx="3202820" cy="0"/>
            </a:xfrm>
            <a:prstGeom prst="line">
              <a:avLst/>
            </a:prstGeom>
            <a:solidFill>
              <a:schemeClr val="bg1"/>
            </a:solidFill>
            <a:ln w="22225">
              <a:solidFill>
                <a:srgbClr val="FBDE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757478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3222</Words>
  <Application>Microsoft Office PowerPoint</Application>
  <PresentationFormat>와이드스크린</PresentationFormat>
  <Paragraphs>526</Paragraphs>
  <Slides>25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34" baseType="lpstr">
      <vt:lpstr>G마켓 산스 TTF Bold</vt:lpstr>
      <vt:lpstr>G마켓 산스 TTF Medium</vt:lpstr>
      <vt:lpstr>HY견명조</vt:lpstr>
      <vt:lpstr>나눔스퀘어 Bold</vt:lpstr>
      <vt:lpstr>맑은 고딕</vt:lpstr>
      <vt:lpstr>Arial</vt:lpstr>
      <vt:lpstr>Calibri Light</vt:lpstr>
      <vt:lpstr>Century Gothic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/>
  <cp:lastModifiedBy/>
  <cp:revision>104</cp:revision>
  <dcterms:created xsi:type="dcterms:W3CDTF">2023-10-23T02:38:24Z</dcterms:created>
  <dcterms:modified xsi:type="dcterms:W3CDTF">2024-01-31T04:04:49Z</dcterms:modified>
</cp:coreProperties>
</file>